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vml" ContentType="application/vnd.openxmlformats-officedocument.vmlDrawing"/>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6.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49" r:id="rId2"/>
    <p:sldMasterId id="2147483652" r:id="rId3"/>
    <p:sldMasterId id="2147483734" r:id="rId4"/>
    <p:sldMasterId id="2147483765" r:id="rId5"/>
    <p:sldMasterId id="2147483777" r:id="rId6"/>
    <p:sldMasterId id="2147483789" r:id="rId7"/>
  </p:sldMasterIdLst>
  <p:notesMasterIdLst>
    <p:notesMasterId r:id="rId30"/>
  </p:notesMasterIdLst>
  <p:handoutMasterIdLst>
    <p:handoutMasterId r:id="rId31"/>
  </p:handoutMasterIdLst>
  <p:sldIdLst>
    <p:sldId id="379" r:id="rId8"/>
    <p:sldId id="425" r:id="rId9"/>
    <p:sldId id="426" r:id="rId10"/>
    <p:sldId id="427" r:id="rId11"/>
    <p:sldId id="418" r:id="rId12"/>
    <p:sldId id="387" r:id="rId13"/>
    <p:sldId id="282" r:id="rId14"/>
    <p:sldId id="392" r:id="rId15"/>
    <p:sldId id="391" r:id="rId16"/>
    <p:sldId id="428" r:id="rId17"/>
    <p:sldId id="314" r:id="rId18"/>
    <p:sldId id="409" r:id="rId19"/>
    <p:sldId id="367" r:id="rId20"/>
    <p:sldId id="403" r:id="rId21"/>
    <p:sldId id="419" r:id="rId22"/>
    <p:sldId id="421" r:id="rId23"/>
    <p:sldId id="412" r:id="rId24"/>
    <p:sldId id="420" r:id="rId25"/>
    <p:sldId id="423" r:id="rId26"/>
    <p:sldId id="422" r:id="rId27"/>
    <p:sldId id="415" r:id="rId28"/>
    <p:sldId id="424" r:id="rId29"/>
  </p:sldIdLst>
  <p:sldSz cx="9144000" cy="6858000" type="screen4x3"/>
  <p:notesSz cx="9601200" cy="7315200"/>
  <p:defaultTextStyle>
    <a:defPPr>
      <a:defRPr lang="en-US"/>
    </a:defPPr>
    <a:lvl1pPr algn="ctr" rtl="0" fontAlgn="base">
      <a:spcBef>
        <a:spcPct val="0"/>
      </a:spcBef>
      <a:spcAft>
        <a:spcPct val="0"/>
      </a:spcAft>
      <a:defRPr kern="1200">
        <a:solidFill>
          <a:schemeClr val="tx1"/>
        </a:solidFill>
        <a:latin typeface="Arial" charset="0"/>
        <a:ea typeface="+mn-ea"/>
        <a:cs typeface="Arial" charset="0"/>
      </a:defRPr>
    </a:lvl1pPr>
    <a:lvl2pPr marL="457200" algn="ctr" rtl="0" fontAlgn="base">
      <a:spcBef>
        <a:spcPct val="0"/>
      </a:spcBef>
      <a:spcAft>
        <a:spcPct val="0"/>
      </a:spcAft>
      <a:defRPr kern="1200">
        <a:solidFill>
          <a:schemeClr val="tx1"/>
        </a:solidFill>
        <a:latin typeface="Arial" charset="0"/>
        <a:ea typeface="+mn-ea"/>
        <a:cs typeface="Arial" charset="0"/>
      </a:defRPr>
    </a:lvl2pPr>
    <a:lvl3pPr marL="914400" algn="ctr" rtl="0" fontAlgn="base">
      <a:spcBef>
        <a:spcPct val="0"/>
      </a:spcBef>
      <a:spcAft>
        <a:spcPct val="0"/>
      </a:spcAft>
      <a:defRPr kern="1200">
        <a:solidFill>
          <a:schemeClr val="tx1"/>
        </a:solidFill>
        <a:latin typeface="Arial" charset="0"/>
        <a:ea typeface="+mn-ea"/>
        <a:cs typeface="Arial" charset="0"/>
      </a:defRPr>
    </a:lvl3pPr>
    <a:lvl4pPr marL="1371600" algn="ctr" rtl="0" fontAlgn="base">
      <a:spcBef>
        <a:spcPct val="0"/>
      </a:spcBef>
      <a:spcAft>
        <a:spcPct val="0"/>
      </a:spcAft>
      <a:defRPr kern="1200">
        <a:solidFill>
          <a:schemeClr val="tx1"/>
        </a:solidFill>
        <a:latin typeface="Arial" charset="0"/>
        <a:ea typeface="+mn-ea"/>
        <a:cs typeface="Arial" charset="0"/>
      </a:defRPr>
    </a:lvl4pPr>
    <a:lvl5pPr marL="1828800" algn="ctr"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FFA236"/>
    <a:srgbClr val="7475C7"/>
    <a:srgbClr val="B79DC7"/>
    <a:srgbClr val="810BCD"/>
    <a:srgbClr val="96A532"/>
    <a:srgbClr val="8EFFFC"/>
    <a:srgbClr val="FFC7EB"/>
    <a:srgbClr val="866429"/>
    <a:srgbClr val="E18D85"/>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5737" autoAdjust="0"/>
  </p:normalViewPr>
  <p:slideViewPr>
    <p:cSldViewPr snapToGrid="0">
      <p:cViewPr varScale="1">
        <p:scale>
          <a:sx n="92" d="100"/>
          <a:sy n="92" d="100"/>
        </p:scale>
        <p:origin x="-2952"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30" Type="http://schemas.openxmlformats.org/officeDocument/2006/relationships/notesMaster" Target="notesMasters/notesMaster1.xml"/><Relationship Id="rId31" Type="http://schemas.openxmlformats.org/officeDocument/2006/relationships/handoutMaster" Target="handoutMasters/handoutMaster1.xml"/><Relationship Id="rId32" Type="http://schemas.openxmlformats.org/officeDocument/2006/relationships/printerSettings" Target="printerSettings/printerSettings1.bin"/><Relationship Id="rId9" Type="http://schemas.openxmlformats.org/officeDocument/2006/relationships/slide" Target="slides/slide2.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 Target="slides/slide1.xml"/><Relationship Id="rId33" Type="http://schemas.openxmlformats.org/officeDocument/2006/relationships/presProps" Target="presProps.xml"/><Relationship Id="rId34" Type="http://schemas.openxmlformats.org/officeDocument/2006/relationships/viewProps" Target="viewProps.xml"/><Relationship Id="rId35" Type="http://schemas.openxmlformats.org/officeDocument/2006/relationships/theme" Target="theme/theme1.xml"/><Relationship Id="rId36" Type="http://schemas.openxmlformats.org/officeDocument/2006/relationships/tableStyles" Target="tableStyles.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 Id="rId2" Type="http://schemas.openxmlformats.org/officeDocument/2006/relationships/image" Target="../media/image2.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6018" name="Rectangle 2"/>
          <p:cNvSpPr>
            <a:spLocks noGrp="1" noChangeArrowheads="1"/>
          </p:cNvSpPr>
          <p:nvPr>
            <p:ph type="hdr" sz="quarter"/>
          </p:nvPr>
        </p:nvSpPr>
        <p:spPr bwMode="auto">
          <a:xfrm>
            <a:off x="0" y="0"/>
            <a:ext cx="4160838" cy="3651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vl1pPr>
          </a:lstStyle>
          <a:p>
            <a:endParaRPr lang="en-US" dirty="0">
              <a:latin typeface="Helvetica"/>
              <a:cs typeface="Helvetica"/>
            </a:endParaRPr>
          </a:p>
        </p:txBody>
      </p:sp>
      <p:sp>
        <p:nvSpPr>
          <p:cNvPr id="86019" name="Rectangle 3"/>
          <p:cNvSpPr>
            <a:spLocks noGrp="1" noChangeArrowheads="1"/>
          </p:cNvSpPr>
          <p:nvPr>
            <p:ph type="dt" sz="quarter" idx="1"/>
          </p:nvPr>
        </p:nvSpPr>
        <p:spPr bwMode="auto">
          <a:xfrm>
            <a:off x="5438775" y="0"/>
            <a:ext cx="4160838" cy="3651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dirty="0">
              <a:latin typeface="Helvetica"/>
              <a:cs typeface="Helvetica"/>
            </a:endParaRPr>
          </a:p>
        </p:txBody>
      </p:sp>
      <p:sp>
        <p:nvSpPr>
          <p:cNvPr id="86020" name="Rectangle 4"/>
          <p:cNvSpPr>
            <a:spLocks noGrp="1" noChangeArrowheads="1"/>
          </p:cNvSpPr>
          <p:nvPr>
            <p:ph type="ftr" sz="quarter" idx="2"/>
          </p:nvPr>
        </p:nvSpPr>
        <p:spPr bwMode="auto">
          <a:xfrm>
            <a:off x="0" y="6948488"/>
            <a:ext cx="4160838" cy="3651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vl1pPr>
          </a:lstStyle>
          <a:p>
            <a:endParaRPr lang="en-US" dirty="0">
              <a:latin typeface="Helvetica"/>
              <a:cs typeface="Helvetica"/>
            </a:endParaRPr>
          </a:p>
        </p:txBody>
      </p:sp>
      <p:sp>
        <p:nvSpPr>
          <p:cNvPr id="86021" name="Rectangle 5"/>
          <p:cNvSpPr>
            <a:spLocks noGrp="1" noChangeArrowheads="1"/>
          </p:cNvSpPr>
          <p:nvPr>
            <p:ph type="sldNum" sz="quarter" idx="3"/>
          </p:nvPr>
        </p:nvSpPr>
        <p:spPr bwMode="auto">
          <a:xfrm>
            <a:off x="5438775" y="6948488"/>
            <a:ext cx="4160838" cy="3651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83E383AA-EFA1-489F-B71A-E181DECA1A86}" type="slidenum">
              <a:rPr lang="en-US">
                <a:latin typeface="Helvetica"/>
                <a:cs typeface="Helvetica"/>
              </a:rPr>
              <a:pPr/>
              <a:t>‹#›</a:t>
            </a:fld>
            <a:endParaRPr lang="en-US" dirty="0">
              <a:latin typeface="Helvetica"/>
              <a:cs typeface="Helvetica"/>
            </a:endParaRPr>
          </a:p>
        </p:txBody>
      </p:sp>
    </p:spTree>
    <p:extLst>
      <p:ext uri="{BB962C8B-B14F-4D97-AF65-F5344CB8AC3E}">
        <p14:creationId xmlns:p14="http://schemas.microsoft.com/office/powerpoint/2010/main" val="40451055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8482" name="Rectangle 2"/>
          <p:cNvSpPr>
            <a:spLocks noGrp="1" noChangeArrowheads="1"/>
          </p:cNvSpPr>
          <p:nvPr>
            <p:ph type="hdr" sz="quarter"/>
          </p:nvPr>
        </p:nvSpPr>
        <p:spPr bwMode="auto">
          <a:xfrm>
            <a:off x="0" y="0"/>
            <a:ext cx="4160838" cy="3651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Helvetica"/>
                <a:cs typeface="Helvetica"/>
              </a:defRPr>
            </a:lvl1pPr>
          </a:lstStyle>
          <a:p>
            <a:endParaRPr lang="en-US" dirty="0"/>
          </a:p>
        </p:txBody>
      </p:sp>
      <p:sp>
        <p:nvSpPr>
          <p:cNvPr id="148483" name="Rectangle 3"/>
          <p:cNvSpPr>
            <a:spLocks noGrp="1" noChangeArrowheads="1"/>
          </p:cNvSpPr>
          <p:nvPr>
            <p:ph type="dt" idx="1"/>
          </p:nvPr>
        </p:nvSpPr>
        <p:spPr bwMode="auto">
          <a:xfrm>
            <a:off x="5438775" y="0"/>
            <a:ext cx="4160838" cy="3651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Helvetica"/>
                <a:cs typeface="Helvetica"/>
              </a:defRPr>
            </a:lvl1pPr>
          </a:lstStyle>
          <a:p>
            <a:endParaRPr lang="en-US" dirty="0"/>
          </a:p>
        </p:txBody>
      </p:sp>
      <p:sp>
        <p:nvSpPr>
          <p:cNvPr id="148484" name="Rectangle 4"/>
          <p:cNvSpPr>
            <a:spLocks noGrp="1" noRot="1" noChangeAspect="1" noChangeArrowheads="1" noTextEdit="1"/>
          </p:cNvSpPr>
          <p:nvPr>
            <p:ph type="sldImg" idx="2"/>
          </p:nvPr>
        </p:nvSpPr>
        <p:spPr bwMode="auto">
          <a:xfrm>
            <a:off x="2971800" y="549275"/>
            <a:ext cx="3657600" cy="2743200"/>
          </a:xfrm>
          <a:prstGeom prst="rect">
            <a:avLst/>
          </a:prstGeom>
          <a:noFill/>
          <a:ln w="9525">
            <a:solidFill>
              <a:srgbClr val="000000"/>
            </a:solidFill>
            <a:miter lim="800000"/>
            <a:headEnd/>
            <a:tailEnd/>
          </a:ln>
          <a:effectLst/>
        </p:spPr>
      </p:sp>
      <p:sp>
        <p:nvSpPr>
          <p:cNvPr id="148485" name="Rectangle 5"/>
          <p:cNvSpPr>
            <a:spLocks noGrp="1" noChangeArrowheads="1"/>
          </p:cNvSpPr>
          <p:nvPr>
            <p:ph type="body" sz="quarter" idx="3"/>
          </p:nvPr>
        </p:nvSpPr>
        <p:spPr bwMode="auto">
          <a:xfrm>
            <a:off x="960438" y="3475038"/>
            <a:ext cx="7680325" cy="32908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48486" name="Rectangle 6"/>
          <p:cNvSpPr>
            <a:spLocks noGrp="1" noChangeArrowheads="1"/>
          </p:cNvSpPr>
          <p:nvPr>
            <p:ph type="ftr" sz="quarter" idx="4"/>
          </p:nvPr>
        </p:nvSpPr>
        <p:spPr bwMode="auto">
          <a:xfrm>
            <a:off x="0" y="6948488"/>
            <a:ext cx="4160838" cy="3651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Helvetica"/>
                <a:cs typeface="Helvetica"/>
              </a:defRPr>
            </a:lvl1pPr>
          </a:lstStyle>
          <a:p>
            <a:endParaRPr lang="en-US" dirty="0"/>
          </a:p>
        </p:txBody>
      </p:sp>
      <p:sp>
        <p:nvSpPr>
          <p:cNvPr id="148487" name="Rectangle 7"/>
          <p:cNvSpPr>
            <a:spLocks noGrp="1" noChangeArrowheads="1"/>
          </p:cNvSpPr>
          <p:nvPr>
            <p:ph type="sldNum" sz="quarter" idx="5"/>
          </p:nvPr>
        </p:nvSpPr>
        <p:spPr bwMode="auto">
          <a:xfrm>
            <a:off x="5438775" y="6948488"/>
            <a:ext cx="4160838" cy="3651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Helvetica"/>
                <a:cs typeface="Helvetica"/>
              </a:defRPr>
            </a:lvl1pPr>
          </a:lstStyle>
          <a:p>
            <a:fld id="{9FC749BD-249A-4373-B828-24C34041139F}" type="slidenum">
              <a:rPr lang="en-US" smtClean="0"/>
              <a:pPr/>
              <a:t>‹#›</a:t>
            </a:fld>
            <a:endParaRPr lang="en-US" dirty="0"/>
          </a:p>
        </p:txBody>
      </p:sp>
    </p:spTree>
    <p:extLst>
      <p:ext uri="{BB962C8B-B14F-4D97-AF65-F5344CB8AC3E}">
        <p14:creationId xmlns:p14="http://schemas.microsoft.com/office/powerpoint/2010/main" val="319112732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Helvetica"/>
        <a:ea typeface="+mn-ea"/>
        <a:cs typeface="Helvetica"/>
      </a:defRPr>
    </a:lvl1pPr>
    <a:lvl2pPr marL="457200" algn="l" rtl="0" fontAlgn="base">
      <a:spcBef>
        <a:spcPct val="30000"/>
      </a:spcBef>
      <a:spcAft>
        <a:spcPct val="0"/>
      </a:spcAft>
      <a:defRPr sz="1200" kern="1200">
        <a:solidFill>
          <a:schemeClr val="tx1"/>
        </a:solidFill>
        <a:latin typeface="Helvetica"/>
        <a:ea typeface="+mn-ea"/>
        <a:cs typeface="Helvetica"/>
      </a:defRPr>
    </a:lvl2pPr>
    <a:lvl3pPr marL="914400" algn="l" rtl="0" fontAlgn="base">
      <a:spcBef>
        <a:spcPct val="30000"/>
      </a:spcBef>
      <a:spcAft>
        <a:spcPct val="0"/>
      </a:spcAft>
      <a:defRPr sz="1200" kern="1200">
        <a:solidFill>
          <a:schemeClr val="tx1"/>
        </a:solidFill>
        <a:latin typeface="Helvetica"/>
        <a:ea typeface="+mn-ea"/>
        <a:cs typeface="Helvetica"/>
      </a:defRPr>
    </a:lvl3pPr>
    <a:lvl4pPr marL="1371600" algn="l" rtl="0" fontAlgn="base">
      <a:spcBef>
        <a:spcPct val="30000"/>
      </a:spcBef>
      <a:spcAft>
        <a:spcPct val="0"/>
      </a:spcAft>
      <a:defRPr sz="1200" kern="1200">
        <a:solidFill>
          <a:schemeClr val="tx1"/>
        </a:solidFill>
        <a:latin typeface="Helvetica"/>
        <a:ea typeface="+mn-ea"/>
        <a:cs typeface="Helvetica"/>
      </a:defRPr>
    </a:lvl4pPr>
    <a:lvl5pPr marL="1828800" algn="l" rtl="0" fontAlgn="base">
      <a:spcBef>
        <a:spcPct val="30000"/>
      </a:spcBef>
      <a:spcAft>
        <a:spcPct val="0"/>
      </a:spcAft>
      <a:defRPr sz="1200" kern="1200">
        <a:solidFill>
          <a:schemeClr val="tx1"/>
        </a:solidFill>
        <a:latin typeface="Helvetica"/>
        <a:ea typeface="+mn-ea"/>
        <a:cs typeface="Helvetica"/>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Coevolution</a:t>
            </a:r>
          </a:p>
          <a:p>
            <a:r>
              <a:rPr lang="en-US" dirty="0" smtClean="0"/>
              <a:t>Molecular</a:t>
            </a:r>
            <a:r>
              <a:rPr lang="en-US" baseline="0" dirty="0" smtClean="0"/>
              <a:t> mechanisms of evolution</a:t>
            </a:r>
          </a:p>
          <a:p>
            <a:r>
              <a:rPr lang="en-US" baseline="0" dirty="0" smtClean="0"/>
              <a:t>Morphological patterns of evolution</a:t>
            </a:r>
          </a:p>
          <a:p>
            <a:r>
              <a:rPr lang="en-US" dirty="0" smtClean="0"/>
              <a:t>History of life</a:t>
            </a:r>
          </a:p>
          <a:p>
            <a:r>
              <a:rPr lang="en-US" dirty="0" smtClean="0"/>
              <a:t>Characteristics of adaptation</a:t>
            </a:r>
          </a:p>
          <a:p>
            <a:endParaRPr lang="en-US" dirty="0"/>
          </a:p>
        </p:txBody>
      </p:sp>
      <p:sp>
        <p:nvSpPr>
          <p:cNvPr id="4" name="Slide Number Placeholder 3"/>
          <p:cNvSpPr>
            <a:spLocks noGrp="1"/>
          </p:cNvSpPr>
          <p:nvPr>
            <p:ph type="sldNum" sz="quarter" idx="10"/>
          </p:nvPr>
        </p:nvSpPr>
        <p:spPr/>
        <p:txBody>
          <a:bodyPr/>
          <a:lstStyle/>
          <a:p>
            <a:fld id="{9FC749BD-249A-4373-B828-24C34041139F}" type="slidenum">
              <a:rPr lang="en-US" smtClean="0"/>
              <a:pPr/>
              <a:t>1</a:t>
            </a:fld>
            <a:endParaRPr lang="en-US" dirty="0"/>
          </a:p>
        </p:txBody>
      </p:sp>
    </p:spTree>
    <p:extLst>
      <p:ext uri="{BB962C8B-B14F-4D97-AF65-F5344CB8AC3E}">
        <p14:creationId xmlns:p14="http://schemas.microsoft.com/office/powerpoint/2010/main" val="3370310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Drawn with the 5 major eukaryotic super-groups</a:t>
            </a:r>
            <a:r>
              <a:rPr lang="en-US" baseline="0" dirty="0" smtClean="0"/>
              <a:t> with their own branch (for simplicity)</a:t>
            </a:r>
          </a:p>
          <a:p>
            <a:endParaRPr lang="en-US"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There is good evidence animals and fungi (Opisthokonts) share a MRCA with amoebozoa (“</a:t>
            </a:r>
            <a:r>
              <a:rPr lang="en-US" baseline="0" dirty="0" err="1" smtClean="0"/>
              <a:t>unikonts</a:t>
            </a:r>
            <a:r>
              <a:rPr lang="en-US" baseline="0" dirty="0" smtClean="0"/>
              <a:t>” = single cilia), while all the others share a MRCA with two cilia (“</a:t>
            </a:r>
            <a:r>
              <a:rPr lang="en-US" baseline="0" dirty="0" err="1" smtClean="0"/>
              <a:t>bikonts</a:t>
            </a:r>
            <a:r>
              <a:rPr lang="en-US" baseline="0" dirty="0" smtClean="0"/>
              <a:t>”); thus the root lies between those two groups.</a:t>
            </a:r>
          </a:p>
          <a:p>
            <a:endParaRPr lang="en-US" baseline="0" dirty="0" smtClean="0"/>
          </a:p>
          <a:p>
            <a:r>
              <a:rPr lang="en-US" baseline="0" dirty="0" smtClean="0"/>
              <a:t>There is also some evidence to suggest that plants and chromalveolates share a MRCA (“</a:t>
            </a:r>
            <a:r>
              <a:rPr lang="en-US" baseline="0" dirty="0" err="1" smtClean="0"/>
              <a:t>corticates</a:t>
            </a:r>
            <a:r>
              <a:rPr lang="en-US" baseline="0" dirty="0" smtClean="0"/>
              <a:t>” = secretory organelle found in many </a:t>
            </a:r>
            <a:r>
              <a:rPr lang="en-US" baseline="0" dirty="0" err="1" smtClean="0"/>
              <a:t>unicells</a:t>
            </a:r>
            <a:r>
              <a:rPr lang="en-US" baseline="0" dirty="0" smtClean="0"/>
              <a:t> of both groups), but this is not always supported in trees.</a:t>
            </a:r>
            <a:endParaRPr lang="en-US" dirty="0"/>
          </a:p>
        </p:txBody>
      </p:sp>
      <p:sp>
        <p:nvSpPr>
          <p:cNvPr id="4" name="Slide Number Placeholder 3"/>
          <p:cNvSpPr>
            <a:spLocks noGrp="1"/>
          </p:cNvSpPr>
          <p:nvPr>
            <p:ph type="sldNum" sz="quarter" idx="10"/>
          </p:nvPr>
        </p:nvSpPr>
        <p:spPr/>
        <p:txBody>
          <a:bodyPr/>
          <a:lstStyle/>
          <a:p>
            <a:fld id="{9FC749BD-249A-4373-B828-24C34041139F}" type="slidenum">
              <a:rPr lang="en-US" smtClean="0"/>
              <a:pPr/>
              <a:t>12</a:t>
            </a:fld>
            <a:endParaRPr lang="en-US" dirty="0"/>
          </a:p>
        </p:txBody>
      </p:sp>
    </p:spTree>
    <p:extLst>
      <p:ext uri="{BB962C8B-B14F-4D97-AF65-F5344CB8AC3E}">
        <p14:creationId xmlns:p14="http://schemas.microsoft.com/office/powerpoint/2010/main" val="32414961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u="none" dirty="0" smtClean="0"/>
              <a:t>Phagocytosis is found in all eukaryotic</a:t>
            </a:r>
            <a:r>
              <a:rPr lang="en-US" b="0" u="none" baseline="0" dirty="0" smtClean="0"/>
              <a:t> groups, and it is likely an ancestral trait.</a:t>
            </a:r>
          </a:p>
          <a:p>
            <a:endParaRPr lang="en-US" b="0" u="none" baseline="0" dirty="0" smtClean="0"/>
          </a:p>
          <a:p>
            <a:r>
              <a:rPr lang="en-US" b="0" u="none" baseline="0" dirty="0" smtClean="0"/>
              <a:t>Peroxisomes likely provided oxygen tolerance, allowing the cells to go to where their food was.</a:t>
            </a:r>
          </a:p>
          <a:p>
            <a:endParaRPr lang="en-US" b="0" u="none" baseline="0" dirty="0" smtClean="0"/>
          </a:p>
          <a:p>
            <a:r>
              <a:rPr lang="en-US" b="0" u="none" dirty="0" smtClean="0"/>
              <a:t>It’s likely that early</a:t>
            </a:r>
            <a:r>
              <a:rPr lang="en-US" b="0" u="none" baseline="0" dirty="0" smtClean="0"/>
              <a:t> eukaryotes were fermenters like many amoeba still are today. It’s theoretically possible that they may have had an proton-pumping ETC that was lost/replaced by the mitochondria, but there’s no evidence of such genes left in any extant eukaryote.</a:t>
            </a:r>
            <a:r>
              <a:rPr lang="fr-FR" b="0" u="none" baseline="0" dirty="0" smtClean="0"/>
              <a:t> Plus, </a:t>
            </a:r>
            <a:r>
              <a:rPr lang="en-US" b="0" u="none" baseline="0" dirty="0" smtClean="0"/>
              <a:t>the eukaryotic V-ATPase cannot reverse (i.e., make ATP from an electro-chemical gradient) at any physiologically relevant state.</a:t>
            </a:r>
          </a:p>
          <a:p>
            <a:endParaRPr lang="en-US" b="0" u="none" baseline="0" dirty="0" smtClean="0"/>
          </a:p>
          <a:p>
            <a:r>
              <a:rPr lang="en-US" b="0" u="none" dirty="0" smtClean="0"/>
              <a:t>That said, eukaryotes</a:t>
            </a:r>
            <a:r>
              <a:rPr lang="en-US" b="0" u="none" baseline="0" dirty="0" smtClean="0"/>
              <a:t> all seem to have some kind of ETC based on cytochrome b</a:t>
            </a:r>
            <a:r>
              <a:rPr lang="en-US" b="0" u="none" baseline="-25000" dirty="0" smtClean="0"/>
              <a:t>5</a:t>
            </a:r>
            <a:r>
              <a:rPr lang="en-US" b="0" u="none" baseline="0" dirty="0" smtClean="0"/>
              <a:t> in the ER membrane that is used today to desaturate fatty acids or feed reducing power to the microsomal cytochrome P450s. This could have served as a electron sink, but it is not associated with energy generation (proton pumping, etc.).</a:t>
            </a:r>
          </a:p>
          <a:p>
            <a:endParaRPr lang="en-US" b="0" u="none" baseline="0" dirty="0" smtClean="0"/>
          </a:p>
          <a:p>
            <a:r>
              <a:rPr lang="en-US" b="0" u="none" baseline="0" dirty="0" smtClean="0"/>
              <a:t>Most intracellular parasites of today either inhibit fusion of the food vacuole with lysosomes and then multiply in the safe vacuole, or escape into the cytosol and multiply there. Either way, it’s mostly the toxins produced by the large numbers of multiplying bacteria that cause disease, rather than the loss of nutrients in a single cell.</a:t>
            </a:r>
            <a:endParaRPr lang="en-US" b="1" u="sng" dirty="0"/>
          </a:p>
        </p:txBody>
      </p:sp>
      <p:sp>
        <p:nvSpPr>
          <p:cNvPr id="4" name="Slide Number Placeholder 3"/>
          <p:cNvSpPr>
            <a:spLocks noGrp="1"/>
          </p:cNvSpPr>
          <p:nvPr>
            <p:ph type="sldNum" sz="quarter" idx="10"/>
          </p:nvPr>
        </p:nvSpPr>
        <p:spPr/>
        <p:txBody>
          <a:bodyPr/>
          <a:lstStyle/>
          <a:p>
            <a:fld id="{9FC749BD-249A-4373-B828-24C34041139F}" type="slidenum">
              <a:rPr lang="en-US" smtClean="0"/>
              <a:pPr/>
              <a:t>13</a:t>
            </a:fld>
            <a:endParaRPr lang="en-US" dirty="0"/>
          </a:p>
        </p:txBody>
      </p:sp>
    </p:spTree>
    <p:extLst>
      <p:ext uri="{BB962C8B-B14F-4D97-AF65-F5344CB8AC3E}">
        <p14:creationId xmlns:p14="http://schemas.microsoft.com/office/powerpoint/2010/main" val="21418321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u="none" dirty="0" smtClean="0"/>
              <a:t>Trying to not make this</a:t>
            </a:r>
            <a:r>
              <a:rPr lang="en-US" b="0" u="none" baseline="0" dirty="0" smtClean="0"/>
              <a:t> a “just so” story and putting it in the larger context of co-evolution.</a:t>
            </a:r>
          </a:p>
          <a:p>
            <a:endParaRPr lang="en-US" b="0" u="none" baseline="0" dirty="0" smtClean="0"/>
          </a:p>
          <a:p>
            <a:r>
              <a:rPr lang="en-US" b="0" u="none" baseline="0" dirty="0" smtClean="0"/>
              <a:t>Metabolism of sugars only gains 2 ATP, loss of the sugar transporter (drift) would not be a significant cost considering that imported pyruvate would still provide 36 ATP.</a:t>
            </a:r>
          </a:p>
          <a:p>
            <a:endParaRPr lang="en-US" b="0" u="none" baseline="0" dirty="0" smtClean="0"/>
          </a:p>
          <a:p>
            <a:r>
              <a:rPr lang="en-US" b="0" u="none" baseline="0" dirty="0" smtClean="0"/>
              <a:t>Export of the lactate can sometimes require co-transport (i.e., energy), so uptake by the endosymbiont could be beneficial to the host.</a:t>
            </a:r>
            <a:endParaRPr lang="en-US" b="1" u="sng" dirty="0"/>
          </a:p>
        </p:txBody>
      </p:sp>
      <p:sp>
        <p:nvSpPr>
          <p:cNvPr id="4" name="Slide Number Placeholder 3"/>
          <p:cNvSpPr>
            <a:spLocks noGrp="1"/>
          </p:cNvSpPr>
          <p:nvPr>
            <p:ph type="sldNum" sz="quarter" idx="10"/>
          </p:nvPr>
        </p:nvSpPr>
        <p:spPr/>
        <p:txBody>
          <a:bodyPr/>
          <a:lstStyle/>
          <a:p>
            <a:fld id="{9FC749BD-249A-4373-B828-24C34041139F}" type="slidenum">
              <a:rPr lang="en-US" smtClean="0"/>
              <a:pPr/>
              <a:t>14</a:t>
            </a:fld>
            <a:endParaRPr lang="en-US" dirty="0"/>
          </a:p>
        </p:txBody>
      </p:sp>
    </p:spTree>
    <p:extLst>
      <p:ext uri="{BB962C8B-B14F-4D97-AF65-F5344CB8AC3E}">
        <p14:creationId xmlns:p14="http://schemas.microsoft.com/office/powerpoint/2010/main" val="21418321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VDAC is widely conserved among eukaryotes, and is similar to the “OMP85” class of Beta-barrel OM proteins of bacteria. There is no solved crystal</a:t>
            </a:r>
            <a:r>
              <a:rPr lang="en-US" baseline="0" dirty="0" smtClean="0"/>
              <a:t> structure for that class of protein from bacteria.</a:t>
            </a:r>
          </a:p>
          <a:p>
            <a:endParaRPr lang="en-US" baseline="0" dirty="0" smtClean="0"/>
          </a:p>
          <a:p>
            <a:r>
              <a:rPr lang="en-US" baseline="0" dirty="0" smtClean="0"/>
              <a:t>Typical anionic substrates include: ATP/ADP (and other nucleotides), pyruvate, citrate, phosphate, chloride, etc.</a:t>
            </a:r>
          </a:p>
          <a:p>
            <a:endParaRPr lang="en-US" baseline="0" dirty="0" smtClean="0"/>
          </a:p>
          <a:p>
            <a:r>
              <a:rPr lang="en-US" baseline="0" dirty="0" smtClean="0"/>
              <a:t>In the open state, VDAC can move &gt;10</a:t>
            </a:r>
            <a:r>
              <a:rPr lang="en-US" baseline="30000" dirty="0" smtClean="0"/>
              <a:t>6</a:t>
            </a:r>
            <a:r>
              <a:rPr lang="en-US" baseline="0" dirty="0" smtClean="0"/>
              <a:t> ATP/s. In the closed state, it’s near 0 ATP/s, though some permeability for small cations remains possible.</a:t>
            </a:r>
            <a:endParaRPr lang="en-US" dirty="0"/>
          </a:p>
        </p:txBody>
      </p:sp>
      <p:sp>
        <p:nvSpPr>
          <p:cNvPr id="4" name="Slide Number Placeholder 3"/>
          <p:cNvSpPr>
            <a:spLocks noGrp="1"/>
          </p:cNvSpPr>
          <p:nvPr>
            <p:ph type="sldNum" sz="quarter" idx="10"/>
          </p:nvPr>
        </p:nvSpPr>
        <p:spPr/>
        <p:txBody>
          <a:bodyPr/>
          <a:lstStyle/>
          <a:p>
            <a:fld id="{27AB156F-CB20-4CB8-81D5-AF55DE66498F}" type="slidenum">
              <a:rPr lang="en-US" smtClean="0">
                <a:solidFill>
                  <a:prstClr val="black"/>
                </a:solidFill>
                <a:latin typeface="Calibri"/>
              </a:rPr>
              <a:pPr/>
              <a:t>15</a:t>
            </a:fld>
            <a:endParaRPr lang="en-US" dirty="0">
              <a:solidFill>
                <a:prstClr val="black"/>
              </a:solidFill>
              <a:latin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 only drew 4 kinds, but there are as many as 12 in lots of bacteria!</a:t>
            </a:r>
          </a:p>
          <a:p>
            <a:endParaRPr lang="en-US" baseline="0" dirty="0" smtClean="0"/>
          </a:p>
          <a:p>
            <a:r>
              <a:rPr lang="en-US" baseline="0" dirty="0" smtClean="0"/>
              <a:t>SAM50 is an obvious ortholog of OMP85 (I think it may even be functional through complementation, but I might be making that up). All eukaryotes have a SAM50 (mammals have 2 paralogs)</a:t>
            </a:r>
          </a:p>
          <a:p>
            <a:r>
              <a:rPr lang="en-US" baseline="0" dirty="0" smtClean="0"/>
              <a:t>Tom40 is a likely SAM50 paralog that mutated to the point where the channel works in reverse. Tom40 is the major pore of the TOM complex, which is the opening through with the cytosolic proteins with mitochondrial presequences are translocated across the OM. Of course, at least a few other proteins help Tom40 in the TOM complex. All eukaryotes have Tom40.</a:t>
            </a:r>
          </a:p>
          <a:p>
            <a:r>
              <a:rPr lang="en-US" baseline="0" dirty="0" smtClean="0"/>
              <a:t>VDAC has a few extra beta-sheets, and a larger pore, but it widely thought to also be a duplication of the ancient OMP85 pore. All eukaryotes have VDAC.</a:t>
            </a:r>
          </a:p>
        </p:txBody>
      </p:sp>
      <p:sp>
        <p:nvSpPr>
          <p:cNvPr id="4" name="Slide Number Placeholder 3"/>
          <p:cNvSpPr>
            <a:spLocks noGrp="1"/>
          </p:cNvSpPr>
          <p:nvPr>
            <p:ph type="sldNum" sz="quarter" idx="10"/>
          </p:nvPr>
        </p:nvSpPr>
        <p:spPr/>
        <p:txBody>
          <a:bodyPr/>
          <a:lstStyle/>
          <a:p>
            <a:fld id="{9FC749BD-249A-4373-B828-24C34041139F}" type="slidenum">
              <a:rPr lang="en-US" smtClean="0"/>
              <a:pPr/>
              <a:t>17</a:t>
            </a:fld>
            <a:endParaRPr lang="en-US" dirty="0"/>
          </a:p>
        </p:txBody>
      </p:sp>
    </p:spTree>
    <p:extLst>
      <p:ext uri="{BB962C8B-B14F-4D97-AF65-F5344CB8AC3E}">
        <p14:creationId xmlns:p14="http://schemas.microsoft.com/office/powerpoint/2010/main" val="35973475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Reminder</a:t>
            </a:r>
            <a:r>
              <a:rPr lang="en-US" baseline="0" dirty="0" smtClean="0"/>
              <a:t> about all that we learned about transport a couple weeks ago…</a:t>
            </a:r>
          </a:p>
          <a:p>
            <a:endParaRPr lang="en-US" baseline="0" dirty="0" smtClean="0"/>
          </a:p>
          <a:p>
            <a:r>
              <a:rPr lang="en-US" baseline="0" dirty="0" smtClean="0"/>
              <a:t>The pyruvate carrier is not an SLC25 family protein, but the structure of it is probably quite similar (all alpha), most of the other metabolites (ATP, PEP, citrate, etc.) are moved by an SLC25 family protein.</a:t>
            </a:r>
            <a:endParaRPr lang="en-US" dirty="0"/>
          </a:p>
        </p:txBody>
      </p:sp>
      <p:sp>
        <p:nvSpPr>
          <p:cNvPr id="4" name="Slide Number Placeholder 3"/>
          <p:cNvSpPr>
            <a:spLocks noGrp="1"/>
          </p:cNvSpPr>
          <p:nvPr>
            <p:ph type="sldNum" sz="quarter" idx="10"/>
          </p:nvPr>
        </p:nvSpPr>
        <p:spPr/>
        <p:txBody>
          <a:bodyPr/>
          <a:lstStyle/>
          <a:p>
            <a:fld id="{27AB156F-CB20-4CB8-81D5-AF55DE66498F}" type="slidenum">
              <a:rPr lang="en-US" smtClean="0">
                <a:solidFill>
                  <a:prstClr val="black"/>
                </a:solidFill>
                <a:latin typeface="Calibri"/>
              </a:rPr>
              <a:pPr/>
              <a:t>18</a:t>
            </a:fld>
            <a:endParaRPr lang="en-US" dirty="0">
              <a:solidFill>
                <a:prstClr val="black"/>
              </a:solidFill>
              <a:latin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picked </a:t>
            </a:r>
            <a:r>
              <a:rPr lang="en-US" dirty="0" err="1" smtClean="0"/>
              <a:t>XylE</a:t>
            </a:r>
            <a:r>
              <a:rPr lang="en-US" dirty="0" smtClean="0"/>
              <a:t> because it was on top of the list. It’s a good model for how the MFS family member GLUT transporters work.</a:t>
            </a:r>
          </a:p>
          <a:p>
            <a:endParaRPr lang="en-US" dirty="0" smtClean="0"/>
          </a:p>
          <a:p>
            <a:r>
              <a:rPr lang="en-US" dirty="0" smtClean="0"/>
              <a:t>In</a:t>
            </a:r>
            <a:r>
              <a:rPr lang="en-US" baseline="0" dirty="0" smtClean="0"/>
              <a:t> eukaryotes, the MFS members are found in the PM, lysosome and peroxisome, but not usually in the mitochondria. Instead, the Mitochondrial carrier family (SLCa25) seems to be a novel invention of the eukaryote lineage.</a:t>
            </a:r>
            <a:endParaRPr lang="en-US" dirty="0"/>
          </a:p>
        </p:txBody>
      </p:sp>
      <p:sp>
        <p:nvSpPr>
          <p:cNvPr id="4" name="Slide Number Placeholder 3"/>
          <p:cNvSpPr>
            <a:spLocks noGrp="1"/>
          </p:cNvSpPr>
          <p:nvPr>
            <p:ph type="sldNum" sz="quarter" idx="10"/>
          </p:nvPr>
        </p:nvSpPr>
        <p:spPr/>
        <p:txBody>
          <a:bodyPr/>
          <a:lstStyle/>
          <a:p>
            <a:fld id="{9FC749BD-249A-4373-B828-24C34041139F}" type="slidenum">
              <a:rPr lang="en-US" smtClean="0"/>
              <a:pPr/>
              <a:t>19</a:t>
            </a:fld>
            <a:endParaRPr lang="en-US" dirty="0"/>
          </a:p>
        </p:txBody>
      </p:sp>
    </p:spTree>
    <p:extLst>
      <p:ext uri="{BB962C8B-B14F-4D97-AF65-F5344CB8AC3E}">
        <p14:creationId xmlns:p14="http://schemas.microsoft.com/office/powerpoint/2010/main" val="4689982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MFS transporters are found in all living things. Eukaryotes have their own that work in non-mitochondrial membranes (especially the PM). The bacterial-derived members are not found in any eukaryote (except by vertical descent from the bacterial ancestor of all eukaryotes).</a:t>
            </a:r>
          </a:p>
          <a:p>
            <a:endParaRPr lang="en-US" baseline="0" dirty="0" smtClean="0"/>
          </a:p>
          <a:p>
            <a:r>
              <a:rPr lang="en-US" baseline="0" dirty="0" smtClean="0"/>
              <a:t>The SLCA25 family is unique to eukaryotes, and all the members function in transport across the </a:t>
            </a:r>
            <a:r>
              <a:rPr lang="en-US" baseline="0" dirty="0" err="1" smtClean="0"/>
              <a:t>mito</a:t>
            </a:r>
            <a:r>
              <a:rPr lang="en-US" baseline="0" dirty="0" smtClean="0"/>
              <a:t>-IM (some have since been duplicated onto the peroxisomal membrane). It likely arose in an early </a:t>
            </a:r>
            <a:r>
              <a:rPr lang="en-US" baseline="0" dirty="0" err="1" smtClean="0"/>
              <a:t>euk</a:t>
            </a:r>
            <a:r>
              <a:rPr lang="en-US" baseline="0" dirty="0" smtClean="0"/>
              <a:t> ancestor. There’s many different members of the family, the ones I include are ANT (the ATP/ADP nucleotide transporter), TCT (Tricarboxylate transporter) and DCT (Dicarboxylate transporter), there’s many more that also carry phosphate, etc.</a:t>
            </a:r>
          </a:p>
          <a:p>
            <a:endParaRPr lang="en-US"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Also in an early </a:t>
            </a:r>
            <a:r>
              <a:rPr lang="en-US" baseline="0" dirty="0" err="1" smtClean="0"/>
              <a:t>euk</a:t>
            </a:r>
            <a:r>
              <a:rPr lang="en-US" baseline="0" dirty="0" smtClean="0"/>
              <a:t> ancestor, the mitochondrial pyruvate carrier evolved. It is a smaller all-alpha transmembrane protein that forms </a:t>
            </a:r>
            <a:r>
              <a:rPr lang="en-US" baseline="0" dirty="0" err="1" smtClean="0"/>
              <a:t>multimers</a:t>
            </a:r>
            <a:r>
              <a:rPr lang="en-US" baseline="0" dirty="0" smtClean="0"/>
              <a:t> that probably have a structure similar to the SLCA25 all-alpha shape (Bricker et al., 2012; Science). It serves as a H+/pyruvate symporter or an OH–/pyruvate antiporter. It is also found in all eukaryotes.</a:t>
            </a:r>
          </a:p>
        </p:txBody>
      </p:sp>
      <p:sp>
        <p:nvSpPr>
          <p:cNvPr id="4" name="Slide Number Placeholder 3"/>
          <p:cNvSpPr>
            <a:spLocks noGrp="1"/>
          </p:cNvSpPr>
          <p:nvPr>
            <p:ph type="sldNum" sz="quarter" idx="10"/>
          </p:nvPr>
        </p:nvSpPr>
        <p:spPr/>
        <p:txBody>
          <a:bodyPr/>
          <a:lstStyle/>
          <a:p>
            <a:fld id="{9FC749BD-249A-4373-B828-24C34041139F}" type="slidenum">
              <a:rPr lang="en-US" smtClean="0"/>
              <a:pPr/>
              <a:t>20</a:t>
            </a:fld>
            <a:endParaRPr lang="en-US" dirty="0"/>
          </a:p>
        </p:txBody>
      </p:sp>
    </p:spTree>
    <p:extLst>
      <p:ext uri="{BB962C8B-B14F-4D97-AF65-F5344CB8AC3E}">
        <p14:creationId xmlns:p14="http://schemas.microsoft.com/office/powerpoint/2010/main" val="35973475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Look, both</a:t>
            </a:r>
            <a:r>
              <a:rPr lang="en-US" baseline="0" dirty="0" smtClean="0"/>
              <a:t> the bacteria and the eukaryote donated proteins to the endosymbiosis – co-evolution! Think about the costs and benefits of each protein to the endosymbiosis partners.</a:t>
            </a:r>
            <a:endParaRPr lang="en-US" dirty="0" smtClean="0"/>
          </a:p>
          <a:p>
            <a:endParaRPr lang="en-US" baseline="0" dirty="0" smtClean="0"/>
          </a:p>
          <a:p>
            <a:r>
              <a:rPr lang="en-US" baseline="0" dirty="0" smtClean="0"/>
              <a:t>We’ll come back to the TOM/TIM complexes later in the semester when we cover translocation and targeting. Important here is that they are each a mix of eukaryote- and bacteria-derived proteins.</a:t>
            </a:r>
          </a:p>
          <a:p>
            <a:endParaRPr lang="en-US" baseline="0" dirty="0" smtClean="0"/>
          </a:p>
        </p:txBody>
      </p:sp>
      <p:sp>
        <p:nvSpPr>
          <p:cNvPr id="4" name="Slide Number Placeholder 3"/>
          <p:cNvSpPr>
            <a:spLocks noGrp="1"/>
          </p:cNvSpPr>
          <p:nvPr>
            <p:ph type="sldNum" sz="quarter" idx="10"/>
          </p:nvPr>
        </p:nvSpPr>
        <p:spPr/>
        <p:txBody>
          <a:bodyPr/>
          <a:lstStyle/>
          <a:p>
            <a:fld id="{9FC749BD-249A-4373-B828-24C34041139F}" type="slidenum">
              <a:rPr lang="en-US" smtClean="0"/>
              <a:pPr/>
              <a:t>21</a:t>
            </a:fld>
            <a:endParaRPr lang="en-US" dirty="0"/>
          </a:p>
        </p:txBody>
      </p:sp>
    </p:spTree>
    <p:extLst>
      <p:ext uri="{BB962C8B-B14F-4D97-AF65-F5344CB8AC3E}">
        <p14:creationId xmlns:p14="http://schemas.microsoft.com/office/powerpoint/2010/main" val="35973475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ancestor of plants (who</a:t>
            </a:r>
            <a:r>
              <a:rPr lang="en-US" baseline="0" dirty="0" smtClean="0"/>
              <a:t> already had a mitochondria!) did it all again with a cyanobacteria. </a:t>
            </a:r>
            <a:r>
              <a:rPr lang="en-US" b="1" baseline="0" dirty="0" smtClean="0"/>
              <a:t>Many students forget that plants still have mitochondria!</a:t>
            </a:r>
          </a:p>
          <a:p>
            <a:endParaRPr lang="en-US" baseline="0" dirty="0" smtClean="0"/>
          </a:p>
          <a:p>
            <a:r>
              <a:rPr lang="en-US" baseline="0" dirty="0" smtClean="0"/>
              <a:t>I’m leaving out Glaucophyte algae here, which are a small clade of fresh-water </a:t>
            </a:r>
            <a:r>
              <a:rPr lang="en-US" baseline="0" dirty="0" err="1" smtClean="0"/>
              <a:t>unicells</a:t>
            </a:r>
            <a:r>
              <a:rPr lang="en-US" baseline="0" dirty="0" smtClean="0"/>
              <a:t> that have blue-green (“</a:t>
            </a:r>
            <a:r>
              <a:rPr lang="en-US" baseline="0" dirty="0" err="1" smtClean="0"/>
              <a:t>glauco</a:t>
            </a:r>
            <a:r>
              <a:rPr lang="en-US" baseline="0" dirty="0" smtClean="0"/>
              <a:t>” = “blue green” in Greek) plastids that still retain the peptidoglycan (murien) cell wall of the cyanobacteria (lost in all other plastids). They consistently branch near the base of the plant tree, though they are either sister to greens or reds, depending on the particular gene used for the tree.</a:t>
            </a:r>
          </a:p>
          <a:p>
            <a:endParaRPr lang="en-US" baseline="0" dirty="0" smtClean="0"/>
          </a:p>
          <a:p>
            <a:r>
              <a:rPr lang="en-US" baseline="0" dirty="0" smtClean="0"/>
              <a:t>The plastid has it’s own set of unique transporters of the triose-P carrier family. It also turned the cyanobacterial equivalent of OMP85 (the same ortholog that the mitochondria turned into SAM50 and eventually Tom40, the pore of TOM) into Toc75 the import pore of the TOC complex. Again, starting mostly from scratch rather then copying what the mitochondria already had.</a:t>
            </a:r>
            <a:endParaRPr lang="en-US" dirty="0"/>
          </a:p>
        </p:txBody>
      </p:sp>
      <p:sp>
        <p:nvSpPr>
          <p:cNvPr id="4" name="Slide Number Placeholder 3"/>
          <p:cNvSpPr>
            <a:spLocks noGrp="1"/>
          </p:cNvSpPr>
          <p:nvPr>
            <p:ph type="sldNum" sz="quarter" idx="10"/>
          </p:nvPr>
        </p:nvSpPr>
        <p:spPr/>
        <p:txBody>
          <a:bodyPr/>
          <a:lstStyle/>
          <a:p>
            <a:fld id="{9FC749BD-249A-4373-B828-24C34041139F}" type="slidenum">
              <a:rPr lang="en-US" smtClean="0"/>
              <a:pPr/>
              <a:t>22</a:t>
            </a:fld>
            <a:endParaRPr lang="en-US" dirty="0"/>
          </a:p>
        </p:txBody>
      </p:sp>
    </p:spTree>
    <p:extLst>
      <p:ext uri="{BB962C8B-B14F-4D97-AF65-F5344CB8AC3E}">
        <p14:creationId xmlns:p14="http://schemas.microsoft.com/office/powerpoint/2010/main" val="4122886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Answer slide to go through after they’ve had time to think and write.</a:t>
            </a:r>
            <a:endParaRPr lang="en-US" dirty="0"/>
          </a:p>
        </p:txBody>
      </p:sp>
      <p:sp>
        <p:nvSpPr>
          <p:cNvPr id="4" name="Slide Number Placeholder 3"/>
          <p:cNvSpPr>
            <a:spLocks noGrp="1"/>
          </p:cNvSpPr>
          <p:nvPr>
            <p:ph type="sldNum" sz="quarter" idx="10"/>
          </p:nvPr>
        </p:nvSpPr>
        <p:spPr/>
        <p:txBody>
          <a:bodyPr/>
          <a:lstStyle/>
          <a:p>
            <a:fld id="{9FC749BD-249A-4373-B828-24C34041139F}" type="slidenum">
              <a:rPr lang="en-US" smtClean="0"/>
              <a:pPr/>
              <a:t>3</a:t>
            </a:fld>
            <a:endParaRPr lang="en-US" dirty="0"/>
          </a:p>
        </p:txBody>
      </p:sp>
    </p:spTree>
    <p:extLst>
      <p:ext uri="{BB962C8B-B14F-4D97-AF65-F5344CB8AC3E}">
        <p14:creationId xmlns:p14="http://schemas.microsoft.com/office/powerpoint/2010/main" val="30632963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864931" fontAlgn="base">
              <a:spcBef>
                <a:spcPct val="30000"/>
              </a:spcBef>
              <a:spcAft>
                <a:spcPct val="0"/>
              </a:spcAft>
              <a:defRPr/>
            </a:pPr>
            <a:r>
              <a:rPr lang="en-US" dirty="0" smtClean="0"/>
              <a:t>(VERY!)</a:t>
            </a:r>
            <a:r>
              <a:rPr lang="en-US" baseline="0" dirty="0" smtClean="0"/>
              <a:t> </a:t>
            </a:r>
            <a:r>
              <a:rPr lang="en-US" dirty="0" smtClean="0"/>
              <a:t>Schematic</a:t>
            </a:r>
            <a:r>
              <a:rPr lang="en-US" baseline="0" dirty="0" smtClean="0"/>
              <a:t> tree condensed from many sources: Eukaryote branches after Hampl et al, PNAS </a:t>
            </a:r>
            <a:r>
              <a:rPr lang="en-US" sz="1400" dirty="0"/>
              <a:t>2009 Mar 10;106(10):3859-64; bacterial and archaeal branches after various sources (e.g., Wu et al., Nature. 2009 December 24; 462(7276): 1056–1060). Mostly, this is patterned after the Tree of Life pages (tolweb.org), so you may want to send them there for more info. </a:t>
            </a:r>
          </a:p>
          <a:p>
            <a:endParaRPr lang="en-US" sz="1400" dirty="0"/>
          </a:p>
          <a:p>
            <a:r>
              <a:rPr lang="en-US" sz="1400" dirty="0"/>
              <a:t>Branch lengths are a diagrammatic mix of “time” and “evolutionary distances”. Dashed-circles indicate uncertainty – all nodes within the circles should be considered weakly supported.</a:t>
            </a:r>
          </a:p>
          <a:p>
            <a:endParaRPr lang="en-US" sz="1400" dirty="0"/>
          </a:p>
          <a:p>
            <a:r>
              <a:rPr lang="en-US" sz="1400" dirty="0"/>
              <a:t>Named crown groups are the largest, well-supported clades, but should NOT be considered to be “taxonomically equivalent” (e.g., is an animal phylum equivalent to a plant division or a bacterial phylum? No one really knows). I only chose the more commonly known bacterial phyla, and left out about 40-or-so other phyla. “PVC” = </a:t>
            </a:r>
            <a:r>
              <a:rPr lang="en-US" sz="1400" dirty="0" err="1"/>
              <a:t>superphylum</a:t>
            </a:r>
            <a:r>
              <a:rPr lang="en-US" sz="1400" dirty="0"/>
              <a:t> of </a:t>
            </a:r>
            <a:r>
              <a:rPr lang="en-US" sz="1400" dirty="0" err="1"/>
              <a:t>Plantomycetes</a:t>
            </a:r>
            <a:r>
              <a:rPr lang="en-US" sz="1400" dirty="0"/>
              <a:t>, </a:t>
            </a:r>
            <a:r>
              <a:rPr lang="en-US" sz="1400" dirty="0" err="1"/>
              <a:t>Verrucomicrobia</a:t>
            </a:r>
            <a:r>
              <a:rPr lang="en-US" sz="1400" dirty="0"/>
              <a:t> and </a:t>
            </a:r>
            <a:r>
              <a:rPr lang="en-US" sz="1400" dirty="0" err="1"/>
              <a:t>Chlamidiae</a:t>
            </a:r>
            <a:r>
              <a:rPr lang="en-US" sz="1400" dirty="0"/>
              <a:t> (sometimes </a:t>
            </a:r>
            <a:r>
              <a:rPr lang="en-US" sz="1400" dirty="0" err="1"/>
              <a:t>Planctobacteria</a:t>
            </a:r>
            <a:r>
              <a:rPr lang="en-US" sz="1400" dirty="0"/>
              <a:t>). “FCB” = </a:t>
            </a:r>
            <a:r>
              <a:rPr lang="en-US" sz="1400" dirty="0" err="1"/>
              <a:t>superphylum</a:t>
            </a:r>
            <a:r>
              <a:rPr lang="en-US" sz="1400" dirty="0"/>
              <a:t> of </a:t>
            </a:r>
            <a:r>
              <a:rPr lang="en-US" sz="1400" dirty="0" err="1"/>
              <a:t>Fibrobacteres</a:t>
            </a:r>
            <a:r>
              <a:rPr lang="en-US" sz="1400" dirty="0"/>
              <a:t>, </a:t>
            </a:r>
            <a:r>
              <a:rPr lang="en-US" sz="1400" dirty="0" err="1"/>
              <a:t>Chlorobi</a:t>
            </a:r>
            <a:r>
              <a:rPr lang="en-US" sz="1400" dirty="0"/>
              <a:t> and </a:t>
            </a:r>
            <a:r>
              <a:rPr lang="en-US" sz="1400" dirty="0" err="1"/>
              <a:t>Bacteroidetes</a:t>
            </a:r>
            <a:r>
              <a:rPr lang="en-US" sz="1400" dirty="0"/>
              <a:t>  (sometimes </a:t>
            </a:r>
            <a:r>
              <a:rPr lang="en-US" sz="1400" dirty="0" err="1"/>
              <a:t>Spingobacteria</a:t>
            </a:r>
            <a:r>
              <a:rPr lang="en-US" sz="1400" dirty="0"/>
              <a:t>). I also left out 2 phyla of archaea that only have a few species.</a:t>
            </a:r>
          </a:p>
          <a:p>
            <a:endParaRPr lang="en-US" sz="1400" dirty="0"/>
          </a:p>
          <a:p>
            <a:r>
              <a:rPr lang="en-US" sz="1400" dirty="0"/>
              <a:t>Width of the wedge is trying to approximate the number of organisms -- but is really not to scale, especially considering that who really knows what it means to be a “bacterial species”. Also note that Opisthokonts are so big due to insects and fungi, so don’t get too cocky about it.</a:t>
            </a:r>
          </a:p>
          <a:p>
            <a:endParaRPr lang="en-US" sz="1400" dirty="0"/>
          </a:p>
          <a:p>
            <a:r>
              <a:rPr lang="en-US" sz="1400" dirty="0"/>
              <a:t>Wedges are split in </a:t>
            </a:r>
            <a:r>
              <a:rPr lang="en-US" sz="1400" dirty="0" smtClean="0"/>
              <a:t>SAR and </a:t>
            </a:r>
            <a:r>
              <a:rPr lang="en-US" sz="1400" dirty="0" err="1"/>
              <a:t>Excavata</a:t>
            </a:r>
            <a:r>
              <a:rPr lang="en-US" sz="1400" dirty="0"/>
              <a:t> since the groups might be polyphyletic (e.g., </a:t>
            </a:r>
            <a:r>
              <a:rPr lang="en-US" sz="1400" dirty="0" err="1"/>
              <a:t>cryptophytes+biliphytes</a:t>
            </a:r>
            <a:r>
              <a:rPr lang="en-US" sz="1400" dirty="0"/>
              <a:t> might be sister to plants, not the other chromists; and the </a:t>
            </a:r>
            <a:r>
              <a:rPr lang="en-US" sz="1400" dirty="0" err="1"/>
              <a:t>discoba</a:t>
            </a:r>
            <a:r>
              <a:rPr lang="en-US" sz="1400" dirty="0"/>
              <a:t>/</a:t>
            </a:r>
            <a:r>
              <a:rPr lang="en-US" sz="1400" dirty="0" err="1"/>
              <a:t>metamonada</a:t>
            </a:r>
            <a:r>
              <a:rPr lang="en-US" sz="1400" dirty="0"/>
              <a:t> split is really deep in the excavates). All other groups are currently considered to be monophyletic, although bacteria is paraphyletic considering that the common ancestor of archaea and eukaryotes was something we’d label as a bacterium.</a:t>
            </a:r>
          </a:p>
          <a:p>
            <a:endParaRPr lang="en-US" sz="1400" dirty="0"/>
          </a:p>
          <a:p>
            <a:r>
              <a:rPr lang="en-US" sz="1400" dirty="0"/>
              <a:t>The root is placed </a:t>
            </a:r>
            <a:r>
              <a:rPr lang="en-US" sz="1400" dirty="0" smtClean="0"/>
              <a:t>between Bacteria and Archaea,</a:t>
            </a:r>
            <a:r>
              <a:rPr lang="en-US" sz="1400" baseline="0" dirty="0" smtClean="0"/>
              <a:t> based on a variety of trees. Some have suggested </a:t>
            </a:r>
            <a:r>
              <a:rPr lang="en-US" sz="1400" baseline="0" dirty="0" err="1" smtClean="0"/>
              <a:t>archaea+eukarya</a:t>
            </a:r>
            <a:r>
              <a:rPr lang="en-US" sz="1400" baseline="0" dirty="0" smtClean="0"/>
              <a:t> should branch within bacteria (Cavalier-Smith, 2006) or that eukarya should branch within archaea (</a:t>
            </a:r>
            <a:r>
              <a:rPr lang="en-US" baseline="0" dirty="0" smtClean="0"/>
              <a:t>Williams et al., 2012)</a:t>
            </a:r>
            <a:endParaRPr lang="en-US" dirty="0"/>
          </a:p>
        </p:txBody>
      </p:sp>
      <p:sp>
        <p:nvSpPr>
          <p:cNvPr id="4" name="Slide Number Placeholder 3"/>
          <p:cNvSpPr>
            <a:spLocks noGrp="1"/>
          </p:cNvSpPr>
          <p:nvPr>
            <p:ph type="sldNum" sz="quarter" idx="10"/>
          </p:nvPr>
        </p:nvSpPr>
        <p:spPr/>
        <p:txBody>
          <a:bodyPr/>
          <a:lstStyle/>
          <a:p>
            <a:fld id="{47DA9A26-67D1-7843-86B1-F41D7C8FF870}" type="slidenum">
              <a:rPr lang="en-US" smtClean="0">
                <a:solidFill>
                  <a:prstClr val="black"/>
                </a:solidFill>
                <a:latin typeface="Calibri"/>
              </a:rPr>
              <a:pPr/>
              <a:t>4</a:t>
            </a:fld>
            <a:endParaRPr lang="en-US" dirty="0">
              <a:solidFill>
                <a:prstClr val="black"/>
              </a:solidFill>
              <a:latin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membranes are both bacterial (equivalent to the OM and PM of bacteria).</a:t>
            </a:r>
          </a:p>
          <a:p>
            <a:endParaRPr lang="en-US" dirty="0" smtClean="0"/>
          </a:p>
          <a:p>
            <a:r>
              <a:rPr lang="en-US" dirty="0" smtClean="0"/>
              <a:t>The mitochondrial chromosome</a:t>
            </a:r>
            <a:r>
              <a:rPr lang="en-US" baseline="0" dirty="0" smtClean="0"/>
              <a:t> is circular (in almost all eukaryotes), similar to the state of almost all bacterial chromosomes.</a:t>
            </a:r>
          </a:p>
          <a:p>
            <a:endParaRPr lang="en-US" baseline="0" dirty="0" smtClean="0"/>
          </a:p>
          <a:p>
            <a:r>
              <a:rPr lang="en-US" baseline="0" dirty="0" smtClean="0"/>
              <a:t>Mitochondrial ribosomes are small (called “55S”) like the bacterial 70S, and are encoded by 2 genes (12S and 16S rRNA) always found in the mtDNA. </a:t>
            </a:r>
          </a:p>
          <a:p>
            <a:r>
              <a:rPr lang="en-US" baseline="0" dirty="0" smtClean="0"/>
              <a:t>FYI: bacterial rRNAs are 16S (small) and 23S + 5S (large); eukaryotic are 18S (small) and 28S + 5S + 5.8S (large)</a:t>
            </a:r>
          </a:p>
          <a:p>
            <a:endParaRPr lang="en-US" baseline="0" dirty="0" smtClean="0"/>
          </a:p>
        </p:txBody>
      </p:sp>
      <p:sp>
        <p:nvSpPr>
          <p:cNvPr id="4" name="Slide Number Placeholder 3"/>
          <p:cNvSpPr>
            <a:spLocks noGrp="1"/>
          </p:cNvSpPr>
          <p:nvPr>
            <p:ph type="sldNum" sz="quarter" idx="10"/>
          </p:nvPr>
        </p:nvSpPr>
        <p:spPr/>
        <p:txBody>
          <a:bodyPr/>
          <a:lstStyle/>
          <a:p>
            <a:fld id="{9FC749BD-249A-4373-B828-24C34041139F}" type="slidenum">
              <a:rPr lang="en-US" smtClean="0"/>
              <a:pPr/>
              <a:t>6</a:t>
            </a:fld>
            <a:endParaRPr lang="en-US" dirty="0"/>
          </a:p>
        </p:txBody>
      </p:sp>
    </p:spTree>
    <p:extLst>
      <p:ext uri="{BB962C8B-B14F-4D97-AF65-F5344CB8AC3E}">
        <p14:creationId xmlns:p14="http://schemas.microsoft.com/office/powerpoint/2010/main" val="42656324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Mitochondria don’t always</a:t>
            </a:r>
            <a:r>
              <a:rPr lang="en-US" baseline="0" dirty="0" smtClean="0"/>
              <a:t> look like the sausage shaped things we draw. Animal mitochondria are often tubular and form long, thin “worms”, while plant and other eukaryotes have the more typical “sausages”.</a:t>
            </a:r>
          </a:p>
          <a:p>
            <a:endParaRPr lang="en-US" baseline="0" dirty="0" smtClean="0"/>
          </a:p>
          <a:p>
            <a:r>
              <a:rPr lang="en-US" baseline="0" dirty="0" smtClean="0"/>
              <a:t>Also compare the flat cristae of the animal mitochondria to the much less organized cristae in the plant cells. Cristae morphology varies quite a bit between the eukaryotic lineages.</a:t>
            </a:r>
            <a:endParaRPr lang="en-US" dirty="0"/>
          </a:p>
        </p:txBody>
      </p:sp>
      <p:sp>
        <p:nvSpPr>
          <p:cNvPr id="4" name="Slide Number Placeholder 3"/>
          <p:cNvSpPr>
            <a:spLocks noGrp="1"/>
          </p:cNvSpPr>
          <p:nvPr>
            <p:ph type="sldNum" sz="quarter" idx="10"/>
          </p:nvPr>
        </p:nvSpPr>
        <p:spPr/>
        <p:txBody>
          <a:bodyPr/>
          <a:lstStyle/>
          <a:p>
            <a:fld id="{9FC749BD-249A-4373-B828-24C34041139F}" type="slidenum">
              <a:rPr lang="en-US" smtClean="0"/>
              <a:pPr/>
              <a:t>7</a:t>
            </a:fld>
            <a:endParaRPr lang="en-US" dirty="0"/>
          </a:p>
        </p:txBody>
      </p:sp>
    </p:spTree>
    <p:extLst>
      <p:ext uri="{BB962C8B-B14F-4D97-AF65-F5344CB8AC3E}">
        <p14:creationId xmlns:p14="http://schemas.microsoft.com/office/powerpoint/2010/main" val="25501997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Compartments are “functionally distinct</a:t>
            </a:r>
            <a:r>
              <a:rPr lang="en-US" baseline="0" dirty="0" smtClean="0"/>
              <a:t>” parts of cells. The cristae are a domain of the IM, and are continuous with the IM.</a:t>
            </a:r>
          </a:p>
          <a:p>
            <a:endParaRPr lang="en-US" baseline="0" dirty="0" smtClean="0"/>
          </a:p>
          <a:p>
            <a:r>
              <a:rPr lang="en-US" baseline="0" dirty="0" smtClean="0"/>
              <a:t>We’ll eventually cover all of these functions, but they are not really important now.</a:t>
            </a:r>
            <a:endParaRPr lang="en-US" dirty="0"/>
          </a:p>
        </p:txBody>
      </p:sp>
      <p:sp>
        <p:nvSpPr>
          <p:cNvPr id="4" name="Slide Number Placeholder 3"/>
          <p:cNvSpPr>
            <a:spLocks noGrp="1"/>
          </p:cNvSpPr>
          <p:nvPr>
            <p:ph type="sldNum" sz="quarter" idx="10"/>
          </p:nvPr>
        </p:nvSpPr>
        <p:spPr/>
        <p:txBody>
          <a:bodyPr/>
          <a:lstStyle/>
          <a:p>
            <a:fld id="{9FC749BD-249A-4373-B828-24C34041139F}" type="slidenum">
              <a:rPr lang="en-US" smtClean="0"/>
              <a:pPr/>
              <a:t>8</a:t>
            </a:fld>
            <a:endParaRPr lang="en-US" dirty="0"/>
          </a:p>
        </p:txBody>
      </p:sp>
    </p:spTree>
    <p:extLst>
      <p:ext uri="{BB962C8B-B14F-4D97-AF65-F5344CB8AC3E}">
        <p14:creationId xmlns:p14="http://schemas.microsoft.com/office/powerpoint/2010/main" val="34185409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mitochondrial chromosome</a:t>
            </a:r>
            <a:r>
              <a:rPr lang="en-US" baseline="0" dirty="0" smtClean="0"/>
              <a:t> is circular (in almost all eukaryotes), similar to the state of almost all bacterial chromosomes.</a:t>
            </a:r>
          </a:p>
          <a:p>
            <a:r>
              <a:rPr lang="en-US" baseline="0" dirty="0" smtClean="0"/>
              <a:t>Cristae are just invaginations of the IM, and are never discontinuous with the IM – they are not really a separate membrane, though they act as a separate compartment, with a unique protein complement (ETC proteins, F-ATPase, etc.) compared to the IM.</a:t>
            </a:r>
          </a:p>
          <a:p>
            <a:endParaRPr lang="en-US" baseline="0" dirty="0" smtClean="0"/>
          </a:p>
          <a:p>
            <a:r>
              <a:rPr lang="en-US" i="1" baseline="0" dirty="0" smtClean="0"/>
              <a:t>Rickettsia</a:t>
            </a:r>
            <a:r>
              <a:rPr lang="en-US" i="0" baseline="0" dirty="0" smtClean="0"/>
              <a:t> cause typhus and Rocky Mountain Spotted Tick Fever, </a:t>
            </a:r>
            <a:r>
              <a:rPr lang="en-US" i="1" baseline="0" dirty="0" smtClean="0"/>
              <a:t>Wolbachia</a:t>
            </a:r>
            <a:r>
              <a:rPr lang="en-US" i="0" baseline="0" dirty="0" smtClean="0"/>
              <a:t> is the parasite/endosymbiont of insects, </a:t>
            </a:r>
            <a:r>
              <a:rPr lang="en-US" i="1" baseline="0" dirty="0" smtClean="0"/>
              <a:t>Rhizobium</a:t>
            </a:r>
            <a:r>
              <a:rPr lang="en-US" i="0" baseline="0" dirty="0" smtClean="0"/>
              <a:t> is the N-fixing endosymbiont of plants or the gall-causing “</a:t>
            </a:r>
            <a:r>
              <a:rPr lang="en-US" i="1" baseline="0" dirty="0" smtClean="0"/>
              <a:t>Agrobacterium”</a:t>
            </a:r>
            <a:r>
              <a:rPr lang="en-US" i="0" baseline="0" dirty="0" smtClean="0"/>
              <a:t>.</a:t>
            </a:r>
          </a:p>
          <a:p>
            <a:endParaRPr lang="en-US" i="1" baseline="0" dirty="0" smtClean="0"/>
          </a:p>
          <a:p>
            <a:r>
              <a:rPr lang="en-US" baseline="0" dirty="0" smtClean="0"/>
              <a:t>“Cytoplasm” and “cytosol” are equivalent in proteobacteria, so either term will work.</a:t>
            </a:r>
            <a:endParaRPr lang="en-US" dirty="0"/>
          </a:p>
        </p:txBody>
      </p:sp>
      <p:sp>
        <p:nvSpPr>
          <p:cNvPr id="4" name="Slide Number Placeholder 3"/>
          <p:cNvSpPr>
            <a:spLocks noGrp="1"/>
          </p:cNvSpPr>
          <p:nvPr>
            <p:ph type="sldNum" sz="quarter" idx="10"/>
          </p:nvPr>
        </p:nvSpPr>
        <p:spPr/>
        <p:txBody>
          <a:bodyPr/>
          <a:lstStyle/>
          <a:p>
            <a:fld id="{9FC749BD-249A-4373-B828-24C34041139F}" type="slidenum">
              <a:rPr lang="en-US" smtClean="0"/>
              <a:pPr/>
              <a:t>9</a:t>
            </a:fld>
            <a:endParaRPr lang="en-US" dirty="0"/>
          </a:p>
        </p:txBody>
      </p:sp>
    </p:spTree>
    <p:extLst>
      <p:ext uri="{BB962C8B-B14F-4D97-AF65-F5344CB8AC3E}">
        <p14:creationId xmlns:p14="http://schemas.microsoft.com/office/powerpoint/2010/main" val="42656324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Trees are very simplified “super trees” of various smaller trees</a:t>
            </a:r>
            <a:r>
              <a:rPr lang="en-US" baseline="0" dirty="0" smtClean="0"/>
              <a:t> that align mt genes and bacterial genes or nuclear and bacterial genes – a recent example is Thrash et al, 2011; </a:t>
            </a:r>
            <a:r>
              <a:rPr lang="en-US" sz="1200" kern="1200" dirty="0" err="1" smtClean="0">
                <a:solidFill>
                  <a:schemeClr val="tx1"/>
                </a:solidFill>
                <a:latin typeface="Helvetica"/>
                <a:ea typeface="+mn-ea"/>
                <a:cs typeface="Helvetica"/>
              </a:rPr>
              <a:t>Sci</a:t>
            </a:r>
            <a:r>
              <a:rPr lang="en-US" sz="1200" kern="1200" dirty="0" smtClean="0">
                <a:solidFill>
                  <a:schemeClr val="tx1"/>
                </a:solidFill>
                <a:latin typeface="Helvetica"/>
                <a:ea typeface="+mn-ea"/>
                <a:cs typeface="Helvetica"/>
              </a:rPr>
              <a:t> Rep. 1: 13</a:t>
            </a:r>
          </a:p>
          <a:p>
            <a:endParaRPr lang="en-US" sz="1200" kern="1200" dirty="0" smtClean="0">
              <a:solidFill>
                <a:schemeClr val="tx1"/>
              </a:solidFill>
              <a:latin typeface="Helvetica"/>
              <a:ea typeface="+mn-ea"/>
              <a:cs typeface="Helvetica"/>
            </a:endParaRPr>
          </a:p>
          <a:p>
            <a:r>
              <a:rPr lang="en-US" sz="1200" kern="1200" dirty="0" smtClean="0">
                <a:solidFill>
                  <a:schemeClr val="tx1"/>
                </a:solidFill>
                <a:latin typeface="Helvetica"/>
                <a:ea typeface="+mn-ea"/>
                <a:cs typeface="Helvetica"/>
              </a:rPr>
              <a:t>mtDNA trees generally</a:t>
            </a:r>
            <a:r>
              <a:rPr lang="en-US" sz="1200" kern="1200" baseline="0" dirty="0" smtClean="0">
                <a:solidFill>
                  <a:schemeClr val="tx1"/>
                </a:solidFill>
                <a:latin typeface="Helvetica"/>
                <a:ea typeface="+mn-ea"/>
                <a:cs typeface="Helvetica"/>
              </a:rPr>
              <a:t> match the branching order of nuclear genes, but are subject to more missing data and long-branches.</a:t>
            </a:r>
            <a:endParaRPr lang="en-US" sz="1200" kern="1200" dirty="0" smtClean="0">
              <a:solidFill>
                <a:schemeClr val="tx1"/>
              </a:solidFill>
              <a:latin typeface="Helvetica"/>
              <a:ea typeface="+mn-ea"/>
              <a:cs typeface="Helvetica"/>
            </a:endParaRPr>
          </a:p>
          <a:p>
            <a:endParaRPr lang="en-US" sz="1200" kern="1200" dirty="0" smtClean="0">
              <a:solidFill>
                <a:schemeClr val="tx1"/>
              </a:solidFill>
              <a:latin typeface="Helvetica"/>
              <a:ea typeface="+mn-ea"/>
              <a:cs typeface="Helvetica"/>
            </a:endParaRPr>
          </a:p>
          <a:p>
            <a:r>
              <a:rPr lang="en-US" sz="1200" kern="1200" dirty="0" smtClean="0">
                <a:solidFill>
                  <a:schemeClr val="tx1"/>
                </a:solidFill>
                <a:latin typeface="Helvetica"/>
                <a:ea typeface="+mn-ea"/>
                <a:cs typeface="Helvetica"/>
              </a:rPr>
              <a:t>Chance to think about what they know about bacteria and mitochondria</a:t>
            </a:r>
            <a:r>
              <a:rPr lang="en-US" sz="1200" kern="1200" baseline="0" dirty="0" smtClean="0">
                <a:solidFill>
                  <a:schemeClr val="tx1"/>
                </a:solidFill>
                <a:latin typeface="Helvetica"/>
                <a:ea typeface="+mn-ea"/>
                <a:cs typeface="Helvetica"/>
              </a:rPr>
              <a:t> to see if they can imagine what kind of bacteria might be the most likely candidate.</a:t>
            </a:r>
            <a:endParaRPr lang="en-US" sz="1200" kern="1200" dirty="0" smtClean="0">
              <a:solidFill>
                <a:schemeClr val="tx1"/>
              </a:solidFill>
              <a:latin typeface="Helvetica"/>
              <a:ea typeface="+mn-ea"/>
              <a:cs typeface="Helvetica"/>
            </a:endParaRPr>
          </a:p>
          <a:p>
            <a:endParaRPr lang="en-US" sz="1200" kern="1200" dirty="0" smtClean="0">
              <a:solidFill>
                <a:schemeClr val="tx1"/>
              </a:solidFill>
              <a:latin typeface="Helvetica"/>
              <a:ea typeface="+mn-ea"/>
              <a:cs typeface="Helvetica"/>
            </a:endParaRPr>
          </a:p>
        </p:txBody>
      </p:sp>
      <p:sp>
        <p:nvSpPr>
          <p:cNvPr id="4" name="Slide Number Placeholder 3"/>
          <p:cNvSpPr>
            <a:spLocks noGrp="1"/>
          </p:cNvSpPr>
          <p:nvPr>
            <p:ph type="sldNum" sz="quarter" idx="10"/>
          </p:nvPr>
        </p:nvSpPr>
        <p:spPr/>
        <p:txBody>
          <a:bodyPr/>
          <a:lstStyle/>
          <a:p>
            <a:fld id="{9FC749BD-249A-4373-B828-24C34041139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9160585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Trees are very simplified “super trees” of various smaller trees</a:t>
            </a:r>
            <a:r>
              <a:rPr lang="en-US" baseline="0" dirty="0" smtClean="0"/>
              <a:t> that align mt genes and bacterial genes or nuclear and bacterial genes – a recent example is Thrash et al, 2011; </a:t>
            </a:r>
            <a:r>
              <a:rPr lang="en-US" sz="1200" kern="1200" dirty="0" err="1" smtClean="0">
                <a:solidFill>
                  <a:schemeClr val="tx1"/>
                </a:solidFill>
                <a:latin typeface="Helvetica"/>
                <a:ea typeface="+mn-ea"/>
                <a:cs typeface="Helvetica"/>
              </a:rPr>
              <a:t>Sci</a:t>
            </a:r>
            <a:r>
              <a:rPr lang="en-US" sz="1200" kern="1200" dirty="0" smtClean="0">
                <a:solidFill>
                  <a:schemeClr val="tx1"/>
                </a:solidFill>
                <a:latin typeface="Helvetica"/>
                <a:ea typeface="+mn-ea"/>
                <a:cs typeface="Helvetica"/>
              </a:rPr>
              <a:t> Rep. 1: 13 that is the basis of the tree at right.</a:t>
            </a:r>
          </a:p>
          <a:p>
            <a:endParaRPr lang="en-US" sz="1200" kern="1200" dirty="0" smtClean="0">
              <a:solidFill>
                <a:schemeClr val="tx1"/>
              </a:solidFill>
              <a:latin typeface="Helvetica"/>
              <a:ea typeface="+mn-ea"/>
              <a:cs typeface="Helvetica"/>
            </a:endParaRPr>
          </a:p>
          <a:p>
            <a:r>
              <a:rPr lang="en-US" sz="1200" kern="1200" baseline="0" dirty="0" smtClean="0">
                <a:solidFill>
                  <a:schemeClr val="tx1"/>
                </a:solidFill>
                <a:latin typeface="Helvetica"/>
                <a:ea typeface="+mn-ea"/>
                <a:cs typeface="Helvetica"/>
              </a:rPr>
              <a:t>The 5 branches of proteobacteria are deep splits, generally referred to as classes. alpha include intracellular parasites (</a:t>
            </a:r>
            <a:r>
              <a:rPr lang="en-US" sz="1200" kern="1200" baseline="0" dirty="0" err="1" smtClean="0">
                <a:solidFill>
                  <a:schemeClr val="tx1"/>
                </a:solidFill>
                <a:latin typeface="Helvetica"/>
                <a:ea typeface="+mn-ea"/>
                <a:cs typeface="Helvetica"/>
              </a:rPr>
              <a:t>Ricksettia</a:t>
            </a:r>
            <a:r>
              <a:rPr lang="en-US" sz="1200" kern="1200" baseline="0" dirty="0" smtClean="0">
                <a:solidFill>
                  <a:schemeClr val="tx1"/>
                </a:solidFill>
                <a:latin typeface="Helvetica"/>
                <a:ea typeface="+mn-ea"/>
                <a:cs typeface="Helvetica"/>
              </a:rPr>
              <a:t>, Rhizobium, etc.), beta include the </a:t>
            </a:r>
            <a:r>
              <a:rPr lang="en-US" sz="1200" kern="1200" baseline="0" dirty="0" err="1" smtClean="0">
                <a:solidFill>
                  <a:schemeClr val="tx1"/>
                </a:solidFill>
                <a:latin typeface="Helvetica"/>
                <a:ea typeface="+mn-ea"/>
                <a:cs typeface="Helvetica"/>
              </a:rPr>
              <a:t>thiobacteria</a:t>
            </a:r>
            <a:r>
              <a:rPr lang="en-US" sz="1200" kern="1200" baseline="0" dirty="0" smtClean="0">
                <a:solidFill>
                  <a:schemeClr val="tx1"/>
                </a:solidFill>
                <a:latin typeface="Helvetica"/>
                <a:ea typeface="+mn-ea"/>
                <a:cs typeface="Helvetica"/>
              </a:rPr>
              <a:t>, gamma are the </a:t>
            </a:r>
            <a:r>
              <a:rPr lang="en-US" sz="1200" kern="1200" baseline="0" dirty="0" err="1" smtClean="0">
                <a:solidFill>
                  <a:schemeClr val="tx1"/>
                </a:solidFill>
                <a:latin typeface="Helvetica"/>
                <a:ea typeface="+mn-ea"/>
                <a:cs typeface="Helvetica"/>
              </a:rPr>
              <a:t>enterics</a:t>
            </a:r>
            <a:r>
              <a:rPr lang="en-US" sz="1200" kern="1200" baseline="0" dirty="0" smtClean="0">
                <a:solidFill>
                  <a:schemeClr val="tx1"/>
                </a:solidFill>
                <a:latin typeface="Helvetica"/>
                <a:ea typeface="+mn-ea"/>
                <a:cs typeface="Helvetica"/>
              </a:rPr>
              <a:t> and purple sulfurs, deltas are sulfur reducers and </a:t>
            </a:r>
            <a:r>
              <a:rPr lang="en-US" sz="1200" kern="1200" baseline="0" dirty="0" err="1" smtClean="0">
                <a:solidFill>
                  <a:schemeClr val="tx1"/>
                </a:solidFill>
                <a:latin typeface="Helvetica"/>
                <a:ea typeface="+mn-ea"/>
                <a:cs typeface="Helvetica"/>
              </a:rPr>
              <a:t>Myxobacteria</a:t>
            </a:r>
            <a:r>
              <a:rPr lang="en-US" sz="1200" kern="1200" baseline="0" dirty="0" smtClean="0">
                <a:solidFill>
                  <a:schemeClr val="tx1"/>
                </a:solidFill>
                <a:latin typeface="Helvetica"/>
                <a:ea typeface="+mn-ea"/>
                <a:cs typeface="Helvetica"/>
              </a:rPr>
              <a:t>, epsilon are things like Campylobacter, there’s even a zeta now with a few members.</a:t>
            </a:r>
          </a:p>
          <a:p>
            <a:r>
              <a:rPr lang="en-US" sz="1200" kern="1200" baseline="0" dirty="0" smtClean="0">
                <a:solidFill>
                  <a:schemeClr val="tx1"/>
                </a:solidFill>
                <a:latin typeface="Helvetica"/>
                <a:ea typeface="+mn-ea"/>
                <a:cs typeface="Helvetica"/>
              </a:rPr>
              <a:t>“firmicutes” is here just lumping all the gram positives together as a bacterial outgroup.</a:t>
            </a:r>
            <a:endParaRPr lang="en-US" sz="1200" kern="1200" dirty="0" smtClean="0">
              <a:solidFill>
                <a:schemeClr val="tx1"/>
              </a:solidFill>
              <a:latin typeface="Helvetica"/>
              <a:ea typeface="+mn-ea"/>
              <a:cs typeface="Helvetica"/>
            </a:endParaRPr>
          </a:p>
          <a:p>
            <a:endParaRPr lang="en-US" sz="1200" kern="1200" dirty="0" smtClean="0">
              <a:solidFill>
                <a:schemeClr val="tx1"/>
              </a:solidFill>
              <a:latin typeface="Helvetica"/>
              <a:ea typeface="+mn-ea"/>
              <a:cs typeface="Helvetica"/>
            </a:endParaRPr>
          </a:p>
          <a:p>
            <a:r>
              <a:rPr lang="en-US" sz="1200" kern="1200" dirty="0" smtClean="0">
                <a:solidFill>
                  <a:schemeClr val="tx1"/>
                </a:solidFill>
                <a:latin typeface="Helvetica"/>
                <a:ea typeface="+mn-ea"/>
                <a:cs typeface="Helvetica"/>
              </a:rPr>
              <a:t>mt genes always group with the alpha-proteobacteria. SAR11 are a large clade of pelagic marine heterotrophs (e.g., </a:t>
            </a:r>
            <a:r>
              <a:rPr lang="en-US" sz="1200" i="1" kern="1200" dirty="0" smtClean="0">
                <a:solidFill>
                  <a:schemeClr val="tx1"/>
                </a:solidFill>
                <a:latin typeface="Helvetica"/>
                <a:ea typeface="+mn-ea"/>
                <a:cs typeface="Helvetica"/>
              </a:rPr>
              <a:t>Pelagibacter</a:t>
            </a:r>
            <a:r>
              <a:rPr lang="en-US" sz="1200" i="0" kern="1200" dirty="0" smtClean="0">
                <a:solidFill>
                  <a:schemeClr val="tx1"/>
                </a:solidFill>
                <a:latin typeface="Helvetica"/>
                <a:ea typeface="+mn-ea"/>
                <a:cs typeface="Helvetica"/>
              </a:rPr>
              <a:t>). </a:t>
            </a:r>
            <a:r>
              <a:rPr lang="en-US" sz="1200" i="0" kern="1200" dirty="0" err="1" smtClean="0">
                <a:solidFill>
                  <a:schemeClr val="tx1"/>
                </a:solidFill>
                <a:latin typeface="Helvetica"/>
                <a:ea typeface="+mn-ea"/>
                <a:cs typeface="Helvetica"/>
              </a:rPr>
              <a:t>Ricketsiaceae</a:t>
            </a:r>
            <a:r>
              <a:rPr lang="en-US" sz="1200" i="0" kern="1200" dirty="0" smtClean="0">
                <a:solidFill>
                  <a:schemeClr val="tx1"/>
                </a:solidFill>
                <a:latin typeface="Helvetica"/>
                <a:ea typeface="+mn-ea"/>
                <a:cs typeface="Helvetica"/>
              </a:rPr>
              <a:t> are the</a:t>
            </a:r>
            <a:r>
              <a:rPr lang="en-US" sz="1200" i="0" kern="1200" baseline="0" dirty="0" smtClean="0">
                <a:solidFill>
                  <a:schemeClr val="tx1"/>
                </a:solidFill>
                <a:latin typeface="Helvetica"/>
                <a:ea typeface="+mn-ea"/>
                <a:cs typeface="Helvetica"/>
              </a:rPr>
              <a:t> main Rickettsia clade of intracellular parasites (typhus, tick fevers, etc.). </a:t>
            </a:r>
            <a:r>
              <a:rPr lang="en-US" sz="1200" i="0" kern="1200" baseline="0" dirty="0" err="1" smtClean="0">
                <a:solidFill>
                  <a:schemeClr val="tx1"/>
                </a:solidFill>
                <a:latin typeface="Helvetica"/>
                <a:ea typeface="+mn-ea"/>
                <a:cs typeface="Helvetica"/>
              </a:rPr>
              <a:t>Anaplasmataceae</a:t>
            </a:r>
            <a:r>
              <a:rPr lang="en-US" sz="1200" i="0" kern="1200" baseline="0" dirty="0" smtClean="0">
                <a:solidFill>
                  <a:schemeClr val="tx1"/>
                </a:solidFill>
                <a:latin typeface="Helvetica"/>
                <a:ea typeface="+mn-ea"/>
                <a:cs typeface="Helvetica"/>
              </a:rPr>
              <a:t> are a second clade that contains other intracellular parasites like </a:t>
            </a:r>
            <a:r>
              <a:rPr lang="en-US" sz="1200" i="1" kern="1200" baseline="0" dirty="0" smtClean="0">
                <a:solidFill>
                  <a:schemeClr val="tx1"/>
                </a:solidFill>
                <a:latin typeface="Helvetica"/>
                <a:ea typeface="+mn-ea"/>
                <a:cs typeface="Helvetica"/>
              </a:rPr>
              <a:t>Wolbachia</a:t>
            </a:r>
            <a:r>
              <a:rPr lang="en-US" sz="1200" i="0" kern="1200" baseline="0" dirty="0" smtClean="0">
                <a:solidFill>
                  <a:schemeClr val="tx1"/>
                </a:solidFill>
                <a:latin typeface="Helvetica"/>
                <a:ea typeface="+mn-ea"/>
                <a:cs typeface="Helvetica"/>
              </a:rPr>
              <a:t>, </a:t>
            </a:r>
            <a:r>
              <a:rPr lang="en-US" sz="1200" i="1" kern="1200" baseline="0" dirty="0" err="1" smtClean="0">
                <a:solidFill>
                  <a:schemeClr val="tx1"/>
                </a:solidFill>
                <a:latin typeface="Helvetica"/>
                <a:ea typeface="+mn-ea"/>
                <a:cs typeface="Helvetica"/>
              </a:rPr>
              <a:t>Erlichia</a:t>
            </a:r>
            <a:r>
              <a:rPr lang="en-US" sz="1200" i="0" kern="1200" baseline="0" dirty="0" smtClean="0">
                <a:solidFill>
                  <a:schemeClr val="tx1"/>
                </a:solidFill>
                <a:latin typeface="Helvetica"/>
                <a:ea typeface="+mn-ea"/>
                <a:cs typeface="Helvetica"/>
              </a:rPr>
              <a:t>, and </a:t>
            </a:r>
            <a:r>
              <a:rPr lang="en-US" sz="1200" i="1" kern="1200" baseline="0" dirty="0" err="1" smtClean="0">
                <a:solidFill>
                  <a:schemeClr val="tx1"/>
                </a:solidFill>
                <a:latin typeface="Helvetica"/>
                <a:ea typeface="+mn-ea"/>
                <a:cs typeface="Helvetica"/>
              </a:rPr>
              <a:t>Anaplasma</a:t>
            </a:r>
            <a:r>
              <a:rPr lang="en-US" sz="1200" i="0" kern="1200" baseline="0" dirty="0" smtClean="0">
                <a:solidFill>
                  <a:schemeClr val="tx1"/>
                </a:solidFill>
                <a:latin typeface="Helvetica"/>
                <a:ea typeface="+mn-ea"/>
                <a:cs typeface="Helvetica"/>
              </a:rPr>
              <a:t> (other diseases or reproductive parasites). The </a:t>
            </a:r>
            <a:r>
              <a:rPr lang="en-US" sz="1200" i="0" kern="1200" baseline="0" dirty="0" err="1" smtClean="0">
                <a:solidFill>
                  <a:schemeClr val="tx1"/>
                </a:solidFill>
                <a:latin typeface="Helvetica"/>
                <a:ea typeface="+mn-ea"/>
                <a:cs typeface="Helvetica"/>
              </a:rPr>
              <a:t>Rhizobiales</a:t>
            </a:r>
            <a:r>
              <a:rPr lang="en-US" sz="1200" i="0" kern="1200" baseline="0" dirty="0" smtClean="0">
                <a:solidFill>
                  <a:schemeClr val="tx1"/>
                </a:solidFill>
                <a:latin typeface="Helvetica"/>
                <a:ea typeface="+mn-ea"/>
                <a:cs typeface="Helvetica"/>
              </a:rPr>
              <a:t> contain </a:t>
            </a:r>
            <a:r>
              <a:rPr lang="en-US" sz="1200" i="1" kern="1200" baseline="0" dirty="0" smtClean="0">
                <a:solidFill>
                  <a:schemeClr val="tx1"/>
                </a:solidFill>
                <a:latin typeface="Helvetica"/>
                <a:ea typeface="+mn-ea"/>
                <a:cs typeface="Helvetica"/>
              </a:rPr>
              <a:t>Rhizobium/Agrobacterium</a:t>
            </a:r>
            <a:r>
              <a:rPr lang="en-US" sz="1200" i="0" kern="1200" baseline="0" dirty="0" smtClean="0">
                <a:solidFill>
                  <a:schemeClr val="tx1"/>
                </a:solidFill>
                <a:latin typeface="Helvetica"/>
                <a:ea typeface="+mn-ea"/>
                <a:cs typeface="Helvetica"/>
              </a:rPr>
              <a:t>, intracellular bacteria of plants, as well as </a:t>
            </a:r>
            <a:r>
              <a:rPr lang="en-US" sz="1200" i="1" kern="1200" baseline="0" dirty="0" err="1" smtClean="0">
                <a:solidFill>
                  <a:schemeClr val="tx1"/>
                </a:solidFill>
                <a:latin typeface="Helvetica"/>
                <a:ea typeface="+mn-ea"/>
                <a:cs typeface="Helvetica"/>
              </a:rPr>
              <a:t>Brucella</a:t>
            </a:r>
            <a:r>
              <a:rPr lang="en-US" sz="1200" i="0" kern="1200" baseline="0" dirty="0" smtClean="0">
                <a:solidFill>
                  <a:schemeClr val="tx1"/>
                </a:solidFill>
                <a:latin typeface="Helvetica"/>
                <a:ea typeface="+mn-ea"/>
                <a:cs typeface="Helvetica"/>
              </a:rPr>
              <a:t> and </a:t>
            </a:r>
            <a:r>
              <a:rPr lang="en-US" sz="1200" i="1" kern="1200" baseline="0" dirty="0" err="1" smtClean="0">
                <a:solidFill>
                  <a:schemeClr val="tx1"/>
                </a:solidFill>
                <a:latin typeface="Helvetica"/>
                <a:ea typeface="+mn-ea"/>
                <a:cs typeface="Helvetica"/>
              </a:rPr>
              <a:t>Bartonella</a:t>
            </a:r>
            <a:r>
              <a:rPr lang="en-US" sz="1200" i="0" kern="1200" baseline="0" dirty="0" smtClean="0">
                <a:solidFill>
                  <a:schemeClr val="tx1"/>
                </a:solidFill>
                <a:latin typeface="Helvetica"/>
                <a:ea typeface="+mn-ea"/>
                <a:cs typeface="Helvetica"/>
              </a:rPr>
              <a:t> which are pathogens of animals. The “other alpha” clade includes purple sulfur bacteria, </a:t>
            </a:r>
            <a:r>
              <a:rPr lang="en-US" sz="1200" i="0" kern="1200" baseline="0" dirty="0" err="1" smtClean="0">
                <a:solidFill>
                  <a:schemeClr val="tx1"/>
                </a:solidFill>
                <a:latin typeface="Helvetica"/>
                <a:ea typeface="+mn-ea"/>
                <a:cs typeface="Helvetica"/>
              </a:rPr>
              <a:t>spingobacteria</a:t>
            </a:r>
            <a:r>
              <a:rPr lang="en-US" sz="1200" i="0" kern="1200" baseline="0" dirty="0" smtClean="0">
                <a:solidFill>
                  <a:schemeClr val="tx1"/>
                </a:solidFill>
                <a:latin typeface="Helvetica"/>
                <a:ea typeface="+mn-ea"/>
                <a:cs typeface="Helvetica"/>
              </a:rPr>
              <a:t>, acetic acid bacteria and other odd free-living lines.</a:t>
            </a:r>
          </a:p>
          <a:p>
            <a:endParaRPr lang="en-US" sz="1200" i="0" kern="1200" baseline="0" dirty="0" smtClean="0">
              <a:solidFill>
                <a:schemeClr val="tx1"/>
              </a:solidFill>
              <a:latin typeface="Helvetica"/>
              <a:ea typeface="+mn-ea"/>
              <a:cs typeface="Helvetica"/>
            </a:endParaRPr>
          </a:p>
          <a:p>
            <a:r>
              <a:rPr lang="en-US" sz="1200" i="0" kern="1200" baseline="0" dirty="0" smtClean="0">
                <a:solidFill>
                  <a:schemeClr val="tx1"/>
                </a:solidFill>
                <a:latin typeface="Helvetica"/>
                <a:ea typeface="+mn-ea"/>
                <a:cs typeface="Helvetica"/>
              </a:rPr>
              <a:t>Thrash et al used whole genome sequence, established orthologous groups among the genomes and mitochondrial genomes with &gt;30 genes (to provide sufficient non-gapped OGs), then made individual trees for each OG allowing missing data for genomes lacking, then used super-tree analysis to establish the branching order consensus. Mitochondria clearly branch with the alphas, and sister to the SAR11 clade is almost all trees, support for the branching order is highly significant.</a:t>
            </a:r>
            <a:endParaRPr lang="en-US" dirty="0"/>
          </a:p>
        </p:txBody>
      </p:sp>
      <p:sp>
        <p:nvSpPr>
          <p:cNvPr id="4" name="Slide Number Placeholder 3"/>
          <p:cNvSpPr>
            <a:spLocks noGrp="1"/>
          </p:cNvSpPr>
          <p:nvPr>
            <p:ph type="sldNum" sz="quarter" idx="10"/>
          </p:nvPr>
        </p:nvSpPr>
        <p:spPr/>
        <p:txBody>
          <a:bodyPr/>
          <a:lstStyle/>
          <a:p>
            <a:fld id="{9FC749BD-249A-4373-B828-24C34041139F}" type="slidenum">
              <a:rPr lang="en-US" smtClean="0"/>
              <a:pPr/>
              <a:t>11</a:t>
            </a:fld>
            <a:endParaRPr lang="en-US" dirty="0"/>
          </a:p>
        </p:txBody>
      </p:sp>
    </p:spTree>
    <p:extLst>
      <p:ext uri="{BB962C8B-B14F-4D97-AF65-F5344CB8AC3E}">
        <p14:creationId xmlns:p14="http://schemas.microsoft.com/office/powerpoint/2010/main" val="12294104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01359817-8ED3-4722-97A1-7EA9CE3BD129}" type="slidenum">
              <a:rPr lang="en-US"/>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B338C6DE-2298-4238-A5ED-CCACF6A3F58B}" type="slidenum">
              <a:rPr lang="en-US"/>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D8D200A8-3482-4071-8277-F8E3B2720282}" type="slidenum">
              <a:rPr lang="en-US"/>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lvl1pPr>
              <a:defRPr>
                <a:latin typeface="Helvetica"/>
                <a:cs typeface="Helvetica"/>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atin typeface="Helvetica"/>
                <a:cs typeface="Helvetica"/>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atin typeface="Helvetica"/>
                <a:cs typeface="Helvetica"/>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600200"/>
            <a:ext cx="8229600" cy="4525963"/>
          </a:xfrm>
          <a:prstGeom prst="rect">
            <a:avLst/>
          </a:prstGeom>
        </p:spPr>
        <p:txBody>
          <a:bodyPr/>
          <a:lstStyle>
            <a:lvl1pPr>
              <a:defRPr>
                <a:latin typeface="Helvetica"/>
                <a:cs typeface="Helvetica"/>
              </a:defRPr>
            </a:lvl1pPr>
            <a:lvl2pPr>
              <a:defRPr>
                <a:latin typeface="Helvetica"/>
                <a:cs typeface="Helvetica"/>
              </a:defRPr>
            </a:lvl2pPr>
            <a:lvl3pPr>
              <a:defRPr>
                <a:latin typeface="Helvetica"/>
                <a:cs typeface="Helvetica"/>
              </a:defRPr>
            </a:lvl3pPr>
            <a:lvl4pPr>
              <a:defRPr>
                <a:latin typeface="Helvetica"/>
                <a:cs typeface="Helvetica"/>
              </a:defRPr>
            </a:lvl4pPr>
            <a:lvl5pPr>
              <a:defRPr>
                <a:latin typeface="Helvetica"/>
                <a:cs typeface="Helvetica"/>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atin typeface="Helvetica"/>
                <a:cs typeface="Helvetica"/>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atin typeface="Helvetica"/>
                <a:cs typeface="Helvetica"/>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atin typeface="Helvetica"/>
                <a:cs typeface="Helvetica"/>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atin typeface="Helvetica"/>
                <a:cs typeface="Helvetica"/>
              </a:defRPr>
            </a:lvl1pPr>
            <a:lvl2pPr>
              <a:defRPr sz="2400">
                <a:latin typeface="Helvetica"/>
                <a:cs typeface="Helvetica"/>
              </a:defRPr>
            </a:lvl2pPr>
            <a:lvl3pPr>
              <a:defRPr sz="2000">
                <a:latin typeface="Helvetica"/>
                <a:cs typeface="Helvetica"/>
              </a:defRPr>
            </a:lvl3pPr>
            <a:lvl4pPr>
              <a:defRPr sz="1800">
                <a:latin typeface="Helvetica"/>
                <a:cs typeface="Helvetica"/>
              </a:defRPr>
            </a:lvl4pPr>
            <a:lvl5pPr>
              <a:defRPr sz="1800">
                <a:latin typeface="Helvetica"/>
                <a:cs typeface="Helvetica"/>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atin typeface="Helvetica"/>
                <a:cs typeface="Helvetica"/>
              </a:defRPr>
            </a:lvl1pPr>
            <a:lvl2pPr>
              <a:defRPr sz="2400">
                <a:latin typeface="Helvetica"/>
                <a:cs typeface="Helvetica"/>
              </a:defRPr>
            </a:lvl2pPr>
            <a:lvl3pPr>
              <a:defRPr sz="2000">
                <a:latin typeface="Helvetica"/>
                <a:cs typeface="Helvetica"/>
              </a:defRPr>
            </a:lvl3pPr>
            <a:lvl4pPr>
              <a:defRPr sz="1800">
                <a:latin typeface="Helvetica"/>
                <a:cs typeface="Helvetica"/>
              </a:defRPr>
            </a:lvl4pPr>
            <a:lvl5pPr>
              <a:defRPr sz="1800">
                <a:latin typeface="Helvetica"/>
                <a:cs typeface="Helvetica"/>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atin typeface="Helvetica"/>
                <a:cs typeface="Helvetica"/>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atin typeface="Helvetica"/>
                <a:cs typeface="Helvetic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atin typeface="Helvetica"/>
                <a:cs typeface="Helvetica"/>
              </a:defRPr>
            </a:lvl1pPr>
            <a:lvl2pPr>
              <a:defRPr sz="2000">
                <a:latin typeface="Helvetica"/>
                <a:cs typeface="Helvetica"/>
              </a:defRPr>
            </a:lvl2pPr>
            <a:lvl3pPr>
              <a:defRPr sz="1800">
                <a:latin typeface="Helvetica"/>
                <a:cs typeface="Helvetica"/>
              </a:defRPr>
            </a:lvl3pPr>
            <a:lvl4pPr>
              <a:defRPr sz="1600">
                <a:latin typeface="Helvetica"/>
                <a:cs typeface="Helvetica"/>
              </a:defRPr>
            </a:lvl4pPr>
            <a:lvl5pPr>
              <a:defRPr sz="1600">
                <a:latin typeface="Helvetica"/>
                <a:cs typeface="Helvetica"/>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atin typeface="Helvetica"/>
                <a:cs typeface="Helvetic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atin typeface="Helvetica"/>
                <a:cs typeface="Helvetica"/>
              </a:defRPr>
            </a:lvl1pPr>
            <a:lvl2pPr>
              <a:defRPr sz="2000">
                <a:latin typeface="Helvetica"/>
                <a:cs typeface="Helvetica"/>
              </a:defRPr>
            </a:lvl2pPr>
            <a:lvl3pPr>
              <a:defRPr sz="1800">
                <a:latin typeface="Helvetica"/>
                <a:cs typeface="Helvetica"/>
              </a:defRPr>
            </a:lvl3pPr>
            <a:lvl4pPr>
              <a:defRPr sz="1600">
                <a:latin typeface="Helvetica"/>
                <a:cs typeface="Helvetica"/>
              </a:defRPr>
            </a:lvl4pPr>
            <a:lvl5pPr>
              <a:defRPr sz="1600">
                <a:latin typeface="Helvetica"/>
                <a:cs typeface="Helvetica"/>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atin typeface="Helvetica"/>
                <a:cs typeface="Helvetica"/>
              </a:defRPr>
            </a:lvl1pPr>
          </a:lstStyle>
          <a:p>
            <a:r>
              <a:rPr lang="en-US" dirty="0" smtClean="0"/>
              <a:t>Click to edit Master title style</a:t>
            </a:r>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atin typeface="Helvetica"/>
                <a:cs typeface="Helvetica"/>
              </a:defRPr>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atin typeface="Helvetica"/>
                <a:cs typeface="Helvetica"/>
              </a:defRPr>
            </a:lvl1pPr>
            <a:lvl2pPr>
              <a:defRPr sz="2800">
                <a:latin typeface="Helvetica"/>
                <a:cs typeface="Helvetica"/>
              </a:defRPr>
            </a:lvl2pPr>
            <a:lvl3pPr>
              <a:defRPr sz="2400">
                <a:latin typeface="Helvetica"/>
                <a:cs typeface="Helvetica"/>
              </a:defRPr>
            </a:lvl3pPr>
            <a:lvl4pPr>
              <a:defRPr sz="2000">
                <a:latin typeface="Helvetica"/>
                <a:cs typeface="Helvetica"/>
              </a:defRPr>
            </a:lvl4pPr>
            <a:lvl5pPr>
              <a:defRPr sz="2000">
                <a:latin typeface="Helvetica"/>
                <a:cs typeface="Helvetica"/>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atin typeface="Helvetica"/>
                <a:cs typeface="Helvetic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E71CDEBB-2CE6-4818-A870-8164BAE040DD}" type="slidenum">
              <a:rPr lang="en-US"/>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atin typeface="Helvetica"/>
                <a:cs typeface="Helvetica"/>
              </a:defRPr>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atin typeface="Helvetica"/>
                <a:cs typeface="Helvetica"/>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atin typeface="Helvetica"/>
                <a:cs typeface="Helvetic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atin typeface="Helvetica"/>
                <a:cs typeface="Helvetica"/>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lvl1pPr>
              <a:defRPr>
                <a:latin typeface="Helvetica"/>
                <a:cs typeface="Helvetica"/>
              </a:defRPr>
            </a:lvl1pPr>
            <a:lvl2pPr>
              <a:defRPr>
                <a:latin typeface="Helvetica"/>
                <a:cs typeface="Helvetica"/>
              </a:defRPr>
            </a:lvl2pPr>
            <a:lvl3pPr>
              <a:defRPr>
                <a:latin typeface="Helvetica"/>
                <a:cs typeface="Helvetica"/>
              </a:defRPr>
            </a:lvl3pPr>
            <a:lvl4pPr>
              <a:defRPr>
                <a:latin typeface="Helvetica"/>
                <a:cs typeface="Helvetica"/>
              </a:defRPr>
            </a:lvl4pPr>
            <a:lvl5pPr>
              <a:defRPr>
                <a:latin typeface="Helvetica"/>
                <a:cs typeface="Helvetica"/>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lvl1pPr>
              <a:defRPr>
                <a:latin typeface="Helvetica"/>
                <a:cs typeface="Helvetica"/>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lvl1pPr>
              <a:defRPr>
                <a:latin typeface="Helvetica"/>
                <a:cs typeface="Helvetica"/>
              </a:defRPr>
            </a:lvl1pPr>
            <a:lvl2pPr>
              <a:defRPr>
                <a:latin typeface="Helvetica"/>
                <a:cs typeface="Helvetica"/>
              </a:defRPr>
            </a:lvl2pPr>
            <a:lvl3pPr>
              <a:defRPr>
                <a:latin typeface="Helvetica"/>
                <a:cs typeface="Helvetica"/>
              </a:defRPr>
            </a:lvl3pPr>
            <a:lvl4pPr>
              <a:defRPr>
                <a:latin typeface="Helvetica"/>
                <a:cs typeface="Helvetica"/>
              </a:defRPr>
            </a:lvl4pPr>
            <a:lvl5pPr>
              <a:defRPr>
                <a:latin typeface="Helvetica"/>
                <a:cs typeface="Helvetica"/>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a:prstGeom prst="rect">
            <a:avLst/>
          </a:prstGeom>
        </p:spPr>
        <p:txBody>
          <a:bodyPr/>
          <a:lstStyle>
            <a:lvl1pPr>
              <a:defRPr>
                <a:latin typeface="Helvetica"/>
                <a:cs typeface="Helvetica"/>
              </a:defRPr>
            </a:lvl1pPr>
            <a:lvl2pPr>
              <a:defRPr>
                <a:latin typeface="Helvetica"/>
                <a:cs typeface="Helvetica"/>
              </a:defRPr>
            </a:lvl2pPr>
            <a:lvl3pPr>
              <a:defRPr>
                <a:latin typeface="Helvetica"/>
                <a:cs typeface="Helvetica"/>
              </a:defRPr>
            </a:lvl3pPr>
            <a:lvl4pPr>
              <a:defRPr>
                <a:latin typeface="Helvetica"/>
                <a:cs typeface="Helvetica"/>
              </a:defRPr>
            </a:lvl4pPr>
            <a:lvl5pPr>
              <a:defRPr>
                <a:latin typeface="Helvetica"/>
                <a:cs typeface="Helvetica"/>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lvl1pPr>
              <a:defRPr>
                <a:latin typeface="Helvetica"/>
                <a:cs typeface="Helvetica"/>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atin typeface="Helvetica"/>
                <a:cs typeface="Helvetica"/>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atin typeface="Helvetica"/>
                <a:cs typeface="Helvetica"/>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600200"/>
            <a:ext cx="8229600" cy="4525963"/>
          </a:xfrm>
          <a:prstGeom prst="rect">
            <a:avLst/>
          </a:prstGeom>
        </p:spPr>
        <p:txBody>
          <a:bodyPr/>
          <a:lstStyle>
            <a:lvl1pPr>
              <a:defRPr>
                <a:latin typeface="Helvetica"/>
                <a:cs typeface="Helvetica"/>
              </a:defRPr>
            </a:lvl1pPr>
            <a:lvl2pPr>
              <a:defRPr>
                <a:latin typeface="Helvetica"/>
                <a:cs typeface="Helvetica"/>
              </a:defRPr>
            </a:lvl2pPr>
            <a:lvl3pPr>
              <a:defRPr>
                <a:latin typeface="Helvetica"/>
                <a:cs typeface="Helvetica"/>
              </a:defRPr>
            </a:lvl3pPr>
            <a:lvl4pPr>
              <a:defRPr>
                <a:latin typeface="Helvetica"/>
                <a:cs typeface="Helvetica"/>
              </a:defRPr>
            </a:lvl4pPr>
            <a:lvl5pPr>
              <a:defRPr>
                <a:latin typeface="Helvetica"/>
                <a:cs typeface="Helvetica"/>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atin typeface="Helvetica"/>
                <a:cs typeface="Helvetica"/>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atin typeface="Helvetica"/>
                <a:cs typeface="Helvetica"/>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atin typeface="Helvetica"/>
                <a:cs typeface="Helvetica"/>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atin typeface="Helvetica"/>
                <a:cs typeface="Helvetica"/>
              </a:defRPr>
            </a:lvl1pPr>
            <a:lvl2pPr>
              <a:defRPr sz="2400">
                <a:latin typeface="Helvetica"/>
                <a:cs typeface="Helvetica"/>
              </a:defRPr>
            </a:lvl2pPr>
            <a:lvl3pPr>
              <a:defRPr sz="2000">
                <a:latin typeface="Helvetica"/>
                <a:cs typeface="Helvetica"/>
              </a:defRPr>
            </a:lvl3pPr>
            <a:lvl4pPr>
              <a:defRPr sz="1800">
                <a:latin typeface="Helvetica"/>
                <a:cs typeface="Helvetica"/>
              </a:defRPr>
            </a:lvl4pPr>
            <a:lvl5pPr>
              <a:defRPr sz="1800">
                <a:latin typeface="Helvetica"/>
                <a:cs typeface="Helvetica"/>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atin typeface="Helvetica"/>
                <a:cs typeface="Helvetica"/>
              </a:defRPr>
            </a:lvl1pPr>
            <a:lvl2pPr>
              <a:defRPr sz="2400">
                <a:latin typeface="Helvetica"/>
                <a:cs typeface="Helvetica"/>
              </a:defRPr>
            </a:lvl2pPr>
            <a:lvl3pPr>
              <a:defRPr sz="2000">
                <a:latin typeface="Helvetica"/>
                <a:cs typeface="Helvetica"/>
              </a:defRPr>
            </a:lvl3pPr>
            <a:lvl4pPr>
              <a:defRPr sz="1800">
                <a:latin typeface="Helvetica"/>
                <a:cs typeface="Helvetica"/>
              </a:defRPr>
            </a:lvl4pPr>
            <a:lvl5pPr>
              <a:defRPr sz="1800">
                <a:latin typeface="Helvetica"/>
                <a:cs typeface="Helvetica"/>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atin typeface="Helvetica"/>
                <a:cs typeface="Helvetica"/>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atin typeface="Helvetica"/>
                <a:cs typeface="Helvetic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atin typeface="Helvetica"/>
                <a:cs typeface="Helvetica"/>
              </a:defRPr>
            </a:lvl1pPr>
            <a:lvl2pPr>
              <a:defRPr sz="2000">
                <a:latin typeface="Helvetica"/>
                <a:cs typeface="Helvetica"/>
              </a:defRPr>
            </a:lvl2pPr>
            <a:lvl3pPr>
              <a:defRPr sz="1800">
                <a:latin typeface="Helvetica"/>
                <a:cs typeface="Helvetica"/>
              </a:defRPr>
            </a:lvl3pPr>
            <a:lvl4pPr>
              <a:defRPr sz="1600">
                <a:latin typeface="Helvetica"/>
                <a:cs typeface="Helvetica"/>
              </a:defRPr>
            </a:lvl4pPr>
            <a:lvl5pPr>
              <a:defRPr sz="1600">
                <a:latin typeface="Helvetica"/>
                <a:cs typeface="Helvetica"/>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atin typeface="Helvetica"/>
                <a:cs typeface="Helvetic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atin typeface="Helvetica"/>
                <a:cs typeface="Helvetica"/>
              </a:defRPr>
            </a:lvl1pPr>
            <a:lvl2pPr>
              <a:defRPr sz="2000">
                <a:latin typeface="Helvetica"/>
                <a:cs typeface="Helvetica"/>
              </a:defRPr>
            </a:lvl2pPr>
            <a:lvl3pPr>
              <a:defRPr sz="1800">
                <a:latin typeface="Helvetica"/>
                <a:cs typeface="Helvetica"/>
              </a:defRPr>
            </a:lvl3pPr>
            <a:lvl4pPr>
              <a:defRPr sz="1600">
                <a:latin typeface="Helvetica"/>
                <a:cs typeface="Helvetica"/>
              </a:defRPr>
            </a:lvl4pPr>
            <a:lvl5pPr>
              <a:defRPr sz="1600">
                <a:latin typeface="Helvetica"/>
                <a:cs typeface="Helvetica"/>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atin typeface="Helvetica"/>
                <a:cs typeface="Helvetica"/>
              </a:defRPr>
            </a:lvl1pPr>
          </a:lstStyle>
          <a:p>
            <a:r>
              <a:rPr lang="en-US" dirty="0" smtClean="0"/>
              <a:t>Click to edit Master 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F74BAF5C-5459-4C26-A7CC-910A5D39B429}" type="slidenum">
              <a:rPr lang="en-US"/>
              <a:pPr/>
              <a:t>‹#›</a:t>
            </a:fld>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atin typeface="Helvetica"/>
                <a:cs typeface="Helvetica"/>
              </a:defRPr>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atin typeface="Helvetica"/>
                <a:cs typeface="Helvetica"/>
              </a:defRPr>
            </a:lvl1pPr>
            <a:lvl2pPr>
              <a:defRPr sz="2800">
                <a:latin typeface="Helvetica"/>
                <a:cs typeface="Helvetica"/>
              </a:defRPr>
            </a:lvl2pPr>
            <a:lvl3pPr>
              <a:defRPr sz="2400">
                <a:latin typeface="Helvetica"/>
                <a:cs typeface="Helvetica"/>
              </a:defRPr>
            </a:lvl3pPr>
            <a:lvl4pPr>
              <a:defRPr sz="2000">
                <a:latin typeface="Helvetica"/>
                <a:cs typeface="Helvetica"/>
              </a:defRPr>
            </a:lvl4pPr>
            <a:lvl5pPr>
              <a:defRPr sz="2000">
                <a:latin typeface="Helvetica"/>
                <a:cs typeface="Helvetica"/>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atin typeface="Helvetica"/>
                <a:cs typeface="Helvetic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atin typeface="Helvetica"/>
                <a:cs typeface="Helvetica"/>
              </a:defRPr>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atin typeface="Helvetica"/>
                <a:cs typeface="Helvetica"/>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atin typeface="Helvetica"/>
                <a:cs typeface="Helvetic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atin typeface="Helvetica"/>
                <a:cs typeface="Helvetica"/>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lvl1pPr>
              <a:defRPr>
                <a:latin typeface="Helvetica"/>
                <a:cs typeface="Helvetica"/>
              </a:defRPr>
            </a:lvl1pPr>
            <a:lvl2pPr>
              <a:defRPr>
                <a:latin typeface="Helvetica"/>
                <a:cs typeface="Helvetica"/>
              </a:defRPr>
            </a:lvl2pPr>
            <a:lvl3pPr>
              <a:defRPr>
                <a:latin typeface="Helvetica"/>
                <a:cs typeface="Helvetica"/>
              </a:defRPr>
            </a:lvl3pPr>
            <a:lvl4pPr>
              <a:defRPr>
                <a:latin typeface="Helvetica"/>
                <a:cs typeface="Helvetica"/>
              </a:defRPr>
            </a:lvl4pPr>
            <a:lvl5pPr>
              <a:defRPr>
                <a:latin typeface="Helvetica"/>
                <a:cs typeface="Helvetica"/>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lvl1pPr>
              <a:defRPr>
                <a:latin typeface="Helvetica"/>
                <a:cs typeface="Helvetica"/>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lvl1pPr>
              <a:defRPr>
                <a:latin typeface="Helvetica"/>
                <a:cs typeface="Helvetica"/>
              </a:defRPr>
            </a:lvl1pPr>
            <a:lvl2pPr>
              <a:defRPr>
                <a:latin typeface="Helvetica"/>
                <a:cs typeface="Helvetica"/>
              </a:defRPr>
            </a:lvl2pPr>
            <a:lvl3pPr>
              <a:defRPr>
                <a:latin typeface="Helvetica"/>
                <a:cs typeface="Helvetica"/>
              </a:defRPr>
            </a:lvl3pPr>
            <a:lvl4pPr>
              <a:defRPr>
                <a:latin typeface="Helvetica"/>
                <a:cs typeface="Helvetica"/>
              </a:defRPr>
            </a:lvl4pPr>
            <a:lvl5pPr>
              <a:defRPr>
                <a:latin typeface="Helvetica"/>
                <a:cs typeface="Helvetica"/>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lvl1pPr>
              <a:defRPr>
                <a:latin typeface="Helvetica"/>
                <a:cs typeface="Helvetica"/>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atin typeface="Helvetica"/>
                <a:cs typeface="Helvetica"/>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atin typeface="Helvetica"/>
                <a:cs typeface="Helvetica"/>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600200"/>
            <a:ext cx="8229600" cy="4525963"/>
          </a:xfrm>
          <a:prstGeom prst="rect">
            <a:avLst/>
          </a:prstGeom>
        </p:spPr>
        <p:txBody>
          <a:bodyPr/>
          <a:lstStyle>
            <a:lvl1pPr>
              <a:defRPr>
                <a:latin typeface="Helvetica"/>
                <a:cs typeface="Helvetica"/>
              </a:defRPr>
            </a:lvl1pPr>
            <a:lvl2pPr>
              <a:defRPr>
                <a:latin typeface="Helvetica"/>
                <a:cs typeface="Helvetica"/>
              </a:defRPr>
            </a:lvl2pPr>
            <a:lvl3pPr>
              <a:defRPr>
                <a:latin typeface="Helvetica"/>
                <a:cs typeface="Helvetica"/>
              </a:defRPr>
            </a:lvl3pPr>
            <a:lvl4pPr>
              <a:defRPr>
                <a:latin typeface="Helvetica"/>
                <a:cs typeface="Helvetica"/>
              </a:defRPr>
            </a:lvl4pPr>
            <a:lvl5pPr>
              <a:defRPr>
                <a:latin typeface="Helvetica"/>
                <a:cs typeface="Helvetica"/>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atin typeface="Helvetica"/>
                <a:cs typeface="Helvetica"/>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atin typeface="Helvetica"/>
                <a:cs typeface="Helvetica"/>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atin typeface="Helvetica"/>
                <a:cs typeface="Helvetica"/>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atin typeface="Helvetica"/>
                <a:cs typeface="Helvetica"/>
              </a:defRPr>
            </a:lvl1pPr>
            <a:lvl2pPr>
              <a:defRPr sz="2400">
                <a:latin typeface="Helvetica"/>
                <a:cs typeface="Helvetica"/>
              </a:defRPr>
            </a:lvl2pPr>
            <a:lvl3pPr>
              <a:defRPr sz="2000">
                <a:latin typeface="Helvetica"/>
                <a:cs typeface="Helvetica"/>
              </a:defRPr>
            </a:lvl3pPr>
            <a:lvl4pPr>
              <a:defRPr sz="1800">
                <a:latin typeface="Helvetica"/>
                <a:cs typeface="Helvetica"/>
              </a:defRPr>
            </a:lvl4pPr>
            <a:lvl5pPr>
              <a:defRPr sz="1800">
                <a:latin typeface="Helvetica"/>
                <a:cs typeface="Helvetica"/>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atin typeface="Helvetica"/>
                <a:cs typeface="Helvetica"/>
              </a:defRPr>
            </a:lvl1pPr>
            <a:lvl2pPr>
              <a:defRPr sz="2400">
                <a:latin typeface="Helvetica"/>
                <a:cs typeface="Helvetica"/>
              </a:defRPr>
            </a:lvl2pPr>
            <a:lvl3pPr>
              <a:defRPr sz="2000">
                <a:latin typeface="Helvetica"/>
                <a:cs typeface="Helvetica"/>
              </a:defRPr>
            </a:lvl3pPr>
            <a:lvl4pPr>
              <a:defRPr sz="1800">
                <a:latin typeface="Helvetica"/>
                <a:cs typeface="Helvetica"/>
              </a:defRPr>
            </a:lvl4pPr>
            <a:lvl5pPr>
              <a:defRPr sz="1800">
                <a:latin typeface="Helvetica"/>
                <a:cs typeface="Helvetica"/>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atin typeface="Helvetica"/>
                <a:cs typeface="Helvetica"/>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atin typeface="Helvetica"/>
                <a:cs typeface="Helvetic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atin typeface="Helvetica"/>
                <a:cs typeface="Helvetica"/>
              </a:defRPr>
            </a:lvl1pPr>
            <a:lvl2pPr>
              <a:defRPr sz="2000">
                <a:latin typeface="Helvetica"/>
                <a:cs typeface="Helvetica"/>
              </a:defRPr>
            </a:lvl2pPr>
            <a:lvl3pPr>
              <a:defRPr sz="1800">
                <a:latin typeface="Helvetica"/>
                <a:cs typeface="Helvetica"/>
              </a:defRPr>
            </a:lvl3pPr>
            <a:lvl4pPr>
              <a:defRPr sz="1600">
                <a:latin typeface="Helvetica"/>
                <a:cs typeface="Helvetica"/>
              </a:defRPr>
            </a:lvl4pPr>
            <a:lvl5pPr>
              <a:defRPr sz="1600">
                <a:latin typeface="Helvetica"/>
                <a:cs typeface="Helvetica"/>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atin typeface="Helvetica"/>
                <a:cs typeface="Helvetic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atin typeface="Helvetica"/>
                <a:cs typeface="Helvetica"/>
              </a:defRPr>
            </a:lvl1pPr>
            <a:lvl2pPr>
              <a:defRPr sz="2000">
                <a:latin typeface="Helvetica"/>
                <a:cs typeface="Helvetica"/>
              </a:defRPr>
            </a:lvl2pPr>
            <a:lvl3pPr>
              <a:defRPr sz="1800">
                <a:latin typeface="Helvetica"/>
                <a:cs typeface="Helvetica"/>
              </a:defRPr>
            </a:lvl3pPr>
            <a:lvl4pPr>
              <a:defRPr sz="1600">
                <a:latin typeface="Helvetica"/>
                <a:cs typeface="Helvetica"/>
              </a:defRPr>
            </a:lvl4pPr>
            <a:lvl5pPr>
              <a:defRPr sz="1600">
                <a:latin typeface="Helvetica"/>
                <a:cs typeface="Helvetica"/>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8B25CE15-680E-446B-A522-C1D516C9556E}" type="slidenum">
              <a:rPr lang="en-US"/>
              <a:pPr/>
              <a:t>‹#›</a:t>
            </a:fld>
            <a:endParaRPr lang="en-US"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atin typeface="Helvetica"/>
                <a:cs typeface="Helvetica"/>
              </a:defRPr>
            </a:lvl1pPr>
          </a:lstStyle>
          <a:p>
            <a:r>
              <a:rPr lang="en-US" dirty="0" smtClean="0"/>
              <a:t>Click to edit Master title style</a:t>
            </a:r>
            <a:endParaRPr 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atin typeface="Helvetica"/>
                <a:cs typeface="Helvetica"/>
              </a:defRPr>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atin typeface="Helvetica"/>
                <a:cs typeface="Helvetica"/>
              </a:defRPr>
            </a:lvl1pPr>
            <a:lvl2pPr>
              <a:defRPr sz="2800">
                <a:latin typeface="Helvetica"/>
                <a:cs typeface="Helvetica"/>
              </a:defRPr>
            </a:lvl2pPr>
            <a:lvl3pPr>
              <a:defRPr sz="2400">
                <a:latin typeface="Helvetica"/>
                <a:cs typeface="Helvetica"/>
              </a:defRPr>
            </a:lvl3pPr>
            <a:lvl4pPr>
              <a:defRPr sz="2000">
                <a:latin typeface="Helvetica"/>
                <a:cs typeface="Helvetica"/>
              </a:defRPr>
            </a:lvl4pPr>
            <a:lvl5pPr>
              <a:defRPr sz="2000">
                <a:latin typeface="Helvetica"/>
                <a:cs typeface="Helvetica"/>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atin typeface="Helvetica"/>
                <a:cs typeface="Helvetic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atin typeface="Helvetica"/>
                <a:cs typeface="Helvetica"/>
              </a:defRPr>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atin typeface="Helvetica"/>
                <a:cs typeface="Helvetica"/>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atin typeface="Helvetica"/>
                <a:cs typeface="Helvetic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atin typeface="Helvetica"/>
                <a:cs typeface="Helvetica"/>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lvl1pPr>
              <a:defRPr>
                <a:latin typeface="Helvetica"/>
                <a:cs typeface="Helvetica"/>
              </a:defRPr>
            </a:lvl1pPr>
            <a:lvl2pPr>
              <a:defRPr>
                <a:latin typeface="Helvetica"/>
                <a:cs typeface="Helvetica"/>
              </a:defRPr>
            </a:lvl2pPr>
            <a:lvl3pPr>
              <a:defRPr>
                <a:latin typeface="Helvetica"/>
                <a:cs typeface="Helvetica"/>
              </a:defRPr>
            </a:lvl3pPr>
            <a:lvl4pPr>
              <a:defRPr>
                <a:latin typeface="Helvetica"/>
                <a:cs typeface="Helvetica"/>
              </a:defRPr>
            </a:lvl4pPr>
            <a:lvl5pPr>
              <a:defRPr>
                <a:latin typeface="Helvetica"/>
                <a:cs typeface="Helvetica"/>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lvl1pPr>
              <a:defRPr>
                <a:latin typeface="Helvetica"/>
                <a:cs typeface="Helvetica"/>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lvl1pPr>
              <a:defRPr>
                <a:latin typeface="Helvetica"/>
                <a:cs typeface="Helvetica"/>
              </a:defRPr>
            </a:lvl1pPr>
            <a:lvl2pPr>
              <a:defRPr>
                <a:latin typeface="Helvetica"/>
                <a:cs typeface="Helvetica"/>
              </a:defRPr>
            </a:lvl2pPr>
            <a:lvl3pPr>
              <a:defRPr>
                <a:latin typeface="Helvetica"/>
                <a:cs typeface="Helvetica"/>
              </a:defRPr>
            </a:lvl3pPr>
            <a:lvl4pPr>
              <a:defRPr>
                <a:latin typeface="Helvetica"/>
                <a:cs typeface="Helvetica"/>
              </a:defRPr>
            </a:lvl4pPr>
            <a:lvl5pPr>
              <a:defRPr>
                <a:latin typeface="Helvetica"/>
                <a:cs typeface="Helvetica"/>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30F0E3E-B605-4900-9BAA-A6C25F535756}" type="datetimeFigureOut">
              <a:rPr lang="en-US" smtClean="0">
                <a:solidFill>
                  <a:prstClr val="black">
                    <a:tint val="75000"/>
                  </a:prstClr>
                </a:solidFill>
              </a:rPr>
              <a:pPr/>
              <a:t>8/15/13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5E9D1989-BACD-40BD-BCBF-F1135AB70D71}" type="slidenum">
              <a:rPr lang="en-US" smtClean="0">
                <a:solidFill>
                  <a:prstClr val="black">
                    <a:tint val="75000"/>
                  </a:prstClr>
                </a:solidFill>
              </a:rPr>
              <a:pPr/>
              <a:t>‹#›</a:t>
            </a:fld>
            <a:endParaRPr lang="en-US" dirty="0">
              <a:solidFill>
                <a:prstClr val="black">
                  <a:tint val="75000"/>
                </a:prstClr>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0F0E3E-B605-4900-9BAA-A6C25F535756}" type="datetimeFigureOut">
              <a:rPr lang="en-US" smtClean="0">
                <a:solidFill>
                  <a:prstClr val="black">
                    <a:tint val="75000"/>
                  </a:prstClr>
                </a:solidFill>
              </a:rPr>
              <a:pPr/>
              <a:t>8/15/13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5E9D1989-BACD-40BD-BCBF-F1135AB70D71}" type="slidenum">
              <a:rPr lang="en-US" smtClean="0">
                <a:solidFill>
                  <a:prstClr val="black">
                    <a:tint val="75000"/>
                  </a:prstClr>
                </a:solidFill>
              </a:rPr>
              <a:pPr/>
              <a:t>‹#›</a:t>
            </a:fld>
            <a:endParaRPr lang="en-US" dirty="0">
              <a:solidFill>
                <a:prstClr val="black">
                  <a:tint val="75000"/>
                </a:prstClr>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30F0E3E-B605-4900-9BAA-A6C25F535756}" type="datetimeFigureOut">
              <a:rPr lang="en-US" smtClean="0">
                <a:solidFill>
                  <a:prstClr val="black">
                    <a:tint val="75000"/>
                  </a:prstClr>
                </a:solidFill>
              </a:rPr>
              <a:pPr/>
              <a:t>8/15/13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5E9D1989-BACD-40BD-BCBF-F1135AB70D71}" type="slidenum">
              <a:rPr lang="en-US" smtClean="0">
                <a:solidFill>
                  <a:prstClr val="black">
                    <a:tint val="75000"/>
                  </a:prstClr>
                </a:solidFill>
              </a:rPr>
              <a:pPr/>
              <a:t>‹#›</a:t>
            </a:fld>
            <a:endParaRPr lang="en-US" dirty="0">
              <a:solidFill>
                <a:prstClr val="black">
                  <a:tint val="75000"/>
                </a:prstClr>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30F0E3E-B605-4900-9BAA-A6C25F535756}" type="datetimeFigureOut">
              <a:rPr lang="en-US" smtClean="0">
                <a:solidFill>
                  <a:prstClr val="black">
                    <a:tint val="75000"/>
                  </a:prstClr>
                </a:solidFill>
              </a:rPr>
              <a:pPr/>
              <a:t>8/15/13</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5E9D1989-BACD-40BD-BCBF-F1135AB70D71}" type="slidenum">
              <a:rPr lang="en-US" smtClean="0">
                <a:solidFill>
                  <a:prstClr val="black">
                    <a:tint val="75000"/>
                  </a:prstClr>
                </a:solidFill>
              </a:rPr>
              <a:pPr/>
              <a:t>‹#›</a:t>
            </a:fld>
            <a:endParaRPr lang="en-US" dirty="0">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dirty="0"/>
          </a:p>
        </p:txBody>
      </p:sp>
      <p:sp>
        <p:nvSpPr>
          <p:cNvPr id="8" name="Footer Placeholder 7"/>
          <p:cNvSpPr>
            <a:spLocks noGrp="1"/>
          </p:cNvSpPr>
          <p:nvPr>
            <p:ph type="ftr" sz="quarter" idx="11"/>
          </p:nvPr>
        </p:nvSpPr>
        <p:spPr/>
        <p:txBody>
          <a:bodyPr/>
          <a:lstStyle>
            <a:lvl1pPr>
              <a:defRPr/>
            </a:lvl1pPr>
          </a:lstStyle>
          <a:p>
            <a:endParaRPr lang="en-US" dirty="0"/>
          </a:p>
        </p:txBody>
      </p:sp>
      <p:sp>
        <p:nvSpPr>
          <p:cNvPr id="9" name="Slide Number Placeholder 8"/>
          <p:cNvSpPr>
            <a:spLocks noGrp="1"/>
          </p:cNvSpPr>
          <p:nvPr>
            <p:ph type="sldNum" sz="quarter" idx="12"/>
          </p:nvPr>
        </p:nvSpPr>
        <p:spPr/>
        <p:txBody>
          <a:bodyPr/>
          <a:lstStyle>
            <a:lvl1pPr>
              <a:defRPr/>
            </a:lvl1pPr>
          </a:lstStyle>
          <a:p>
            <a:fld id="{E9857CE0-89BE-4C7E-AA3B-92AD1214A20E}" type="slidenum">
              <a:rPr lang="en-US"/>
              <a:pPr/>
              <a:t>‹#›</a:t>
            </a:fld>
            <a:endParaRPr 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30F0E3E-B605-4900-9BAA-A6C25F535756}" type="datetimeFigureOut">
              <a:rPr lang="en-US" smtClean="0">
                <a:solidFill>
                  <a:prstClr val="black">
                    <a:tint val="75000"/>
                  </a:prstClr>
                </a:solidFill>
              </a:rPr>
              <a:pPr/>
              <a:t>8/15/13</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5E9D1989-BACD-40BD-BCBF-F1135AB70D71}" type="slidenum">
              <a:rPr lang="en-US" smtClean="0">
                <a:solidFill>
                  <a:prstClr val="black">
                    <a:tint val="75000"/>
                  </a:prstClr>
                </a:solidFill>
              </a:rPr>
              <a:pPr/>
              <a:t>‹#›</a:t>
            </a:fld>
            <a:endParaRPr lang="en-US" dirty="0">
              <a:solidFill>
                <a:prstClr val="black">
                  <a:tint val="75000"/>
                </a:prstClr>
              </a:solidFil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30F0E3E-B605-4900-9BAA-A6C25F535756}" type="datetimeFigureOut">
              <a:rPr lang="en-US" smtClean="0">
                <a:solidFill>
                  <a:prstClr val="black">
                    <a:tint val="75000"/>
                  </a:prstClr>
                </a:solidFill>
              </a:rPr>
              <a:pPr/>
              <a:t>8/15/13</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5E9D1989-BACD-40BD-BCBF-F1135AB70D71}" type="slidenum">
              <a:rPr lang="en-US" smtClean="0">
                <a:solidFill>
                  <a:prstClr val="black">
                    <a:tint val="75000"/>
                  </a:prstClr>
                </a:solidFill>
              </a:rPr>
              <a:pPr/>
              <a:t>‹#›</a:t>
            </a:fld>
            <a:endParaRPr lang="en-US" dirty="0">
              <a:solidFill>
                <a:prstClr val="black">
                  <a:tint val="75000"/>
                </a:prstClr>
              </a:solidFil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0F0E3E-B605-4900-9BAA-A6C25F535756}" type="datetimeFigureOut">
              <a:rPr lang="en-US" smtClean="0">
                <a:solidFill>
                  <a:prstClr val="black">
                    <a:tint val="75000"/>
                  </a:prstClr>
                </a:solidFill>
              </a:rPr>
              <a:pPr/>
              <a:t>8/15/13</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5E9D1989-BACD-40BD-BCBF-F1135AB70D71}" type="slidenum">
              <a:rPr lang="en-US" smtClean="0">
                <a:solidFill>
                  <a:prstClr val="black">
                    <a:tint val="75000"/>
                  </a:prstClr>
                </a:solidFill>
              </a:rPr>
              <a:pPr/>
              <a:t>‹#›</a:t>
            </a:fld>
            <a:endParaRPr lang="en-US" dirty="0">
              <a:solidFill>
                <a:prstClr val="black">
                  <a:tint val="75000"/>
                </a:prstClr>
              </a:solidFil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0F0E3E-B605-4900-9BAA-A6C25F535756}" type="datetimeFigureOut">
              <a:rPr lang="en-US" smtClean="0">
                <a:solidFill>
                  <a:prstClr val="black">
                    <a:tint val="75000"/>
                  </a:prstClr>
                </a:solidFill>
              </a:rPr>
              <a:pPr/>
              <a:t>8/15/13</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5E9D1989-BACD-40BD-BCBF-F1135AB70D71}" type="slidenum">
              <a:rPr lang="en-US" smtClean="0">
                <a:solidFill>
                  <a:prstClr val="black">
                    <a:tint val="75000"/>
                  </a:prstClr>
                </a:solidFill>
              </a:rPr>
              <a:pPr/>
              <a:t>‹#›</a:t>
            </a:fld>
            <a:endParaRPr lang="en-US" dirty="0">
              <a:solidFill>
                <a:prstClr val="black">
                  <a:tint val="75000"/>
                </a:prstClr>
              </a:solidFil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0F0E3E-B605-4900-9BAA-A6C25F535756}" type="datetimeFigureOut">
              <a:rPr lang="en-US" smtClean="0">
                <a:solidFill>
                  <a:prstClr val="black">
                    <a:tint val="75000"/>
                  </a:prstClr>
                </a:solidFill>
              </a:rPr>
              <a:pPr/>
              <a:t>8/15/13</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5E9D1989-BACD-40BD-BCBF-F1135AB70D71}" type="slidenum">
              <a:rPr lang="en-US" smtClean="0">
                <a:solidFill>
                  <a:prstClr val="black">
                    <a:tint val="75000"/>
                  </a:prstClr>
                </a:solidFill>
              </a:rPr>
              <a:pPr/>
              <a:t>‹#›</a:t>
            </a:fld>
            <a:endParaRPr lang="en-US" dirty="0">
              <a:solidFill>
                <a:prstClr val="black">
                  <a:tint val="75000"/>
                </a:prstClr>
              </a:solidFil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0F0E3E-B605-4900-9BAA-A6C25F535756}" type="datetimeFigureOut">
              <a:rPr lang="en-US" smtClean="0">
                <a:solidFill>
                  <a:prstClr val="black">
                    <a:tint val="75000"/>
                  </a:prstClr>
                </a:solidFill>
              </a:rPr>
              <a:pPr/>
              <a:t>8/15/13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5E9D1989-BACD-40BD-BCBF-F1135AB70D71}" type="slidenum">
              <a:rPr lang="en-US" smtClean="0">
                <a:solidFill>
                  <a:prstClr val="black">
                    <a:tint val="75000"/>
                  </a:prstClr>
                </a:solidFill>
              </a:rPr>
              <a:pPr/>
              <a:t>‹#›</a:t>
            </a:fld>
            <a:endParaRPr lang="en-US" dirty="0">
              <a:solidFill>
                <a:prstClr val="black">
                  <a:tint val="75000"/>
                </a:prstClr>
              </a:solidFil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0F0E3E-B605-4900-9BAA-A6C25F535756}" type="datetimeFigureOut">
              <a:rPr lang="en-US" smtClean="0">
                <a:solidFill>
                  <a:prstClr val="black">
                    <a:tint val="75000"/>
                  </a:prstClr>
                </a:solidFill>
              </a:rPr>
              <a:pPr/>
              <a:t>8/15/13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5E9D1989-BACD-40BD-BCBF-F1135AB70D71}" type="slidenum">
              <a:rPr lang="en-US" smtClean="0">
                <a:solidFill>
                  <a:prstClr val="black">
                    <a:tint val="75000"/>
                  </a:prstClr>
                </a:solidFill>
              </a:rPr>
              <a:pPr/>
              <a:t>‹#›</a:t>
            </a:fld>
            <a:endParaRPr lang="en-US" dirty="0">
              <a:solidFill>
                <a:prstClr val="black">
                  <a:tint val="75000"/>
                </a:prstClr>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lvl1pPr>
              <a:defRPr>
                <a:latin typeface="Helvetica"/>
                <a:cs typeface="Helvetica"/>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atin typeface="Helvetica"/>
                <a:cs typeface="Helvetica"/>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229769882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atin typeface="Helvetica"/>
                <a:cs typeface="Helvetica"/>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600200"/>
            <a:ext cx="8229600" cy="4525963"/>
          </a:xfrm>
          <a:prstGeom prst="rect">
            <a:avLst/>
          </a:prstGeom>
        </p:spPr>
        <p:txBody>
          <a:bodyPr/>
          <a:lstStyle>
            <a:lvl1pPr>
              <a:defRPr>
                <a:latin typeface="Helvetica"/>
                <a:cs typeface="Helvetica"/>
              </a:defRPr>
            </a:lvl1pPr>
            <a:lvl2pPr>
              <a:defRPr>
                <a:latin typeface="Helvetica"/>
                <a:cs typeface="Helvetica"/>
              </a:defRPr>
            </a:lvl2pPr>
            <a:lvl3pPr>
              <a:defRPr>
                <a:latin typeface="Helvetica"/>
                <a:cs typeface="Helvetica"/>
              </a:defRPr>
            </a:lvl3pPr>
            <a:lvl4pPr>
              <a:defRPr>
                <a:latin typeface="Helvetica"/>
                <a:cs typeface="Helvetica"/>
              </a:defRPr>
            </a:lvl4pPr>
            <a:lvl5pPr>
              <a:defRPr>
                <a:latin typeface="Helvetica"/>
                <a:cs typeface="Helvetica"/>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6936827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atin typeface="Helvetica"/>
                <a:cs typeface="Helvetica"/>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atin typeface="Helvetica"/>
                <a:cs typeface="Helvetica"/>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Tree>
    <p:extLst>
      <p:ext uri="{BB962C8B-B14F-4D97-AF65-F5344CB8AC3E}">
        <p14:creationId xmlns:p14="http://schemas.microsoft.com/office/powerpoint/2010/main" val="28767983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dirty="0"/>
          </a:p>
        </p:txBody>
      </p:sp>
      <p:sp>
        <p:nvSpPr>
          <p:cNvPr id="4" name="Footer Placeholder 3"/>
          <p:cNvSpPr>
            <a:spLocks noGrp="1"/>
          </p:cNvSpPr>
          <p:nvPr>
            <p:ph type="ftr" sz="quarter" idx="11"/>
          </p:nvPr>
        </p:nvSpPr>
        <p:spPr/>
        <p:txBody>
          <a:bodyPr/>
          <a:lstStyle>
            <a:lvl1pPr>
              <a:defRPr/>
            </a:lvl1pPr>
          </a:lstStyle>
          <a:p>
            <a:endParaRPr lang="en-US" dirty="0"/>
          </a:p>
        </p:txBody>
      </p:sp>
      <p:sp>
        <p:nvSpPr>
          <p:cNvPr id="5" name="Slide Number Placeholder 4"/>
          <p:cNvSpPr>
            <a:spLocks noGrp="1"/>
          </p:cNvSpPr>
          <p:nvPr>
            <p:ph type="sldNum" sz="quarter" idx="12"/>
          </p:nvPr>
        </p:nvSpPr>
        <p:spPr/>
        <p:txBody>
          <a:bodyPr/>
          <a:lstStyle>
            <a:lvl1pPr>
              <a:defRPr/>
            </a:lvl1pPr>
          </a:lstStyle>
          <a:p>
            <a:fld id="{651AF8AB-A230-4397-98EB-76A16524E777}" type="slidenum">
              <a:rPr lang="en-US"/>
              <a:pPr/>
              <a:t>‹#›</a:t>
            </a:fld>
            <a:endParaRPr lang="en-US"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atin typeface="Helvetica"/>
                <a:cs typeface="Helvetica"/>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atin typeface="Helvetica"/>
                <a:cs typeface="Helvetica"/>
              </a:defRPr>
            </a:lvl1pPr>
            <a:lvl2pPr>
              <a:defRPr sz="2400">
                <a:latin typeface="Helvetica"/>
                <a:cs typeface="Helvetica"/>
              </a:defRPr>
            </a:lvl2pPr>
            <a:lvl3pPr>
              <a:defRPr sz="2000">
                <a:latin typeface="Helvetica"/>
                <a:cs typeface="Helvetica"/>
              </a:defRPr>
            </a:lvl3pPr>
            <a:lvl4pPr>
              <a:defRPr sz="1800">
                <a:latin typeface="Helvetica"/>
                <a:cs typeface="Helvetica"/>
              </a:defRPr>
            </a:lvl4pPr>
            <a:lvl5pPr>
              <a:defRPr sz="1800">
                <a:latin typeface="Helvetica"/>
                <a:cs typeface="Helvetica"/>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atin typeface="Helvetica"/>
                <a:cs typeface="Helvetica"/>
              </a:defRPr>
            </a:lvl1pPr>
            <a:lvl2pPr>
              <a:defRPr sz="2400">
                <a:latin typeface="Helvetica"/>
                <a:cs typeface="Helvetica"/>
              </a:defRPr>
            </a:lvl2pPr>
            <a:lvl3pPr>
              <a:defRPr sz="2000">
                <a:latin typeface="Helvetica"/>
                <a:cs typeface="Helvetica"/>
              </a:defRPr>
            </a:lvl3pPr>
            <a:lvl4pPr>
              <a:defRPr sz="1800">
                <a:latin typeface="Helvetica"/>
                <a:cs typeface="Helvetica"/>
              </a:defRPr>
            </a:lvl4pPr>
            <a:lvl5pPr>
              <a:defRPr sz="1800">
                <a:latin typeface="Helvetica"/>
                <a:cs typeface="Helvetica"/>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8639418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atin typeface="Helvetica"/>
                <a:cs typeface="Helvetica"/>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atin typeface="Helvetica"/>
                <a:cs typeface="Helvetic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atin typeface="Helvetica"/>
                <a:cs typeface="Helvetica"/>
              </a:defRPr>
            </a:lvl1pPr>
            <a:lvl2pPr>
              <a:defRPr sz="2000">
                <a:latin typeface="Helvetica"/>
                <a:cs typeface="Helvetica"/>
              </a:defRPr>
            </a:lvl2pPr>
            <a:lvl3pPr>
              <a:defRPr sz="1800">
                <a:latin typeface="Helvetica"/>
                <a:cs typeface="Helvetica"/>
              </a:defRPr>
            </a:lvl3pPr>
            <a:lvl4pPr>
              <a:defRPr sz="1600">
                <a:latin typeface="Helvetica"/>
                <a:cs typeface="Helvetica"/>
              </a:defRPr>
            </a:lvl4pPr>
            <a:lvl5pPr>
              <a:defRPr sz="1600">
                <a:latin typeface="Helvetica"/>
                <a:cs typeface="Helvetica"/>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atin typeface="Helvetica"/>
                <a:cs typeface="Helvetic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atin typeface="Helvetica"/>
                <a:cs typeface="Helvetica"/>
              </a:defRPr>
            </a:lvl1pPr>
            <a:lvl2pPr>
              <a:defRPr sz="2000">
                <a:latin typeface="Helvetica"/>
                <a:cs typeface="Helvetica"/>
              </a:defRPr>
            </a:lvl2pPr>
            <a:lvl3pPr>
              <a:defRPr sz="1800">
                <a:latin typeface="Helvetica"/>
                <a:cs typeface="Helvetica"/>
              </a:defRPr>
            </a:lvl3pPr>
            <a:lvl4pPr>
              <a:defRPr sz="1600">
                <a:latin typeface="Helvetica"/>
                <a:cs typeface="Helvetica"/>
              </a:defRPr>
            </a:lvl4pPr>
            <a:lvl5pPr>
              <a:defRPr sz="1600">
                <a:latin typeface="Helvetica"/>
                <a:cs typeface="Helvetica"/>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5571055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atin typeface="Helvetica"/>
                <a:cs typeface="Helvetica"/>
              </a:defRPr>
            </a:lvl1pPr>
          </a:lstStyle>
          <a:p>
            <a:r>
              <a:rPr lang="en-US" dirty="0" smtClean="0"/>
              <a:t>Click to edit Master title style</a:t>
            </a:r>
            <a:endParaRPr lang="en-US" dirty="0"/>
          </a:p>
        </p:txBody>
      </p:sp>
    </p:spTree>
    <p:extLst>
      <p:ext uri="{BB962C8B-B14F-4D97-AF65-F5344CB8AC3E}">
        <p14:creationId xmlns:p14="http://schemas.microsoft.com/office/powerpoint/2010/main" val="175046150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0864741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atin typeface="Helvetica"/>
                <a:cs typeface="Helvetica"/>
              </a:defRPr>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atin typeface="Helvetica"/>
                <a:cs typeface="Helvetica"/>
              </a:defRPr>
            </a:lvl1pPr>
            <a:lvl2pPr>
              <a:defRPr sz="2800">
                <a:latin typeface="Helvetica"/>
                <a:cs typeface="Helvetica"/>
              </a:defRPr>
            </a:lvl2pPr>
            <a:lvl3pPr>
              <a:defRPr sz="2400">
                <a:latin typeface="Helvetica"/>
                <a:cs typeface="Helvetica"/>
              </a:defRPr>
            </a:lvl3pPr>
            <a:lvl4pPr>
              <a:defRPr sz="2000">
                <a:latin typeface="Helvetica"/>
                <a:cs typeface="Helvetica"/>
              </a:defRPr>
            </a:lvl4pPr>
            <a:lvl5pPr>
              <a:defRPr sz="2000">
                <a:latin typeface="Helvetica"/>
                <a:cs typeface="Helvetica"/>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atin typeface="Helvetica"/>
                <a:cs typeface="Helvetic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19837514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atin typeface="Helvetica"/>
                <a:cs typeface="Helvetica"/>
              </a:defRPr>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atin typeface="Helvetica"/>
                <a:cs typeface="Helvetica"/>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atin typeface="Helvetica"/>
                <a:cs typeface="Helvetic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251439448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atin typeface="Helvetica"/>
                <a:cs typeface="Helvetica"/>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lvl1pPr>
              <a:defRPr>
                <a:latin typeface="Helvetica"/>
                <a:cs typeface="Helvetica"/>
              </a:defRPr>
            </a:lvl1pPr>
            <a:lvl2pPr>
              <a:defRPr>
                <a:latin typeface="Helvetica"/>
                <a:cs typeface="Helvetica"/>
              </a:defRPr>
            </a:lvl2pPr>
            <a:lvl3pPr>
              <a:defRPr>
                <a:latin typeface="Helvetica"/>
                <a:cs typeface="Helvetica"/>
              </a:defRPr>
            </a:lvl3pPr>
            <a:lvl4pPr>
              <a:defRPr>
                <a:latin typeface="Helvetica"/>
                <a:cs typeface="Helvetica"/>
              </a:defRPr>
            </a:lvl4pPr>
            <a:lvl5pPr>
              <a:defRPr>
                <a:latin typeface="Helvetica"/>
                <a:cs typeface="Helvetica"/>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4096489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lvl1pPr>
              <a:defRPr>
                <a:latin typeface="Helvetica"/>
                <a:cs typeface="Helvetica"/>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lvl1pPr>
              <a:defRPr>
                <a:latin typeface="Helvetica"/>
                <a:cs typeface="Helvetica"/>
              </a:defRPr>
            </a:lvl1pPr>
            <a:lvl2pPr>
              <a:defRPr>
                <a:latin typeface="Helvetica"/>
                <a:cs typeface="Helvetica"/>
              </a:defRPr>
            </a:lvl2pPr>
            <a:lvl3pPr>
              <a:defRPr>
                <a:latin typeface="Helvetica"/>
                <a:cs typeface="Helvetica"/>
              </a:defRPr>
            </a:lvl3pPr>
            <a:lvl4pPr>
              <a:defRPr>
                <a:latin typeface="Helvetica"/>
                <a:cs typeface="Helvetica"/>
              </a:defRPr>
            </a:lvl4pPr>
            <a:lvl5pPr>
              <a:defRPr>
                <a:latin typeface="Helvetica"/>
                <a:cs typeface="Helvetica"/>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0288371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30F0E3E-B605-4900-9BAA-A6C25F535756}" type="datetimeFigureOut">
              <a:rPr lang="en-US" smtClean="0">
                <a:solidFill>
                  <a:prstClr val="black">
                    <a:tint val="75000"/>
                  </a:prstClr>
                </a:solidFill>
              </a:rPr>
              <a:pPr/>
              <a:t>8/15/13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5E9D1989-BACD-40BD-BCBF-F1135AB70D7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79807703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0F0E3E-B605-4900-9BAA-A6C25F535756}" type="datetimeFigureOut">
              <a:rPr lang="en-US" smtClean="0">
                <a:solidFill>
                  <a:prstClr val="black">
                    <a:tint val="75000"/>
                  </a:prstClr>
                </a:solidFill>
              </a:rPr>
              <a:pPr/>
              <a:t>8/15/13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5E9D1989-BACD-40BD-BCBF-F1135AB70D7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5097392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dirty="0"/>
          </a:p>
        </p:txBody>
      </p:sp>
      <p:sp>
        <p:nvSpPr>
          <p:cNvPr id="3" name="Footer Placeholder 2"/>
          <p:cNvSpPr>
            <a:spLocks noGrp="1"/>
          </p:cNvSpPr>
          <p:nvPr>
            <p:ph type="ftr" sz="quarter" idx="11"/>
          </p:nvPr>
        </p:nvSpPr>
        <p:spPr/>
        <p:txBody>
          <a:bodyPr/>
          <a:lstStyle>
            <a:lvl1pPr>
              <a:defRPr/>
            </a:lvl1pPr>
          </a:lstStyle>
          <a:p>
            <a:endParaRPr lang="en-US" dirty="0"/>
          </a:p>
        </p:txBody>
      </p:sp>
      <p:sp>
        <p:nvSpPr>
          <p:cNvPr id="4" name="Slide Number Placeholder 3"/>
          <p:cNvSpPr>
            <a:spLocks noGrp="1"/>
          </p:cNvSpPr>
          <p:nvPr>
            <p:ph type="sldNum" sz="quarter" idx="12"/>
          </p:nvPr>
        </p:nvSpPr>
        <p:spPr/>
        <p:txBody>
          <a:bodyPr/>
          <a:lstStyle>
            <a:lvl1pPr>
              <a:defRPr/>
            </a:lvl1pPr>
          </a:lstStyle>
          <a:p>
            <a:fld id="{AD4A346A-B02E-4989-AE67-A75EF0782430}" type="slidenum">
              <a:rPr lang="en-US"/>
              <a:pPr/>
              <a:t>‹#›</a:t>
            </a:fld>
            <a:endParaRPr lang="en-US" dirty="0"/>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30F0E3E-B605-4900-9BAA-A6C25F535756}" type="datetimeFigureOut">
              <a:rPr lang="en-US" smtClean="0">
                <a:solidFill>
                  <a:prstClr val="black">
                    <a:tint val="75000"/>
                  </a:prstClr>
                </a:solidFill>
              </a:rPr>
              <a:pPr/>
              <a:t>8/15/13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5E9D1989-BACD-40BD-BCBF-F1135AB70D7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26399524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30F0E3E-B605-4900-9BAA-A6C25F535756}" type="datetimeFigureOut">
              <a:rPr lang="en-US" smtClean="0">
                <a:solidFill>
                  <a:prstClr val="black">
                    <a:tint val="75000"/>
                  </a:prstClr>
                </a:solidFill>
              </a:rPr>
              <a:pPr/>
              <a:t>8/15/13</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5E9D1989-BACD-40BD-BCBF-F1135AB70D7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59771970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30F0E3E-B605-4900-9BAA-A6C25F535756}" type="datetimeFigureOut">
              <a:rPr lang="en-US" smtClean="0">
                <a:solidFill>
                  <a:prstClr val="black">
                    <a:tint val="75000"/>
                  </a:prstClr>
                </a:solidFill>
              </a:rPr>
              <a:pPr/>
              <a:t>8/15/13</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5E9D1989-BACD-40BD-BCBF-F1135AB70D7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17165876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30F0E3E-B605-4900-9BAA-A6C25F535756}" type="datetimeFigureOut">
              <a:rPr lang="en-US" smtClean="0">
                <a:solidFill>
                  <a:prstClr val="black">
                    <a:tint val="75000"/>
                  </a:prstClr>
                </a:solidFill>
              </a:rPr>
              <a:pPr/>
              <a:t>8/15/13</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5E9D1989-BACD-40BD-BCBF-F1135AB70D7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37295127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0F0E3E-B605-4900-9BAA-A6C25F535756}" type="datetimeFigureOut">
              <a:rPr lang="en-US" smtClean="0">
                <a:solidFill>
                  <a:prstClr val="black">
                    <a:tint val="75000"/>
                  </a:prstClr>
                </a:solidFill>
              </a:rPr>
              <a:pPr/>
              <a:t>8/15/13</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5E9D1989-BACD-40BD-BCBF-F1135AB70D7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05126426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0F0E3E-B605-4900-9BAA-A6C25F535756}" type="datetimeFigureOut">
              <a:rPr lang="en-US" smtClean="0">
                <a:solidFill>
                  <a:prstClr val="black">
                    <a:tint val="75000"/>
                  </a:prstClr>
                </a:solidFill>
              </a:rPr>
              <a:pPr/>
              <a:t>8/15/13</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5E9D1989-BACD-40BD-BCBF-F1135AB70D7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1705378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0F0E3E-B605-4900-9BAA-A6C25F535756}" type="datetimeFigureOut">
              <a:rPr lang="en-US" smtClean="0">
                <a:solidFill>
                  <a:prstClr val="black">
                    <a:tint val="75000"/>
                  </a:prstClr>
                </a:solidFill>
              </a:rPr>
              <a:pPr/>
              <a:t>8/15/13</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5E9D1989-BACD-40BD-BCBF-F1135AB70D7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92332819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0F0E3E-B605-4900-9BAA-A6C25F535756}" type="datetimeFigureOut">
              <a:rPr lang="en-US" smtClean="0">
                <a:solidFill>
                  <a:prstClr val="black">
                    <a:tint val="75000"/>
                  </a:prstClr>
                </a:solidFill>
              </a:rPr>
              <a:pPr/>
              <a:t>8/15/13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5E9D1989-BACD-40BD-BCBF-F1135AB70D7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7933457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0F0E3E-B605-4900-9BAA-A6C25F535756}" type="datetimeFigureOut">
              <a:rPr lang="en-US" smtClean="0">
                <a:solidFill>
                  <a:prstClr val="black">
                    <a:tint val="75000"/>
                  </a:prstClr>
                </a:solidFill>
              </a:rPr>
              <a:pPr/>
              <a:t>8/15/13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5E9D1989-BACD-40BD-BCBF-F1135AB70D7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88968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8FF7A7A8-F3D0-4A3E-ACED-9D33CB6B7415}" type="slidenum">
              <a:rPr lang="en-US"/>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15966E0D-B497-41A2-90AF-EE4BDDB5264D}" type="slidenum">
              <a:rPr lang="en-US"/>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4.xml"/><Relationship Id="rId12" Type="http://schemas.openxmlformats.org/officeDocument/2006/relationships/theme" Target="../theme/theme3.xml"/><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5.xml"/><Relationship Id="rId12" Type="http://schemas.openxmlformats.org/officeDocument/2006/relationships/theme" Target="../theme/theme4.xml"/><Relationship Id="rId1" Type="http://schemas.openxmlformats.org/officeDocument/2006/relationships/slideLayout" Target="../slideLayouts/slideLayout35.xml"/><Relationship Id="rId2" Type="http://schemas.openxmlformats.org/officeDocument/2006/relationships/slideLayout" Target="../slideLayouts/slideLayout36.xml"/><Relationship Id="rId3" Type="http://schemas.openxmlformats.org/officeDocument/2006/relationships/slideLayout" Target="../slideLayouts/slideLayout37.xml"/><Relationship Id="rId4" Type="http://schemas.openxmlformats.org/officeDocument/2006/relationships/slideLayout" Target="../slideLayouts/slideLayout38.xml"/><Relationship Id="rId5" Type="http://schemas.openxmlformats.org/officeDocument/2006/relationships/slideLayout" Target="../slideLayouts/slideLayout39.xml"/><Relationship Id="rId6" Type="http://schemas.openxmlformats.org/officeDocument/2006/relationships/slideLayout" Target="../slideLayouts/slideLayout40.xml"/><Relationship Id="rId7" Type="http://schemas.openxmlformats.org/officeDocument/2006/relationships/slideLayout" Target="../slideLayouts/slideLayout41.xml"/><Relationship Id="rId8" Type="http://schemas.openxmlformats.org/officeDocument/2006/relationships/slideLayout" Target="../slideLayouts/slideLayout42.xml"/><Relationship Id="rId9" Type="http://schemas.openxmlformats.org/officeDocument/2006/relationships/slideLayout" Target="../slideLayouts/slideLayout43.xml"/><Relationship Id="rId10"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6.xml"/><Relationship Id="rId12" Type="http://schemas.openxmlformats.org/officeDocument/2006/relationships/theme" Target="../theme/theme5.xml"/><Relationship Id="rId1" Type="http://schemas.openxmlformats.org/officeDocument/2006/relationships/slideLayout" Target="../slideLayouts/slideLayout46.xml"/><Relationship Id="rId2" Type="http://schemas.openxmlformats.org/officeDocument/2006/relationships/slideLayout" Target="../slideLayouts/slideLayout47.xml"/><Relationship Id="rId3" Type="http://schemas.openxmlformats.org/officeDocument/2006/relationships/slideLayout" Target="../slideLayouts/slideLayout48.xml"/><Relationship Id="rId4" Type="http://schemas.openxmlformats.org/officeDocument/2006/relationships/slideLayout" Target="../slideLayouts/slideLayout49.xml"/><Relationship Id="rId5" Type="http://schemas.openxmlformats.org/officeDocument/2006/relationships/slideLayout" Target="../slideLayouts/slideLayout50.xml"/><Relationship Id="rId6" Type="http://schemas.openxmlformats.org/officeDocument/2006/relationships/slideLayout" Target="../slideLayouts/slideLayout51.xml"/><Relationship Id="rId7" Type="http://schemas.openxmlformats.org/officeDocument/2006/relationships/slideLayout" Target="../slideLayouts/slideLayout52.xml"/><Relationship Id="rId8" Type="http://schemas.openxmlformats.org/officeDocument/2006/relationships/slideLayout" Target="../slideLayouts/slideLayout53.xml"/><Relationship Id="rId9" Type="http://schemas.openxmlformats.org/officeDocument/2006/relationships/slideLayout" Target="../slideLayouts/slideLayout54.xml"/><Relationship Id="rId10"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67.xml"/><Relationship Id="rId12" Type="http://schemas.openxmlformats.org/officeDocument/2006/relationships/theme" Target="../theme/theme6.xml"/><Relationship Id="rId1" Type="http://schemas.openxmlformats.org/officeDocument/2006/relationships/slideLayout" Target="../slideLayouts/slideLayout57.xml"/><Relationship Id="rId2" Type="http://schemas.openxmlformats.org/officeDocument/2006/relationships/slideLayout" Target="../slideLayouts/slideLayout58.xml"/><Relationship Id="rId3" Type="http://schemas.openxmlformats.org/officeDocument/2006/relationships/slideLayout" Target="../slideLayouts/slideLayout59.xml"/><Relationship Id="rId4" Type="http://schemas.openxmlformats.org/officeDocument/2006/relationships/slideLayout" Target="../slideLayouts/slideLayout60.xml"/><Relationship Id="rId5" Type="http://schemas.openxmlformats.org/officeDocument/2006/relationships/slideLayout" Target="../slideLayouts/slideLayout61.xml"/><Relationship Id="rId6" Type="http://schemas.openxmlformats.org/officeDocument/2006/relationships/slideLayout" Target="../slideLayouts/slideLayout62.xml"/><Relationship Id="rId7" Type="http://schemas.openxmlformats.org/officeDocument/2006/relationships/slideLayout" Target="../slideLayouts/slideLayout63.xml"/><Relationship Id="rId8" Type="http://schemas.openxmlformats.org/officeDocument/2006/relationships/slideLayout" Target="../slideLayouts/slideLayout64.xml"/><Relationship Id="rId9" Type="http://schemas.openxmlformats.org/officeDocument/2006/relationships/slideLayout" Target="../slideLayouts/slideLayout65.xml"/><Relationship Id="rId10" Type="http://schemas.openxmlformats.org/officeDocument/2006/relationships/slideLayout" Target="../slideLayouts/slideLayout66.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78.xml"/><Relationship Id="rId12" Type="http://schemas.openxmlformats.org/officeDocument/2006/relationships/theme" Target="../theme/theme7.xml"/><Relationship Id="rId1" Type="http://schemas.openxmlformats.org/officeDocument/2006/relationships/slideLayout" Target="../slideLayouts/slideLayout68.xml"/><Relationship Id="rId2" Type="http://schemas.openxmlformats.org/officeDocument/2006/relationships/slideLayout" Target="../slideLayouts/slideLayout69.xml"/><Relationship Id="rId3" Type="http://schemas.openxmlformats.org/officeDocument/2006/relationships/slideLayout" Target="../slideLayouts/slideLayout70.xml"/><Relationship Id="rId4" Type="http://schemas.openxmlformats.org/officeDocument/2006/relationships/slideLayout" Target="../slideLayouts/slideLayout71.xml"/><Relationship Id="rId5" Type="http://schemas.openxmlformats.org/officeDocument/2006/relationships/slideLayout" Target="../slideLayouts/slideLayout72.xml"/><Relationship Id="rId6" Type="http://schemas.openxmlformats.org/officeDocument/2006/relationships/slideLayout" Target="../slideLayouts/slideLayout73.xml"/><Relationship Id="rId7" Type="http://schemas.openxmlformats.org/officeDocument/2006/relationships/slideLayout" Target="../slideLayouts/slideLayout74.xml"/><Relationship Id="rId8" Type="http://schemas.openxmlformats.org/officeDocument/2006/relationships/slideLayout" Target="../slideLayouts/slideLayout75.xml"/><Relationship Id="rId9" Type="http://schemas.openxmlformats.org/officeDocument/2006/relationships/slideLayout" Target="../slideLayouts/slideLayout76.xml"/><Relationship Id="rId10" Type="http://schemas.openxmlformats.org/officeDocument/2006/relationships/slideLayout" Target="../slideLayouts/slideLayout7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atin typeface="Helvetica"/>
                <a:cs typeface="Helvetica"/>
              </a:defRPr>
            </a:lvl1pPr>
          </a:lstStyle>
          <a:p>
            <a:endParaRPr lang="en-US" dirty="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Helvetica"/>
                <a:cs typeface="Helvetica"/>
              </a:defRPr>
            </a:lvl1pPr>
          </a:lstStyle>
          <a:p>
            <a:endParaRPr lang="en-US" dirty="0"/>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Helvetica"/>
                <a:cs typeface="Helvetica"/>
              </a:defRPr>
            </a:lvl1pPr>
          </a:lstStyle>
          <a:p>
            <a:fld id="{5EE32FF1-8546-4AFB-ABA8-C5F2D949FD57}"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Lst>
  <p:txStyles>
    <p:titleStyle>
      <a:lvl1pPr algn="ctr" rtl="0" fontAlgn="base">
        <a:spcBef>
          <a:spcPct val="0"/>
        </a:spcBef>
        <a:spcAft>
          <a:spcPct val="0"/>
        </a:spcAft>
        <a:defRPr sz="4400">
          <a:solidFill>
            <a:schemeClr val="tx2"/>
          </a:solidFill>
          <a:latin typeface="Helvetica"/>
          <a:ea typeface="+mj-ea"/>
          <a:cs typeface="Helvetica"/>
        </a:defRPr>
      </a:lvl1pPr>
      <a:lvl2pPr algn="ctr" rtl="0" fontAlgn="base">
        <a:spcBef>
          <a:spcPct val="0"/>
        </a:spcBef>
        <a:spcAft>
          <a:spcPct val="0"/>
        </a:spcAft>
        <a:defRPr sz="4400">
          <a:solidFill>
            <a:schemeClr val="tx2"/>
          </a:solidFill>
          <a:latin typeface="Arial" charset="0"/>
          <a:cs typeface="Arial" charset="0"/>
        </a:defRPr>
      </a:lvl2pPr>
      <a:lvl3pPr algn="ctr" rtl="0" fontAlgn="base">
        <a:spcBef>
          <a:spcPct val="0"/>
        </a:spcBef>
        <a:spcAft>
          <a:spcPct val="0"/>
        </a:spcAft>
        <a:defRPr sz="4400">
          <a:solidFill>
            <a:schemeClr val="tx2"/>
          </a:solidFill>
          <a:latin typeface="Arial" charset="0"/>
          <a:cs typeface="Arial" charset="0"/>
        </a:defRPr>
      </a:lvl3pPr>
      <a:lvl4pPr algn="ctr" rtl="0" fontAlgn="base">
        <a:spcBef>
          <a:spcPct val="0"/>
        </a:spcBef>
        <a:spcAft>
          <a:spcPct val="0"/>
        </a:spcAft>
        <a:defRPr sz="4400">
          <a:solidFill>
            <a:schemeClr val="tx2"/>
          </a:solidFill>
          <a:latin typeface="Arial" charset="0"/>
          <a:cs typeface="Arial" charset="0"/>
        </a:defRPr>
      </a:lvl4pPr>
      <a:lvl5pPr algn="ctr" rtl="0" fontAlgn="base">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fontAlgn="base">
        <a:spcBef>
          <a:spcPct val="20000"/>
        </a:spcBef>
        <a:spcAft>
          <a:spcPct val="0"/>
        </a:spcAft>
        <a:buChar char="•"/>
        <a:defRPr sz="3200">
          <a:solidFill>
            <a:schemeClr val="tx1"/>
          </a:solidFill>
          <a:latin typeface="Helvetica"/>
          <a:ea typeface="+mn-ea"/>
          <a:cs typeface="Helvetica"/>
        </a:defRPr>
      </a:lvl1pPr>
      <a:lvl2pPr marL="742950" indent="-285750" algn="l" rtl="0" fontAlgn="base">
        <a:spcBef>
          <a:spcPct val="20000"/>
        </a:spcBef>
        <a:spcAft>
          <a:spcPct val="0"/>
        </a:spcAft>
        <a:buChar char="–"/>
        <a:defRPr sz="2800">
          <a:solidFill>
            <a:schemeClr val="tx1"/>
          </a:solidFill>
          <a:latin typeface="Helvetica"/>
          <a:cs typeface="Helvetica"/>
        </a:defRPr>
      </a:lvl2pPr>
      <a:lvl3pPr marL="1143000" indent="-228600" algn="l" rtl="0" fontAlgn="base">
        <a:spcBef>
          <a:spcPct val="20000"/>
        </a:spcBef>
        <a:spcAft>
          <a:spcPct val="0"/>
        </a:spcAft>
        <a:buChar char="•"/>
        <a:defRPr sz="2400">
          <a:solidFill>
            <a:schemeClr val="tx1"/>
          </a:solidFill>
          <a:latin typeface="Helvetica"/>
          <a:cs typeface="Helvetica"/>
        </a:defRPr>
      </a:lvl3pPr>
      <a:lvl4pPr marL="1600200" indent="-228600" algn="l" rtl="0" fontAlgn="base">
        <a:spcBef>
          <a:spcPct val="20000"/>
        </a:spcBef>
        <a:spcAft>
          <a:spcPct val="0"/>
        </a:spcAft>
        <a:buChar char="–"/>
        <a:defRPr sz="2000">
          <a:solidFill>
            <a:schemeClr val="tx1"/>
          </a:solidFill>
          <a:latin typeface="Helvetica"/>
          <a:cs typeface="Helvetica"/>
        </a:defRPr>
      </a:lvl4pPr>
      <a:lvl5pPr marL="2057400" indent="-228600" algn="l" rtl="0" fontAlgn="base">
        <a:spcBef>
          <a:spcPct val="20000"/>
        </a:spcBef>
        <a:spcAft>
          <a:spcPct val="0"/>
        </a:spcAft>
        <a:buChar char="»"/>
        <a:defRPr sz="2000">
          <a:solidFill>
            <a:schemeClr val="tx1"/>
          </a:solidFill>
          <a:latin typeface="Helvetica"/>
          <a:cs typeface="Helvetica"/>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733" r:id="rId12"/>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cs typeface="Arial" charset="0"/>
        </a:defRPr>
      </a:lvl2pPr>
      <a:lvl3pPr algn="ctr" rtl="0" fontAlgn="base">
        <a:spcBef>
          <a:spcPct val="0"/>
        </a:spcBef>
        <a:spcAft>
          <a:spcPct val="0"/>
        </a:spcAft>
        <a:defRPr sz="4400">
          <a:solidFill>
            <a:schemeClr val="tx2"/>
          </a:solidFill>
          <a:latin typeface="Arial" charset="0"/>
          <a:cs typeface="Arial" charset="0"/>
        </a:defRPr>
      </a:lvl3pPr>
      <a:lvl4pPr algn="ctr" rtl="0" fontAlgn="base">
        <a:spcBef>
          <a:spcPct val="0"/>
        </a:spcBef>
        <a:spcAft>
          <a:spcPct val="0"/>
        </a:spcAft>
        <a:defRPr sz="4400">
          <a:solidFill>
            <a:schemeClr val="tx2"/>
          </a:solidFill>
          <a:latin typeface="Arial" charset="0"/>
          <a:cs typeface="Arial" charset="0"/>
        </a:defRPr>
      </a:lvl4pPr>
      <a:lvl5pPr algn="ctr" rtl="0" fontAlgn="base">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cs typeface="+mn-cs"/>
        </a:defRPr>
      </a:lvl2pPr>
      <a:lvl3pPr marL="1143000" indent="-228600" algn="l" rtl="0" fontAlgn="base">
        <a:spcBef>
          <a:spcPct val="20000"/>
        </a:spcBef>
        <a:spcAft>
          <a:spcPct val="0"/>
        </a:spcAft>
        <a:buChar char="•"/>
        <a:defRPr sz="2400">
          <a:solidFill>
            <a:schemeClr val="tx1"/>
          </a:solidFill>
          <a:latin typeface="+mn-lt"/>
          <a:cs typeface="+mn-cs"/>
        </a:defRPr>
      </a:lvl3pPr>
      <a:lvl4pPr marL="1600200" indent="-228600" algn="l" rtl="0" fontAlgn="base">
        <a:spcBef>
          <a:spcPct val="20000"/>
        </a:spcBef>
        <a:spcAft>
          <a:spcPct val="0"/>
        </a:spcAft>
        <a:buChar char="–"/>
        <a:defRPr sz="2000">
          <a:solidFill>
            <a:schemeClr val="tx1"/>
          </a:solidFill>
          <a:latin typeface="+mn-lt"/>
          <a:cs typeface="+mn-cs"/>
        </a:defRPr>
      </a:lvl4pPr>
      <a:lvl5pPr marL="2057400" indent="-228600" algn="l" rtl="0" fontAlgn="base">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cs typeface="Arial" charset="0"/>
        </a:defRPr>
      </a:lvl2pPr>
      <a:lvl3pPr algn="ctr" rtl="0" fontAlgn="base">
        <a:spcBef>
          <a:spcPct val="0"/>
        </a:spcBef>
        <a:spcAft>
          <a:spcPct val="0"/>
        </a:spcAft>
        <a:defRPr sz="4400">
          <a:solidFill>
            <a:schemeClr val="tx2"/>
          </a:solidFill>
          <a:latin typeface="Arial" charset="0"/>
          <a:cs typeface="Arial" charset="0"/>
        </a:defRPr>
      </a:lvl3pPr>
      <a:lvl4pPr algn="ctr" rtl="0" fontAlgn="base">
        <a:spcBef>
          <a:spcPct val="0"/>
        </a:spcBef>
        <a:spcAft>
          <a:spcPct val="0"/>
        </a:spcAft>
        <a:defRPr sz="4400">
          <a:solidFill>
            <a:schemeClr val="tx2"/>
          </a:solidFill>
          <a:latin typeface="Arial" charset="0"/>
          <a:cs typeface="Arial" charset="0"/>
        </a:defRPr>
      </a:lvl4pPr>
      <a:lvl5pPr algn="ctr" rtl="0" fontAlgn="base">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cs typeface="+mn-cs"/>
        </a:defRPr>
      </a:lvl2pPr>
      <a:lvl3pPr marL="1143000" indent="-228600" algn="l" rtl="0" fontAlgn="base">
        <a:spcBef>
          <a:spcPct val="20000"/>
        </a:spcBef>
        <a:spcAft>
          <a:spcPct val="0"/>
        </a:spcAft>
        <a:buChar char="•"/>
        <a:defRPr sz="2400">
          <a:solidFill>
            <a:schemeClr val="tx1"/>
          </a:solidFill>
          <a:latin typeface="+mn-lt"/>
          <a:cs typeface="+mn-cs"/>
        </a:defRPr>
      </a:lvl3pPr>
      <a:lvl4pPr marL="1600200" indent="-228600" algn="l" rtl="0" fontAlgn="base">
        <a:spcBef>
          <a:spcPct val="20000"/>
        </a:spcBef>
        <a:spcAft>
          <a:spcPct val="0"/>
        </a:spcAft>
        <a:buChar char="–"/>
        <a:defRPr sz="2000">
          <a:solidFill>
            <a:schemeClr val="tx1"/>
          </a:solidFill>
          <a:latin typeface="+mn-lt"/>
          <a:cs typeface="+mn-cs"/>
        </a:defRPr>
      </a:lvl4pPr>
      <a:lvl5pPr marL="2057400" indent="-228600" algn="l" rtl="0" fontAlgn="base">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Helvetica"/>
                <a:cs typeface="Helvetica"/>
              </a:defRPr>
            </a:lvl1pPr>
          </a:lstStyle>
          <a:p>
            <a:pPr fontAlgn="auto">
              <a:spcBef>
                <a:spcPts val="0"/>
              </a:spcBef>
              <a:spcAft>
                <a:spcPts val="0"/>
              </a:spcAft>
            </a:pPr>
            <a:fld id="{F30F0E3E-B605-4900-9BAA-A6C25F535756}" type="datetimeFigureOut">
              <a:rPr lang="en-US" smtClean="0">
                <a:solidFill>
                  <a:prstClr val="black">
                    <a:tint val="75000"/>
                  </a:prstClr>
                </a:solidFill>
              </a:rPr>
              <a:pPr fontAlgn="auto">
                <a:spcBef>
                  <a:spcPts val="0"/>
                </a:spcBef>
                <a:spcAft>
                  <a:spcPts val="0"/>
                </a:spcAft>
              </a:pPr>
              <a:t>8/15/13</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Helvetica"/>
                <a:cs typeface="Helvetica"/>
              </a:defRPr>
            </a:lvl1pPr>
          </a:lstStyle>
          <a:p>
            <a:pPr fontAlgn="auto">
              <a:spcBef>
                <a:spcPts val="0"/>
              </a:spcBef>
              <a:spcAft>
                <a:spcPts val="0"/>
              </a:spcAft>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Helvetica"/>
                <a:cs typeface="Helvetica"/>
              </a:defRPr>
            </a:lvl1pPr>
          </a:lstStyle>
          <a:p>
            <a:pPr fontAlgn="auto">
              <a:spcBef>
                <a:spcPts val="0"/>
              </a:spcBef>
              <a:spcAft>
                <a:spcPts val="0"/>
              </a:spcAft>
            </a:pPr>
            <a:fld id="{5E9D1989-BACD-40BD-BCBF-F1135AB70D71}" type="slidenum">
              <a:rPr lang="en-US" smtClean="0">
                <a:solidFill>
                  <a:prstClr val="black">
                    <a:tint val="75000"/>
                  </a:prstClr>
                </a:solidFill>
              </a:rPr>
              <a:pPr fontAlgn="auto">
                <a:spcBef>
                  <a:spcPts val="0"/>
                </a:spcBef>
                <a:spcAft>
                  <a:spcPts val="0"/>
                </a:spcAft>
              </a:pPr>
              <a:t>‹#›</a:t>
            </a:fld>
            <a:endParaRPr 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Lst>
  <p:txStyles>
    <p:titleStyle>
      <a:lvl1pPr algn="ctr" defTabSz="914400" rtl="0" eaLnBrk="1" latinLnBrk="0" hangingPunct="1">
        <a:spcBef>
          <a:spcPct val="0"/>
        </a:spcBef>
        <a:buNone/>
        <a:defRPr sz="4400" kern="1200">
          <a:solidFill>
            <a:schemeClr val="tx1"/>
          </a:solidFill>
          <a:latin typeface="Helvetica"/>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Helvetica"/>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Helvetica"/>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Helvetica"/>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Helvetica"/>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Helvetic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6685215"/>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cs typeface="Arial" charset="0"/>
        </a:defRPr>
      </a:lvl2pPr>
      <a:lvl3pPr algn="ctr" rtl="0" fontAlgn="base">
        <a:spcBef>
          <a:spcPct val="0"/>
        </a:spcBef>
        <a:spcAft>
          <a:spcPct val="0"/>
        </a:spcAft>
        <a:defRPr sz="4400">
          <a:solidFill>
            <a:schemeClr val="tx2"/>
          </a:solidFill>
          <a:latin typeface="Arial" charset="0"/>
          <a:cs typeface="Arial" charset="0"/>
        </a:defRPr>
      </a:lvl3pPr>
      <a:lvl4pPr algn="ctr" rtl="0" fontAlgn="base">
        <a:spcBef>
          <a:spcPct val="0"/>
        </a:spcBef>
        <a:spcAft>
          <a:spcPct val="0"/>
        </a:spcAft>
        <a:defRPr sz="4400">
          <a:solidFill>
            <a:schemeClr val="tx2"/>
          </a:solidFill>
          <a:latin typeface="Arial" charset="0"/>
          <a:cs typeface="Arial" charset="0"/>
        </a:defRPr>
      </a:lvl4pPr>
      <a:lvl5pPr algn="ctr" rtl="0" fontAlgn="base">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cs typeface="+mn-cs"/>
        </a:defRPr>
      </a:lvl2pPr>
      <a:lvl3pPr marL="1143000" indent="-228600" algn="l" rtl="0" fontAlgn="base">
        <a:spcBef>
          <a:spcPct val="20000"/>
        </a:spcBef>
        <a:spcAft>
          <a:spcPct val="0"/>
        </a:spcAft>
        <a:buChar char="•"/>
        <a:defRPr sz="2400">
          <a:solidFill>
            <a:schemeClr val="tx1"/>
          </a:solidFill>
          <a:latin typeface="+mn-lt"/>
          <a:cs typeface="+mn-cs"/>
        </a:defRPr>
      </a:lvl3pPr>
      <a:lvl4pPr marL="1600200" indent="-228600" algn="l" rtl="0" fontAlgn="base">
        <a:spcBef>
          <a:spcPct val="20000"/>
        </a:spcBef>
        <a:spcAft>
          <a:spcPct val="0"/>
        </a:spcAft>
        <a:buChar char="–"/>
        <a:defRPr sz="2000">
          <a:solidFill>
            <a:schemeClr val="tx1"/>
          </a:solidFill>
          <a:latin typeface="+mn-lt"/>
          <a:cs typeface="+mn-cs"/>
        </a:defRPr>
      </a:lvl4pPr>
      <a:lvl5pPr marL="2057400" indent="-228600" algn="l" rtl="0" fontAlgn="base">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Helvetica"/>
              </a:defRPr>
            </a:lvl1pPr>
          </a:lstStyle>
          <a:p>
            <a:pPr fontAlgn="auto">
              <a:spcBef>
                <a:spcPts val="0"/>
              </a:spcBef>
              <a:spcAft>
                <a:spcPts val="0"/>
              </a:spcAft>
            </a:pPr>
            <a:fld id="{F30F0E3E-B605-4900-9BAA-A6C25F535756}" type="datetimeFigureOut">
              <a:rPr lang="en-US" smtClean="0">
                <a:solidFill>
                  <a:prstClr val="black">
                    <a:tint val="75000"/>
                  </a:prstClr>
                </a:solidFill>
                <a:ea typeface="ＭＳ Ｐゴシック" charset="0"/>
              </a:rPr>
              <a:pPr fontAlgn="auto">
                <a:spcBef>
                  <a:spcPts val="0"/>
                </a:spcBef>
                <a:spcAft>
                  <a:spcPts val="0"/>
                </a:spcAft>
              </a:pPr>
              <a:t>8/15/13</a:t>
            </a:fld>
            <a:endParaRPr lang="en-US" dirty="0">
              <a:solidFill>
                <a:prstClr val="black">
                  <a:tint val="75000"/>
                </a:prstClr>
              </a:solidFill>
              <a:ea typeface="ＭＳ Ｐゴシック"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Helvetica"/>
              </a:defRPr>
            </a:lvl1pPr>
          </a:lstStyle>
          <a:p>
            <a:pPr fontAlgn="auto">
              <a:spcBef>
                <a:spcPts val="0"/>
              </a:spcBef>
              <a:spcAft>
                <a:spcPts val="0"/>
              </a:spcAft>
            </a:pPr>
            <a:endParaRPr lang="en-US" dirty="0">
              <a:solidFill>
                <a:prstClr val="black">
                  <a:tint val="75000"/>
                </a:prstClr>
              </a:solidFill>
              <a:ea typeface="ＭＳ Ｐゴシック"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Helvetica"/>
              </a:defRPr>
            </a:lvl1pPr>
          </a:lstStyle>
          <a:p>
            <a:pPr fontAlgn="auto">
              <a:spcBef>
                <a:spcPts val="0"/>
              </a:spcBef>
              <a:spcAft>
                <a:spcPts val="0"/>
              </a:spcAft>
            </a:pPr>
            <a:fld id="{5E9D1989-BACD-40BD-BCBF-F1135AB70D71}" type="slidenum">
              <a:rPr lang="en-US" smtClean="0">
                <a:solidFill>
                  <a:prstClr val="black">
                    <a:tint val="75000"/>
                  </a:prstClr>
                </a:solidFill>
                <a:ea typeface="ＭＳ Ｐゴシック" charset="0"/>
              </a:rPr>
              <a:pPr fontAlgn="auto">
                <a:spcBef>
                  <a:spcPts val="0"/>
                </a:spcBef>
                <a:spcAft>
                  <a:spcPts val="0"/>
                </a:spcAft>
              </a:pPr>
              <a:t>‹#›</a:t>
            </a:fld>
            <a:endParaRPr lang="en-US" dirty="0">
              <a:solidFill>
                <a:prstClr val="black">
                  <a:tint val="75000"/>
                </a:prstClr>
              </a:solidFill>
              <a:ea typeface="ＭＳ Ｐゴシック" charset="0"/>
            </a:endParaRPr>
          </a:p>
        </p:txBody>
      </p:sp>
    </p:spTree>
    <p:extLst>
      <p:ext uri="{BB962C8B-B14F-4D97-AF65-F5344CB8AC3E}">
        <p14:creationId xmlns:p14="http://schemas.microsoft.com/office/powerpoint/2010/main" val="2543582004"/>
      </p:ext>
    </p:extLst>
  </p:cSld>
  <p:clrMap bg1="lt1" tx1="dk1" bg2="lt2" tx2="dk2" accent1="accent1" accent2="accent2" accent3="accent3" accent4="accent4" accent5="accent5" accent6="accent6" hlink="hlink" folHlink="folHlink"/>
  <p:sldLayoutIdLst>
    <p:sldLayoutId id="2147483790" r:id="rId1"/>
    <p:sldLayoutId id="2147483791" r:id="rId2"/>
    <p:sldLayoutId id="2147483792" r:id="rId3"/>
    <p:sldLayoutId id="2147483793" r:id="rId4"/>
    <p:sldLayoutId id="2147483794" r:id="rId5"/>
    <p:sldLayoutId id="2147483795" r:id="rId6"/>
    <p:sldLayoutId id="2147483796" r:id="rId7"/>
    <p:sldLayoutId id="2147483797" r:id="rId8"/>
    <p:sldLayoutId id="2147483798" r:id="rId9"/>
    <p:sldLayoutId id="2147483799" r:id="rId10"/>
    <p:sldLayoutId id="2147483800" r:id="rId11"/>
  </p:sldLayoutIdLst>
  <p:txStyles>
    <p:titleStyle>
      <a:lvl1pPr algn="ctr" defTabSz="457200" rtl="0" eaLnBrk="1" latinLnBrk="0" hangingPunct="1">
        <a:spcBef>
          <a:spcPct val="0"/>
        </a:spcBef>
        <a:buNone/>
        <a:defRPr sz="4400" kern="1200">
          <a:solidFill>
            <a:schemeClr val="tx1"/>
          </a:solidFill>
          <a:latin typeface="Helvetica"/>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Helvetica"/>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Helvetica"/>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Helvetica"/>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Helvetica"/>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Helvetica"/>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1" Type="http://schemas.openxmlformats.org/officeDocument/2006/relationships/slideLayout" Target="../slideLayouts/slideLayout58.xml"/><Relationship Id="rId2"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image" Target="../media/image20.png"/><Relationship Id="rId3" Type="http://schemas.openxmlformats.org/officeDocument/2006/relationships/image" Target="../media/image2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4.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png"/><Relationship Id="rId1" Type="http://schemas.openxmlformats.org/officeDocument/2006/relationships/slideLayout" Target="../slideLayouts/slideLayout58.xml"/><Relationship Id="rId2" Type="http://schemas.openxmlformats.org/officeDocument/2006/relationships/notesSlide" Target="../notesSlides/notesSlide15.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1" Type="http://schemas.openxmlformats.org/officeDocument/2006/relationships/slideLayout" Target="../slideLayouts/slideLayout58.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2.png"/><Relationship Id="rId1" Type="http://schemas.openxmlformats.org/officeDocument/2006/relationships/slideLayout" Target="../slideLayouts/slideLayout36.xml"/><Relationship Id="rId2" Type="http://schemas.openxmlformats.org/officeDocument/2006/relationships/notesSlide" Target="../notesSlides/notesSlide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9.xml"/><Relationship Id="rId2" Type="http://schemas.openxmlformats.org/officeDocument/2006/relationships/notesSlide" Target="../notesSlides/notesSlide3.xml"/><Relationship Id="rId3" Type="http://schemas.openxmlformats.org/officeDocument/2006/relationships/hyperlink" Target="http://www.tolweb.org/" TargetMode="External"/></Relationships>
</file>

<file path=ppt/slides/_rels/slide5.xml.rels><?xml version="1.0" encoding="UTF-8" standalone="yes"?>
<Relationships xmlns="http://schemas.openxmlformats.org/package/2006/relationships"><Relationship Id="rId9" Type="http://schemas.openxmlformats.org/officeDocument/2006/relationships/image" Target="../media/image6.jpeg"/><Relationship Id="rId20" Type="http://schemas.microsoft.com/office/2007/relationships/hdphoto" Target="../media/hdphoto7.wdp"/><Relationship Id="rId21" Type="http://schemas.openxmlformats.org/officeDocument/2006/relationships/image" Target="../media/image10.jpeg"/><Relationship Id="rId22" Type="http://schemas.microsoft.com/office/2007/relationships/hdphoto" Target="../media/hdphoto8.wdp"/><Relationship Id="rId23" Type="http://schemas.openxmlformats.org/officeDocument/2006/relationships/image" Target="../media/image11.png"/><Relationship Id="rId10" Type="http://schemas.microsoft.com/office/2007/relationships/hdphoto" Target="../media/hdphoto4.wdp"/><Relationship Id="rId11" Type="http://schemas.openxmlformats.org/officeDocument/2006/relationships/image" Target="../media/image7.jpeg"/><Relationship Id="rId12" Type="http://schemas.microsoft.com/office/2007/relationships/hdphoto" Target="../media/hdphoto5.wdp"/><Relationship Id="rId13" Type="http://schemas.openxmlformats.org/officeDocument/2006/relationships/oleObject" Target="../embeddings/oleObject1.bin"/><Relationship Id="rId14" Type="http://schemas.openxmlformats.org/officeDocument/2006/relationships/image" Target="../media/image1.png"/><Relationship Id="rId15" Type="http://schemas.openxmlformats.org/officeDocument/2006/relationships/oleObject" Target="../embeddings/oleObject2.bin"/><Relationship Id="rId16" Type="http://schemas.openxmlformats.org/officeDocument/2006/relationships/image" Target="../media/image2.png"/><Relationship Id="rId17" Type="http://schemas.openxmlformats.org/officeDocument/2006/relationships/image" Target="../media/image8.png"/><Relationship Id="rId18" Type="http://schemas.microsoft.com/office/2007/relationships/hdphoto" Target="../media/hdphoto6.wdp"/><Relationship Id="rId19" Type="http://schemas.openxmlformats.org/officeDocument/2006/relationships/image" Target="../media/image9.jpeg"/><Relationship Id="rId1" Type="http://schemas.openxmlformats.org/officeDocument/2006/relationships/vmlDrawing" Target="../drawings/vmlDrawing1.vml"/><Relationship Id="rId2" Type="http://schemas.openxmlformats.org/officeDocument/2006/relationships/slideLayout" Target="../slideLayouts/slideLayout47.xml"/><Relationship Id="rId3" Type="http://schemas.openxmlformats.org/officeDocument/2006/relationships/image" Target="../media/image3.png"/><Relationship Id="rId4" Type="http://schemas.openxmlformats.org/officeDocument/2006/relationships/image" Target="../media/image4.jpeg"/><Relationship Id="rId5" Type="http://schemas.microsoft.com/office/2007/relationships/hdphoto" Target="../media/hdphoto1.wdp"/><Relationship Id="rId6" Type="http://schemas.openxmlformats.org/officeDocument/2006/relationships/image" Target="../media/image5.jpeg"/><Relationship Id="rId7" Type="http://schemas.microsoft.com/office/2007/relationships/hdphoto" Target="../media/hdphoto2.wdp"/><Relationship Id="rId8" Type="http://schemas.microsoft.com/office/2007/relationships/hdphoto" Target="../media/hdphoto3.wdp"/></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image" Target="../media/image15.png"/><Relationship Id="rId7" Type="http://schemas.openxmlformats.org/officeDocument/2006/relationships/image" Target="../media/image16.png"/><Relationship Id="rId8" Type="http://schemas.openxmlformats.org/officeDocument/2006/relationships/image" Target="../media/image17.jpg"/><Relationship Id="rId1" Type="http://schemas.openxmlformats.org/officeDocument/2006/relationships/slideLayout" Target="../slideLayouts/slideLayout23.xml"/><Relationship Id="rId2"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5138" y="323850"/>
            <a:ext cx="6879257" cy="369332"/>
          </a:xfrm>
          <a:prstGeom prst="rect">
            <a:avLst/>
          </a:prstGeom>
          <a:noFill/>
        </p:spPr>
        <p:txBody>
          <a:bodyPr wrap="none" rtlCol="0">
            <a:spAutoFit/>
          </a:bodyPr>
          <a:lstStyle/>
          <a:p>
            <a:pPr algn="l"/>
            <a:r>
              <a:rPr lang="en-US" dirty="0" smtClean="0">
                <a:latin typeface="Helvetica"/>
                <a:cs typeface="Helvetica"/>
              </a:rPr>
              <a:t>Lecture 14: The energy generating organelles used to be bacteria!</a:t>
            </a:r>
            <a:endParaRPr lang="en-US" dirty="0">
              <a:latin typeface="Helvetica"/>
              <a:cs typeface="Helvetica"/>
            </a:endParaRPr>
          </a:p>
        </p:txBody>
      </p:sp>
      <p:sp>
        <p:nvSpPr>
          <p:cNvPr id="5" name="TextBox 4"/>
          <p:cNvSpPr txBox="1"/>
          <p:nvPr/>
        </p:nvSpPr>
        <p:spPr>
          <a:xfrm>
            <a:off x="438150" y="781050"/>
            <a:ext cx="8277225" cy="5509201"/>
          </a:xfrm>
          <a:prstGeom prst="rect">
            <a:avLst/>
          </a:prstGeom>
          <a:noFill/>
        </p:spPr>
        <p:txBody>
          <a:bodyPr wrap="square" rtlCol="0">
            <a:spAutoFit/>
          </a:bodyPr>
          <a:lstStyle/>
          <a:p>
            <a:pPr marL="180975" indent="-180975" algn="l"/>
            <a:r>
              <a:rPr lang="en-US" sz="1600" dirty="0" smtClean="0">
                <a:latin typeface="Helvetica"/>
                <a:cs typeface="Helvetica"/>
              </a:rPr>
              <a:t>Transport is EXPENSIVE! It requires a huge input of energy to work.</a:t>
            </a:r>
          </a:p>
          <a:p>
            <a:pPr marL="180975" indent="-180975" algn="l"/>
            <a:endParaRPr lang="en-US" sz="1600" dirty="0">
              <a:latin typeface="Helvetica"/>
              <a:cs typeface="Helvetica"/>
            </a:endParaRPr>
          </a:p>
          <a:p>
            <a:pPr marL="180975" indent="-180975" algn="l"/>
            <a:r>
              <a:rPr lang="en-US" sz="1600" dirty="0" smtClean="0">
                <a:latin typeface="Helvetica"/>
                <a:cs typeface="Helvetica"/>
              </a:rPr>
              <a:t>Energy is produced by metabolism, which oxidizes food to produce ATP.</a:t>
            </a:r>
          </a:p>
          <a:p>
            <a:pPr marL="180975" indent="-180975" algn="l"/>
            <a:endParaRPr lang="en-US" sz="1600" dirty="0">
              <a:latin typeface="Helvetica"/>
              <a:cs typeface="Helvetica"/>
            </a:endParaRPr>
          </a:p>
          <a:p>
            <a:pPr marL="539750" indent="-180975" algn="l"/>
            <a:r>
              <a:rPr lang="en-US" sz="1600" dirty="0" smtClean="0">
                <a:latin typeface="Helvetica"/>
                <a:cs typeface="Helvetica"/>
              </a:rPr>
              <a:t>All the metabolism of a eukaryotic cell was invented by bacteria, and was either inherited or kidnapped by our ancestors to drive our metabolism. </a:t>
            </a:r>
          </a:p>
          <a:p>
            <a:pPr marL="539750" indent="-180975" algn="l"/>
            <a:r>
              <a:rPr lang="en-US" sz="1600" dirty="0" smtClean="0">
                <a:latin typeface="Helvetica"/>
                <a:cs typeface="Helvetica"/>
              </a:rPr>
              <a:t>We’ll go over the different kinds of metabolism over the next few lectures, but let’s meet the energy generating organelles first…</a:t>
            </a:r>
          </a:p>
          <a:p>
            <a:pPr marL="180975" indent="-180975" algn="l"/>
            <a:endParaRPr lang="en-US" sz="1600" dirty="0" smtClean="0">
              <a:latin typeface="Helvetica"/>
              <a:cs typeface="Helvetica"/>
            </a:endParaRPr>
          </a:p>
          <a:p>
            <a:pPr marL="539750" indent="-180975" algn="l"/>
            <a:r>
              <a:rPr lang="en-US" sz="1600" dirty="0" smtClean="0">
                <a:latin typeface="Helvetica"/>
                <a:cs typeface="Helvetica"/>
              </a:rPr>
              <a:t>Think about where mitochondria came from (and how we know) and what they do for eukaryotic cells.</a:t>
            </a:r>
          </a:p>
          <a:p>
            <a:pPr marL="180975" indent="-180975" algn="l"/>
            <a:endParaRPr lang="en-US" sz="1600" dirty="0" smtClean="0">
              <a:latin typeface="Helvetica"/>
              <a:cs typeface="Helvetica"/>
            </a:endParaRPr>
          </a:p>
          <a:p>
            <a:pPr marL="180975" indent="-180975" algn="l"/>
            <a:r>
              <a:rPr lang="en-US" sz="1600" dirty="0" smtClean="0">
                <a:latin typeface="Helvetica"/>
                <a:cs typeface="Helvetica"/>
              </a:rPr>
              <a:t>Mitochondria can turn food into ATP, but the food is usually made of large, hydrophilic chemicals that need to be TRANSPORTED across THREE membranes to get into the mitochondria!</a:t>
            </a:r>
          </a:p>
          <a:p>
            <a:pPr marL="180975" indent="-180975" algn="l"/>
            <a:endParaRPr lang="en-US" sz="1600" dirty="0">
              <a:latin typeface="Helvetica"/>
              <a:cs typeface="Helvetica"/>
            </a:endParaRPr>
          </a:p>
          <a:p>
            <a:pPr marL="539750" indent="-180975" algn="l"/>
            <a:r>
              <a:rPr lang="en-US" sz="1600" dirty="0" smtClean="0">
                <a:latin typeface="Helvetica"/>
                <a:cs typeface="Helvetica"/>
              </a:rPr>
              <a:t>The bacteria that the mitochondria used to be did have their own transporters to import their food chemicals, but were those bacterial transporters a good fit for the kinds of things that mitochondria import now?</a:t>
            </a:r>
          </a:p>
          <a:p>
            <a:pPr marL="539750" indent="-180975" algn="l"/>
            <a:r>
              <a:rPr lang="en-US" sz="1600" dirty="0" smtClean="0">
                <a:latin typeface="Helvetica"/>
                <a:cs typeface="Helvetica"/>
              </a:rPr>
              <a:t>Where do the “new” transporters come from? What happened to the old ones? How did the process of co-evolution shape the transporters of the former bacteria into the transporters of the modern organelle?</a:t>
            </a: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Rectangle 154"/>
          <p:cNvSpPr/>
          <p:nvPr/>
        </p:nvSpPr>
        <p:spPr bwMode="auto">
          <a:xfrm>
            <a:off x="791883" y="2961122"/>
            <a:ext cx="3063363" cy="1326091"/>
          </a:xfrm>
          <a:prstGeom prst="rect">
            <a:avLst/>
          </a:prstGeom>
          <a:solidFill>
            <a:srgbClr val="9797FF">
              <a:alpha val="32000"/>
            </a:srgbClr>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defRPr/>
            </a:pPr>
            <a:endParaRPr lang="en-US" kern="0" smtClean="0">
              <a:solidFill>
                <a:srgbClr val="000000"/>
              </a:solidFill>
            </a:endParaRPr>
          </a:p>
        </p:txBody>
      </p:sp>
      <p:sp>
        <p:nvSpPr>
          <p:cNvPr id="157" name="Text Box 92"/>
          <p:cNvSpPr txBox="1">
            <a:spLocks noChangeArrowheads="1"/>
          </p:cNvSpPr>
          <p:nvPr/>
        </p:nvSpPr>
        <p:spPr bwMode="auto">
          <a:xfrm>
            <a:off x="1692755" y="2998843"/>
            <a:ext cx="2085975" cy="276225"/>
          </a:xfrm>
          <a:prstGeom prst="rect">
            <a:avLst/>
          </a:prstGeom>
          <a:noFill/>
          <a:ln w="28575" algn="ctr">
            <a:noFill/>
            <a:miter lim="800000"/>
            <a:headEnd/>
            <a:tailEnd/>
          </a:ln>
          <a:effectLst/>
        </p:spPr>
        <p:txBody>
          <a:bodyPr wrap="none">
            <a:spAutoFit/>
          </a:bodyPr>
          <a:lstStyle/>
          <a:p>
            <a:pPr algn="l"/>
            <a:r>
              <a:rPr lang="en-US" sz="1200" b="1" dirty="0" smtClean="0">
                <a:solidFill>
                  <a:srgbClr val="006600"/>
                </a:solidFill>
                <a:latin typeface="Helvetica"/>
                <a:cs typeface="Helvetica"/>
              </a:rPr>
              <a:t>green plant mitochondria</a:t>
            </a:r>
            <a:endParaRPr lang="en-US" sz="1200" b="1" dirty="0">
              <a:solidFill>
                <a:srgbClr val="006600"/>
              </a:solidFill>
              <a:latin typeface="Helvetica"/>
              <a:cs typeface="Helvetica"/>
            </a:endParaRPr>
          </a:p>
        </p:txBody>
      </p:sp>
      <p:sp>
        <p:nvSpPr>
          <p:cNvPr id="158" name="Text Box 93"/>
          <p:cNvSpPr txBox="1">
            <a:spLocks noChangeArrowheads="1"/>
          </p:cNvSpPr>
          <p:nvPr/>
        </p:nvSpPr>
        <p:spPr bwMode="auto">
          <a:xfrm>
            <a:off x="1692756" y="3241730"/>
            <a:ext cx="1855787" cy="276225"/>
          </a:xfrm>
          <a:prstGeom prst="rect">
            <a:avLst/>
          </a:prstGeom>
          <a:noFill/>
          <a:ln w="28575" algn="ctr">
            <a:noFill/>
            <a:miter lim="800000"/>
            <a:headEnd/>
            <a:tailEnd/>
          </a:ln>
          <a:effectLst/>
        </p:spPr>
        <p:txBody>
          <a:bodyPr wrap="none">
            <a:spAutoFit/>
          </a:bodyPr>
          <a:lstStyle/>
          <a:p>
            <a:pPr algn="l"/>
            <a:r>
              <a:rPr lang="en-US" sz="1200" b="1" dirty="0" smtClean="0">
                <a:solidFill>
                  <a:srgbClr val="CC0000"/>
                </a:solidFill>
                <a:latin typeface="Helvetica"/>
                <a:cs typeface="Helvetica"/>
              </a:rPr>
              <a:t>red plant mitochondria</a:t>
            </a:r>
            <a:endParaRPr lang="en-US" sz="1200" b="1" dirty="0">
              <a:solidFill>
                <a:srgbClr val="CC0000"/>
              </a:solidFill>
              <a:latin typeface="Helvetica"/>
              <a:cs typeface="Helvetica"/>
            </a:endParaRPr>
          </a:p>
        </p:txBody>
      </p:sp>
      <p:sp>
        <p:nvSpPr>
          <p:cNvPr id="159" name="Text Box 94"/>
          <p:cNvSpPr txBox="1">
            <a:spLocks noChangeArrowheads="1"/>
          </p:cNvSpPr>
          <p:nvPr/>
        </p:nvSpPr>
        <p:spPr bwMode="auto">
          <a:xfrm>
            <a:off x="1692756" y="3478241"/>
            <a:ext cx="2078037" cy="276225"/>
          </a:xfrm>
          <a:prstGeom prst="rect">
            <a:avLst/>
          </a:prstGeom>
          <a:noFill/>
          <a:ln w="28575" algn="ctr">
            <a:noFill/>
            <a:miter lim="800000"/>
            <a:headEnd/>
            <a:tailEnd/>
          </a:ln>
          <a:effectLst/>
        </p:spPr>
        <p:txBody>
          <a:bodyPr wrap="none">
            <a:spAutoFit/>
          </a:bodyPr>
          <a:lstStyle/>
          <a:p>
            <a:pPr algn="l"/>
            <a:r>
              <a:rPr lang="en-US" sz="1200" b="1" dirty="0" smtClean="0">
                <a:solidFill>
                  <a:srgbClr val="000000"/>
                </a:solidFill>
                <a:latin typeface="Helvetica"/>
                <a:cs typeface="Helvetica"/>
              </a:rPr>
              <a:t>brown algal mitochondria</a:t>
            </a:r>
            <a:endParaRPr lang="en-US" sz="1200" b="1" dirty="0">
              <a:solidFill>
                <a:srgbClr val="000000"/>
              </a:solidFill>
              <a:latin typeface="Helvetica"/>
              <a:cs typeface="Helvetica"/>
            </a:endParaRPr>
          </a:p>
        </p:txBody>
      </p:sp>
      <p:sp>
        <p:nvSpPr>
          <p:cNvPr id="161" name="Text Box 114"/>
          <p:cNvSpPr txBox="1">
            <a:spLocks noChangeArrowheads="1"/>
          </p:cNvSpPr>
          <p:nvPr/>
        </p:nvSpPr>
        <p:spPr bwMode="auto">
          <a:xfrm>
            <a:off x="1691166" y="3747708"/>
            <a:ext cx="1666875" cy="276225"/>
          </a:xfrm>
          <a:prstGeom prst="rect">
            <a:avLst/>
          </a:prstGeom>
          <a:noFill/>
          <a:ln w="28575" algn="ctr">
            <a:noFill/>
            <a:miter lim="800000"/>
            <a:headEnd/>
            <a:tailEnd/>
          </a:ln>
          <a:effectLst/>
        </p:spPr>
        <p:txBody>
          <a:bodyPr wrap="none">
            <a:spAutoFit/>
          </a:bodyPr>
          <a:lstStyle/>
          <a:p>
            <a:pPr algn="l"/>
            <a:r>
              <a:rPr lang="en-US" sz="1200" b="1" dirty="0" smtClean="0">
                <a:solidFill>
                  <a:srgbClr val="000000"/>
                </a:solidFill>
                <a:latin typeface="Helvetica"/>
                <a:cs typeface="Helvetica"/>
              </a:rPr>
              <a:t>fungal mitochondria</a:t>
            </a:r>
            <a:endParaRPr lang="en-US" sz="1200" b="1" dirty="0">
              <a:solidFill>
                <a:srgbClr val="000000"/>
              </a:solidFill>
              <a:latin typeface="Helvetica"/>
              <a:cs typeface="Helvetica"/>
            </a:endParaRPr>
          </a:p>
        </p:txBody>
      </p:sp>
      <p:sp>
        <p:nvSpPr>
          <p:cNvPr id="162" name="Text Box 115"/>
          <p:cNvSpPr txBox="1">
            <a:spLocks noChangeArrowheads="1"/>
          </p:cNvSpPr>
          <p:nvPr/>
        </p:nvSpPr>
        <p:spPr bwMode="auto">
          <a:xfrm>
            <a:off x="1691166" y="3971545"/>
            <a:ext cx="1692275" cy="276225"/>
          </a:xfrm>
          <a:prstGeom prst="rect">
            <a:avLst/>
          </a:prstGeom>
          <a:noFill/>
          <a:ln w="28575" algn="ctr">
            <a:noFill/>
            <a:miter lim="800000"/>
            <a:headEnd/>
            <a:tailEnd/>
          </a:ln>
          <a:effectLst/>
        </p:spPr>
        <p:txBody>
          <a:bodyPr wrap="none">
            <a:spAutoFit/>
          </a:bodyPr>
          <a:lstStyle/>
          <a:p>
            <a:pPr algn="l"/>
            <a:r>
              <a:rPr lang="en-US" sz="1200" b="1" dirty="0" smtClean="0">
                <a:solidFill>
                  <a:srgbClr val="000000"/>
                </a:solidFill>
                <a:latin typeface="Helvetica"/>
                <a:cs typeface="Helvetica"/>
              </a:rPr>
              <a:t>animal mitochondria</a:t>
            </a:r>
            <a:endParaRPr lang="en-US" sz="1200" b="1" dirty="0">
              <a:solidFill>
                <a:srgbClr val="000000"/>
              </a:solidFill>
              <a:latin typeface="Helvetica"/>
              <a:cs typeface="Helvetica"/>
            </a:endParaRPr>
          </a:p>
        </p:txBody>
      </p:sp>
      <p:sp>
        <p:nvSpPr>
          <p:cNvPr id="163" name="AutoShape 76"/>
          <p:cNvSpPr>
            <a:spLocks noChangeArrowheads="1"/>
          </p:cNvSpPr>
          <p:nvPr/>
        </p:nvSpPr>
        <p:spPr bwMode="auto">
          <a:xfrm rot="16200000">
            <a:off x="1320077" y="3806038"/>
            <a:ext cx="205602" cy="608012"/>
          </a:xfrm>
          <a:prstGeom prst="triangle">
            <a:avLst>
              <a:gd name="adj" fmla="val 50000"/>
            </a:avLst>
          </a:prstGeom>
          <a:solidFill>
            <a:srgbClr val="D60093"/>
          </a:solidFill>
          <a:ln w="19050" algn="ctr">
            <a:noFill/>
            <a:miter lim="800000"/>
            <a:headEnd/>
            <a:tailEnd/>
          </a:ln>
          <a:effectLst/>
        </p:spPr>
        <p:txBody>
          <a:bodyPr wrap="none" anchor="ctr"/>
          <a:lstStyle/>
          <a:p>
            <a:endParaRPr lang="en-US" dirty="0">
              <a:solidFill>
                <a:srgbClr val="000000"/>
              </a:solidFill>
              <a:latin typeface="Helvetica"/>
              <a:cs typeface="Helvetica"/>
            </a:endParaRPr>
          </a:p>
        </p:txBody>
      </p:sp>
      <p:sp>
        <p:nvSpPr>
          <p:cNvPr id="164" name="AutoShape 81"/>
          <p:cNvSpPr>
            <a:spLocks noChangeArrowheads="1"/>
          </p:cNvSpPr>
          <p:nvPr/>
        </p:nvSpPr>
        <p:spPr bwMode="auto">
          <a:xfrm rot="16200000">
            <a:off x="1352921" y="3592241"/>
            <a:ext cx="141503" cy="603250"/>
          </a:xfrm>
          <a:prstGeom prst="triangle">
            <a:avLst>
              <a:gd name="adj" fmla="val 50000"/>
            </a:avLst>
          </a:prstGeom>
          <a:solidFill>
            <a:srgbClr val="0000FF"/>
          </a:solidFill>
          <a:ln w="19050" algn="ctr">
            <a:noFill/>
            <a:miter lim="800000"/>
            <a:headEnd/>
            <a:tailEnd/>
          </a:ln>
          <a:effectLst/>
        </p:spPr>
        <p:txBody>
          <a:bodyPr wrap="none" anchor="ctr"/>
          <a:lstStyle/>
          <a:p>
            <a:pPr fontAlgn="auto">
              <a:spcBef>
                <a:spcPts val="0"/>
              </a:spcBef>
              <a:spcAft>
                <a:spcPts val="0"/>
              </a:spcAft>
              <a:defRPr/>
            </a:pPr>
            <a:endParaRPr lang="en-US" kern="0" dirty="0">
              <a:solidFill>
                <a:sysClr val="windowText" lastClr="000000"/>
              </a:solidFill>
              <a:latin typeface="Helvetica"/>
              <a:cs typeface="Helvetica"/>
            </a:endParaRPr>
          </a:p>
        </p:txBody>
      </p:sp>
      <p:sp>
        <p:nvSpPr>
          <p:cNvPr id="165" name="AutoShape 99"/>
          <p:cNvSpPr>
            <a:spLocks noChangeArrowheads="1"/>
          </p:cNvSpPr>
          <p:nvPr/>
        </p:nvSpPr>
        <p:spPr bwMode="auto">
          <a:xfrm rot="16200000">
            <a:off x="1318899" y="3366322"/>
            <a:ext cx="268287" cy="546100"/>
          </a:xfrm>
          <a:prstGeom prst="triangle">
            <a:avLst>
              <a:gd name="adj" fmla="val 50000"/>
            </a:avLst>
          </a:prstGeom>
          <a:solidFill>
            <a:srgbClr val="663300"/>
          </a:solidFill>
          <a:ln w="19050" algn="ctr">
            <a:noFill/>
            <a:miter lim="800000"/>
            <a:headEnd/>
            <a:tailEnd/>
          </a:ln>
          <a:effectLst/>
        </p:spPr>
        <p:txBody>
          <a:bodyPr wrap="none" anchor="ctr"/>
          <a:lstStyle/>
          <a:p>
            <a:endParaRPr lang="en-US" dirty="0">
              <a:solidFill>
                <a:srgbClr val="000000"/>
              </a:solidFill>
              <a:latin typeface="Helvetica"/>
              <a:cs typeface="Helvetica"/>
            </a:endParaRPr>
          </a:p>
        </p:txBody>
      </p:sp>
      <p:sp>
        <p:nvSpPr>
          <p:cNvPr id="167" name="AutoShape 23"/>
          <p:cNvSpPr>
            <a:spLocks noChangeArrowheads="1"/>
          </p:cNvSpPr>
          <p:nvPr/>
        </p:nvSpPr>
        <p:spPr bwMode="auto">
          <a:xfrm rot="16200000">
            <a:off x="1287249" y="2852504"/>
            <a:ext cx="296863" cy="588893"/>
          </a:xfrm>
          <a:prstGeom prst="triangle">
            <a:avLst>
              <a:gd name="adj" fmla="val 50000"/>
            </a:avLst>
          </a:prstGeom>
          <a:solidFill>
            <a:srgbClr val="006600"/>
          </a:solidFill>
          <a:ln w="19050" algn="ctr">
            <a:noFill/>
            <a:miter lim="800000"/>
            <a:headEnd/>
            <a:tailEnd/>
          </a:ln>
          <a:effectLst/>
        </p:spPr>
        <p:txBody>
          <a:bodyPr wrap="none" anchor="ctr"/>
          <a:lstStyle/>
          <a:p>
            <a:endParaRPr lang="en-US" dirty="0">
              <a:solidFill>
                <a:srgbClr val="000000"/>
              </a:solidFill>
              <a:latin typeface="Helvetica"/>
              <a:cs typeface="Helvetica"/>
            </a:endParaRPr>
          </a:p>
        </p:txBody>
      </p:sp>
      <p:sp>
        <p:nvSpPr>
          <p:cNvPr id="168" name="AutoShape 25"/>
          <p:cNvSpPr>
            <a:spLocks noChangeArrowheads="1"/>
          </p:cNvSpPr>
          <p:nvPr/>
        </p:nvSpPr>
        <p:spPr bwMode="auto">
          <a:xfrm rot="16200000">
            <a:off x="1376031" y="3100156"/>
            <a:ext cx="120650" cy="588891"/>
          </a:xfrm>
          <a:prstGeom prst="triangle">
            <a:avLst>
              <a:gd name="adj" fmla="val 50000"/>
            </a:avLst>
          </a:prstGeom>
          <a:solidFill>
            <a:srgbClr val="CC0000"/>
          </a:solidFill>
          <a:ln w="19050" algn="ctr">
            <a:noFill/>
            <a:miter lim="800000"/>
            <a:headEnd/>
            <a:tailEnd/>
          </a:ln>
          <a:effectLst/>
        </p:spPr>
        <p:txBody>
          <a:bodyPr wrap="none" anchor="ctr"/>
          <a:lstStyle/>
          <a:p>
            <a:endParaRPr lang="en-US" dirty="0">
              <a:solidFill>
                <a:srgbClr val="000000"/>
              </a:solidFill>
              <a:latin typeface="Helvetica"/>
              <a:cs typeface="Helvetica"/>
            </a:endParaRPr>
          </a:p>
        </p:txBody>
      </p:sp>
      <p:sp>
        <p:nvSpPr>
          <p:cNvPr id="169" name="Line 75"/>
          <p:cNvSpPr>
            <a:spLocks noChangeShapeType="1"/>
          </p:cNvSpPr>
          <p:nvPr/>
        </p:nvSpPr>
        <p:spPr bwMode="auto">
          <a:xfrm>
            <a:off x="990689" y="3400967"/>
            <a:ext cx="0" cy="653128"/>
          </a:xfrm>
          <a:prstGeom prst="line">
            <a:avLst/>
          </a:prstGeom>
          <a:noFill/>
          <a:ln w="19050">
            <a:solidFill>
              <a:srgbClr val="7F7F7F"/>
            </a:solidFill>
            <a:round/>
            <a:headEnd/>
            <a:tailEnd/>
          </a:ln>
          <a:effectLst/>
        </p:spPr>
        <p:txBody>
          <a:bodyPr/>
          <a:lstStyle/>
          <a:p>
            <a:endParaRPr lang="en-US" dirty="0">
              <a:solidFill>
                <a:srgbClr val="000000"/>
              </a:solidFill>
              <a:latin typeface="Helvetica"/>
              <a:cs typeface="Helvetica"/>
            </a:endParaRPr>
          </a:p>
        </p:txBody>
      </p:sp>
      <p:sp>
        <p:nvSpPr>
          <p:cNvPr id="170" name="Line 78"/>
          <p:cNvSpPr>
            <a:spLocks noChangeShapeType="1"/>
          </p:cNvSpPr>
          <p:nvPr/>
        </p:nvSpPr>
        <p:spPr bwMode="auto">
          <a:xfrm>
            <a:off x="1103073" y="3890238"/>
            <a:ext cx="0" cy="221929"/>
          </a:xfrm>
          <a:prstGeom prst="line">
            <a:avLst/>
          </a:prstGeom>
          <a:noFill/>
          <a:ln w="19050">
            <a:solidFill>
              <a:srgbClr val="7F7F7F"/>
            </a:solidFill>
            <a:round/>
            <a:headEnd/>
            <a:tailEnd/>
          </a:ln>
          <a:effectLst/>
        </p:spPr>
        <p:txBody>
          <a:bodyPr/>
          <a:lstStyle/>
          <a:p>
            <a:endParaRPr lang="en-US" dirty="0">
              <a:solidFill>
                <a:srgbClr val="000000"/>
              </a:solidFill>
              <a:latin typeface="Helvetica"/>
              <a:cs typeface="Helvetica"/>
            </a:endParaRPr>
          </a:p>
        </p:txBody>
      </p:sp>
      <p:sp>
        <p:nvSpPr>
          <p:cNvPr id="171" name="Line 79"/>
          <p:cNvSpPr>
            <a:spLocks noChangeShapeType="1"/>
          </p:cNvSpPr>
          <p:nvPr/>
        </p:nvSpPr>
        <p:spPr bwMode="auto">
          <a:xfrm>
            <a:off x="1100737" y="3892116"/>
            <a:ext cx="88779" cy="0"/>
          </a:xfrm>
          <a:prstGeom prst="line">
            <a:avLst/>
          </a:prstGeom>
          <a:noFill/>
          <a:ln w="19050">
            <a:solidFill>
              <a:srgbClr val="7F7F7F"/>
            </a:solidFill>
            <a:round/>
            <a:headEnd/>
            <a:tailEnd/>
          </a:ln>
          <a:effectLst/>
        </p:spPr>
        <p:txBody>
          <a:bodyPr/>
          <a:lstStyle/>
          <a:p>
            <a:endParaRPr lang="en-US" dirty="0">
              <a:solidFill>
                <a:srgbClr val="000000"/>
              </a:solidFill>
              <a:latin typeface="Helvetica"/>
              <a:cs typeface="Helvetica"/>
            </a:endParaRPr>
          </a:p>
        </p:txBody>
      </p:sp>
      <p:sp>
        <p:nvSpPr>
          <p:cNvPr id="172" name="Line 80"/>
          <p:cNvSpPr>
            <a:spLocks noChangeShapeType="1"/>
          </p:cNvSpPr>
          <p:nvPr/>
        </p:nvSpPr>
        <p:spPr bwMode="auto">
          <a:xfrm>
            <a:off x="1100737" y="4110665"/>
            <a:ext cx="88779" cy="0"/>
          </a:xfrm>
          <a:prstGeom prst="line">
            <a:avLst/>
          </a:prstGeom>
          <a:noFill/>
          <a:ln w="19050">
            <a:solidFill>
              <a:srgbClr val="7F7F7F"/>
            </a:solidFill>
            <a:round/>
            <a:headEnd/>
            <a:tailEnd/>
          </a:ln>
          <a:effectLst/>
        </p:spPr>
        <p:txBody>
          <a:bodyPr/>
          <a:lstStyle/>
          <a:p>
            <a:endParaRPr lang="en-US" dirty="0">
              <a:solidFill>
                <a:srgbClr val="000000"/>
              </a:solidFill>
              <a:latin typeface="Helvetica"/>
              <a:cs typeface="Helvetica"/>
            </a:endParaRPr>
          </a:p>
        </p:txBody>
      </p:sp>
      <p:sp>
        <p:nvSpPr>
          <p:cNvPr id="173" name="Line 87"/>
          <p:cNvSpPr>
            <a:spLocks noChangeShapeType="1"/>
          </p:cNvSpPr>
          <p:nvPr/>
        </p:nvSpPr>
        <p:spPr bwMode="auto">
          <a:xfrm>
            <a:off x="1056079" y="3273967"/>
            <a:ext cx="0" cy="357389"/>
          </a:xfrm>
          <a:prstGeom prst="line">
            <a:avLst/>
          </a:prstGeom>
          <a:noFill/>
          <a:ln w="19050">
            <a:solidFill>
              <a:srgbClr val="7F7F7F"/>
            </a:solidFill>
            <a:round/>
            <a:headEnd/>
            <a:tailEnd/>
          </a:ln>
          <a:effectLst/>
        </p:spPr>
        <p:txBody>
          <a:bodyPr/>
          <a:lstStyle/>
          <a:p>
            <a:endParaRPr lang="en-US" dirty="0">
              <a:solidFill>
                <a:srgbClr val="000000"/>
              </a:solidFill>
              <a:latin typeface="Helvetica"/>
              <a:cs typeface="Helvetica"/>
            </a:endParaRPr>
          </a:p>
        </p:txBody>
      </p:sp>
      <p:sp>
        <p:nvSpPr>
          <p:cNvPr id="174" name="Line 88"/>
          <p:cNvSpPr>
            <a:spLocks noChangeShapeType="1"/>
          </p:cNvSpPr>
          <p:nvPr/>
        </p:nvSpPr>
        <p:spPr bwMode="auto">
          <a:xfrm>
            <a:off x="1063231" y="3636822"/>
            <a:ext cx="167561" cy="0"/>
          </a:xfrm>
          <a:prstGeom prst="line">
            <a:avLst/>
          </a:prstGeom>
          <a:noFill/>
          <a:ln w="19050">
            <a:solidFill>
              <a:srgbClr val="7F7F7F"/>
            </a:solidFill>
            <a:round/>
            <a:headEnd/>
            <a:tailEnd/>
          </a:ln>
          <a:effectLst/>
        </p:spPr>
        <p:txBody>
          <a:bodyPr/>
          <a:lstStyle/>
          <a:p>
            <a:endParaRPr lang="en-US" dirty="0">
              <a:solidFill>
                <a:srgbClr val="000000"/>
              </a:solidFill>
              <a:latin typeface="Helvetica"/>
              <a:cs typeface="Helvetica"/>
            </a:endParaRPr>
          </a:p>
        </p:txBody>
      </p:sp>
      <p:sp>
        <p:nvSpPr>
          <p:cNvPr id="175" name="Line 103"/>
          <p:cNvSpPr>
            <a:spLocks noChangeShapeType="1"/>
          </p:cNvSpPr>
          <p:nvPr/>
        </p:nvSpPr>
        <p:spPr bwMode="auto">
          <a:xfrm>
            <a:off x="829984" y="3874708"/>
            <a:ext cx="163770" cy="0"/>
          </a:xfrm>
          <a:prstGeom prst="line">
            <a:avLst/>
          </a:prstGeom>
          <a:noFill/>
          <a:ln w="19050">
            <a:solidFill>
              <a:schemeClr val="tx1"/>
            </a:solidFill>
            <a:round/>
            <a:headEnd/>
            <a:tailEnd/>
          </a:ln>
          <a:effectLst/>
        </p:spPr>
        <p:txBody>
          <a:bodyPr/>
          <a:lstStyle/>
          <a:p>
            <a:endParaRPr lang="en-US" dirty="0">
              <a:solidFill>
                <a:srgbClr val="000000"/>
              </a:solidFill>
              <a:latin typeface="Helvetica"/>
              <a:cs typeface="Helvetica"/>
            </a:endParaRPr>
          </a:p>
        </p:txBody>
      </p:sp>
      <p:sp>
        <p:nvSpPr>
          <p:cNvPr id="176" name="Line 116"/>
          <p:cNvSpPr>
            <a:spLocks noChangeShapeType="1"/>
          </p:cNvSpPr>
          <p:nvPr/>
        </p:nvSpPr>
        <p:spPr bwMode="auto">
          <a:xfrm>
            <a:off x="993753" y="4046158"/>
            <a:ext cx="106863" cy="0"/>
          </a:xfrm>
          <a:prstGeom prst="line">
            <a:avLst/>
          </a:prstGeom>
          <a:noFill/>
          <a:ln w="19050">
            <a:solidFill>
              <a:srgbClr val="7F7F7F"/>
            </a:solidFill>
            <a:round/>
            <a:headEnd/>
            <a:tailEnd/>
          </a:ln>
          <a:effectLst/>
        </p:spPr>
        <p:txBody>
          <a:bodyPr/>
          <a:lstStyle/>
          <a:p>
            <a:endParaRPr lang="en-US" dirty="0">
              <a:solidFill>
                <a:srgbClr val="000000"/>
              </a:solidFill>
              <a:latin typeface="Helvetica"/>
              <a:cs typeface="Helvetica"/>
            </a:endParaRPr>
          </a:p>
        </p:txBody>
      </p:sp>
      <p:sp>
        <p:nvSpPr>
          <p:cNvPr id="177" name="Line 10"/>
          <p:cNvSpPr>
            <a:spLocks noChangeShapeType="1"/>
          </p:cNvSpPr>
          <p:nvPr/>
        </p:nvSpPr>
        <p:spPr bwMode="auto">
          <a:xfrm>
            <a:off x="1103736" y="3143777"/>
            <a:ext cx="0" cy="255588"/>
          </a:xfrm>
          <a:prstGeom prst="line">
            <a:avLst/>
          </a:prstGeom>
          <a:noFill/>
          <a:ln w="19050">
            <a:solidFill>
              <a:srgbClr val="7F7F7F"/>
            </a:solidFill>
            <a:round/>
            <a:headEnd/>
            <a:tailEnd/>
          </a:ln>
          <a:effectLst/>
        </p:spPr>
        <p:txBody>
          <a:bodyPr/>
          <a:lstStyle/>
          <a:p>
            <a:endParaRPr lang="en-US" dirty="0">
              <a:solidFill>
                <a:srgbClr val="000000"/>
              </a:solidFill>
              <a:latin typeface="Helvetica"/>
              <a:cs typeface="Helvetica"/>
            </a:endParaRPr>
          </a:p>
        </p:txBody>
      </p:sp>
      <p:sp>
        <p:nvSpPr>
          <p:cNvPr id="178" name="Line 11"/>
          <p:cNvSpPr>
            <a:spLocks noChangeShapeType="1"/>
          </p:cNvSpPr>
          <p:nvPr/>
        </p:nvSpPr>
        <p:spPr bwMode="auto">
          <a:xfrm>
            <a:off x="1102057" y="3148540"/>
            <a:ext cx="88951" cy="0"/>
          </a:xfrm>
          <a:prstGeom prst="line">
            <a:avLst/>
          </a:prstGeom>
          <a:noFill/>
          <a:ln w="19050">
            <a:solidFill>
              <a:srgbClr val="7F7F7F"/>
            </a:solidFill>
            <a:round/>
            <a:headEnd/>
            <a:tailEnd/>
          </a:ln>
          <a:effectLst/>
        </p:spPr>
        <p:txBody>
          <a:bodyPr/>
          <a:lstStyle/>
          <a:p>
            <a:endParaRPr lang="en-US" dirty="0">
              <a:solidFill>
                <a:srgbClr val="000000"/>
              </a:solidFill>
              <a:latin typeface="Helvetica"/>
              <a:cs typeface="Helvetica"/>
            </a:endParaRPr>
          </a:p>
        </p:txBody>
      </p:sp>
      <p:sp>
        <p:nvSpPr>
          <p:cNvPr id="179" name="Line 12"/>
          <p:cNvSpPr>
            <a:spLocks noChangeShapeType="1"/>
          </p:cNvSpPr>
          <p:nvPr/>
        </p:nvSpPr>
        <p:spPr bwMode="auto">
          <a:xfrm>
            <a:off x="1102057" y="3396190"/>
            <a:ext cx="88951" cy="0"/>
          </a:xfrm>
          <a:prstGeom prst="line">
            <a:avLst/>
          </a:prstGeom>
          <a:noFill/>
          <a:ln w="19050">
            <a:solidFill>
              <a:srgbClr val="7F7F7F"/>
            </a:solidFill>
            <a:round/>
            <a:headEnd/>
            <a:tailEnd/>
          </a:ln>
          <a:effectLst/>
        </p:spPr>
        <p:txBody>
          <a:bodyPr/>
          <a:lstStyle/>
          <a:p>
            <a:endParaRPr lang="en-US" dirty="0">
              <a:solidFill>
                <a:srgbClr val="000000"/>
              </a:solidFill>
              <a:latin typeface="Helvetica"/>
              <a:cs typeface="Helvetica"/>
            </a:endParaRPr>
          </a:p>
        </p:txBody>
      </p:sp>
      <p:sp>
        <p:nvSpPr>
          <p:cNvPr id="180" name="Line 103"/>
          <p:cNvSpPr>
            <a:spLocks noChangeShapeType="1"/>
          </p:cNvSpPr>
          <p:nvPr/>
        </p:nvSpPr>
        <p:spPr bwMode="auto">
          <a:xfrm>
            <a:off x="1055146" y="3272335"/>
            <a:ext cx="48323" cy="0"/>
          </a:xfrm>
          <a:prstGeom prst="line">
            <a:avLst/>
          </a:prstGeom>
          <a:noFill/>
          <a:ln w="19050">
            <a:solidFill>
              <a:srgbClr val="7F7F7F"/>
            </a:solidFill>
            <a:round/>
            <a:headEnd/>
            <a:tailEnd/>
          </a:ln>
          <a:effectLst/>
        </p:spPr>
        <p:txBody>
          <a:bodyPr/>
          <a:lstStyle/>
          <a:p>
            <a:endParaRPr lang="en-US" dirty="0">
              <a:solidFill>
                <a:srgbClr val="000000"/>
              </a:solidFill>
              <a:latin typeface="Helvetica"/>
              <a:cs typeface="Helvetica"/>
            </a:endParaRPr>
          </a:p>
        </p:txBody>
      </p:sp>
      <p:sp>
        <p:nvSpPr>
          <p:cNvPr id="181" name="Line 103"/>
          <p:cNvSpPr>
            <a:spLocks noChangeShapeType="1"/>
          </p:cNvSpPr>
          <p:nvPr/>
        </p:nvSpPr>
        <p:spPr bwMode="auto">
          <a:xfrm>
            <a:off x="992341" y="3406664"/>
            <a:ext cx="64994" cy="0"/>
          </a:xfrm>
          <a:prstGeom prst="line">
            <a:avLst/>
          </a:prstGeom>
          <a:noFill/>
          <a:ln w="19050">
            <a:solidFill>
              <a:srgbClr val="7F7F7F"/>
            </a:solidFill>
            <a:round/>
            <a:headEnd/>
            <a:tailEnd/>
          </a:ln>
          <a:effectLst/>
        </p:spPr>
        <p:txBody>
          <a:bodyPr/>
          <a:lstStyle/>
          <a:p>
            <a:endParaRPr lang="en-US" dirty="0">
              <a:solidFill>
                <a:srgbClr val="000000"/>
              </a:solidFill>
              <a:latin typeface="Helvetica"/>
              <a:cs typeface="Helvetica"/>
            </a:endParaRPr>
          </a:p>
        </p:txBody>
      </p:sp>
      <p:sp>
        <p:nvSpPr>
          <p:cNvPr id="183" name="Line 124"/>
          <p:cNvSpPr>
            <a:spLocks noChangeShapeType="1"/>
          </p:cNvSpPr>
          <p:nvPr/>
        </p:nvSpPr>
        <p:spPr bwMode="auto">
          <a:xfrm flipV="1">
            <a:off x="838679" y="2927255"/>
            <a:ext cx="0" cy="953137"/>
          </a:xfrm>
          <a:prstGeom prst="line">
            <a:avLst/>
          </a:prstGeom>
          <a:noFill/>
          <a:ln w="19050">
            <a:solidFill>
              <a:srgbClr val="000000"/>
            </a:solidFill>
            <a:round/>
            <a:headEnd/>
            <a:tailEnd/>
          </a:ln>
          <a:effectLst/>
        </p:spPr>
        <p:txBody>
          <a:bodyPr/>
          <a:lstStyle/>
          <a:p>
            <a:endParaRPr lang="en-US" dirty="0">
              <a:solidFill>
                <a:srgbClr val="000000"/>
              </a:solidFill>
              <a:latin typeface="Helvetica"/>
              <a:cs typeface="Helvetica"/>
            </a:endParaRPr>
          </a:p>
        </p:txBody>
      </p:sp>
      <p:sp>
        <p:nvSpPr>
          <p:cNvPr id="184" name="TextBox 183"/>
          <p:cNvSpPr txBox="1"/>
          <p:nvPr/>
        </p:nvSpPr>
        <p:spPr>
          <a:xfrm>
            <a:off x="672159" y="2606858"/>
            <a:ext cx="325668" cy="369332"/>
          </a:xfrm>
          <a:prstGeom prst="rect">
            <a:avLst/>
          </a:prstGeom>
          <a:noFill/>
        </p:spPr>
        <p:txBody>
          <a:bodyPr wrap="none" rtlCol="0">
            <a:spAutoFit/>
          </a:bodyPr>
          <a:lstStyle/>
          <a:p>
            <a:r>
              <a:rPr lang="en-US" b="1" dirty="0" smtClean="0">
                <a:solidFill>
                  <a:srgbClr val="000000"/>
                </a:solidFill>
              </a:rPr>
              <a:t>?</a:t>
            </a:r>
            <a:endParaRPr lang="en-US" b="1" dirty="0">
              <a:solidFill>
                <a:srgbClr val="000000"/>
              </a:solidFill>
            </a:endParaRPr>
          </a:p>
        </p:txBody>
      </p:sp>
      <p:sp>
        <p:nvSpPr>
          <p:cNvPr id="185" name="Text Box 46"/>
          <p:cNvSpPr txBox="1">
            <a:spLocks noChangeArrowheads="1"/>
          </p:cNvSpPr>
          <p:nvPr/>
        </p:nvSpPr>
        <p:spPr bwMode="auto">
          <a:xfrm>
            <a:off x="363220" y="1515651"/>
            <a:ext cx="3853180" cy="830997"/>
          </a:xfrm>
          <a:prstGeom prst="rect">
            <a:avLst/>
          </a:prstGeom>
          <a:noFill/>
          <a:ln w="28575" algn="ctr">
            <a:noFill/>
            <a:miter lim="800000"/>
            <a:headEnd/>
            <a:tailEnd/>
          </a:ln>
          <a:effectLst/>
        </p:spPr>
        <p:txBody>
          <a:bodyPr wrap="square">
            <a:spAutoFit/>
          </a:bodyPr>
          <a:lstStyle/>
          <a:p>
            <a:pPr marL="180975" indent="-180975" algn="l"/>
            <a:r>
              <a:rPr lang="en-US" sz="1600" dirty="0" smtClean="0">
                <a:solidFill>
                  <a:srgbClr val="000000"/>
                </a:solidFill>
                <a:latin typeface="Helvetica"/>
                <a:cs typeface="Helvetica"/>
              </a:rPr>
              <a:t>A tree based on mitochondrial genes shows that eukaryotic mitochondria are monophyletic:</a:t>
            </a:r>
            <a:endParaRPr lang="en-US" sz="1600" dirty="0">
              <a:solidFill>
                <a:srgbClr val="000000"/>
              </a:solidFill>
              <a:latin typeface="Helvetica"/>
              <a:cs typeface="Helvetica"/>
            </a:endParaRPr>
          </a:p>
        </p:txBody>
      </p:sp>
      <p:sp>
        <p:nvSpPr>
          <p:cNvPr id="186" name="TextBox 185"/>
          <p:cNvSpPr txBox="1"/>
          <p:nvPr/>
        </p:nvSpPr>
        <p:spPr>
          <a:xfrm>
            <a:off x="156046" y="311524"/>
            <a:ext cx="8805254" cy="646331"/>
          </a:xfrm>
          <a:prstGeom prst="rect">
            <a:avLst/>
          </a:prstGeom>
          <a:noFill/>
        </p:spPr>
        <p:txBody>
          <a:bodyPr wrap="square" rtlCol="0">
            <a:spAutoFit/>
          </a:bodyPr>
          <a:lstStyle/>
          <a:p>
            <a:pPr marL="358775" indent="-358775" algn="l"/>
            <a:r>
              <a:rPr lang="en-US" dirty="0" smtClean="0">
                <a:solidFill>
                  <a:srgbClr val="000000"/>
                </a:solidFill>
              </a:rPr>
              <a:t>Eukaryotic mitochondria are a monophyletic group, indicating that the endosymbiosis that resulted in mitochondria only happened once: </a:t>
            </a:r>
            <a:endParaRPr lang="en-US" dirty="0">
              <a:solidFill>
                <a:srgbClr val="000000"/>
              </a:solidFill>
            </a:endParaRPr>
          </a:p>
        </p:txBody>
      </p:sp>
      <p:grpSp>
        <p:nvGrpSpPr>
          <p:cNvPr id="3" name="Group 2"/>
          <p:cNvGrpSpPr/>
          <p:nvPr/>
        </p:nvGrpSpPr>
        <p:grpSpPr>
          <a:xfrm>
            <a:off x="4444576" y="1520103"/>
            <a:ext cx="4413363" cy="4792030"/>
            <a:chOff x="4444576" y="1520103"/>
            <a:chExt cx="4413363" cy="4792030"/>
          </a:xfrm>
        </p:grpSpPr>
        <p:grpSp>
          <p:nvGrpSpPr>
            <p:cNvPr id="125" name="Group 124"/>
            <p:cNvGrpSpPr/>
            <p:nvPr/>
          </p:nvGrpSpPr>
          <p:grpSpPr>
            <a:xfrm>
              <a:off x="4444576" y="2596991"/>
              <a:ext cx="4241360" cy="3715142"/>
              <a:chOff x="1340231" y="2867431"/>
              <a:chExt cx="4241360" cy="3715142"/>
            </a:xfrm>
          </p:grpSpPr>
          <p:sp>
            <p:nvSpPr>
              <p:cNvPr id="126" name="Oval 5"/>
              <p:cNvSpPr>
                <a:spLocks noChangeArrowheads="1"/>
              </p:cNvSpPr>
              <p:nvPr/>
            </p:nvSpPr>
            <p:spPr bwMode="auto">
              <a:xfrm>
                <a:off x="3389911" y="3462832"/>
                <a:ext cx="985239" cy="985239"/>
              </a:xfrm>
              <a:prstGeom prst="ellipse">
                <a:avLst/>
              </a:prstGeom>
              <a:solidFill>
                <a:srgbClr val="8064A2">
                  <a:lumMod val="20000"/>
                  <a:lumOff val="80000"/>
                </a:srgbClr>
              </a:solidFill>
              <a:ln w="12700">
                <a:solidFill>
                  <a:sysClr val="windowText" lastClr="000000"/>
                </a:solidFill>
                <a:prstDash val="sysDot"/>
                <a:round/>
                <a:headEnd/>
                <a:tailEnd/>
              </a:ln>
              <a:effectLst/>
            </p:spPr>
            <p:txBody>
              <a:bodyPr wrap="none" anchor="ctr">
                <a:prstTxWarp prst="textNoShape">
                  <a:avLst/>
                </a:prstTxWarp>
              </a:bodyPr>
              <a:lstStyle/>
              <a:p>
                <a:pPr algn="l" fontAlgn="auto">
                  <a:spcBef>
                    <a:spcPts val="0"/>
                  </a:spcBef>
                  <a:spcAft>
                    <a:spcPts val="0"/>
                  </a:spcAft>
                </a:pPr>
                <a:endParaRPr lang="en-US" sz="900" kern="0" dirty="0" smtClean="0">
                  <a:solidFill>
                    <a:srgbClr val="000000"/>
                  </a:solidFill>
                  <a:latin typeface="Helvetica"/>
                  <a:ea typeface="ＭＳ Ｐゴシック" charset="0"/>
                  <a:cs typeface="Helvetica"/>
                </a:endParaRPr>
              </a:p>
            </p:txBody>
          </p:sp>
          <p:sp>
            <p:nvSpPr>
              <p:cNvPr id="127" name="Text Box 32"/>
              <p:cNvSpPr txBox="1">
                <a:spLocks noChangeArrowheads="1"/>
              </p:cNvSpPr>
              <p:nvPr/>
            </p:nvSpPr>
            <p:spPr bwMode="auto">
              <a:xfrm>
                <a:off x="1557273" y="5640918"/>
                <a:ext cx="979755" cy="276999"/>
              </a:xfrm>
              <a:prstGeom prst="rect">
                <a:avLst/>
              </a:prstGeom>
              <a:solidFill>
                <a:srgbClr val="996633"/>
              </a:solidFill>
              <a:ln w="19050">
                <a:noFill/>
                <a:miter lim="800000"/>
                <a:headEnd/>
                <a:tailEnd/>
              </a:ln>
              <a:effectLst/>
            </p:spPr>
            <p:txBody>
              <a:bodyPr wrap="none">
                <a:prstTxWarp prst="textNoShape">
                  <a:avLst/>
                </a:prstTxWarp>
                <a:spAutoFit/>
              </a:bodyPr>
              <a:lstStyle/>
              <a:p>
                <a:pPr algn="l" fontAlgn="auto">
                  <a:spcBef>
                    <a:spcPts val="0"/>
                  </a:spcBef>
                  <a:spcAft>
                    <a:spcPts val="0"/>
                  </a:spcAft>
                </a:pPr>
                <a:r>
                  <a:rPr lang="en-US" sz="1200" b="1" kern="0" dirty="0" smtClean="0">
                    <a:solidFill>
                      <a:srgbClr val="FFFFFF"/>
                    </a:solidFill>
                    <a:latin typeface="Helvetica"/>
                    <a:ea typeface="ＭＳ Ｐゴシック" charset="0"/>
                    <a:cs typeface="Helvetica"/>
                  </a:rPr>
                  <a:t>BACTERIA</a:t>
                </a:r>
              </a:p>
            </p:txBody>
          </p:sp>
          <p:sp>
            <p:nvSpPr>
              <p:cNvPr id="128" name="Isosceles Triangle 127"/>
              <p:cNvSpPr/>
              <p:nvPr/>
            </p:nvSpPr>
            <p:spPr>
              <a:xfrm rot="11620704" flipV="1">
                <a:off x="3379716" y="4573817"/>
                <a:ext cx="187737" cy="515435"/>
              </a:xfrm>
              <a:prstGeom prst="triangle">
                <a:avLst>
                  <a:gd name="adj" fmla="val 64979"/>
                </a:avLst>
              </a:prstGeom>
              <a:solidFill>
                <a:srgbClr val="996633"/>
              </a:solidFill>
              <a:ln w="25400" cap="flat" cmpd="sng" algn="ctr">
                <a:noFill/>
                <a:prstDash val="solid"/>
              </a:ln>
              <a:effectLst/>
            </p:spPr>
            <p:txBody>
              <a:bodyPr rtlCol="0" anchor="ctr"/>
              <a:lstStyle/>
              <a:p>
                <a:pPr fontAlgn="auto">
                  <a:spcBef>
                    <a:spcPts val="0"/>
                  </a:spcBef>
                  <a:spcAft>
                    <a:spcPts val="0"/>
                  </a:spcAft>
                </a:pPr>
                <a:endParaRPr lang="en-US" sz="1400" kern="0" dirty="0" smtClean="0">
                  <a:solidFill>
                    <a:prstClr val="black"/>
                  </a:solidFill>
                  <a:latin typeface="Helvetica"/>
                  <a:cs typeface="Arial"/>
                </a:endParaRPr>
              </a:p>
            </p:txBody>
          </p:sp>
          <p:sp>
            <p:nvSpPr>
              <p:cNvPr id="129" name="Isosceles Triangle 128"/>
              <p:cNvSpPr/>
              <p:nvPr/>
            </p:nvSpPr>
            <p:spPr>
              <a:xfrm rot="9466463" flipV="1">
                <a:off x="4099703" y="4641453"/>
                <a:ext cx="115333" cy="423837"/>
              </a:xfrm>
              <a:prstGeom prst="triangle">
                <a:avLst>
                  <a:gd name="adj" fmla="val 58687"/>
                </a:avLst>
              </a:prstGeom>
              <a:solidFill>
                <a:srgbClr val="996633"/>
              </a:solidFill>
              <a:ln w="25400" cap="flat" cmpd="sng" algn="ctr">
                <a:noFill/>
                <a:prstDash val="solid"/>
              </a:ln>
              <a:effectLst/>
            </p:spPr>
            <p:txBody>
              <a:bodyPr rtlCol="0" anchor="ctr"/>
              <a:lstStyle/>
              <a:p>
                <a:pPr fontAlgn="auto">
                  <a:spcBef>
                    <a:spcPts val="0"/>
                  </a:spcBef>
                  <a:spcAft>
                    <a:spcPts val="0"/>
                  </a:spcAft>
                </a:pPr>
                <a:endParaRPr lang="en-US" sz="1400" kern="0" dirty="0" smtClean="0">
                  <a:solidFill>
                    <a:prstClr val="black"/>
                  </a:solidFill>
                  <a:latin typeface="Helvetica"/>
                  <a:cs typeface="Arial"/>
                </a:endParaRPr>
              </a:p>
            </p:txBody>
          </p:sp>
          <p:sp>
            <p:nvSpPr>
              <p:cNvPr id="130" name="Isosceles Triangle 129"/>
              <p:cNvSpPr/>
              <p:nvPr/>
            </p:nvSpPr>
            <p:spPr>
              <a:xfrm rot="9989832" flipV="1">
                <a:off x="3870052" y="4557903"/>
                <a:ext cx="119175" cy="552425"/>
              </a:xfrm>
              <a:prstGeom prst="triangle">
                <a:avLst>
                  <a:gd name="adj" fmla="val 54355"/>
                </a:avLst>
              </a:prstGeom>
              <a:solidFill>
                <a:srgbClr val="996633"/>
              </a:solidFill>
              <a:ln w="25400" cap="flat" cmpd="sng" algn="ctr">
                <a:noFill/>
                <a:prstDash val="solid"/>
              </a:ln>
              <a:effectLst/>
            </p:spPr>
            <p:txBody>
              <a:bodyPr rtlCol="0" anchor="ctr"/>
              <a:lstStyle/>
              <a:p>
                <a:pPr fontAlgn="auto">
                  <a:spcBef>
                    <a:spcPts val="0"/>
                  </a:spcBef>
                  <a:spcAft>
                    <a:spcPts val="0"/>
                  </a:spcAft>
                </a:pPr>
                <a:endParaRPr lang="en-US" sz="1400" kern="0" dirty="0" smtClean="0">
                  <a:solidFill>
                    <a:prstClr val="black"/>
                  </a:solidFill>
                  <a:latin typeface="Helvetica"/>
                  <a:cs typeface="Arial"/>
                </a:endParaRPr>
              </a:p>
            </p:txBody>
          </p:sp>
          <p:sp>
            <p:nvSpPr>
              <p:cNvPr id="131" name="Line 13"/>
              <p:cNvSpPr>
                <a:spLocks noChangeShapeType="1"/>
              </p:cNvSpPr>
              <p:nvPr/>
            </p:nvSpPr>
            <p:spPr bwMode="auto">
              <a:xfrm rot="1247997" flipH="1" flipV="1">
                <a:off x="2984580" y="3599796"/>
                <a:ext cx="672633" cy="267776"/>
              </a:xfrm>
              <a:prstGeom prst="line">
                <a:avLst/>
              </a:prstGeom>
              <a:noFill/>
              <a:ln w="19050">
                <a:solidFill>
                  <a:srgbClr val="996633"/>
                </a:solidFill>
                <a:round/>
                <a:headEnd/>
                <a:tailEnd/>
              </a:ln>
              <a:effectLst/>
            </p:spPr>
            <p:txBody>
              <a:bodyPr>
                <a:prstTxWarp prst="textNoShape">
                  <a:avLst/>
                </a:prstTxWarp>
              </a:bodyPr>
              <a:lstStyle/>
              <a:p>
                <a:pPr algn="l" fontAlgn="auto">
                  <a:spcBef>
                    <a:spcPts val="0"/>
                  </a:spcBef>
                  <a:spcAft>
                    <a:spcPts val="0"/>
                  </a:spcAft>
                </a:pPr>
                <a:endParaRPr lang="en-US" sz="800" kern="0" dirty="0" smtClean="0">
                  <a:solidFill>
                    <a:srgbClr val="000000"/>
                  </a:solidFill>
                  <a:latin typeface="Helvetica"/>
                  <a:ea typeface="ＭＳ Ｐゴシック" charset="0"/>
                  <a:cs typeface="Helvetica"/>
                </a:endParaRPr>
              </a:p>
            </p:txBody>
          </p:sp>
          <p:sp>
            <p:nvSpPr>
              <p:cNvPr id="132" name="Isosceles Triangle 131"/>
              <p:cNvSpPr/>
              <p:nvPr/>
            </p:nvSpPr>
            <p:spPr>
              <a:xfrm rot="7442264">
                <a:off x="2886449" y="3109172"/>
                <a:ext cx="308127" cy="905014"/>
              </a:xfrm>
              <a:prstGeom prst="triangle">
                <a:avLst>
                  <a:gd name="adj" fmla="val 52528"/>
                </a:avLst>
              </a:prstGeom>
              <a:solidFill>
                <a:srgbClr val="996633"/>
              </a:solidFill>
              <a:ln w="25400" cap="flat" cmpd="sng" algn="ctr">
                <a:noFill/>
                <a:prstDash val="solid"/>
              </a:ln>
              <a:effectLst/>
            </p:spPr>
            <p:txBody>
              <a:bodyPr rtlCol="0" anchor="ctr"/>
              <a:lstStyle/>
              <a:p>
                <a:pPr fontAlgn="auto">
                  <a:spcBef>
                    <a:spcPts val="0"/>
                  </a:spcBef>
                  <a:spcAft>
                    <a:spcPts val="0"/>
                  </a:spcAft>
                </a:pPr>
                <a:endParaRPr lang="en-US" sz="1400" kern="0" dirty="0" smtClean="0">
                  <a:solidFill>
                    <a:prstClr val="black"/>
                  </a:solidFill>
                  <a:latin typeface="Helvetica"/>
                  <a:cs typeface="Arial"/>
                </a:endParaRPr>
              </a:p>
            </p:txBody>
          </p:sp>
          <p:sp>
            <p:nvSpPr>
              <p:cNvPr id="133" name="Isosceles Triangle 132"/>
              <p:cNvSpPr/>
              <p:nvPr/>
            </p:nvSpPr>
            <p:spPr>
              <a:xfrm rot="10687332" flipV="1">
                <a:off x="3649630" y="4701752"/>
                <a:ext cx="115333" cy="423837"/>
              </a:xfrm>
              <a:prstGeom prst="triangle">
                <a:avLst>
                  <a:gd name="adj" fmla="val 53848"/>
                </a:avLst>
              </a:prstGeom>
              <a:solidFill>
                <a:srgbClr val="996633"/>
              </a:solidFill>
              <a:ln w="25400" cap="flat" cmpd="sng" algn="ctr">
                <a:noFill/>
                <a:prstDash val="solid"/>
              </a:ln>
              <a:effectLst/>
            </p:spPr>
            <p:txBody>
              <a:bodyPr rtlCol="0" anchor="ctr"/>
              <a:lstStyle/>
              <a:p>
                <a:pPr fontAlgn="auto">
                  <a:spcBef>
                    <a:spcPts val="0"/>
                  </a:spcBef>
                  <a:spcAft>
                    <a:spcPts val="0"/>
                  </a:spcAft>
                </a:pPr>
                <a:endParaRPr lang="en-US" sz="1400" kern="0" dirty="0" smtClean="0">
                  <a:solidFill>
                    <a:prstClr val="black"/>
                  </a:solidFill>
                  <a:latin typeface="Helvetica"/>
                  <a:cs typeface="Arial"/>
                </a:endParaRPr>
              </a:p>
            </p:txBody>
          </p:sp>
          <p:sp>
            <p:nvSpPr>
              <p:cNvPr id="134" name="Line 13"/>
              <p:cNvSpPr>
                <a:spLocks noChangeShapeType="1"/>
              </p:cNvSpPr>
              <p:nvPr/>
            </p:nvSpPr>
            <p:spPr bwMode="auto">
              <a:xfrm rot="1247997">
                <a:off x="3471775" y="4286980"/>
                <a:ext cx="94089" cy="461085"/>
              </a:xfrm>
              <a:prstGeom prst="line">
                <a:avLst/>
              </a:prstGeom>
              <a:noFill/>
              <a:ln w="19050">
                <a:solidFill>
                  <a:srgbClr val="996633"/>
                </a:solidFill>
                <a:round/>
                <a:headEnd/>
                <a:tailEnd/>
              </a:ln>
              <a:effectLst/>
            </p:spPr>
            <p:txBody>
              <a:bodyPr>
                <a:prstTxWarp prst="textNoShape">
                  <a:avLst/>
                </a:prstTxWarp>
              </a:bodyPr>
              <a:lstStyle/>
              <a:p>
                <a:pPr algn="l" fontAlgn="auto">
                  <a:spcBef>
                    <a:spcPts val="0"/>
                  </a:spcBef>
                  <a:spcAft>
                    <a:spcPts val="0"/>
                  </a:spcAft>
                </a:pPr>
                <a:endParaRPr lang="en-US" sz="800" kern="0" dirty="0" smtClean="0">
                  <a:solidFill>
                    <a:srgbClr val="000000"/>
                  </a:solidFill>
                  <a:latin typeface="Helvetica"/>
                  <a:ea typeface="ＭＳ Ｐゴシック" charset="0"/>
                  <a:cs typeface="Helvetica"/>
                </a:endParaRPr>
              </a:p>
            </p:txBody>
          </p:sp>
          <p:sp>
            <p:nvSpPr>
              <p:cNvPr id="135" name="Line 13"/>
              <p:cNvSpPr>
                <a:spLocks noChangeShapeType="1"/>
              </p:cNvSpPr>
              <p:nvPr/>
            </p:nvSpPr>
            <p:spPr bwMode="auto">
              <a:xfrm rot="1247997">
                <a:off x="3479733" y="4057528"/>
                <a:ext cx="404611" cy="880913"/>
              </a:xfrm>
              <a:prstGeom prst="line">
                <a:avLst/>
              </a:prstGeom>
              <a:noFill/>
              <a:ln w="19050">
                <a:solidFill>
                  <a:srgbClr val="996633"/>
                </a:solidFill>
                <a:round/>
                <a:headEnd/>
                <a:tailEnd/>
              </a:ln>
              <a:effectLst/>
            </p:spPr>
            <p:txBody>
              <a:bodyPr>
                <a:prstTxWarp prst="textNoShape">
                  <a:avLst/>
                </a:prstTxWarp>
              </a:bodyPr>
              <a:lstStyle/>
              <a:p>
                <a:pPr algn="l" fontAlgn="auto">
                  <a:spcBef>
                    <a:spcPts val="0"/>
                  </a:spcBef>
                  <a:spcAft>
                    <a:spcPts val="0"/>
                  </a:spcAft>
                </a:pPr>
                <a:endParaRPr lang="en-US" sz="800" kern="0" dirty="0" smtClean="0">
                  <a:solidFill>
                    <a:srgbClr val="000000"/>
                  </a:solidFill>
                  <a:latin typeface="Helvetica"/>
                  <a:ea typeface="ＭＳ Ｐゴシック" charset="0"/>
                  <a:cs typeface="Helvetica"/>
                </a:endParaRPr>
              </a:p>
            </p:txBody>
          </p:sp>
          <p:sp>
            <p:nvSpPr>
              <p:cNvPr id="136" name="Line 13"/>
              <p:cNvSpPr>
                <a:spLocks noChangeShapeType="1"/>
              </p:cNvSpPr>
              <p:nvPr/>
            </p:nvSpPr>
            <p:spPr bwMode="auto">
              <a:xfrm rot="1247997" flipH="1">
                <a:off x="3477283" y="3974243"/>
                <a:ext cx="103848" cy="147941"/>
              </a:xfrm>
              <a:prstGeom prst="line">
                <a:avLst/>
              </a:prstGeom>
              <a:noFill/>
              <a:ln w="19050">
                <a:solidFill>
                  <a:srgbClr val="996633"/>
                </a:solidFill>
                <a:round/>
                <a:headEnd/>
                <a:tailEnd/>
              </a:ln>
              <a:effectLst/>
            </p:spPr>
            <p:txBody>
              <a:bodyPr>
                <a:prstTxWarp prst="textNoShape">
                  <a:avLst/>
                </a:prstTxWarp>
              </a:bodyPr>
              <a:lstStyle/>
              <a:p>
                <a:pPr algn="l" fontAlgn="auto">
                  <a:spcBef>
                    <a:spcPts val="0"/>
                  </a:spcBef>
                  <a:spcAft>
                    <a:spcPts val="0"/>
                  </a:spcAft>
                </a:pPr>
                <a:endParaRPr lang="en-US" sz="800" kern="0" dirty="0" smtClean="0">
                  <a:solidFill>
                    <a:srgbClr val="000000"/>
                  </a:solidFill>
                  <a:latin typeface="Helvetica"/>
                  <a:ea typeface="ＭＳ Ｐゴシック" charset="0"/>
                  <a:cs typeface="Helvetica"/>
                </a:endParaRPr>
              </a:p>
            </p:txBody>
          </p:sp>
          <p:sp>
            <p:nvSpPr>
              <p:cNvPr id="137" name="Line 13"/>
              <p:cNvSpPr>
                <a:spLocks noChangeShapeType="1"/>
              </p:cNvSpPr>
              <p:nvPr/>
            </p:nvSpPr>
            <p:spPr bwMode="auto">
              <a:xfrm rot="1247997" flipH="1">
                <a:off x="3494222" y="3968887"/>
                <a:ext cx="101330" cy="28302"/>
              </a:xfrm>
              <a:prstGeom prst="line">
                <a:avLst/>
              </a:prstGeom>
              <a:noFill/>
              <a:ln w="19050">
                <a:solidFill>
                  <a:srgbClr val="996633"/>
                </a:solidFill>
                <a:round/>
                <a:headEnd/>
                <a:tailEnd/>
              </a:ln>
              <a:effectLst/>
            </p:spPr>
            <p:txBody>
              <a:bodyPr>
                <a:prstTxWarp prst="textNoShape">
                  <a:avLst/>
                </a:prstTxWarp>
              </a:bodyPr>
              <a:lstStyle/>
              <a:p>
                <a:pPr algn="l" fontAlgn="auto">
                  <a:spcBef>
                    <a:spcPts val="0"/>
                  </a:spcBef>
                  <a:spcAft>
                    <a:spcPts val="0"/>
                  </a:spcAft>
                </a:pPr>
                <a:endParaRPr lang="en-US" sz="800" kern="0" dirty="0" smtClean="0">
                  <a:solidFill>
                    <a:srgbClr val="000000"/>
                  </a:solidFill>
                  <a:latin typeface="Helvetica"/>
                  <a:ea typeface="ＭＳ Ｐゴシック" charset="0"/>
                  <a:cs typeface="Helvetica"/>
                </a:endParaRPr>
              </a:p>
            </p:txBody>
          </p:sp>
          <p:sp>
            <p:nvSpPr>
              <p:cNvPr id="138" name="Line 13"/>
              <p:cNvSpPr>
                <a:spLocks noChangeShapeType="1"/>
              </p:cNvSpPr>
              <p:nvPr/>
            </p:nvSpPr>
            <p:spPr bwMode="auto">
              <a:xfrm rot="1247997" flipH="1" flipV="1">
                <a:off x="3594288" y="3997501"/>
                <a:ext cx="55848" cy="6575"/>
              </a:xfrm>
              <a:prstGeom prst="line">
                <a:avLst/>
              </a:prstGeom>
              <a:noFill/>
              <a:ln w="19050">
                <a:solidFill>
                  <a:srgbClr val="996633"/>
                </a:solidFill>
                <a:round/>
                <a:headEnd/>
                <a:tailEnd/>
              </a:ln>
              <a:effectLst/>
            </p:spPr>
            <p:txBody>
              <a:bodyPr>
                <a:prstTxWarp prst="textNoShape">
                  <a:avLst/>
                </a:prstTxWarp>
              </a:bodyPr>
              <a:lstStyle/>
              <a:p>
                <a:pPr algn="l" fontAlgn="auto">
                  <a:spcBef>
                    <a:spcPts val="0"/>
                  </a:spcBef>
                  <a:spcAft>
                    <a:spcPts val="0"/>
                  </a:spcAft>
                </a:pPr>
                <a:endParaRPr lang="en-US" sz="800" kern="0" dirty="0" smtClean="0">
                  <a:solidFill>
                    <a:srgbClr val="000000"/>
                  </a:solidFill>
                  <a:latin typeface="Helvetica"/>
                  <a:ea typeface="ＭＳ Ｐゴシック" charset="0"/>
                  <a:cs typeface="Helvetica"/>
                </a:endParaRPr>
              </a:p>
            </p:txBody>
          </p:sp>
          <p:sp>
            <p:nvSpPr>
              <p:cNvPr id="139" name="Line 13"/>
              <p:cNvSpPr>
                <a:spLocks noChangeShapeType="1"/>
              </p:cNvSpPr>
              <p:nvPr/>
            </p:nvSpPr>
            <p:spPr bwMode="auto">
              <a:xfrm rot="1247997">
                <a:off x="3559847" y="4083762"/>
                <a:ext cx="552262" cy="755538"/>
              </a:xfrm>
              <a:prstGeom prst="line">
                <a:avLst/>
              </a:prstGeom>
              <a:noFill/>
              <a:ln w="19050">
                <a:solidFill>
                  <a:srgbClr val="996633"/>
                </a:solidFill>
                <a:round/>
                <a:headEnd/>
                <a:tailEnd/>
              </a:ln>
              <a:effectLst/>
            </p:spPr>
            <p:txBody>
              <a:bodyPr>
                <a:prstTxWarp prst="textNoShape">
                  <a:avLst/>
                </a:prstTxWarp>
              </a:bodyPr>
              <a:lstStyle/>
              <a:p>
                <a:pPr algn="l" fontAlgn="auto">
                  <a:spcBef>
                    <a:spcPts val="0"/>
                  </a:spcBef>
                  <a:spcAft>
                    <a:spcPts val="0"/>
                  </a:spcAft>
                </a:pPr>
                <a:endParaRPr lang="en-US" sz="800" kern="0" dirty="0" smtClean="0">
                  <a:solidFill>
                    <a:srgbClr val="000000"/>
                  </a:solidFill>
                  <a:latin typeface="Helvetica"/>
                  <a:ea typeface="ＭＳ Ｐゴシック" charset="0"/>
                  <a:cs typeface="Helvetica"/>
                </a:endParaRPr>
              </a:p>
            </p:txBody>
          </p:sp>
          <p:sp>
            <p:nvSpPr>
              <p:cNvPr id="140" name="Line 13"/>
              <p:cNvSpPr>
                <a:spLocks noChangeShapeType="1"/>
              </p:cNvSpPr>
              <p:nvPr/>
            </p:nvSpPr>
            <p:spPr bwMode="auto">
              <a:xfrm rot="1247997" flipH="1">
                <a:off x="3637577" y="3994842"/>
                <a:ext cx="85112" cy="28034"/>
              </a:xfrm>
              <a:prstGeom prst="line">
                <a:avLst/>
              </a:prstGeom>
              <a:noFill/>
              <a:ln w="19050">
                <a:solidFill>
                  <a:srgbClr val="996633"/>
                </a:solidFill>
                <a:round/>
                <a:headEnd/>
                <a:tailEnd/>
              </a:ln>
              <a:effectLst/>
            </p:spPr>
            <p:txBody>
              <a:bodyPr>
                <a:prstTxWarp prst="textNoShape">
                  <a:avLst/>
                </a:prstTxWarp>
              </a:bodyPr>
              <a:lstStyle/>
              <a:p>
                <a:pPr algn="l" fontAlgn="auto">
                  <a:spcBef>
                    <a:spcPts val="0"/>
                  </a:spcBef>
                  <a:spcAft>
                    <a:spcPts val="0"/>
                  </a:spcAft>
                </a:pPr>
                <a:endParaRPr lang="en-US" sz="800" kern="0" dirty="0" smtClean="0">
                  <a:solidFill>
                    <a:srgbClr val="000000"/>
                  </a:solidFill>
                  <a:latin typeface="Helvetica"/>
                  <a:ea typeface="ＭＳ Ｐゴシック" charset="0"/>
                  <a:cs typeface="Helvetica"/>
                </a:endParaRPr>
              </a:p>
            </p:txBody>
          </p:sp>
          <p:sp>
            <p:nvSpPr>
              <p:cNvPr id="141" name="Line 13"/>
              <p:cNvSpPr>
                <a:spLocks noChangeShapeType="1"/>
              </p:cNvSpPr>
              <p:nvPr/>
            </p:nvSpPr>
            <p:spPr bwMode="auto">
              <a:xfrm rot="1247997" flipH="1">
                <a:off x="3704682" y="3995681"/>
                <a:ext cx="46292" cy="23323"/>
              </a:xfrm>
              <a:prstGeom prst="line">
                <a:avLst/>
              </a:prstGeom>
              <a:noFill/>
              <a:ln w="19050">
                <a:solidFill>
                  <a:srgbClr val="996633"/>
                </a:solidFill>
                <a:round/>
                <a:headEnd/>
                <a:tailEnd/>
              </a:ln>
              <a:effectLst/>
            </p:spPr>
            <p:txBody>
              <a:bodyPr>
                <a:prstTxWarp prst="textNoShape">
                  <a:avLst/>
                </a:prstTxWarp>
              </a:bodyPr>
              <a:lstStyle/>
              <a:p>
                <a:pPr algn="l" fontAlgn="auto">
                  <a:spcBef>
                    <a:spcPts val="0"/>
                  </a:spcBef>
                  <a:spcAft>
                    <a:spcPts val="0"/>
                  </a:spcAft>
                </a:pPr>
                <a:endParaRPr lang="en-US" sz="800" kern="0" dirty="0" smtClean="0">
                  <a:solidFill>
                    <a:srgbClr val="000000"/>
                  </a:solidFill>
                  <a:latin typeface="Helvetica"/>
                  <a:ea typeface="ＭＳ Ｐゴシック" charset="0"/>
                  <a:cs typeface="Helvetica"/>
                </a:endParaRPr>
              </a:p>
            </p:txBody>
          </p:sp>
          <p:sp>
            <p:nvSpPr>
              <p:cNvPr id="142" name="Line 13"/>
              <p:cNvSpPr>
                <a:spLocks noChangeShapeType="1"/>
              </p:cNvSpPr>
              <p:nvPr/>
            </p:nvSpPr>
            <p:spPr bwMode="auto">
              <a:xfrm rot="1247997">
                <a:off x="3604481" y="4097738"/>
                <a:ext cx="717940" cy="684654"/>
              </a:xfrm>
              <a:prstGeom prst="line">
                <a:avLst/>
              </a:prstGeom>
              <a:noFill/>
              <a:ln w="19050">
                <a:solidFill>
                  <a:srgbClr val="996633"/>
                </a:solidFill>
                <a:round/>
                <a:headEnd/>
                <a:tailEnd/>
              </a:ln>
              <a:effectLst/>
            </p:spPr>
            <p:txBody>
              <a:bodyPr>
                <a:prstTxWarp prst="textNoShape">
                  <a:avLst/>
                </a:prstTxWarp>
              </a:bodyPr>
              <a:lstStyle/>
              <a:p>
                <a:pPr algn="l" fontAlgn="auto">
                  <a:spcBef>
                    <a:spcPts val="0"/>
                  </a:spcBef>
                  <a:spcAft>
                    <a:spcPts val="0"/>
                  </a:spcAft>
                </a:pPr>
                <a:endParaRPr lang="en-US" sz="800" kern="0" dirty="0" smtClean="0">
                  <a:solidFill>
                    <a:srgbClr val="000000"/>
                  </a:solidFill>
                  <a:latin typeface="Helvetica"/>
                  <a:ea typeface="ＭＳ Ｐゴシック" charset="0"/>
                  <a:cs typeface="Helvetica"/>
                </a:endParaRPr>
              </a:p>
            </p:txBody>
          </p:sp>
          <p:sp>
            <p:nvSpPr>
              <p:cNvPr id="143" name="Line 13"/>
              <p:cNvSpPr>
                <a:spLocks noChangeShapeType="1"/>
              </p:cNvSpPr>
              <p:nvPr/>
            </p:nvSpPr>
            <p:spPr bwMode="auto">
              <a:xfrm rot="1247997" flipH="1">
                <a:off x="3767553" y="3917209"/>
                <a:ext cx="44211" cy="90930"/>
              </a:xfrm>
              <a:prstGeom prst="line">
                <a:avLst/>
              </a:prstGeom>
              <a:noFill/>
              <a:ln w="19050">
                <a:solidFill>
                  <a:srgbClr val="996633"/>
                </a:solidFill>
                <a:round/>
                <a:headEnd/>
                <a:tailEnd/>
              </a:ln>
              <a:effectLst/>
            </p:spPr>
            <p:txBody>
              <a:bodyPr>
                <a:prstTxWarp prst="textNoShape">
                  <a:avLst/>
                </a:prstTxWarp>
              </a:bodyPr>
              <a:lstStyle/>
              <a:p>
                <a:pPr algn="l" fontAlgn="auto">
                  <a:spcBef>
                    <a:spcPts val="0"/>
                  </a:spcBef>
                  <a:spcAft>
                    <a:spcPts val="0"/>
                  </a:spcAft>
                </a:pPr>
                <a:endParaRPr lang="en-US" sz="800" kern="0" dirty="0" smtClean="0">
                  <a:solidFill>
                    <a:srgbClr val="000000"/>
                  </a:solidFill>
                  <a:latin typeface="Helvetica"/>
                  <a:ea typeface="ＭＳ Ｐゴシック" charset="0"/>
                  <a:cs typeface="Helvetica"/>
                </a:endParaRPr>
              </a:p>
            </p:txBody>
          </p:sp>
          <p:sp>
            <p:nvSpPr>
              <p:cNvPr id="144" name="Line 13"/>
              <p:cNvSpPr>
                <a:spLocks noChangeShapeType="1"/>
              </p:cNvSpPr>
              <p:nvPr/>
            </p:nvSpPr>
            <p:spPr bwMode="auto">
              <a:xfrm rot="1247997">
                <a:off x="3643138" y="4097126"/>
                <a:ext cx="931611" cy="705866"/>
              </a:xfrm>
              <a:prstGeom prst="line">
                <a:avLst/>
              </a:prstGeom>
              <a:noFill/>
              <a:ln w="19050">
                <a:solidFill>
                  <a:srgbClr val="996633"/>
                </a:solidFill>
                <a:round/>
                <a:headEnd/>
                <a:tailEnd/>
              </a:ln>
              <a:effectLst/>
            </p:spPr>
            <p:txBody>
              <a:bodyPr>
                <a:prstTxWarp prst="textNoShape">
                  <a:avLst/>
                </a:prstTxWarp>
              </a:bodyPr>
              <a:lstStyle/>
              <a:p>
                <a:pPr algn="l" fontAlgn="auto">
                  <a:spcBef>
                    <a:spcPts val="0"/>
                  </a:spcBef>
                  <a:spcAft>
                    <a:spcPts val="0"/>
                  </a:spcAft>
                </a:pPr>
                <a:endParaRPr lang="en-US" sz="800" kern="0" dirty="0" smtClean="0">
                  <a:solidFill>
                    <a:srgbClr val="000000"/>
                  </a:solidFill>
                  <a:latin typeface="Helvetica"/>
                  <a:ea typeface="ＭＳ Ｐゴシック" charset="0"/>
                  <a:cs typeface="Helvetica"/>
                </a:endParaRPr>
              </a:p>
            </p:txBody>
          </p:sp>
          <p:sp>
            <p:nvSpPr>
              <p:cNvPr id="145" name="Line 13"/>
              <p:cNvSpPr>
                <a:spLocks noChangeShapeType="1"/>
              </p:cNvSpPr>
              <p:nvPr/>
            </p:nvSpPr>
            <p:spPr bwMode="auto">
              <a:xfrm rot="1247997">
                <a:off x="3675148" y="4101139"/>
                <a:ext cx="1009499" cy="612718"/>
              </a:xfrm>
              <a:prstGeom prst="line">
                <a:avLst/>
              </a:prstGeom>
              <a:noFill/>
              <a:ln w="19050">
                <a:solidFill>
                  <a:srgbClr val="996633"/>
                </a:solidFill>
                <a:round/>
                <a:headEnd/>
                <a:tailEnd/>
              </a:ln>
              <a:effectLst/>
            </p:spPr>
            <p:txBody>
              <a:bodyPr>
                <a:prstTxWarp prst="textNoShape">
                  <a:avLst/>
                </a:prstTxWarp>
              </a:bodyPr>
              <a:lstStyle/>
              <a:p>
                <a:pPr algn="l" fontAlgn="auto">
                  <a:spcBef>
                    <a:spcPts val="0"/>
                  </a:spcBef>
                  <a:spcAft>
                    <a:spcPts val="0"/>
                  </a:spcAft>
                </a:pPr>
                <a:endParaRPr lang="en-US" sz="800" kern="0" dirty="0" smtClean="0">
                  <a:solidFill>
                    <a:srgbClr val="000000"/>
                  </a:solidFill>
                  <a:latin typeface="Helvetica"/>
                  <a:ea typeface="ＭＳ Ｐゴシック" charset="0"/>
                  <a:cs typeface="Helvetica"/>
                </a:endParaRPr>
              </a:p>
            </p:txBody>
          </p:sp>
          <p:sp>
            <p:nvSpPr>
              <p:cNvPr id="146" name="Line 13"/>
              <p:cNvSpPr>
                <a:spLocks noChangeShapeType="1"/>
              </p:cNvSpPr>
              <p:nvPr/>
            </p:nvSpPr>
            <p:spPr bwMode="auto">
              <a:xfrm rot="1247997">
                <a:off x="3699923" y="4097164"/>
                <a:ext cx="1061324" cy="511264"/>
              </a:xfrm>
              <a:prstGeom prst="line">
                <a:avLst/>
              </a:prstGeom>
              <a:noFill/>
              <a:ln w="19050">
                <a:solidFill>
                  <a:srgbClr val="996633"/>
                </a:solidFill>
                <a:round/>
                <a:headEnd/>
                <a:tailEnd/>
              </a:ln>
              <a:effectLst/>
            </p:spPr>
            <p:txBody>
              <a:bodyPr>
                <a:prstTxWarp prst="textNoShape">
                  <a:avLst/>
                </a:prstTxWarp>
              </a:bodyPr>
              <a:lstStyle/>
              <a:p>
                <a:pPr algn="l" fontAlgn="auto">
                  <a:spcBef>
                    <a:spcPts val="0"/>
                  </a:spcBef>
                  <a:spcAft>
                    <a:spcPts val="0"/>
                  </a:spcAft>
                </a:pPr>
                <a:endParaRPr lang="en-US" sz="800" kern="0" dirty="0" smtClean="0">
                  <a:solidFill>
                    <a:srgbClr val="000000"/>
                  </a:solidFill>
                  <a:latin typeface="Helvetica"/>
                  <a:ea typeface="ＭＳ Ｐゴシック" charset="0"/>
                  <a:cs typeface="Helvetica"/>
                </a:endParaRPr>
              </a:p>
            </p:txBody>
          </p:sp>
          <p:sp>
            <p:nvSpPr>
              <p:cNvPr id="147" name="Line 13"/>
              <p:cNvSpPr>
                <a:spLocks noChangeShapeType="1"/>
              </p:cNvSpPr>
              <p:nvPr/>
            </p:nvSpPr>
            <p:spPr bwMode="auto">
              <a:xfrm rot="1247997" flipH="1">
                <a:off x="3848701" y="3802796"/>
                <a:ext cx="32863" cy="139428"/>
              </a:xfrm>
              <a:prstGeom prst="line">
                <a:avLst/>
              </a:prstGeom>
              <a:noFill/>
              <a:ln w="19050">
                <a:solidFill>
                  <a:srgbClr val="996633"/>
                </a:solidFill>
                <a:round/>
                <a:headEnd/>
                <a:tailEnd/>
              </a:ln>
              <a:effectLst/>
            </p:spPr>
            <p:txBody>
              <a:bodyPr>
                <a:prstTxWarp prst="textNoShape">
                  <a:avLst/>
                </a:prstTxWarp>
              </a:bodyPr>
              <a:lstStyle/>
              <a:p>
                <a:pPr algn="l" fontAlgn="auto">
                  <a:spcBef>
                    <a:spcPts val="0"/>
                  </a:spcBef>
                  <a:spcAft>
                    <a:spcPts val="0"/>
                  </a:spcAft>
                </a:pPr>
                <a:endParaRPr lang="en-US" sz="800" kern="0" dirty="0" smtClean="0">
                  <a:solidFill>
                    <a:srgbClr val="000000"/>
                  </a:solidFill>
                  <a:latin typeface="Helvetica"/>
                  <a:ea typeface="ＭＳ Ｐゴシック" charset="0"/>
                  <a:cs typeface="Helvetica"/>
                </a:endParaRPr>
              </a:p>
            </p:txBody>
          </p:sp>
          <p:sp>
            <p:nvSpPr>
              <p:cNvPr id="148" name="Isosceles Triangle 147"/>
              <p:cNvSpPr/>
              <p:nvPr/>
            </p:nvSpPr>
            <p:spPr>
              <a:xfrm rot="3918790">
                <a:off x="2733999" y="3879782"/>
                <a:ext cx="249029" cy="681726"/>
              </a:xfrm>
              <a:prstGeom prst="triangle">
                <a:avLst>
                  <a:gd name="adj" fmla="val 62368"/>
                </a:avLst>
              </a:prstGeom>
              <a:solidFill>
                <a:srgbClr val="996633"/>
              </a:solidFill>
              <a:ln w="25400" cap="flat" cmpd="sng" algn="ctr">
                <a:noFill/>
                <a:prstDash val="solid"/>
              </a:ln>
              <a:effectLst/>
            </p:spPr>
            <p:txBody>
              <a:bodyPr rtlCol="0" anchor="ctr"/>
              <a:lstStyle/>
              <a:p>
                <a:pPr fontAlgn="auto">
                  <a:spcBef>
                    <a:spcPts val="0"/>
                  </a:spcBef>
                  <a:spcAft>
                    <a:spcPts val="0"/>
                  </a:spcAft>
                </a:pPr>
                <a:endParaRPr lang="en-US" sz="1400" kern="0" dirty="0" smtClean="0">
                  <a:solidFill>
                    <a:prstClr val="black"/>
                  </a:solidFill>
                  <a:latin typeface="Helvetica"/>
                  <a:cs typeface="Arial"/>
                </a:endParaRPr>
              </a:p>
            </p:txBody>
          </p:sp>
          <p:sp>
            <p:nvSpPr>
              <p:cNvPr id="149" name="Isosceles Triangle 148"/>
              <p:cNvSpPr/>
              <p:nvPr/>
            </p:nvSpPr>
            <p:spPr>
              <a:xfrm rot="15838090" flipV="1">
                <a:off x="2617718" y="3689849"/>
                <a:ext cx="265899" cy="593334"/>
              </a:xfrm>
              <a:prstGeom prst="triangle">
                <a:avLst>
                  <a:gd name="adj" fmla="val 39407"/>
                </a:avLst>
              </a:prstGeom>
              <a:solidFill>
                <a:srgbClr val="996633"/>
              </a:solidFill>
              <a:ln w="25400" cap="flat" cmpd="sng" algn="ctr">
                <a:noFill/>
                <a:prstDash val="solid"/>
              </a:ln>
              <a:effectLst/>
            </p:spPr>
            <p:txBody>
              <a:bodyPr rtlCol="0" anchor="ctr"/>
              <a:lstStyle/>
              <a:p>
                <a:pPr fontAlgn="auto">
                  <a:spcBef>
                    <a:spcPts val="0"/>
                  </a:spcBef>
                  <a:spcAft>
                    <a:spcPts val="0"/>
                  </a:spcAft>
                </a:pPr>
                <a:endParaRPr lang="en-US" sz="1400" kern="0" dirty="0" smtClean="0">
                  <a:solidFill>
                    <a:prstClr val="black"/>
                  </a:solidFill>
                  <a:latin typeface="Helvetica"/>
                  <a:cs typeface="Arial"/>
                </a:endParaRPr>
              </a:p>
            </p:txBody>
          </p:sp>
          <p:sp>
            <p:nvSpPr>
              <p:cNvPr id="150" name="Isosceles Triangle 149"/>
              <p:cNvSpPr/>
              <p:nvPr/>
            </p:nvSpPr>
            <p:spPr>
              <a:xfrm rot="16999891" flipV="1">
                <a:off x="2596944" y="3493549"/>
                <a:ext cx="251166" cy="515728"/>
              </a:xfrm>
              <a:prstGeom prst="triangle">
                <a:avLst>
                  <a:gd name="adj" fmla="val 58259"/>
                </a:avLst>
              </a:prstGeom>
              <a:solidFill>
                <a:srgbClr val="996633"/>
              </a:solidFill>
              <a:ln w="25400" cap="flat" cmpd="sng" algn="ctr">
                <a:noFill/>
                <a:prstDash val="solid"/>
              </a:ln>
              <a:effectLst/>
            </p:spPr>
            <p:txBody>
              <a:bodyPr rtlCol="0" anchor="ctr"/>
              <a:lstStyle/>
              <a:p>
                <a:pPr fontAlgn="auto">
                  <a:spcBef>
                    <a:spcPts val="0"/>
                  </a:spcBef>
                  <a:spcAft>
                    <a:spcPts val="0"/>
                  </a:spcAft>
                </a:pPr>
                <a:endParaRPr lang="en-US" sz="1400" kern="0" dirty="0" smtClean="0">
                  <a:solidFill>
                    <a:prstClr val="black"/>
                  </a:solidFill>
                  <a:latin typeface="Helvetica"/>
                  <a:cs typeface="Arial"/>
                </a:endParaRPr>
              </a:p>
            </p:txBody>
          </p:sp>
          <p:sp>
            <p:nvSpPr>
              <p:cNvPr id="151" name="Line 13"/>
              <p:cNvSpPr>
                <a:spLocks noChangeShapeType="1"/>
              </p:cNvSpPr>
              <p:nvPr/>
            </p:nvSpPr>
            <p:spPr bwMode="auto">
              <a:xfrm rot="1725821" flipH="1">
                <a:off x="2722064" y="3772662"/>
                <a:ext cx="683612" cy="100676"/>
              </a:xfrm>
              <a:prstGeom prst="line">
                <a:avLst/>
              </a:prstGeom>
              <a:noFill/>
              <a:ln w="19050">
                <a:solidFill>
                  <a:srgbClr val="996633"/>
                </a:solidFill>
                <a:round/>
                <a:headEnd/>
                <a:tailEnd/>
              </a:ln>
              <a:effectLst/>
            </p:spPr>
            <p:txBody>
              <a:bodyPr>
                <a:prstTxWarp prst="textNoShape">
                  <a:avLst/>
                </a:prstTxWarp>
              </a:bodyPr>
              <a:lstStyle/>
              <a:p>
                <a:pPr algn="l" fontAlgn="auto">
                  <a:spcBef>
                    <a:spcPts val="0"/>
                  </a:spcBef>
                  <a:spcAft>
                    <a:spcPts val="0"/>
                  </a:spcAft>
                </a:pPr>
                <a:endParaRPr lang="en-US" sz="800" kern="0" dirty="0" smtClean="0">
                  <a:solidFill>
                    <a:srgbClr val="000000"/>
                  </a:solidFill>
                  <a:latin typeface="Helvetica"/>
                  <a:ea typeface="ＭＳ Ｐゴシック" charset="0"/>
                  <a:cs typeface="Helvetica"/>
                </a:endParaRPr>
              </a:p>
            </p:txBody>
          </p:sp>
          <p:sp>
            <p:nvSpPr>
              <p:cNvPr id="152" name="Line 13"/>
              <p:cNvSpPr>
                <a:spLocks noChangeShapeType="1"/>
              </p:cNvSpPr>
              <p:nvPr/>
            </p:nvSpPr>
            <p:spPr bwMode="auto">
              <a:xfrm rot="1725821" flipH="1">
                <a:off x="2748613" y="3787366"/>
                <a:ext cx="585766" cy="398311"/>
              </a:xfrm>
              <a:prstGeom prst="line">
                <a:avLst/>
              </a:prstGeom>
              <a:noFill/>
              <a:ln w="19050">
                <a:solidFill>
                  <a:srgbClr val="996633"/>
                </a:solidFill>
                <a:round/>
                <a:headEnd/>
                <a:tailEnd/>
              </a:ln>
              <a:effectLst/>
            </p:spPr>
            <p:txBody>
              <a:bodyPr>
                <a:prstTxWarp prst="textNoShape">
                  <a:avLst/>
                </a:prstTxWarp>
              </a:bodyPr>
              <a:lstStyle/>
              <a:p>
                <a:pPr algn="l" fontAlgn="auto">
                  <a:spcBef>
                    <a:spcPts val="0"/>
                  </a:spcBef>
                  <a:spcAft>
                    <a:spcPts val="0"/>
                  </a:spcAft>
                </a:pPr>
                <a:endParaRPr lang="en-US" sz="800" kern="0" dirty="0" smtClean="0">
                  <a:solidFill>
                    <a:srgbClr val="000000"/>
                  </a:solidFill>
                  <a:latin typeface="Helvetica"/>
                  <a:ea typeface="ＭＳ Ｐゴシック" charset="0"/>
                  <a:cs typeface="Helvetica"/>
                </a:endParaRPr>
              </a:p>
            </p:txBody>
          </p:sp>
          <p:sp>
            <p:nvSpPr>
              <p:cNvPr id="153" name="Line 13"/>
              <p:cNvSpPr>
                <a:spLocks noChangeShapeType="1"/>
              </p:cNvSpPr>
              <p:nvPr/>
            </p:nvSpPr>
            <p:spPr bwMode="auto">
              <a:xfrm rot="1725821" flipH="1">
                <a:off x="2758726" y="3790854"/>
                <a:ext cx="608456" cy="716467"/>
              </a:xfrm>
              <a:prstGeom prst="line">
                <a:avLst/>
              </a:prstGeom>
              <a:noFill/>
              <a:ln w="19050">
                <a:solidFill>
                  <a:srgbClr val="996633"/>
                </a:solidFill>
                <a:round/>
                <a:headEnd/>
                <a:tailEnd/>
              </a:ln>
              <a:effectLst/>
            </p:spPr>
            <p:txBody>
              <a:bodyPr>
                <a:prstTxWarp prst="textNoShape">
                  <a:avLst/>
                </a:prstTxWarp>
              </a:bodyPr>
              <a:lstStyle/>
              <a:p>
                <a:pPr algn="l" fontAlgn="auto">
                  <a:spcBef>
                    <a:spcPts val="0"/>
                  </a:spcBef>
                  <a:spcAft>
                    <a:spcPts val="0"/>
                  </a:spcAft>
                </a:pPr>
                <a:endParaRPr lang="en-US" sz="800" kern="0" dirty="0" smtClean="0">
                  <a:solidFill>
                    <a:srgbClr val="000000"/>
                  </a:solidFill>
                  <a:latin typeface="Helvetica"/>
                  <a:ea typeface="ＭＳ Ｐゴシック" charset="0"/>
                  <a:cs typeface="Helvetica"/>
                </a:endParaRPr>
              </a:p>
            </p:txBody>
          </p:sp>
          <p:sp>
            <p:nvSpPr>
              <p:cNvPr id="154" name="Line 13"/>
              <p:cNvSpPr>
                <a:spLocks noChangeShapeType="1"/>
              </p:cNvSpPr>
              <p:nvPr/>
            </p:nvSpPr>
            <p:spPr bwMode="auto">
              <a:xfrm rot="1247997" flipH="1">
                <a:off x="3384684" y="3959913"/>
                <a:ext cx="120379" cy="4973"/>
              </a:xfrm>
              <a:prstGeom prst="line">
                <a:avLst/>
              </a:prstGeom>
              <a:noFill/>
              <a:ln w="19050">
                <a:solidFill>
                  <a:srgbClr val="996633"/>
                </a:solidFill>
                <a:round/>
                <a:headEnd/>
                <a:tailEnd/>
              </a:ln>
              <a:effectLst/>
            </p:spPr>
            <p:txBody>
              <a:bodyPr>
                <a:prstTxWarp prst="textNoShape">
                  <a:avLst/>
                </a:prstTxWarp>
              </a:bodyPr>
              <a:lstStyle/>
              <a:p>
                <a:pPr algn="l" fontAlgn="auto">
                  <a:spcBef>
                    <a:spcPts val="0"/>
                  </a:spcBef>
                  <a:spcAft>
                    <a:spcPts val="0"/>
                  </a:spcAft>
                </a:pPr>
                <a:endParaRPr lang="en-US" sz="800" kern="0" dirty="0" smtClean="0">
                  <a:solidFill>
                    <a:srgbClr val="000000"/>
                  </a:solidFill>
                  <a:latin typeface="Helvetica"/>
                  <a:ea typeface="ＭＳ Ｐゴシック" charset="0"/>
                  <a:cs typeface="Helvetica"/>
                </a:endParaRPr>
              </a:p>
            </p:txBody>
          </p:sp>
          <p:sp>
            <p:nvSpPr>
              <p:cNvPr id="156" name="Line 13"/>
              <p:cNvSpPr>
                <a:spLocks noChangeShapeType="1"/>
              </p:cNvSpPr>
              <p:nvPr/>
            </p:nvSpPr>
            <p:spPr bwMode="auto">
              <a:xfrm rot="1247997" flipH="1">
                <a:off x="3427407" y="4263615"/>
                <a:ext cx="54303" cy="428271"/>
              </a:xfrm>
              <a:prstGeom prst="line">
                <a:avLst/>
              </a:prstGeom>
              <a:noFill/>
              <a:ln w="19050">
                <a:solidFill>
                  <a:srgbClr val="996633"/>
                </a:solidFill>
                <a:round/>
                <a:headEnd/>
                <a:tailEnd/>
              </a:ln>
              <a:effectLst/>
            </p:spPr>
            <p:txBody>
              <a:bodyPr>
                <a:prstTxWarp prst="textNoShape">
                  <a:avLst/>
                </a:prstTxWarp>
              </a:bodyPr>
              <a:lstStyle/>
              <a:p>
                <a:pPr algn="l" fontAlgn="auto">
                  <a:spcBef>
                    <a:spcPts val="0"/>
                  </a:spcBef>
                  <a:spcAft>
                    <a:spcPts val="0"/>
                  </a:spcAft>
                </a:pPr>
                <a:endParaRPr lang="en-US" sz="800" kern="0" dirty="0" smtClean="0">
                  <a:solidFill>
                    <a:srgbClr val="000000"/>
                  </a:solidFill>
                  <a:latin typeface="Helvetica"/>
                  <a:ea typeface="ＭＳ Ｐゴシック" charset="0"/>
                  <a:cs typeface="Helvetica"/>
                </a:endParaRPr>
              </a:p>
            </p:txBody>
          </p:sp>
          <p:sp>
            <p:nvSpPr>
              <p:cNvPr id="160" name="Isosceles Triangle 159"/>
              <p:cNvSpPr/>
              <p:nvPr/>
            </p:nvSpPr>
            <p:spPr>
              <a:xfrm rot="12444746" flipV="1">
                <a:off x="3256336" y="4489126"/>
                <a:ext cx="110131" cy="534727"/>
              </a:xfrm>
              <a:prstGeom prst="triangle">
                <a:avLst>
                  <a:gd name="adj" fmla="val 53848"/>
                </a:avLst>
              </a:prstGeom>
              <a:solidFill>
                <a:srgbClr val="996633"/>
              </a:solidFill>
              <a:ln w="25400" cap="flat" cmpd="sng" algn="ctr">
                <a:noFill/>
                <a:prstDash val="solid"/>
              </a:ln>
              <a:effectLst/>
            </p:spPr>
            <p:txBody>
              <a:bodyPr rtlCol="0" anchor="ctr"/>
              <a:lstStyle/>
              <a:p>
                <a:pPr fontAlgn="auto">
                  <a:spcBef>
                    <a:spcPts val="0"/>
                  </a:spcBef>
                  <a:spcAft>
                    <a:spcPts val="0"/>
                  </a:spcAft>
                </a:pPr>
                <a:endParaRPr lang="en-US" sz="1400" kern="0" dirty="0" smtClean="0">
                  <a:solidFill>
                    <a:prstClr val="black"/>
                  </a:solidFill>
                  <a:latin typeface="Helvetica"/>
                  <a:cs typeface="Arial"/>
                </a:endParaRPr>
              </a:p>
            </p:txBody>
          </p:sp>
          <p:sp>
            <p:nvSpPr>
              <p:cNvPr id="166" name="Line 13"/>
              <p:cNvSpPr>
                <a:spLocks noChangeShapeType="1"/>
              </p:cNvSpPr>
              <p:nvPr/>
            </p:nvSpPr>
            <p:spPr bwMode="auto">
              <a:xfrm rot="1247997">
                <a:off x="3563042" y="3996014"/>
                <a:ext cx="46384" cy="292496"/>
              </a:xfrm>
              <a:prstGeom prst="line">
                <a:avLst/>
              </a:prstGeom>
              <a:noFill/>
              <a:ln w="19050">
                <a:solidFill>
                  <a:srgbClr val="996633"/>
                </a:solidFill>
                <a:round/>
                <a:headEnd/>
                <a:tailEnd/>
              </a:ln>
              <a:effectLst/>
            </p:spPr>
            <p:txBody>
              <a:bodyPr>
                <a:prstTxWarp prst="textNoShape">
                  <a:avLst/>
                </a:prstTxWarp>
              </a:bodyPr>
              <a:lstStyle/>
              <a:p>
                <a:pPr algn="l" fontAlgn="auto">
                  <a:spcBef>
                    <a:spcPts val="0"/>
                  </a:spcBef>
                  <a:spcAft>
                    <a:spcPts val="0"/>
                  </a:spcAft>
                </a:pPr>
                <a:endParaRPr lang="en-US" sz="800" kern="0" dirty="0" smtClean="0">
                  <a:solidFill>
                    <a:srgbClr val="000000"/>
                  </a:solidFill>
                  <a:latin typeface="Helvetica"/>
                  <a:ea typeface="ＭＳ Ｐゴシック" charset="0"/>
                  <a:cs typeface="Helvetica"/>
                </a:endParaRPr>
              </a:p>
            </p:txBody>
          </p:sp>
          <p:sp>
            <p:nvSpPr>
              <p:cNvPr id="182" name="Isosceles Triangle 181"/>
              <p:cNvSpPr/>
              <p:nvPr/>
            </p:nvSpPr>
            <p:spPr>
              <a:xfrm rot="12727296" flipV="1">
                <a:off x="3083574" y="4362721"/>
                <a:ext cx="98866" cy="556698"/>
              </a:xfrm>
              <a:prstGeom prst="triangle">
                <a:avLst>
                  <a:gd name="adj" fmla="val 50094"/>
                </a:avLst>
              </a:prstGeom>
              <a:solidFill>
                <a:srgbClr val="996633"/>
              </a:solidFill>
              <a:ln w="25400" cap="flat" cmpd="sng" algn="ctr">
                <a:noFill/>
                <a:prstDash val="solid"/>
              </a:ln>
              <a:effectLst/>
            </p:spPr>
            <p:txBody>
              <a:bodyPr rtlCol="0" anchor="ctr"/>
              <a:lstStyle/>
              <a:p>
                <a:pPr fontAlgn="auto">
                  <a:spcBef>
                    <a:spcPts val="0"/>
                  </a:spcBef>
                  <a:spcAft>
                    <a:spcPts val="0"/>
                  </a:spcAft>
                </a:pPr>
                <a:endParaRPr lang="en-US" sz="1400" kern="0" dirty="0" smtClean="0">
                  <a:solidFill>
                    <a:prstClr val="black"/>
                  </a:solidFill>
                  <a:latin typeface="Helvetica"/>
                  <a:cs typeface="Arial"/>
                </a:endParaRPr>
              </a:p>
            </p:txBody>
          </p:sp>
          <p:sp>
            <p:nvSpPr>
              <p:cNvPr id="188" name="Line 13"/>
              <p:cNvSpPr>
                <a:spLocks noChangeShapeType="1"/>
              </p:cNvSpPr>
              <p:nvPr/>
            </p:nvSpPr>
            <p:spPr bwMode="auto">
              <a:xfrm rot="1247997" flipH="1">
                <a:off x="3359609" y="4078354"/>
                <a:ext cx="75279" cy="123692"/>
              </a:xfrm>
              <a:prstGeom prst="line">
                <a:avLst/>
              </a:prstGeom>
              <a:noFill/>
              <a:ln w="19050">
                <a:solidFill>
                  <a:srgbClr val="996633"/>
                </a:solidFill>
                <a:round/>
                <a:headEnd/>
                <a:tailEnd/>
              </a:ln>
              <a:effectLst/>
            </p:spPr>
            <p:txBody>
              <a:bodyPr>
                <a:prstTxWarp prst="textNoShape">
                  <a:avLst/>
                </a:prstTxWarp>
              </a:bodyPr>
              <a:lstStyle/>
              <a:p>
                <a:pPr algn="l" fontAlgn="auto">
                  <a:spcBef>
                    <a:spcPts val="0"/>
                  </a:spcBef>
                  <a:spcAft>
                    <a:spcPts val="0"/>
                  </a:spcAft>
                </a:pPr>
                <a:endParaRPr lang="en-US" sz="800" kern="0" dirty="0" smtClean="0">
                  <a:solidFill>
                    <a:srgbClr val="000000"/>
                  </a:solidFill>
                  <a:latin typeface="Helvetica"/>
                  <a:ea typeface="ＭＳ Ｐゴシック" charset="0"/>
                  <a:cs typeface="Helvetica"/>
                </a:endParaRPr>
              </a:p>
            </p:txBody>
          </p:sp>
          <p:sp>
            <p:nvSpPr>
              <p:cNvPr id="189" name="Line 13"/>
              <p:cNvSpPr>
                <a:spLocks noChangeShapeType="1"/>
              </p:cNvSpPr>
              <p:nvPr/>
            </p:nvSpPr>
            <p:spPr bwMode="auto">
              <a:xfrm rot="1247997" flipH="1">
                <a:off x="3285548" y="4073702"/>
                <a:ext cx="89241" cy="482631"/>
              </a:xfrm>
              <a:prstGeom prst="line">
                <a:avLst/>
              </a:prstGeom>
              <a:noFill/>
              <a:ln w="19050">
                <a:solidFill>
                  <a:srgbClr val="996633"/>
                </a:solidFill>
                <a:round/>
                <a:headEnd/>
                <a:tailEnd/>
              </a:ln>
              <a:effectLst/>
            </p:spPr>
            <p:txBody>
              <a:bodyPr>
                <a:prstTxWarp prst="textNoShape">
                  <a:avLst/>
                </a:prstTxWarp>
              </a:bodyPr>
              <a:lstStyle/>
              <a:p>
                <a:pPr algn="l" fontAlgn="auto">
                  <a:spcBef>
                    <a:spcPts val="0"/>
                  </a:spcBef>
                  <a:spcAft>
                    <a:spcPts val="0"/>
                  </a:spcAft>
                </a:pPr>
                <a:endParaRPr lang="en-US" sz="800" kern="0" dirty="0" smtClean="0">
                  <a:solidFill>
                    <a:srgbClr val="000000"/>
                  </a:solidFill>
                  <a:latin typeface="Helvetica"/>
                  <a:ea typeface="ＭＳ Ｐゴシック" charset="0"/>
                  <a:cs typeface="Helvetica"/>
                </a:endParaRPr>
              </a:p>
            </p:txBody>
          </p:sp>
          <p:sp>
            <p:nvSpPr>
              <p:cNvPr id="190" name="Line 13"/>
              <p:cNvSpPr>
                <a:spLocks noChangeShapeType="1"/>
              </p:cNvSpPr>
              <p:nvPr/>
            </p:nvSpPr>
            <p:spPr bwMode="auto">
              <a:xfrm rot="1247997" flipH="1">
                <a:off x="3153232" y="4140644"/>
                <a:ext cx="133882" cy="349026"/>
              </a:xfrm>
              <a:prstGeom prst="line">
                <a:avLst/>
              </a:prstGeom>
              <a:noFill/>
              <a:ln w="19050">
                <a:solidFill>
                  <a:srgbClr val="996633"/>
                </a:solidFill>
                <a:round/>
                <a:headEnd/>
                <a:tailEnd/>
              </a:ln>
              <a:effectLst/>
            </p:spPr>
            <p:txBody>
              <a:bodyPr>
                <a:prstTxWarp prst="textNoShape">
                  <a:avLst/>
                </a:prstTxWarp>
              </a:bodyPr>
              <a:lstStyle/>
              <a:p>
                <a:pPr algn="l" fontAlgn="auto">
                  <a:spcBef>
                    <a:spcPts val="0"/>
                  </a:spcBef>
                  <a:spcAft>
                    <a:spcPts val="0"/>
                  </a:spcAft>
                </a:pPr>
                <a:endParaRPr lang="en-US" sz="800" kern="0" dirty="0" smtClean="0">
                  <a:solidFill>
                    <a:srgbClr val="000000"/>
                  </a:solidFill>
                  <a:latin typeface="Helvetica"/>
                  <a:ea typeface="ＭＳ Ｐゴシック" charset="0"/>
                  <a:cs typeface="Helvetica"/>
                </a:endParaRPr>
              </a:p>
            </p:txBody>
          </p:sp>
          <p:sp>
            <p:nvSpPr>
              <p:cNvPr id="191" name="Line 13"/>
              <p:cNvSpPr>
                <a:spLocks noChangeShapeType="1"/>
              </p:cNvSpPr>
              <p:nvPr/>
            </p:nvSpPr>
            <p:spPr bwMode="auto">
              <a:xfrm rot="1247997" flipH="1">
                <a:off x="3072277" y="4128130"/>
                <a:ext cx="234429" cy="304930"/>
              </a:xfrm>
              <a:prstGeom prst="line">
                <a:avLst/>
              </a:prstGeom>
              <a:noFill/>
              <a:ln w="19050">
                <a:solidFill>
                  <a:srgbClr val="996633"/>
                </a:solidFill>
                <a:round/>
                <a:headEnd/>
                <a:tailEnd/>
              </a:ln>
              <a:effectLst/>
            </p:spPr>
            <p:txBody>
              <a:bodyPr>
                <a:prstTxWarp prst="textNoShape">
                  <a:avLst/>
                </a:prstTxWarp>
              </a:bodyPr>
              <a:lstStyle/>
              <a:p>
                <a:pPr algn="l" fontAlgn="auto">
                  <a:spcBef>
                    <a:spcPts val="0"/>
                  </a:spcBef>
                  <a:spcAft>
                    <a:spcPts val="0"/>
                  </a:spcAft>
                </a:pPr>
                <a:endParaRPr lang="en-US" sz="800" kern="0" dirty="0" smtClean="0">
                  <a:solidFill>
                    <a:srgbClr val="000000"/>
                  </a:solidFill>
                  <a:latin typeface="Helvetica"/>
                  <a:ea typeface="ＭＳ Ｐゴシック" charset="0"/>
                  <a:cs typeface="Helvetica"/>
                </a:endParaRPr>
              </a:p>
            </p:txBody>
          </p:sp>
          <p:sp>
            <p:nvSpPr>
              <p:cNvPr id="192" name="Line 13"/>
              <p:cNvSpPr>
                <a:spLocks noChangeShapeType="1"/>
              </p:cNvSpPr>
              <p:nvPr/>
            </p:nvSpPr>
            <p:spPr bwMode="auto">
              <a:xfrm rot="1247997" flipH="1">
                <a:off x="3015479" y="4204708"/>
                <a:ext cx="228614" cy="672088"/>
              </a:xfrm>
              <a:prstGeom prst="line">
                <a:avLst/>
              </a:prstGeom>
              <a:noFill/>
              <a:ln w="19050">
                <a:solidFill>
                  <a:srgbClr val="996633"/>
                </a:solidFill>
                <a:round/>
                <a:headEnd/>
                <a:tailEnd/>
              </a:ln>
              <a:effectLst/>
            </p:spPr>
            <p:txBody>
              <a:bodyPr>
                <a:prstTxWarp prst="textNoShape">
                  <a:avLst/>
                </a:prstTxWarp>
              </a:bodyPr>
              <a:lstStyle/>
              <a:p>
                <a:pPr algn="l" fontAlgn="auto">
                  <a:spcBef>
                    <a:spcPts val="0"/>
                  </a:spcBef>
                  <a:spcAft>
                    <a:spcPts val="0"/>
                  </a:spcAft>
                </a:pPr>
                <a:endParaRPr lang="en-US" sz="800" kern="0" dirty="0" smtClean="0">
                  <a:solidFill>
                    <a:srgbClr val="000000"/>
                  </a:solidFill>
                  <a:latin typeface="Helvetica"/>
                  <a:ea typeface="ＭＳ Ｐゴシック" charset="0"/>
                  <a:cs typeface="Helvetica"/>
                </a:endParaRPr>
              </a:p>
            </p:txBody>
          </p:sp>
          <p:sp>
            <p:nvSpPr>
              <p:cNvPr id="193" name="Isosceles Triangle 192"/>
              <p:cNvSpPr/>
              <p:nvPr/>
            </p:nvSpPr>
            <p:spPr>
              <a:xfrm rot="14106516" flipV="1">
                <a:off x="2880406" y="4158866"/>
                <a:ext cx="98866" cy="556698"/>
              </a:xfrm>
              <a:prstGeom prst="triangle">
                <a:avLst>
                  <a:gd name="adj" fmla="val 35874"/>
                </a:avLst>
              </a:prstGeom>
              <a:solidFill>
                <a:srgbClr val="996633"/>
              </a:solidFill>
              <a:ln w="25400" cap="flat" cmpd="sng" algn="ctr">
                <a:noFill/>
                <a:prstDash val="solid"/>
              </a:ln>
              <a:effectLst/>
            </p:spPr>
            <p:txBody>
              <a:bodyPr rtlCol="0" anchor="ctr"/>
              <a:lstStyle/>
              <a:p>
                <a:pPr fontAlgn="auto">
                  <a:spcBef>
                    <a:spcPts val="0"/>
                  </a:spcBef>
                  <a:spcAft>
                    <a:spcPts val="0"/>
                  </a:spcAft>
                </a:pPr>
                <a:endParaRPr lang="en-US" sz="1400" kern="0" dirty="0" smtClean="0">
                  <a:solidFill>
                    <a:prstClr val="black"/>
                  </a:solidFill>
                  <a:latin typeface="Helvetica"/>
                  <a:cs typeface="Arial"/>
                </a:endParaRPr>
              </a:p>
            </p:txBody>
          </p:sp>
          <p:sp>
            <p:nvSpPr>
              <p:cNvPr id="194" name="Isosceles Triangle 193"/>
              <p:cNvSpPr/>
              <p:nvPr/>
            </p:nvSpPr>
            <p:spPr>
              <a:xfrm rot="13288071" flipV="1">
                <a:off x="2973387" y="4253770"/>
                <a:ext cx="84196" cy="556698"/>
              </a:xfrm>
              <a:prstGeom prst="triangle">
                <a:avLst>
                  <a:gd name="adj" fmla="val 35874"/>
                </a:avLst>
              </a:prstGeom>
              <a:solidFill>
                <a:srgbClr val="996633"/>
              </a:solidFill>
              <a:ln w="25400" cap="flat" cmpd="sng" algn="ctr">
                <a:noFill/>
                <a:prstDash val="solid"/>
              </a:ln>
              <a:effectLst/>
            </p:spPr>
            <p:txBody>
              <a:bodyPr rtlCol="0" anchor="ctr"/>
              <a:lstStyle/>
              <a:p>
                <a:pPr fontAlgn="auto">
                  <a:spcBef>
                    <a:spcPts val="0"/>
                  </a:spcBef>
                  <a:spcAft>
                    <a:spcPts val="0"/>
                  </a:spcAft>
                </a:pPr>
                <a:endParaRPr lang="en-US" sz="1400" kern="0" dirty="0" smtClean="0">
                  <a:solidFill>
                    <a:prstClr val="black"/>
                  </a:solidFill>
                  <a:latin typeface="Helvetica"/>
                  <a:cs typeface="Arial"/>
                </a:endParaRPr>
              </a:p>
            </p:txBody>
          </p:sp>
          <p:sp>
            <p:nvSpPr>
              <p:cNvPr id="195" name="Text Box 28"/>
              <p:cNvSpPr txBox="1">
                <a:spLocks noChangeArrowheads="1"/>
              </p:cNvSpPr>
              <p:nvPr/>
            </p:nvSpPr>
            <p:spPr bwMode="auto">
              <a:xfrm rot="17308074" flipH="1">
                <a:off x="2672210" y="5394758"/>
                <a:ext cx="915635" cy="230832"/>
              </a:xfrm>
              <a:prstGeom prst="rect">
                <a:avLst/>
              </a:prstGeom>
              <a:solidFill>
                <a:srgbClr val="EEECE1">
                  <a:lumMod val="90000"/>
                </a:srgbClr>
              </a:solidFill>
              <a:ln w="19050">
                <a:noFill/>
                <a:miter lim="800000"/>
                <a:headEnd/>
                <a:tailEnd/>
              </a:ln>
              <a:effectLst/>
            </p:spPr>
            <p:txBody>
              <a:bodyPr wrap="none">
                <a:prstTxWarp prst="textNoShape">
                  <a:avLst/>
                </a:prstTxWarp>
                <a:spAutoFit/>
              </a:bodyPr>
              <a:lstStyle/>
              <a:p>
                <a:pPr algn="l" fontAlgn="auto">
                  <a:spcBef>
                    <a:spcPts val="0"/>
                  </a:spcBef>
                  <a:spcAft>
                    <a:spcPts val="0"/>
                  </a:spcAft>
                </a:pPr>
                <a:r>
                  <a:rPr lang="en-US" sz="900" b="1" kern="0" cap="small" dirty="0" smtClean="0">
                    <a:solidFill>
                      <a:srgbClr val="000000"/>
                    </a:solidFill>
                    <a:latin typeface="Helvetica"/>
                    <a:ea typeface="ＭＳ Ｐゴシック" charset="0"/>
                    <a:cs typeface="Helvetica"/>
                  </a:rPr>
                  <a:t>“FCB” group</a:t>
                </a:r>
                <a:endParaRPr lang="en-US" sz="800" b="1" kern="0" cap="small" dirty="0" smtClean="0">
                  <a:solidFill>
                    <a:srgbClr val="000000"/>
                  </a:solidFill>
                  <a:latin typeface="Helvetica"/>
                  <a:ea typeface="ＭＳ Ｐゴシック" charset="0"/>
                  <a:cs typeface="Helvetica"/>
                </a:endParaRPr>
              </a:p>
            </p:txBody>
          </p:sp>
          <p:sp>
            <p:nvSpPr>
              <p:cNvPr id="196" name="Text Box 29"/>
              <p:cNvSpPr txBox="1">
                <a:spLocks noChangeArrowheads="1"/>
              </p:cNvSpPr>
              <p:nvPr/>
            </p:nvSpPr>
            <p:spPr bwMode="auto">
              <a:xfrm rot="19041376" flipH="1">
                <a:off x="1980100" y="4981929"/>
                <a:ext cx="915635" cy="230832"/>
              </a:xfrm>
              <a:prstGeom prst="rect">
                <a:avLst/>
              </a:prstGeom>
              <a:solidFill>
                <a:srgbClr val="EEECE1">
                  <a:lumMod val="90000"/>
                </a:srgbClr>
              </a:solidFill>
              <a:ln w="19050">
                <a:noFill/>
                <a:miter lim="800000"/>
                <a:headEnd/>
                <a:tailEnd/>
              </a:ln>
              <a:effectLst/>
            </p:spPr>
            <p:txBody>
              <a:bodyPr wrap="none">
                <a:prstTxWarp prst="textNoShape">
                  <a:avLst/>
                </a:prstTxWarp>
                <a:spAutoFit/>
              </a:bodyPr>
              <a:lstStyle/>
              <a:p>
                <a:pPr algn="l" fontAlgn="auto">
                  <a:spcBef>
                    <a:spcPts val="0"/>
                  </a:spcBef>
                  <a:spcAft>
                    <a:spcPts val="0"/>
                  </a:spcAft>
                </a:pPr>
                <a:r>
                  <a:rPr lang="en-US" sz="900" b="1" kern="0" cap="small" dirty="0" smtClean="0">
                    <a:solidFill>
                      <a:srgbClr val="000000"/>
                    </a:solidFill>
                    <a:latin typeface="Helvetica"/>
                    <a:ea typeface="ＭＳ Ｐゴシック" charset="0"/>
                    <a:cs typeface="Helvetica"/>
                  </a:rPr>
                  <a:t>“PVC” group</a:t>
                </a:r>
                <a:endParaRPr lang="en-US" sz="800" b="1" kern="0" cap="small" dirty="0" smtClean="0">
                  <a:solidFill>
                    <a:srgbClr val="000000"/>
                  </a:solidFill>
                  <a:latin typeface="Helvetica"/>
                  <a:ea typeface="ＭＳ Ｐゴシック" charset="0"/>
                  <a:cs typeface="Helvetica"/>
                </a:endParaRPr>
              </a:p>
            </p:txBody>
          </p:sp>
          <p:sp>
            <p:nvSpPr>
              <p:cNvPr id="197" name="Text Box 64"/>
              <p:cNvSpPr txBox="1">
                <a:spLocks noChangeArrowheads="1"/>
              </p:cNvSpPr>
              <p:nvPr/>
            </p:nvSpPr>
            <p:spPr bwMode="auto">
              <a:xfrm rot="5400000" flipH="1">
                <a:off x="3232624" y="5526214"/>
                <a:ext cx="928581" cy="230832"/>
              </a:xfrm>
              <a:prstGeom prst="rect">
                <a:avLst/>
              </a:prstGeom>
              <a:solidFill>
                <a:srgbClr val="EEECE1">
                  <a:lumMod val="90000"/>
                </a:srgbClr>
              </a:solidFill>
              <a:ln w="19050">
                <a:noFill/>
                <a:miter lim="800000"/>
                <a:headEnd/>
                <a:tailEnd/>
              </a:ln>
              <a:effectLst/>
            </p:spPr>
            <p:txBody>
              <a:bodyPr wrap="none">
                <a:prstTxWarp prst="textNoShape">
                  <a:avLst/>
                </a:prstTxWarp>
                <a:spAutoFit/>
              </a:bodyPr>
              <a:lstStyle/>
              <a:p>
                <a:pPr algn="l" fontAlgn="auto">
                  <a:spcBef>
                    <a:spcPts val="0"/>
                  </a:spcBef>
                  <a:spcAft>
                    <a:spcPts val="0"/>
                  </a:spcAft>
                </a:pPr>
                <a:r>
                  <a:rPr lang="en-US" sz="900" b="1" kern="0" cap="small" dirty="0" smtClean="0">
                    <a:solidFill>
                      <a:srgbClr val="000000"/>
                    </a:solidFill>
                    <a:latin typeface="Helvetica"/>
                    <a:ea typeface="ＭＳ Ｐゴシック" charset="0"/>
                    <a:cs typeface="Helvetica"/>
                  </a:rPr>
                  <a:t>Spirochaetes</a:t>
                </a:r>
              </a:p>
            </p:txBody>
          </p:sp>
          <p:sp>
            <p:nvSpPr>
              <p:cNvPr id="198" name="Text Box 25"/>
              <p:cNvSpPr txBox="1">
                <a:spLocks noChangeArrowheads="1"/>
              </p:cNvSpPr>
              <p:nvPr/>
            </p:nvSpPr>
            <p:spPr bwMode="auto">
              <a:xfrm rot="4870885" flipH="1">
                <a:off x="3638767" y="5474921"/>
                <a:ext cx="864339" cy="230832"/>
              </a:xfrm>
              <a:prstGeom prst="rect">
                <a:avLst/>
              </a:prstGeom>
              <a:solidFill>
                <a:srgbClr val="EEECE1">
                  <a:lumMod val="90000"/>
                </a:srgbClr>
              </a:solidFill>
              <a:ln w="19050">
                <a:noFill/>
                <a:miter lim="800000"/>
                <a:headEnd/>
                <a:tailEnd/>
              </a:ln>
              <a:effectLst/>
            </p:spPr>
            <p:txBody>
              <a:bodyPr wrap="none">
                <a:prstTxWarp prst="textNoShape">
                  <a:avLst/>
                </a:prstTxWarp>
                <a:spAutoFit/>
              </a:bodyPr>
              <a:lstStyle/>
              <a:p>
                <a:pPr algn="l" fontAlgn="auto">
                  <a:spcBef>
                    <a:spcPts val="0"/>
                  </a:spcBef>
                  <a:spcAft>
                    <a:spcPts val="0"/>
                  </a:spcAft>
                </a:pPr>
                <a:r>
                  <a:rPr lang="en-US" sz="900" b="1" kern="0" cap="small" dirty="0" smtClean="0">
                    <a:solidFill>
                      <a:srgbClr val="000000"/>
                    </a:solidFill>
                    <a:latin typeface="Helvetica"/>
                    <a:ea typeface="ＭＳ Ｐゴシック" charset="0"/>
                    <a:cs typeface="Helvetica"/>
                  </a:rPr>
                  <a:t>Chloroflexi</a:t>
                </a:r>
              </a:p>
            </p:txBody>
          </p:sp>
          <p:sp>
            <p:nvSpPr>
              <p:cNvPr id="199" name="Text Box 27"/>
              <p:cNvSpPr txBox="1">
                <a:spLocks noChangeArrowheads="1"/>
              </p:cNvSpPr>
              <p:nvPr/>
            </p:nvSpPr>
            <p:spPr bwMode="auto">
              <a:xfrm rot="20125089" flipH="1">
                <a:off x="1491015" y="4484420"/>
                <a:ext cx="1073780" cy="230832"/>
              </a:xfrm>
              <a:prstGeom prst="rect">
                <a:avLst/>
              </a:prstGeom>
              <a:solidFill>
                <a:srgbClr val="EEECE1">
                  <a:lumMod val="90000"/>
                </a:srgbClr>
              </a:solidFill>
              <a:ln w="19050">
                <a:noFill/>
                <a:miter lim="800000"/>
                <a:headEnd/>
                <a:tailEnd/>
              </a:ln>
              <a:effectLst/>
            </p:spPr>
            <p:txBody>
              <a:bodyPr wrap="square">
                <a:prstTxWarp prst="textNoShape">
                  <a:avLst/>
                </a:prstTxWarp>
                <a:spAutoFit/>
              </a:bodyPr>
              <a:lstStyle/>
              <a:p>
                <a:pPr algn="l" fontAlgn="auto">
                  <a:spcBef>
                    <a:spcPts val="0"/>
                  </a:spcBef>
                  <a:spcAft>
                    <a:spcPts val="0"/>
                  </a:spcAft>
                </a:pPr>
                <a:r>
                  <a:rPr lang="en-US" sz="900" b="1" kern="0" cap="small" dirty="0" smtClean="0">
                    <a:solidFill>
                      <a:srgbClr val="000000"/>
                    </a:solidFill>
                    <a:latin typeface="Helvetica"/>
                    <a:ea typeface="ＭＳ Ｐゴシック" charset="0"/>
                    <a:cs typeface="Helvetica"/>
                  </a:rPr>
                  <a:t>Cyanobacteria</a:t>
                </a:r>
              </a:p>
            </p:txBody>
          </p:sp>
          <p:sp>
            <p:nvSpPr>
              <p:cNvPr id="200" name="Text Box 30"/>
              <p:cNvSpPr txBox="1">
                <a:spLocks noChangeArrowheads="1"/>
              </p:cNvSpPr>
              <p:nvPr/>
            </p:nvSpPr>
            <p:spPr bwMode="auto">
              <a:xfrm rot="21323618" flipH="1">
                <a:off x="1340231" y="3940902"/>
                <a:ext cx="1024581" cy="230832"/>
              </a:xfrm>
              <a:prstGeom prst="rect">
                <a:avLst/>
              </a:prstGeom>
              <a:solidFill>
                <a:srgbClr val="EEECE1">
                  <a:lumMod val="90000"/>
                </a:srgbClr>
              </a:solidFill>
              <a:ln w="19050">
                <a:noFill/>
                <a:miter lim="800000"/>
                <a:headEnd/>
                <a:tailEnd/>
              </a:ln>
              <a:effectLst/>
            </p:spPr>
            <p:txBody>
              <a:bodyPr wrap="square">
                <a:prstTxWarp prst="textNoShape">
                  <a:avLst/>
                </a:prstTxWarp>
                <a:spAutoFit/>
              </a:bodyPr>
              <a:lstStyle/>
              <a:p>
                <a:pPr algn="l" fontAlgn="auto">
                  <a:spcBef>
                    <a:spcPts val="0"/>
                  </a:spcBef>
                  <a:spcAft>
                    <a:spcPts val="0"/>
                  </a:spcAft>
                </a:pPr>
                <a:r>
                  <a:rPr lang="en-US" sz="900" b="1" kern="0" cap="small" dirty="0" smtClean="0">
                    <a:solidFill>
                      <a:srgbClr val="000000"/>
                    </a:solidFill>
                    <a:latin typeface="Helvetica"/>
                    <a:ea typeface="ＭＳ Ｐゴシック" charset="0"/>
                    <a:cs typeface="Helvetica"/>
                  </a:rPr>
                  <a:t>Actinobacteria</a:t>
                </a:r>
              </a:p>
            </p:txBody>
          </p:sp>
          <p:sp>
            <p:nvSpPr>
              <p:cNvPr id="201" name="Text Box 31"/>
              <p:cNvSpPr txBox="1">
                <a:spLocks noChangeArrowheads="1"/>
              </p:cNvSpPr>
              <p:nvPr/>
            </p:nvSpPr>
            <p:spPr bwMode="auto">
              <a:xfrm rot="610345" flipH="1">
                <a:off x="1638707" y="3489226"/>
                <a:ext cx="762980" cy="230832"/>
              </a:xfrm>
              <a:prstGeom prst="rect">
                <a:avLst/>
              </a:prstGeom>
              <a:solidFill>
                <a:srgbClr val="EEECE1">
                  <a:lumMod val="90000"/>
                </a:srgbClr>
              </a:solidFill>
              <a:ln w="19050">
                <a:noFill/>
                <a:miter lim="800000"/>
                <a:headEnd/>
                <a:tailEnd/>
              </a:ln>
              <a:effectLst/>
            </p:spPr>
            <p:txBody>
              <a:bodyPr wrap="square">
                <a:prstTxWarp prst="textNoShape">
                  <a:avLst/>
                </a:prstTxWarp>
                <a:spAutoFit/>
              </a:bodyPr>
              <a:lstStyle/>
              <a:p>
                <a:pPr algn="l" fontAlgn="auto">
                  <a:spcBef>
                    <a:spcPts val="0"/>
                  </a:spcBef>
                  <a:spcAft>
                    <a:spcPts val="0"/>
                  </a:spcAft>
                </a:pPr>
                <a:r>
                  <a:rPr lang="en-US" sz="900" b="1" kern="0" cap="small" dirty="0" smtClean="0">
                    <a:solidFill>
                      <a:srgbClr val="000000"/>
                    </a:solidFill>
                    <a:latin typeface="Helvetica"/>
                    <a:ea typeface="ＭＳ Ｐゴシック" charset="0"/>
                    <a:cs typeface="Helvetica"/>
                  </a:rPr>
                  <a:t>Firmicutes</a:t>
                </a:r>
              </a:p>
            </p:txBody>
          </p:sp>
          <p:sp>
            <p:nvSpPr>
              <p:cNvPr id="202" name="Text Box 65"/>
              <p:cNvSpPr txBox="1">
                <a:spLocks noChangeArrowheads="1"/>
              </p:cNvSpPr>
              <p:nvPr/>
            </p:nvSpPr>
            <p:spPr bwMode="auto">
              <a:xfrm rot="1757408" flipH="1">
                <a:off x="1573677" y="2867431"/>
                <a:ext cx="1086057" cy="230832"/>
              </a:xfrm>
              <a:prstGeom prst="rect">
                <a:avLst/>
              </a:prstGeom>
              <a:solidFill>
                <a:srgbClr val="EEECE1">
                  <a:lumMod val="90000"/>
                </a:srgbClr>
              </a:solidFill>
              <a:ln w="19050">
                <a:noFill/>
                <a:miter lim="800000"/>
                <a:headEnd/>
                <a:tailEnd/>
              </a:ln>
              <a:effectLst/>
            </p:spPr>
            <p:txBody>
              <a:bodyPr wrap="none">
                <a:prstTxWarp prst="textNoShape">
                  <a:avLst/>
                </a:prstTxWarp>
                <a:spAutoFit/>
              </a:bodyPr>
              <a:lstStyle/>
              <a:p>
                <a:pPr algn="l" fontAlgn="auto">
                  <a:spcBef>
                    <a:spcPts val="0"/>
                  </a:spcBef>
                  <a:spcAft>
                    <a:spcPts val="0"/>
                  </a:spcAft>
                </a:pPr>
                <a:r>
                  <a:rPr lang="en-US" sz="900" b="1" kern="0" cap="small" dirty="0" smtClean="0">
                    <a:solidFill>
                      <a:srgbClr val="000000"/>
                    </a:solidFill>
                    <a:latin typeface="Helvetica"/>
                    <a:ea typeface="ＭＳ Ｐゴシック" charset="0"/>
                    <a:cs typeface="Helvetica"/>
                  </a:rPr>
                  <a:t>Proteobacteria</a:t>
                </a:r>
                <a:endParaRPr lang="en-US" sz="900" b="1" i="1" kern="0" cap="small" dirty="0" smtClean="0">
                  <a:solidFill>
                    <a:srgbClr val="000000"/>
                  </a:solidFill>
                  <a:latin typeface="Helvetica"/>
                  <a:ea typeface="ＭＳ Ｐゴシック" charset="0"/>
                  <a:cs typeface="Helvetica"/>
                </a:endParaRPr>
              </a:p>
            </p:txBody>
          </p:sp>
          <p:sp>
            <p:nvSpPr>
              <p:cNvPr id="203" name="Text Box 31"/>
              <p:cNvSpPr txBox="1">
                <a:spLocks noChangeArrowheads="1"/>
              </p:cNvSpPr>
              <p:nvPr/>
            </p:nvSpPr>
            <p:spPr bwMode="auto">
              <a:xfrm flipH="1">
                <a:off x="4559241" y="4908022"/>
                <a:ext cx="1022350" cy="341632"/>
              </a:xfrm>
              <a:prstGeom prst="rect">
                <a:avLst/>
              </a:prstGeom>
              <a:solidFill>
                <a:srgbClr val="EEECE1">
                  <a:lumMod val="90000"/>
                </a:srgbClr>
              </a:solidFill>
              <a:ln w="19050">
                <a:noFill/>
                <a:miter lim="800000"/>
                <a:headEnd/>
                <a:tailEnd/>
              </a:ln>
              <a:effectLst/>
            </p:spPr>
            <p:txBody>
              <a:bodyPr wrap="square">
                <a:prstTxWarp prst="textNoShape">
                  <a:avLst/>
                </a:prstTxWarp>
                <a:spAutoFit/>
              </a:bodyPr>
              <a:lstStyle/>
              <a:p>
                <a:pPr fontAlgn="auto">
                  <a:spcBef>
                    <a:spcPts val="0"/>
                  </a:spcBef>
                  <a:spcAft>
                    <a:spcPts val="0"/>
                  </a:spcAft>
                </a:pPr>
                <a:r>
                  <a:rPr lang="en-US" sz="900" b="1" kern="0" cap="small" dirty="0" smtClean="0">
                    <a:solidFill>
                      <a:srgbClr val="000000"/>
                    </a:solidFill>
                    <a:latin typeface="Helvetica"/>
                    <a:ea typeface="ＭＳ Ｐゴシック" charset="0"/>
                    <a:cs typeface="Helvetica"/>
                  </a:rPr>
                  <a:t>basal extremophiles</a:t>
                </a:r>
              </a:p>
            </p:txBody>
          </p:sp>
          <p:sp>
            <p:nvSpPr>
              <p:cNvPr id="204" name="Text Box 26"/>
              <p:cNvSpPr txBox="1">
                <a:spLocks noChangeArrowheads="1"/>
              </p:cNvSpPr>
              <p:nvPr/>
            </p:nvSpPr>
            <p:spPr bwMode="auto">
              <a:xfrm rot="4145940" flipH="1">
                <a:off x="3767097" y="5698946"/>
                <a:ext cx="1536422" cy="230832"/>
              </a:xfrm>
              <a:prstGeom prst="rect">
                <a:avLst/>
              </a:prstGeom>
              <a:solidFill>
                <a:srgbClr val="EEECE1">
                  <a:lumMod val="90000"/>
                </a:srgbClr>
              </a:solidFill>
              <a:ln w="19050">
                <a:noFill/>
                <a:miter lim="800000"/>
                <a:headEnd/>
                <a:tailEnd/>
              </a:ln>
              <a:effectLst/>
            </p:spPr>
            <p:txBody>
              <a:bodyPr wrap="square">
                <a:prstTxWarp prst="textNoShape">
                  <a:avLst/>
                </a:prstTxWarp>
                <a:spAutoFit/>
              </a:bodyPr>
              <a:lstStyle/>
              <a:p>
                <a:pPr fontAlgn="auto">
                  <a:spcBef>
                    <a:spcPts val="0"/>
                  </a:spcBef>
                  <a:spcAft>
                    <a:spcPts val="0"/>
                  </a:spcAft>
                </a:pPr>
                <a:r>
                  <a:rPr lang="en-US" sz="900" b="1" kern="0" cap="small" dirty="0" smtClean="0">
                    <a:solidFill>
                      <a:srgbClr val="000000"/>
                    </a:solidFill>
                    <a:latin typeface="Helvetica"/>
                    <a:ea typeface="ＭＳ Ｐゴシック" charset="0"/>
                    <a:cs typeface="Helvetica"/>
                  </a:rPr>
                  <a:t>Deinococcus-Thermus</a:t>
                </a:r>
              </a:p>
            </p:txBody>
          </p:sp>
        </p:grpSp>
        <p:sp>
          <p:nvSpPr>
            <p:cNvPr id="187" name="Text Box 46"/>
            <p:cNvSpPr txBox="1">
              <a:spLocks noChangeArrowheads="1"/>
            </p:cNvSpPr>
            <p:nvPr/>
          </p:nvSpPr>
          <p:spPr bwMode="auto">
            <a:xfrm>
              <a:off x="4668627" y="1520103"/>
              <a:ext cx="4189312" cy="584776"/>
            </a:xfrm>
            <a:prstGeom prst="rect">
              <a:avLst/>
            </a:prstGeom>
            <a:noFill/>
            <a:ln w="28575" algn="ctr">
              <a:noFill/>
              <a:miter lim="800000"/>
              <a:headEnd/>
              <a:tailEnd/>
            </a:ln>
            <a:effectLst/>
          </p:spPr>
          <p:txBody>
            <a:bodyPr wrap="square">
              <a:spAutoFit/>
            </a:bodyPr>
            <a:lstStyle/>
            <a:p>
              <a:pPr marL="180975" indent="-180975" algn="l"/>
              <a:r>
                <a:rPr lang="en-US" sz="1600" dirty="0" smtClean="0">
                  <a:solidFill>
                    <a:srgbClr val="000000"/>
                  </a:solidFill>
                  <a:latin typeface="Helvetica"/>
                  <a:cs typeface="Helvetica"/>
                </a:rPr>
                <a:t>If the original mitochondria was a bacterium, what kind of bacteria was it?</a:t>
              </a:r>
              <a:endParaRPr lang="en-US" sz="1600" dirty="0">
                <a:solidFill>
                  <a:srgbClr val="000000"/>
                </a:solidFill>
                <a:latin typeface="Helvetica"/>
                <a:cs typeface="Helvetica"/>
              </a:endParaRPr>
            </a:p>
          </p:txBody>
        </p:sp>
        <p:sp>
          <p:nvSpPr>
            <p:cNvPr id="233" name="Line 14"/>
            <p:cNvSpPr>
              <a:spLocks noChangeShapeType="1"/>
            </p:cNvSpPr>
            <p:nvPr/>
          </p:nvSpPr>
          <p:spPr bwMode="auto">
            <a:xfrm flipV="1">
              <a:off x="7002311" y="3179677"/>
              <a:ext cx="256411" cy="369429"/>
            </a:xfrm>
            <a:prstGeom prst="line">
              <a:avLst/>
            </a:prstGeom>
            <a:noFill/>
            <a:ln w="19050">
              <a:solidFill>
                <a:sysClr val="windowText" lastClr="000000"/>
              </a:solidFill>
              <a:round/>
              <a:headEnd/>
              <a:tailEnd/>
            </a:ln>
            <a:effectLst/>
          </p:spPr>
          <p:txBody>
            <a:bodyPr>
              <a:prstTxWarp prst="textNoShape">
                <a:avLst/>
              </a:prstTxWarp>
            </a:bodyPr>
            <a:lstStyle/>
            <a:p>
              <a:pPr algn="l" fontAlgn="auto">
                <a:spcBef>
                  <a:spcPts val="0"/>
                </a:spcBef>
                <a:spcAft>
                  <a:spcPts val="0"/>
                </a:spcAft>
                <a:defRPr/>
              </a:pPr>
              <a:endParaRPr lang="en-US" sz="900" kern="0" dirty="0">
                <a:solidFill>
                  <a:srgbClr val="000000"/>
                </a:solidFill>
                <a:latin typeface="Helvetica"/>
                <a:cs typeface="Helvetica"/>
              </a:endParaRPr>
            </a:p>
          </p:txBody>
        </p:sp>
        <p:sp>
          <p:nvSpPr>
            <p:cNvPr id="263" name="Text Box 33"/>
            <p:cNvSpPr txBox="1">
              <a:spLocks noChangeArrowheads="1"/>
            </p:cNvSpPr>
            <p:nvPr/>
          </p:nvSpPr>
          <p:spPr bwMode="auto">
            <a:xfrm>
              <a:off x="5942944" y="2472704"/>
              <a:ext cx="825867" cy="246221"/>
            </a:xfrm>
            <a:prstGeom prst="rect">
              <a:avLst/>
            </a:prstGeom>
            <a:solidFill>
              <a:srgbClr val="009999"/>
            </a:solidFill>
            <a:ln w="19050">
              <a:noFill/>
              <a:miter lim="800000"/>
              <a:headEnd/>
              <a:tailEnd/>
            </a:ln>
            <a:effectLst/>
          </p:spPr>
          <p:txBody>
            <a:bodyPr wrap="none">
              <a:prstTxWarp prst="textNoShape">
                <a:avLst/>
              </a:prstTxWarp>
              <a:spAutoFit/>
            </a:bodyPr>
            <a:lstStyle/>
            <a:p>
              <a:r>
                <a:rPr lang="en-US" sz="1000" b="1" dirty="0">
                  <a:solidFill>
                    <a:srgbClr val="FFFFFF"/>
                  </a:solidFill>
                  <a:latin typeface="Helvetica"/>
                  <a:cs typeface="Helvetica"/>
                </a:rPr>
                <a:t>ARCHAEA</a:t>
              </a:r>
            </a:p>
          </p:txBody>
        </p:sp>
        <p:sp>
          <p:nvSpPr>
            <p:cNvPr id="264" name="Text Box 34"/>
            <p:cNvSpPr txBox="1">
              <a:spLocks noChangeArrowheads="1"/>
            </p:cNvSpPr>
            <p:nvPr/>
          </p:nvSpPr>
          <p:spPr bwMode="auto">
            <a:xfrm>
              <a:off x="7987986" y="2494730"/>
              <a:ext cx="802323" cy="246221"/>
            </a:xfrm>
            <a:prstGeom prst="rect">
              <a:avLst/>
            </a:prstGeom>
            <a:solidFill>
              <a:schemeClr val="tx1">
                <a:lumMod val="50000"/>
                <a:lumOff val="50000"/>
              </a:schemeClr>
            </a:solidFill>
            <a:ln w="19050">
              <a:noFill/>
              <a:miter lim="800000"/>
              <a:headEnd/>
              <a:tailEnd/>
            </a:ln>
            <a:effectLst/>
          </p:spPr>
          <p:txBody>
            <a:bodyPr wrap="none">
              <a:prstTxWarp prst="textNoShape">
                <a:avLst/>
              </a:prstTxWarp>
              <a:spAutoFit/>
            </a:bodyPr>
            <a:lstStyle/>
            <a:p>
              <a:r>
                <a:rPr lang="en-US" sz="1000" b="1" dirty="0">
                  <a:solidFill>
                    <a:srgbClr val="FFFFFF"/>
                  </a:solidFill>
                  <a:latin typeface="Helvetica"/>
                  <a:cs typeface="Helvetica"/>
                </a:rPr>
                <a:t>EUKARYA</a:t>
              </a:r>
            </a:p>
          </p:txBody>
        </p:sp>
        <p:sp>
          <p:nvSpPr>
            <p:cNvPr id="265" name="Line 14"/>
            <p:cNvSpPr>
              <a:spLocks noChangeShapeType="1"/>
            </p:cNvSpPr>
            <p:nvPr/>
          </p:nvSpPr>
          <p:spPr bwMode="auto">
            <a:xfrm flipH="1" flipV="1">
              <a:off x="7044637" y="2946620"/>
              <a:ext cx="208500" cy="237360"/>
            </a:xfrm>
            <a:prstGeom prst="line">
              <a:avLst/>
            </a:prstGeom>
            <a:noFill/>
            <a:ln w="19050">
              <a:solidFill>
                <a:sysClr val="windowText" lastClr="000000"/>
              </a:solidFill>
              <a:round/>
              <a:headEnd/>
              <a:tailEnd/>
            </a:ln>
            <a:effectLst/>
          </p:spPr>
          <p:txBody>
            <a:bodyPr>
              <a:prstTxWarp prst="textNoShape">
                <a:avLst/>
              </a:prstTxWarp>
            </a:bodyPr>
            <a:lstStyle/>
            <a:p>
              <a:pPr algn="l" fontAlgn="auto">
                <a:spcBef>
                  <a:spcPts val="0"/>
                </a:spcBef>
                <a:spcAft>
                  <a:spcPts val="0"/>
                </a:spcAft>
                <a:defRPr/>
              </a:pPr>
              <a:endParaRPr lang="en-US" sz="900" kern="0" dirty="0">
                <a:solidFill>
                  <a:srgbClr val="000000"/>
                </a:solidFill>
                <a:latin typeface="Helvetica"/>
                <a:cs typeface="Helvetica"/>
              </a:endParaRPr>
            </a:p>
          </p:txBody>
        </p:sp>
        <p:sp>
          <p:nvSpPr>
            <p:cNvPr id="262" name="AutoShape 59"/>
            <p:cNvSpPr>
              <a:spLocks noChangeArrowheads="1"/>
            </p:cNvSpPr>
            <p:nvPr/>
          </p:nvSpPr>
          <p:spPr bwMode="auto">
            <a:xfrm rot="8154890">
              <a:off x="6891886" y="2676200"/>
              <a:ext cx="172112" cy="415058"/>
            </a:xfrm>
            <a:prstGeom prst="triangle">
              <a:avLst>
                <a:gd name="adj" fmla="val 50000"/>
              </a:avLst>
            </a:prstGeom>
            <a:solidFill>
              <a:srgbClr val="009999"/>
            </a:solidFill>
            <a:ln w="19050" algn="ctr">
              <a:noFill/>
              <a:miter lim="800000"/>
              <a:headEnd/>
              <a:tailEnd/>
            </a:ln>
            <a:effectLst/>
          </p:spPr>
          <p:txBody>
            <a:bodyPr wrap="none" anchor="ctr"/>
            <a:lstStyle/>
            <a:p>
              <a:endParaRPr lang="en-US" dirty="0">
                <a:solidFill>
                  <a:srgbClr val="000000"/>
                </a:solidFill>
                <a:latin typeface="Helvetica"/>
                <a:cs typeface="Helvetica"/>
              </a:endParaRPr>
            </a:p>
          </p:txBody>
        </p:sp>
        <p:sp>
          <p:nvSpPr>
            <p:cNvPr id="266" name="Line 14"/>
            <p:cNvSpPr>
              <a:spLocks noChangeShapeType="1"/>
            </p:cNvSpPr>
            <p:nvPr/>
          </p:nvSpPr>
          <p:spPr bwMode="auto">
            <a:xfrm flipH="1">
              <a:off x="7251012" y="3070446"/>
              <a:ext cx="200024" cy="114299"/>
            </a:xfrm>
            <a:prstGeom prst="line">
              <a:avLst/>
            </a:prstGeom>
            <a:noFill/>
            <a:ln w="19050">
              <a:solidFill>
                <a:sysClr val="windowText" lastClr="000000"/>
              </a:solidFill>
              <a:round/>
              <a:headEnd/>
              <a:tailEnd/>
            </a:ln>
            <a:effectLst/>
          </p:spPr>
          <p:txBody>
            <a:bodyPr>
              <a:prstTxWarp prst="textNoShape">
                <a:avLst/>
              </a:prstTxWarp>
            </a:bodyPr>
            <a:lstStyle/>
            <a:p>
              <a:pPr algn="l" fontAlgn="auto">
                <a:spcBef>
                  <a:spcPts val="0"/>
                </a:spcBef>
                <a:spcAft>
                  <a:spcPts val="0"/>
                </a:spcAft>
                <a:defRPr/>
              </a:pPr>
              <a:endParaRPr lang="en-US" sz="900" kern="0" dirty="0">
                <a:solidFill>
                  <a:srgbClr val="000000"/>
                </a:solidFill>
                <a:latin typeface="Helvetica"/>
                <a:cs typeface="Helvetica"/>
              </a:endParaRPr>
            </a:p>
          </p:txBody>
        </p:sp>
        <p:sp>
          <p:nvSpPr>
            <p:cNvPr id="261" name="AutoShape 111"/>
            <p:cNvSpPr>
              <a:spLocks noChangeArrowheads="1"/>
            </p:cNvSpPr>
            <p:nvPr/>
          </p:nvSpPr>
          <p:spPr bwMode="auto">
            <a:xfrm rot="13735814">
              <a:off x="7347331" y="2664046"/>
              <a:ext cx="784547" cy="649514"/>
            </a:xfrm>
            <a:prstGeom prst="triangle">
              <a:avLst>
                <a:gd name="adj" fmla="val 67141"/>
              </a:avLst>
            </a:prstGeom>
            <a:solidFill>
              <a:schemeClr val="bg1">
                <a:lumMod val="50000"/>
              </a:schemeClr>
            </a:solidFill>
            <a:ln w="19050" algn="ctr">
              <a:noFill/>
              <a:miter lim="800000"/>
              <a:headEnd/>
              <a:tailEnd/>
            </a:ln>
            <a:effectLst/>
          </p:spPr>
          <p:txBody>
            <a:bodyPr wrap="none" anchor="ctr"/>
            <a:lstStyle/>
            <a:p>
              <a:endParaRPr lang="en-US" dirty="0">
                <a:solidFill>
                  <a:srgbClr val="000000"/>
                </a:solidFill>
                <a:latin typeface="Helvetica"/>
                <a:cs typeface="Helvetica"/>
              </a:endParaRPr>
            </a:p>
          </p:txBody>
        </p:sp>
      </p:grpSp>
    </p:spTree>
    <p:extLst>
      <p:ext uri="{BB962C8B-B14F-4D97-AF65-F5344CB8AC3E}">
        <p14:creationId xmlns:p14="http://schemas.microsoft.com/office/powerpoint/2010/main" val="38809393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Rectangle 158"/>
          <p:cNvSpPr/>
          <p:nvPr/>
        </p:nvSpPr>
        <p:spPr bwMode="auto">
          <a:xfrm>
            <a:off x="1420706" y="4157134"/>
            <a:ext cx="2794000" cy="756708"/>
          </a:xfrm>
          <a:prstGeom prst="rect">
            <a:avLst/>
          </a:prstGeom>
          <a:solidFill>
            <a:srgbClr val="9797FF">
              <a:alpha val="27000"/>
            </a:srgbClr>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93286" name="Line 102"/>
          <p:cNvSpPr>
            <a:spLocks noChangeShapeType="1"/>
          </p:cNvSpPr>
          <p:nvPr/>
        </p:nvSpPr>
        <p:spPr bwMode="auto">
          <a:xfrm>
            <a:off x="981727" y="3263323"/>
            <a:ext cx="0" cy="1809904"/>
          </a:xfrm>
          <a:prstGeom prst="line">
            <a:avLst/>
          </a:prstGeom>
          <a:noFill/>
          <a:ln w="19050">
            <a:solidFill>
              <a:srgbClr val="A97A0A"/>
            </a:solidFill>
            <a:round/>
            <a:headEnd/>
            <a:tailEnd/>
          </a:ln>
          <a:effectLst/>
        </p:spPr>
        <p:txBody>
          <a:bodyPr/>
          <a:lstStyle/>
          <a:p>
            <a:endParaRPr lang="en-US" dirty="0">
              <a:latin typeface="Helvetica"/>
              <a:cs typeface="Helvetica"/>
            </a:endParaRPr>
          </a:p>
        </p:txBody>
      </p:sp>
      <p:sp>
        <p:nvSpPr>
          <p:cNvPr id="93288" name="Text Box 104"/>
          <p:cNvSpPr txBox="1">
            <a:spLocks noChangeArrowheads="1"/>
          </p:cNvSpPr>
          <p:nvPr/>
        </p:nvSpPr>
        <p:spPr bwMode="auto">
          <a:xfrm>
            <a:off x="2175528" y="4107344"/>
            <a:ext cx="261610" cy="230832"/>
          </a:xfrm>
          <a:prstGeom prst="rect">
            <a:avLst/>
          </a:prstGeom>
          <a:noFill/>
          <a:ln w="28575" algn="ctr">
            <a:noFill/>
            <a:miter lim="800000"/>
            <a:headEnd/>
            <a:tailEnd/>
          </a:ln>
          <a:effectLst/>
        </p:spPr>
        <p:txBody>
          <a:bodyPr wrap="none">
            <a:spAutoFit/>
          </a:bodyPr>
          <a:lstStyle/>
          <a:p>
            <a:pPr algn="l"/>
            <a:r>
              <a:rPr lang="el-GR" sz="900" b="1" dirty="0" smtClean="0">
                <a:solidFill>
                  <a:srgbClr val="7475C7"/>
                </a:solidFill>
                <a:latin typeface="Cambria"/>
                <a:cs typeface="Cambria"/>
              </a:rPr>
              <a:t>α</a:t>
            </a:r>
            <a:endParaRPr lang="en-US" sz="900" b="1" dirty="0">
              <a:solidFill>
                <a:srgbClr val="7475C7"/>
              </a:solidFill>
              <a:latin typeface="Helvetica"/>
              <a:cs typeface="Helvetica"/>
            </a:endParaRPr>
          </a:p>
        </p:txBody>
      </p:sp>
      <p:sp>
        <p:nvSpPr>
          <p:cNvPr id="93295" name="AutoShape 111"/>
          <p:cNvSpPr>
            <a:spLocks noChangeArrowheads="1"/>
          </p:cNvSpPr>
          <p:nvPr/>
        </p:nvSpPr>
        <p:spPr bwMode="auto">
          <a:xfrm rot="16200000">
            <a:off x="1575452" y="4568248"/>
            <a:ext cx="268288" cy="1022350"/>
          </a:xfrm>
          <a:prstGeom prst="triangle">
            <a:avLst>
              <a:gd name="adj" fmla="val 50000"/>
            </a:avLst>
          </a:prstGeom>
          <a:solidFill>
            <a:srgbClr val="996633"/>
          </a:solidFill>
          <a:ln w="19050" algn="ctr">
            <a:noFill/>
            <a:miter lim="800000"/>
            <a:headEnd/>
            <a:tailEnd/>
          </a:ln>
          <a:effectLst/>
        </p:spPr>
        <p:txBody>
          <a:bodyPr wrap="none" anchor="ctr"/>
          <a:lstStyle/>
          <a:p>
            <a:endParaRPr lang="en-US" dirty="0">
              <a:latin typeface="Helvetica"/>
              <a:cs typeface="Helvetica"/>
            </a:endParaRPr>
          </a:p>
        </p:txBody>
      </p:sp>
      <p:sp>
        <p:nvSpPr>
          <p:cNvPr id="93296" name="Text Box 112"/>
          <p:cNvSpPr txBox="1">
            <a:spLocks noChangeArrowheads="1"/>
          </p:cNvSpPr>
          <p:nvPr/>
        </p:nvSpPr>
        <p:spPr bwMode="auto">
          <a:xfrm>
            <a:off x="2186639" y="4930198"/>
            <a:ext cx="1659429" cy="276999"/>
          </a:xfrm>
          <a:prstGeom prst="rect">
            <a:avLst/>
          </a:prstGeom>
          <a:noFill/>
          <a:ln w="28575" algn="ctr">
            <a:noFill/>
            <a:miter lim="800000"/>
            <a:headEnd/>
            <a:tailEnd/>
          </a:ln>
          <a:effectLst/>
        </p:spPr>
        <p:txBody>
          <a:bodyPr wrap="none">
            <a:spAutoFit/>
          </a:bodyPr>
          <a:lstStyle/>
          <a:p>
            <a:pPr algn="l"/>
            <a:r>
              <a:rPr lang="en-US" sz="1200" b="1" dirty="0" smtClean="0">
                <a:solidFill>
                  <a:srgbClr val="996633"/>
                </a:solidFill>
                <a:latin typeface="Helvetica"/>
                <a:cs typeface="Helvetica"/>
              </a:rPr>
              <a:t>firmicutes (bacteria</a:t>
            </a:r>
            <a:r>
              <a:rPr lang="en-US" sz="1200" b="1" dirty="0">
                <a:solidFill>
                  <a:srgbClr val="996633"/>
                </a:solidFill>
                <a:latin typeface="Helvetica"/>
                <a:cs typeface="Helvetica"/>
              </a:rPr>
              <a:t>)</a:t>
            </a:r>
          </a:p>
        </p:txBody>
      </p:sp>
      <p:sp>
        <p:nvSpPr>
          <p:cNvPr id="93297" name="Line 113"/>
          <p:cNvSpPr>
            <a:spLocks noChangeShapeType="1"/>
          </p:cNvSpPr>
          <p:nvPr/>
        </p:nvSpPr>
        <p:spPr bwMode="auto">
          <a:xfrm flipH="1">
            <a:off x="975377" y="5076248"/>
            <a:ext cx="250825" cy="0"/>
          </a:xfrm>
          <a:prstGeom prst="line">
            <a:avLst/>
          </a:prstGeom>
          <a:noFill/>
          <a:ln w="19050">
            <a:solidFill>
              <a:srgbClr val="996633"/>
            </a:solidFill>
            <a:round/>
            <a:headEnd/>
            <a:tailEnd/>
          </a:ln>
          <a:effectLst/>
        </p:spPr>
        <p:txBody>
          <a:bodyPr/>
          <a:lstStyle/>
          <a:p>
            <a:endParaRPr lang="en-US" dirty="0">
              <a:latin typeface="Helvetica"/>
              <a:cs typeface="Helvetica"/>
            </a:endParaRPr>
          </a:p>
        </p:txBody>
      </p:sp>
      <p:sp>
        <p:nvSpPr>
          <p:cNvPr id="93309" name="Line 125"/>
          <p:cNvSpPr>
            <a:spLocks noChangeShapeType="1"/>
          </p:cNvSpPr>
          <p:nvPr/>
        </p:nvSpPr>
        <p:spPr bwMode="auto">
          <a:xfrm flipH="1">
            <a:off x="1261125" y="4245985"/>
            <a:ext cx="238955" cy="0"/>
          </a:xfrm>
          <a:prstGeom prst="line">
            <a:avLst/>
          </a:prstGeom>
          <a:noFill/>
          <a:ln w="19050">
            <a:solidFill>
              <a:srgbClr val="996633"/>
            </a:solidFill>
            <a:round/>
            <a:headEnd/>
            <a:tailEnd/>
          </a:ln>
          <a:effectLst/>
        </p:spPr>
        <p:txBody>
          <a:bodyPr/>
          <a:lstStyle/>
          <a:p>
            <a:endParaRPr lang="en-US" dirty="0">
              <a:latin typeface="Helvetica"/>
              <a:cs typeface="Helvetica"/>
            </a:endParaRPr>
          </a:p>
        </p:txBody>
      </p:sp>
      <p:sp>
        <p:nvSpPr>
          <p:cNvPr id="93364" name="Text Box 180"/>
          <p:cNvSpPr txBox="1">
            <a:spLocks noChangeArrowheads="1"/>
          </p:cNvSpPr>
          <p:nvPr/>
        </p:nvSpPr>
        <p:spPr bwMode="auto">
          <a:xfrm>
            <a:off x="383479" y="1039965"/>
            <a:ext cx="3822762" cy="738664"/>
          </a:xfrm>
          <a:prstGeom prst="rect">
            <a:avLst/>
          </a:prstGeom>
          <a:noFill/>
          <a:ln w="28575" algn="ctr">
            <a:noFill/>
            <a:miter lim="800000"/>
            <a:headEnd/>
            <a:tailEnd/>
          </a:ln>
          <a:effectLst/>
        </p:spPr>
        <p:txBody>
          <a:bodyPr wrap="square">
            <a:spAutoFit/>
          </a:bodyPr>
          <a:lstStyle/>
          <a:p>
            <a:pPr marL="180975" indent="-180975" algn="l"/>
            <a:r>
              <a:rPr lang="en-US" sz="1400" dirty="0" smtClean="0">
                <a:latin typeface="Helvetica"/>
                <a:cs typeface="Helvetica"/>
              </a:rPr>
              <a:t>Mitochondrial genes are most closely related to those of the proteobacteria, specifically the </a:t>
            </a:r>
            <a:r>
              <a:rPr lang="en-US" sz="1400" dirty="0" smtClean="0">
                <a:latin typeface="Symbol" charset="2"/>
                <a:cs typeface="Symbol" charset="2"/>
              </a:rPr>
              <a:t>a</a:t>
            </a:r>
            <a:r>
              <a:rPr lang="en-US" sz="1400" dirty="0" smtClean="0">
                <a:latin typeface="Helvetica"/>
                <a:cs typeface="Helvetica"/>
              </a:rPr>
              <a:t>-proteobacterial clade:</a:t>
            </a:r>
            <a:endParaRPr lang="en-US" sz="1400" dirty="0">
              <a:latin typeface="Helvetica"/>
              <a:cs typeface="Helvetica"/>
            </a:endParaRPr>
          </a:p>
        </p:txBody>
      </p:sp>
      <p:sp>
        <p:nvSpPr>
          <p:cNvPr id="138" name="TextBox 137"/>
          <p:cNvSpPr txBox="1"/>
          <p:nvPr/>
        </p:nvSpPr>
        <p:spPr>
          <a:xfrm>
            <a:off x="349917" y="229235"/>
            <a:ext cx="7273258" cy="646331"/>
          </a:xfrm>
          <a:prstGeom prst="rect">
            <a:avLst/>
          </a:prstGeom>
          <a:noFill/>
        </p:spPr>
        <p:txBody>
          <a:bodyPr wrap="square" rtlCol="0">
            <a:spAutoFit/>
          </a:bodyPr>
          <a:lstStyle/>
          <a:p>
            <a:pPr marL="361950" indent="-361950" algn="l"/>
            <a:r>
              <a:rPr lang="en-US" dirty="0" smtClean="0">
                <a:latin typeface="Helvetica"/>
                <a:cs typeface="Helvetica"/>
              </a:rPr>
              <a:t>How can we tell the mitochondria is an </a:t>
            </a:r>
            <a:r>
              <a:rPr lang="el-GR" dirty="0" smtClean="0">
                <a:latin typeface="Cambria"/>
                <a:cs typeface="Cambria"/>
              </a:rPr>
              <a:t>α</a:t>
            </a:r>
            <a:r>
              <a:rPr lang="en-US" dirty="0" smtClean="0">
                <a:latin typeface="Helvetica"/>
                <a:cs typeface="Helvetica"/>
              </a:rPr>
              <a:t>-proteobacterium? It still has </a:t>
            </a:r>
            <a:r>
              <a:rPr lang="el-GR" dirty="0" smtClean="0">
                <a:latin typeface="Cambria"/>
                <a:cs typeface="Cambria"/>
              </a:rPr>
              <a:t>α</a:t>
            </a:r>
            <a:r>
              <a:rPr lang="en-US" dirty="0" smtClean="0">
                <a:latin typeface="Helvetica"/>
                <a:cs typeface="Helvetica"/>
              </a:rPr>
              <a:t>-proteobacterial genes! </a:t>
            </a:r>
            <a:endParaRPr lang="en-US" dirty="0">
              <a:latin typeface="Helvetica"/>
              <a:cs typeface="Helvetica"/>
            </a:endParaRPr>
          </a:p>
        </p:txBody>
      </p:sp>
      <p:sp>
        <p:nvSpPr>
          <p:cNvPr id="141" name="Text Box 33"/>
          <p:cNvSpPr txBox="1">
            <a:spLocks noChangeArrowheads="1"/>
          </p:cNvSpPr>
          <p:nvPr/>
        </p:nvSpPr>
        <p:spPr bwMode="auto">
          <a:xfrm>
            <a:off x="2240618" y="3108670"/>
            <a:ext cx="1955133" cy="276999"/>
          </a:xfrm>
          <a:prstGeom prst="rect">
            <a:avLst/>
          </a:prstGeom>
          <a:noFill/>
          <a:ln w="28575" algn="ctr">
            <a:noFill/>
            <a:miter lim="800000"/>
            <a:headEnd/>
            <a:tailEnd/>
          </a:ln>
          <a:effectLst/>
        </p:spPr>
        <p:txBody>
          <a:bodyPr wrap="none">
            <a:spAutoFit/>
          </a:bodyPr>
          <a:lstStyle/>
          <a:p>
            <a:pPr algn="l"/>
            <a:r>
              <a:rPr lang="en-US" sz="1200" b="1" dirty="0">
                <a:solidFill>
                  <a:srgbClr val="996633"/>
                </a:solidFill>
                <a:latin typeface="Helvetica"/>
                <a:cs typeface="Helvetica"/>
              </a:rPr>
              <a:t>cyanobacteria (bacteria)</a:t>
            </a:r>
          </a:p>
        </p:txBody>
      </p:sp>
      <p:sp>
        <p:nvSpPr>
          <p:cNvPr id="142" name="Line 57"/>
          <p:cNvSpPr>
            <a:spLocks noChangeShapeType="1"/>
          </p:cNvSpPr>
          <p:nvPr/>
        </p:nvSpPr>
        <p:spPr bwMode="auto">
          <a:xfrm flipH="1">
            <a:off x="980144" y="3267420"/>
            <a:ext cx="152396" cy="0"/>
          </a:xfrm>
          <a:prstGeom prst="line">
            <a:avLst/>
          </a:prstGeom>
          <a:noFill/>
          <a:ln w="19050">
            <a:solidFill>
              <a:srgbClr val="996633"/>
            </a:solidFill>
            <a:round/>
            <a:headEnd/>
            <a:tailEnd/>
          </a:ln>
          <a:effectLst/>
        </p:spPr>
        <p:txBody>
          <a:bodyPr/>
          <a:lstStyle/>
          <a:p>
            <a:endParaRPr lang="en-US" dirty="0">
              <a:latin typeface="Helvetica"/>
              <a:cs typeface="Helvetica"/>
            </a:endParaRPr>
          </a:p>
        </p:txBody>
      </p:sp>
      <p:sp>
        <p:nvSpPr>
          <p:cNvPr id="144" name="AutoShape 59"/>
          <p:cNvSpPr>
            <a:spLocks noChangeArrowheads="1"/>
          </p:cNvSpPr>
          <p:nvPr/>
        </p:nvSpPr>
        <p:spPr bwMode="auto">
          <a:xfrm rot="16200000">
            <a:off x="1531523" y="2666251"/>
            <a:ext cx="183211" cy="1204943"/>
          </a:xfrm>
          <a:prstGeom prst="triangle">
            <a:avLst>
              <a:gd name="adj" fmla="val 50000"/>
            </a:avLst>
          </a:prstGeom>
          <a:solidFill>
            <a:srgbClr val="996633"/>
          </a:solidFill>
          <a:ln w="19050" algn="ctr">
            <a:noFill/>
            <a:miter lim="800000"/>
            <a:headEnd/>
            <a:tailEnd/>
          </a:ln>
          <a:effectLst/>
        </p:spPr>
        <p:txBody>
          <a:bodyPr wrap="none" anchor="ctr"/>
          <a:lstStyle/>
          <a:p>
            <a:endParaRPr lang="en-US" dirty="0">
              <a:latin typeface="Helvetica"/>
              <a:cs typeface="Helvetica"/>
            </a:endParaRPr>
          </a:p>
        </p:txBody>
      </p:sp>
      <p:sp>
        <p:nvSpPr>
          <p:cNvPr id="151" name="Text Box 56"/>
          <p:cNvSpPr txBox="1">
            <a:spLocks noChangeArrowheads="1"/>
          </p:cNvSpPr>
          <p:nvPr/>
        </p:nvSpPr>
        <p:spPr bwMode="auto">
          <a:xfrm>
            <a:off x="2329518" y="3727266"/>
            <a:ext cx="1992853" cy="276999"/>
          </a:xfrm>
          <a:prstGeom prst="rect">
            <a:avLst/>
          </a:prstGeom>
          <a:noFill/>
          <a:ln w="28575" algn="ctr">
            <a:noFill/>
            <a:miter lim="800000"/>
            <a:headEnd/>
            <a:tailEnd/>
          </a:ln>
          <a:effectLst/>
        </p:spPr>
        <p:txBody>
          <a:bodyPr wrap="none">
            <a:spAutoFit/>
          </a:bodyPr>
          <a:lstStyle/>
          <a:p>
            <a:pPr algn="l"/>
            <a:r>
              <a:rPr lang="en-US" sz="1200" b="1" dirty="0">
                <a:solidFill>
                  <a:srgbClr val="996633"/>
                </a:solidFill>
                <a:latin typeface="Helvetica"/>
                <a:cs typeface="Helvetica"/>
              </a:rPr>
              <a:t>proteobacteria (bacteria)</a:t>
            </a:r>
          </a:p>
        </p:txBody>
      </p:sp>
      <p:sp>
        <p:nvSpPr>
          <p:cNvPr id="152" name="Line 58"/>
          <p:cNvSpPr>
            <a:spLocks noChangeShapeType="1"/>
          </p:cNvSpPr>
          <p:nvPr/>
        </p:nvSpPr>
        <p:spPr bwMode="auto">
          <a:xfrm flipH="1">
            <a:off x="980143" y="3700807"/>
            <a:ext cx="184146" cy="0"/>
          </a:xfrm>
          <a:prstGeom prst="line">
            <a:avLst/>
          </a:prstGeom>
          <a:noFill/>
          <a:ln w="19050">
            <a:solidFill>
              <a:srgbClr val="996633"/>
            </a:solidFill>
            <a:round/>
            <a:headEnd/>
            <a:tailEnd/>
          </a:ln>
          <a:effectLst/>
        </p:spPr>
        <p:txBody>
          <a:bodyPr/>
          <a:lstStyle/>
          <a:p>
            <a:endParaRPr lang="en-US" dirty="0">
              <a:latin typeface="Helvetica"/>
              <a:cs typeface="Helvetica"/>
            </a:endParaRPr>
          </a:p>
        </p:txBody>
      </p:sp>
      <p:sp>
        <p:nvSpPr>
          <p:cNvPr id="153" name="AutoShape 60"/>
          <p:cNvSpPr>
            <a:spLocks noChangeArrowheads="1"/>
          </p:cNvSpPr>
          <p:nvPr/>
        </p:nvSpPr>
        <p:spPr bwMode="auto">
          <a:xfrm rot="16200000">
            <a:off x="1703644" y="3603571"/>
            <a:ext cx="139700" cy="905672"/>
          </a:xfrm>
          <a:prstGeom prst="triangle">
            <a:avLst>
              <a:gd name="adj" fmla="val 50000"/>
            </a:avLst>
          </a:prstGeom>
          <a:solidFill>
            <a:srgbClr val="996633"/>
          </a:solidFill>
          <a:ln w="19050" algn="ctr">
            <a:noFill/>
            <a:miter lim="800000"/>
            <a:headEnd/>
            <a:tailEnd/>
          </a:ln>
          <a:effectLst/>
        </p:spPr>
        <p:txBody>
          <a:bodyPr wrap="none" anchor="ctr"/>
          <a:lstStyle/>
          <a:p>
            <a:endParaRPr lang="en-US" dirty="0">
              <a:latin typeface="Helvetica"/>
              <a:cs typeface="Helvetica"/>
            </a:endParaRPr>
          </a:p>
        </p:txBody>
      </p:sp>
      <p:sp>
        <p:nvSpPr>
          <p:cNvPr id="154" name="AutoShape 60"/>
          <p:cNvSpPr>
            <a:spLocks noChangeArrowheads="1"/>
          </p:cNvSpPr>
          <p:nvPr/>
        </p:nvSpPr>
        <p:spPr bwMode="auto">
          <a:xfrm rot="16200000">
            <a:off x="1684594" y="3409896"/>
            <a:ext cx="177800" cy="905672"/>
          </a:xfrm>
          <a:prstGeom prst="triangle">
            <a:avLst>
              <a:gd name="adj" fmla="val 50000"/>
            </a:avLst>
          </a:prstGeom>
          <a:solidFill>
            <a:srgbClr val="996633"/>
          </a:solidFill>
          <a:ln w="19050" algn="ctr">
            <a:noFill/>
            <a:miter lim="800000"/>
            <a:headEnd/>
            <a:tailEnd/>
          </a:ln>
          <a:effectLst/>
        </p:spPr>
        <p:txBody>
          <a:bodyPr wrap="none" anchor="ctr"/>
          <a:lstStyle/>
          <a:p>
            <a:endParaRPr lang="en-US" dirty="0">
              <a:latin typeface="Helvetica"/>
              <a:cs typeface="Helvetica"/>
            </a:endParaRPr>
          </a:p>
        </p:txBody>
      </p:sp>
      <p:sp>
        <p:nvSpPr>
          <p:cNvPr id="155" name="Line 58"/>
          <p:cNvSpPr>
            <a:spLocks noChangeShapeType="1"/>
          </p:cNvSpPr>
          <p:nvPr/>
        </p:nvSpPr>
        <p:spPr bwMode="auto">
          <a:xfrm flipH="1">
            <a:off x="1151590" y="3602382"/>
            <a:ext cx="1074740" cy="0"/>
          </a:xfrm>
          <a:prstGeom prst="line">
            <a:avLst/>
          </a:prstGeom>
          <a:noFill/>
          <a:ln w="19050">
            <a:solidFill>
              <a:srgbClr val="996633"/>
            </a:solidFill>
            <a:round/>
            <a:headEnd/>
            <a:tailEnd/>
          </a:ln>
          <a:effectLst/>
        </p:spPr>
        <p:txBody>
          <a:bodyPr/>
          <a:lstStyle/>
          <a:p>
            <a:endParaRPr lang="en-US" dirty="0">
              <a:latin typeface="Helvetica"/>
              <a:cs typeface="Helvetica"/>
            </a:endParaRPr>
          </a:p>
        </p:txBody>
      </p:sp>
      <p:sp>
        <p:nvSpPr>
          <p:cNvPr id="156" name="Line 58"/>
          <p:cNvSpPr>
            <a:spLocks noChangeShapeType="1"/>
          </p:cNvSpPr>
          <p:nvPr/>
        </p:nvSpPr>
        <p:spPr bwMode="auto">
          <a:xfrm flipH="1">
            <a:off x="1205564" y="3710332"/>
            <a:ext cx="1020766" cy="0"/>
          </a:xfrm>
          <a:prstGeom prst="line">
            <a:avLst/>
          </a:prstGeom>
          <a:noFill/>
          <a:ln w="19050">
            <a:solidFill>
              <a:srgbClr val="996633"/>
            </a:solidFill>
            <a:round/>
            <a:headEnd/>
            <a:tailEnd/>
          </a:ln>
          <a:effectLst/>
        </p:spPr>
        <p:txBody>
          <a:bodyPr/>
          <a:lstStyle/>
          <a:p>
            <a:endParaRPr lang="en-US" dirty="0">
              <a:latin typeface="Helvetica"/>
              <a:cs typeface="Helvetica"/>
            </a:endParaRPr>
          </a:p>
        </p:txBody>
      </p:sp>
      <p:sp>
        <p:nvSpPr>
          <p:cNvPr id="157" name="Line 58"/>
          <p:cNvSpPr>
            <a:spLocks noChangeShapeType="1"/>
          </p:cNvSpPr>
          <p:nvPr/>
        </p:nvSpPr>
        <p:spPr bwMode="auto">
          <a:xfrm rot="16200000" flipH="1">
            <a:off x="1069041" y="3684935"/>
            <a:ext cx="184150" cy="0"/>
          </a:xfrm>
          <a:prstGeom prst="line">
            <a:avLst/>
          </a:prstGeom>
          <a:noFill/>
          <a:ln w="19050">
            <a:solidFill>
              <a:srgbClr val="996633"/>
            </a:solidFill>
            <a:round/>
            <a:headEnd/>
            <a:tailEnd/>
          </a:ln>
          <a:effectLst/>
        </p:spPr>
        <p:txBody>
          <a:bodyPr/>
          <a:lstStyle/>
          <a:p>
            <a:endParaRPr lang="en-US" dirty="0">
              <a:latin typeface="Helvetica"/>
              <a:cs typeface="Helvetica"/>
            </a:endParaRPr>
          </a:p>
        </p:txBody>
      </p:sp>
      <p:sp>
        <p:nvSpPr>
          <p:cNvPr id="158" name="Line 58"/>
          <p:cNvSpPr>
            <a:spLocks noChangeShapeType="1"/>
          </p:cNvSpPr>
          <p:nvPr/>
        </p:nvSpPr>
        <p:spPr bwMode="auto">
          <a:xfrm rot="16200000" flipH="1">
            <a:off x="1034119" y="3878609"/>
            <a:ext cx="349246" cy="0"/>
          </a:xfrm>
          <a:prstGeom prst="line">
            <a:avLst/>
          </a:prstGeom>
          <a:noFill/>
          <a:ln w="19050">
            <a:solidFill>
              <a:srgbClr val="996633"/>
            </a:solidFill>
            <a:round/>
            <a:headEnd/>
            <a:tailEnd/>
          </a:ln>
          <a:effectLst/>
        </p:spPr>
        <p:txBody>
          <a:bodyPr/>
          <a:lstStyle/>
          <a:p>
            <a:endParaRPr lang="en-US" dirty="0">
              <a:latin typeface="Helvetica"/>
              <a:cs typeface="Helvetica"/>
            </a:endParaRPr>
          </a:p>
        </p:txBody>
      </p:sp>
      <p:sp>
        <p:nvSpPr>
          <p:cNvPr id="160" name="Line 58"/>
          <p:cNvSpPr>
            <a:spLocks noChangeShapeType="1"/>
          </p:cNvSpPr>
          <p:nvPr/>
        </p:nvSpPr>
        <p:spPr bwMode="auto">
          <a:xfrm rot="16200000" flipH="1">
            <a:off x="1107054" y="4104131"/>
            <a:ext cx="292280" cy="0"/>
          </a:xfrm>
          <a:prstGeom prst="line">
            <a:avLst/>
          </a:prstGeom>
          <a:noFill/>
          <a:ln w="19050">
            <a:solidFill>
              <a:srgbClr val="996633"/>
            </a:solidFill>
            <a:round/>
            <a:headEnd/>
            <a:tailEnd/>
          </a:ln>
          <a:effectLst/>
        </p:spPr>
        <p:txBody>
          <a:bodyPr/>
          <a:lstStyle/>
          <a:p>
            <a:endParaRPr lang="en-US" dirty="0">
              <a:latin typeface="Helvetica"/>
              <a:cs typeface="Helvetica"/>
            </a:endParaRPr>
          </a:p>
        </p:txBody>
      </p:sp>
      <p:sp>
        <p:nvSpPr>
          <p:cNvPr id="162" name="Line 19"/>
          <p:cNvSpPr>
            <a:spLocks noChangeShapeType="1"/>
          </p:cNvSpPr>
          <p:nvPr/>
        </p:nvSpPr>
        <p:spPr bwMode="auto">
          <a:xfrm>
            <a:off x="1322658" y="3859558"/>
            <a:ext cx="0" cy="196850"/>
          </a:xfrm>
          <a:prstGeom prst="line">
            <a:avLst/>
          </a:prstGeom>
          <a:noFill/>
          <a:ln w="19050">
            <a:solidFill>
              <a:srgbClr val="996633"/>
            </a:solidFill>
            <a:round/>
            <a:headEnd/>
            <a:tailEnd/>
          </a:ln>
          <a:effectLst/>
        </p:spPr>
        <p:txBody>
          <a:bodyPr/>
          <a:lstStyle/>
          <a:p>
            <a:endParaRPr lang="en-US" dirty="0">
              <a:latin typeface="Helvetica"/>
              <a:cs typeface="Helvetica"/>
            </a:endParaRPr>
          </a:p>
        </p:txBody>
      </p:sp>
      <p:sp>
        <p:nvSpPr>
          <p:cNvPr id="163" name="Line 20"/>
          <p:cNvSpPr>
            <a:spLocks noChangeShapeType="1"/>
          </p:cNvSpPr>
          <p:nvPr/>
        </p:nvSpPr>
        <p:spPr bwMode="auto">
          <a:xfrm>
            <a:off x="1321455" y="3861223"/>
            <a:ext cx="169101" cy="0"/>
          </a:xfrm>
          <a:prstGeom prst="line">
            <a:avLst/>
          </a:prstGeom>
          <a:noFill/>
          <a:ln w="19050">
            <a:solidFill>
              <a:srgbClr val="996633"/>
            </a:solidFill>
            <a:round/>
            <a:headEnd/>
            <a:tailEnd/>
          </a:ln>
          <a:effectLst/>
        </p:spPr>
        <p:txBody>
          <a:bodyPr/>
          <a:lstStyle/>
          <a:p>
            <a:endParaRPr lang="en-US" dirty="0">
              <a:latin typeface="Helvetica"/>
              <a:cs typeface="Helvetica"/>
            </a:endParaRPr>
          </a:p>
        </p:txBody>
      </p:sp>
      <p:sp>
        <p:nvSpPr>
          <p:cNvPr id="164" name="Line 21"/>
          <p:cNvSpPr>
            <a:spLocks noChangeShapeType="1"/>
          </p:cNvSpPr>
          <p:nvPr/>
        </p:nvSpPr>
        <p:spPr bwMode="auto">
          <a:xfrm>
            <a:off x="1321455" y="4055076"/>
            <a:ext cx="169101" cy="0"/>
          </a:xfrm>
          <a:prstGeom prst="line">
            <a:avLst/>
          </a:prstGeom>
          <a:noFill/>
          <a:ln w="19050">
            <a:solidFill>
              <a:srgbClr val="996633"/>
            </a:solidFill>
            <a:round/>
            <a:headEnd/>
            <a:tailEnd/>
          </a:ln>
          <a:effectLst/>
        </p:spPr>
        <p:txBody>
          <a:bodyPr/>
          <a:lstStyle/>
          <a:p>
            <a:endParaRPr lang="en-US" dirty="0">
              <a:latin typeface="Helvetica"/>
              <a:cs typeface="Helvetica"/>
            </a:endParaRPr>
          </a:p>
        </p:txBody>
      </p:sp>
      <p:sp>
        <p:nvSpPr>
          <p:cNvPr id="165" name="Line 62"/>
          <p:cNvSpPr>
            <a:spLocks noChangeShapeType="1"/>
          </p:cNvSpPr>
          <p:nvPr/>
        </p:nvSpPr>
        <p:spPr bwMode="auto">
          <a:xfrm>
            <a:off x="1156355" y="3778595"/>
            <a:ext cx="46034" cy="0"/>
          </a:xfrm>
          <a:prstGeom prst="line">
            <a:avLst/>
          </a:prstGeom>
          <a:noFill/>
          <a:ln w="19050">
            <a:solidFill>
              <a:srgbClr val="996633"/>
            </a:solidFill>
            <a:round/>
            <a:headEnd/>
            <a:tailEnd/>
          </a:ln>
          <a:effectLst/>
        </p:spPr>
        <p:txBody>
          <a:bodyPr/>
          <a:lstStyle/>
          <a:p>
            <a:endParaRPr lang="en-US" dirty="0">
              <a:latin typeface="Helvetica"/>
              <a:cs typeface="Helvetica"/>
            </a:endParaRPr>
          </a:p>
        </p:txBody>
      </p:sp>
      <p:sp>
        <p:nvSpPr>
          <p:cNvPr id="166" name="Line 62"/>
          <p:cNvSpPr>
            <a:spLocks noChangeShapeType="1"/>
          </p:cNvSpPr>
          <p:nvPr/>
        </p:nvSpPr>
        <p:spPr bwMode="auto">
          <a:xfrm>
            <a:off x="1245255" y="3956395"/>
            <a:ext cx="71438" cy="0"/>
          </a:xfrm>
          <a:prstGeom prst="line">
            <a:avLst/>
          </a:prstGeom>
          <a:noFill/>
          <a:ln w="19050">
            <a:solidFill>
              <a:srgbClr val="996633"/>
            </a:solidFill>
            <a:round/>
            <a:headEnd/>
            <a:tailEnd/>
          </a:ln>
          <a:effectLst/>
        </p:spPr>
        <p:txBody>
          <a:bodyPr/>
          <a:lstStyle/>
          <a:p>
            <a:endParaRPr lang="en-US" dirty="0">
              <a:latin typeface="Helvetica"/>
              <a:cs typeface="Helvetica"/>
            </a:endParaRPr>
          </a:p>
        </p:txBody>
      </p:sp>
      <p:sp>
        <p:nvSpPr>
          <p:cNvPr id="167" name="Line 62"/>
          <p:cNvSpPr>
            <a:spLocks noChangeShapeType="1"/>
          </p:cNvSpPr>
          <p:nvPr/>
        </p:nvSpPr>
        <p:spPr bwMode="auto">
          <a:xfrm>
            <a:off x="1207156" y="4054821"/>
            <a:ext cx="46034" cy="0"/>
          </a:xfrm>
          <a:prstGeom prst="line">
            <a:avLst/>
          </a:prstGeom>
          <a:noFill/>
          <a:ln w="19050">
            <a:solidFill>
              <a:srgbClr val="996633"/>
            </a:solidFill>
            <a:round/>
            <a:headEnd/>
            <a:tailEnd/>
          </a:ln>
          <a:effectLst/>
        </p:spPr>
        <p:txBody>
          <a:bodyPr/>
          <a:lstStyle/>
          <a:p>
            <a:endParaRPr lang="en-US" dirty="0">
              <a:latin typeface="Helvetica"/>
              <a:cs typeface="Helvetica"/>
            </a:endParaRPr>
          </a:p>
        </p:txBody>
      </p:sp>
      <p:sp>
        <p:nvSpPr>
          <p:cNvPr id="168" name="Text Box 56"/>
          <p:cNvSpPr txBox="1">
            <a:spLocks noChangeArrowheads="1"/>
          </p:cNvSpPr>
          <p:nvPr/>
        </p:nvSpPr>
        <p:spPr bwMode="auto">
          <a:xfrm>
            <a:off x="2185569" y="3573807"/>
            <a:ext cx="241529" cy="230832"/>
          </a:xfrm>
          <a:prstGeom prst="rect">
            <a:avLst/>
          </a:prstGeom>
          <a:noFill/>
          <a:ln w="28575" algn="ctr">
            <a:noFill/>
            <a:miter lim="800000"/>
            <a:headEnd/>
            <a:tailEnd/>
          </a:ln>
          <a:effectLst/>
        </p:spPr>
        <p:txBody>
          <a:bodyPr wrap="none">
            <a:spAutoFit/>
          </a:bodyPr>
          <a:lstStyle/>
          <a:p>
            <a:pPr algn="l"/>
            <a:r>
              <a:rPr lang="en-US" sz="900" b="1" dirty="0" smtClean="0">
                <a:solidFill>
                  <a:srgbClr val="996633"/>
                </a:solidFill>
                <a:latin typeface="Cambria"/>
                <a:cs typeface="Cambria"/>
              </a:rPr>
              <a:t>ε</a:t>
            </a:r>
            <a:endParaRPr lang="en-US" sz="900" b="1" dirty="0">
              <a:solidFill>
                <a:srgbClr val="996633"/>
              </a:solidFill>
              <a:latin typeface="Cambria"/>
              <a:cs typeface="Cambria"/>
            </a:endParaRPr>
          </a:p>
        </p:txBody>
      </p:sp>
      <p:sp>
        <p:nvSpPr>
          <p:cNvPr id="169" name="Text Box 56"/>
          <p:cNvSpPr txBox="1">
            <a:spLocks noChangeArrowheads="1"/>
          </p:cNvSpPr>
          <p:nvPr/>
        </p:nvSpPr>
        <p:spPr bwMode="auto">
          <a:xfrm>
            <a:off x="2181399" y="3713507"/>
            <a:ext cx="249869" cy="230832"/>
          </a:xfrm>
          <a:prstGeom prst="rect">
            <a:avLst/>
          </a:prstGeom>
          <a:noFill/>
          <a:ln w="28575" algn="ctr">
            <a:noFill/>
            <a:miter lim="800000"/>
            <a:headEnd/>
            <a:tailEnd/>
          </a:ln>
          <a:effectLst/>
        </p:spPr>
        <p:txBody>
          <a:bodyPr wrap="none">
            <a:spAutoFit/>
          </a:bodyPr>
          <a:lstStyle/>
          <a:p>
            <a:pPr algn="l"/>
            <a:r>
              <a:rPr lang="en-US" sz="900" b="1" dirty="0" smtClean="0">
                <a:solidFill>
                  <a:srgbClr val="996633"/>
                </a:solidFill>
                <a:latin typeface="Cambria"/>
                <a:cs typeface="Cambria"/>
              </a:rPr>
              <a:t>γ</a:t>
            </a:r>
            <a:endParaRPr lang="en-US" sz="900" b="1" dirty="0">
              <a:solidFill>
                <a:srgbClr val="996633"/>
              </a:solidFill>
              <a:latin typeface="Cambria"/>
              <a:cs typeface="Cambria"/>
            </a:endParaRPr>
          </a:p>
        </p:txBody>
      </p:sp>
      <p:sp>
        <p:nvSpPr>
          <p:cNvPr id="170" name="Text Box 56"/>
          <p:cNvSpPr txBox="1">
            <a:spLocks noChangeArrowheads="1"/>
          </p:cNvSpPr>
          <p:nvPr/>
        </p:nvSpPr>
        <p:spPr bwMode="auto">
          <a:xfrm>
            <a:off x="2179313" y="3923057"/>
            <a:ext cx="254040" cy="230832"/>
          </a:xfrm>
          <a:prstGeom prst="rect">
            <a:avLst/>
          </a:prstGeom>
          <a:noFill/>
          <a:ln w="28575" algn="ctr">
            <a:noFill/>
            <a:miter lim="800000"/>
            <a:headEnd/>
            <a:tailEnd/>
          </a:ln>
          <a:effectLst/>
        </p:spPr>
        <p:txBody>
          <a:bodyPr wrap="none">
            <a:spAutoFit/>
          </a:bodyPr>
          <a:lstStyle/>
          <a:p>
            <a:pPr algn="l"/>
            <a:r>
              <a:rPr lang="en-US" sz="900" b="1" dirty="0" smtClean="0">
                <a:solidFill>
                  <a:srgbClr val="996633"/>
                </a:solidFill>
                <a:latin typeface="Cambria"/>
                <a:cs typeface="Cambria"/>
              </a:rPr>
              <a:t>β</a:t>
            </a:r>
            <a:endParaRPr lang="en-US" sz="900" b="1" dirty="0">
              <a:solidFill>
                <a:srgbClr val="996633"/>
              </a:solidFill>
              <a:latin typeface="Cambria"/>
              <a:cs typeface="Cambria"/>
            </a:endParaRPr>
          </a:p>
        </p:txBody>
      </p:sp>
      <p:sp>
        <p:nvSpPr>
          <p:cNvPr id="172" name="Text Box 56"/>
          <p:cNvSpPr txBox="1">
            <a:spLocks noChangeArrowheads="1"/>
          </p:cNvSpPr>
          <p:nvPr/>
        </p:nvSpPr>
        <p:spPr bwMode="auto">
          <a:xfrm>
            <a:off x="2181060" y="3469032"/>
            <a:ext cx="250546" cy="230832"/>
          </a:xfrm>
          <a:prstGeom prst="rect">
            <a:avLst/>
          </a:prstGeom>
          <a:noFill/>
          <a:ln w="28575" algn="ctr">
            <a:noFill/>
            <a:miter lim="800000"/>
            <a:headEnd/>
            <a:tailEnd/>
          </a:ln>
          <a:effectLst/>
        </p:spPr>
        <p:txBody>
          <a:bodyPr wrap="none">
            <a:spAutoFit/>
          </a:bodyPr>
          <a:lstStyle/>
          <a:p>
            <a:pPr algn="l"/>
            <a:r>
              <a:rPr lang="en-US" sz="900" b="1" dirty="0" smtClean="0">
                <a:solidFill>
                  <a:srgbClr val="996633"/>
                </a:solidFill>
                <a:latin typeface="Cambria"/>
                <a:cs typeface="Cambria"/>
              </a:rPr>
              <a:t>δ</a:t>
            </a:r>
            <a:endParaRPr lang="en-US" sz="900" b="1" dirty="0">
              <a:solidFill>
                <a:srgbClr val="996633"/>
              </a:solidFill>
              <a:latin typeface="Cambria"/>
              <a:cs typeface="Cambria"/>
            </a:endParaRPr>
          </a:p>
        </p:txBody>
      </p:sp>
      <p:sp>
        <p:nvSpPr>
          <p:cNvPr id="177" name="Line 62"/>
          <p:cNvSpPr>
            <a:spLocks noChangeShapeType="1"/>
          </p:cNvSpPr>
          <p:nvPr/>
        </p:nvSpPr>
        <p:spPr bwMode="auto">
          <a:xfrm>
            <a:off x="908705" y="4264370"/>
            <a:ext cx="71438" cy="0"/>
          </a:xfrm>
          <a:prstGeom prst="line">
            <a:avLst/>
          </a:prstGeom>
          <a:noFill/>
          <a:ln w="19050">
            <a:solidFill>
              <a:srgbClr val="996633"/>
            </a:solidFill>
            <a:round/>
            <a:headEnd/>
            <a:tailEnd/>
          </a:ln>
          <a:effectLst/>
        </p:spPr>
        <p:txBody>
          <a:bodyPr/>
          <a:lstStyle/>
          <a:p>
            <a:endParaRPr lang="en-US" dirty="0">
              <a:latin typeface="Helvetica"/>
              <a:cs typeface="Helvetica"/>
            </a:endParaRPr>
          </a:p>
        </p:txBody>
      </p:sp>
      <p:sp>
        <p:nvSpPr>
          <p:cNvPr id="186" name="Line 44"/>
          <p:cNvSpPr>
            <a:spLocks noChangeShapeType="1"/>
          </p:cNvSpPr>
          <p:nvPr/>
        </p:nvSpPr>
        <p:spPr bwMode="auto">
          <a:xfrm>
            <a:off x="915687" y="2463800"/>
            <a:ext cx="0" cy="1800886"/>
          </a:xfrm>
          <a:prstGeom prst="line">
            <a:avLst/>
          </a:prstGeom>
          <a:noFill/>
          <a:ln w="19050">
            <a:solidFill>
              <a:schemeClr val="tx1"/>
            </a:solidFill>
            <a:round/>
            <a:headEnd/>
            <a:tailEnd/>
          </a:ln>
          <a:effectLst/>
        </p:spPr>
        <p:txBody>
          <a:bodyPr/>
          <a:lstStyle/>
          <a:p>
            <a:endParaRPr lang="en-US" dirty="0">
              <a:latin typeface="Helvetica"/>
              <a:cs typeface="Helvetica"/>
            </a:endParaRPr>
          </a:p>
        </p:txBody>
      </p:sp>
      <p:sp>
        <p:nvSpPr>
          <p:cNvPr id="187" name="Line 45"/>
          <p:cNvSpPr>
            <a:spLocks noChangeShapeType="1"/>
          </p:cNvSpPr>
          <p:nvPr/>
        </p:nvSpPr>
        <p:spPr bwMode="auto">
          <a:xfrm>
            <a:off x="910925" y="2462663"/>
            <a:ext cx="392109" cy="0"/>
          </a:xfrm>
          <a:prstGeom prst="line">
            <a:avLst/>
          </a:prstGeom>
          <a:noFill/>
          <a:ln w="19050">
            <a:solidFill>
              <a:srgbClr val="7F7F7F"/>
            </a:solidFill>
            <a:round/>
            <a:headEnd/>
            <a:tailEnd/>
          </a:ln>
          <a:effectLst/>
        </p:spPr>
        <p:txBody>
          <a:bodyPr/>
          <a:lstStyle/>
          <a:p>
            <a:endParaRPr lang="en-US" dirty="0">
              <a:latin typeface="Helvetica"/>
              <a:cs typeface="Helvetica"/>
            </a:endParaRPr>
          </a:p>
        </p:txBody>
      </p:sp>
      <p:sp>
        <p:nvSpPr>
          <p:cNvPr id="191" name="Line 5"/>
          <p:cNvSpPr>
            <a:spLocks noChangeShapeType="1"/>
          </p:cNvSpPr>
          <p:nvPr/>
        </p:nvSpPr>
        <p:spPr bwMode="auto">
          <a:xfrm>
            <a:off x="1305364" y="2057850"/>
            <a:ext cx="0" cy="727075"/>
          </a:xfrm>
          <a:prstGeom prst="line">
            <a:avLst/>
          </a:prstGeom>
          <a:noFill/>
          <a:ln w="19050">
            <a:solidFill>
              <a:schemeClr val="bg1">
                <a:lumMod val="50000"/>
              </a:schemeClr>
            </a:solidFill>
            <a:round/>
            <a:headEnd/>
            <a:tailEnd/>
          </a:ln>
          <a:effectLst/>
        </p:spPr>
        <p:txBody>
          <a:bodyPr/>
          <a:lstStyle/>
          <a:p>
            <a:endParaRPr lang="en-US" dirty="0">
              <a:latin typeface="Helvetica"/>
              <a:cs typeface="Helvetica"/>
            </a:endParaRPr>
          </a:p>
        </p:txBody>
      </p:sp>
      <p:sp>
        <p:nvSpPr>
          <p:cNvPr id="193" name="Line 6"/>
          <p:cNvSpPr>
            <a:spLocks noChangeShapeType="1"/>
          </p:cNvSpPr>
          <p:nvPr/>
        </p:nvSpPr>
        <p:spPr bwMode="auto">
          <a:xfrm>
            <a:off x="1303034" y="2059438"/>
            <a:ext cx="103673" cy="0"/>
          </a:xfrm>
          <a:prstGeom prst="line">
            <a:avLst/>
          </a:prstGeom>
          <a:noFill/>
          <a:ln w="19050">
            <a:solidFill>
              <a:schemeClr val="bg1">
                <a:lumMod val="50000"/>
              </a:schemeClr>
            </a:solidFill>
            <a:round/>
            <a:headEnd/>
            <a:tailEnd/>
          </a:ln>
          <a:effectLst/>
        </p:spPr>
        <p:txBody>
          <a:bodyPr/>
          <a:lstStyle/>
          <a:p>
            <a:endParaRPr lang="en-US" dirty="0">
              <a:latin typeface="Helvetica"/>
              <a:cs typeface="Helvetica"/>
            </a:endParaRPr>
          </a:p>
        </p:txBody>
      </p:sp>
      <p:sp>
        <p:nvSpPr>
          <p:cNvPr id="196" name="Line 72"/>
          <p:cNvSpPr>
            <a:spLocks noChangeShapeType="1"/>
          </p:cNvSpPr>
          <p:nvPr/>
        </p:nvSpPr>
        <p:spPr bwMode="auto">
          <a:xfrm>
            <a:off x="1302508" y="2780163"/>
            <a:ext cx="205016" cy="0"/>
          </a:xfrm>
          <a:prstGeom prst="line">
            <a:avLst/>
          </a:prstGeom>
          <a:noFill/>
          <a:ln w="19050">
            <a:solidFill>
              <a:srgbClr val="009999"/>
            </a:solidFill>
            <a:round/>
            <a:headEnd/>
            <a:tailEnd/>
          </a:ln>
          <a:effectLst/>
        </p:spPr>
        <p:txBody>
          <a:bodyPr/>
          <a:lstStyle/>
          <a:p>
            <a:endParaRPr lang="en-US" dirty="0">
              <a:latin typeface="Helvetica"/>
              <a:cs typeface="Helvetica"/>
            </a:endParaRPr>
          </a:p>
        </p:txBody>
      </p:sp>
      <p:sp>
        <p:nvSpPr>
          <p:cNvPr id="209" name="AutoShape 60"/>
          <p:cNvSpPr>
            <a:spLocks noChangeArrowheads="1"/>
          </p:cNvSpPr>
          <p:nvPr/>
        </p:nvSpPr>
        <p:spPr bwMode="auto">
          <a:xfrm rot="16200000">
            <a:off x="1710784" y="3795845"/>
            <a:ext cx="117475" cy="905672"/>
          </a:xfrm>
          <a:prstGeom prst="triangle">
            <a:avLst>
              <a:gd name="adj" fmla="val 50000"/>
            </a:avLst>
          </a:prstGeom>
          <a:solidFill>
            <a:srgbClr val="7475C7"/>
          </a:solidFill>
          <a:ln w="19050" algn="ctr">
            <a:noFill/>
            <a:miter lim="800000"/>
            <a:headEnd/>
            <a:tailEnd/>
          </a:ln>
          <a:effectLst/>
        </p:spPr>
        <p:txBody>
          <a:bodyPr wrap="none" anchor="ctr"/>
          <a:lstStyle/>
          <a:p>
            <a:endParaRPr lang="en-US" dirty="0">
              <a:latin typeface="Helvetica"/>
              <a:cs typeface="Helvetica"/>
            </a:endParaRPr>
          </a:p>
        </p:txBody>
      </p:sp>
      <p:sp>
        <p:nvSpPr>
          <p:cNvPr id="161" name="Line 19"/>
          <p:cNvSpPr>
            <a:spLocks noChangeShapeType="1"/>
          </p:cNvSpPr>
          <p:nvPr/>
        </p:nvSpPr>
        <p:spPr bwMode="auto">
          <a:xfrm>
            <a:off x="1664081" y="4256617"/>
            <a:ext cx="0" cy="232832"/>
          </a:xfrm>
          <a:prstGeom prst="line">
            <a:avLst/>
          </a:prstGeom>
          <a:noFill/>
          <a:ln w="19050">
            <a:solidFill>
              <a:srgbClr val="660066"/>
            </a:solidFill>
            <a:round/>
            <a:headEnd/>
            <a:tailEnd/>
          </a:ln>
          <a:effectLst/>
        </p:spPr>
        <p:txBody>
          <a:bodyPr/>
          <a:lstStyle/>
          <a:p>
            <a:endParaRPr lang="en-US" dirty="0">
              <a:latin typeface="Helvetica"/>
              <a:cs typeface="Helvetica"/>
            </a:endParaRPr>
          </a:p>
        </p:txBody>
      </p:sp>
      <p:sp>
        <p:nvSpPr>
          <p:cNvPr id="171" name="Line 21"/>
          <p:cNvSpPr>
            <a:spLocks noChangeShapeType="1"/>
          </p:cNvSpPr>
          <p:nvPr/>
        </p:nvSpPr>
        <p:spPr bwMode="auto">
          <a:xfrm>
            <a:off x="1658831" y="4487487"/>
            <a:ext cx="155575" cy="0"/>
          </a:xfrm>
          <a:prstGeom prst="line">
            <a:avLst/>
          </a:prstGeom>
          <a:noFill/>
          <a:ln w="19050">
            <a:solidFill>
              <a:srgbClr val="660066"/>
            </a:solidFill>
            <a:round/>
            <a:headEnd/>
            <a:tailEnd/>
          </a:ln>
          <a:effectLst/>
        </p:spPr>
        <p:txBody>
          <a:bodyPr/>
          <a:lstStyle/>
          <a:p>
            <a:endParaRPr lang="en-US" dirty="0">
              <a:latin typeface="Helvetica"/>
              <a:cs typeface="Helvetica"/>
            </a:endParaRPr>
          </a:p>
        </p:txBody>
      </p:sp>
      <p:sp>
        <p:nvSpPr>
          <p:cNvPr id="173" name="AutoShape 60"/>
          <p:cNvSpPr>
            <a:spLocks noChangeArrowheads="1"/>
          </p:cNvSpPr>
          <p:nvPr/>
        </p:nvSpPr>
        <p:spPr bwMode="auto">
          <a:xfrm rot="16200000">
            <a:off x="1731314" y="4376722"/>
            <a:ext cx="493215" cy="485773"/>
          </a:xfrm>
          <a:prstGeom prst="triangle">
            <a:avLst>
              <a:gd name="adj" fmla="val 77512"/>
            </a:avLst>
          </a:prstGeom>
          <a:solidFill>
            <a:srgbClr val="660066"/>
          </a:solidFill>
          <a:ln w="19050" algn="ctr">
            <a:noFill/>
            <a:miter lim="800000"/>
            <a:headEnd/>
            <a:tailEnd/>
          </a:ln>
          <a:effectLst/>
        </p:spPr>
        <p:txBody>
          <a:bodyPr wrap="none" anchor="ctr"/>
          <a:lstStyle/>
          <a:p>
            <a:endParaRPr lang="en-US" dirty="0">
              <a:latin typeface="Helvetica"/>
              <a:cs typeface="Helvetica"/>
            </a:endParaRPr>
          </a:p>
        </p:txBody>
      </p:sp>
      <p:sp>
        <p:nvSpPr>
          <p:cNvPr id="174" name="Text Box 56"/>
          <p:cNvSpPr txBox="1">
            <a:spLocks noChangeArrowheads="1"/>
          </p:cNvSpPr>
          <p:nvPr/>
        </p:nvSpPr>
        <p:spPr bwMode="auto">
          <a:xfrm>
            <a:off x="2226441" y="4433785"/>
            <a:ext cx="1159317" cy="276999"/>
          </a:xfrm>
          <a:prstGeom prst="rect">
            <a:avLst/>
          </a:prstGeom>
          <a:noFill/>
          <a:ln w="28575" algn="ctr">
            <a:noFill/>
            <a:miter lim="800000"/>
            <a:headEnd/>
            <a:tailEnd/>
          </a:ln>
          <a:effectLst/>
        </p:spPr>
        <p:txBody>
          <a:bodyPr wrap="none">
            <a:spAutoFit/>
          </a:bodyPr>
          <a:lstStyle/>
          <a:p>
            <a:pPr algn="l"/>
            <a:r>
              <a:rPr lang="en-US" sz="1200" b="1" dirty="0" smtClean="0">
                <a:solidFill>
                  <a:srgbClr val="660066"/>
                </a:solidFill>
                <a:latin typeface="Helvetica"/>
                <a:cs typeface="Helvetica"/>
              </a:rPr>
              <a:t>mitochondria</a:t>
            </a:r>
            <a:endParaRPr lang="en-US" sz="1200" b="1" dirty="0">
              <a:solidFill>
                <a:srgbClr val="660066"/>
              </a:solidFill>
              <a:latin typeface="Helvetica"/>
              <a:cs typeface="Helvetica"/>
            </a:endParaRPr>
          </a:p>
        </p:txBody>
      </p:sp>
      <p:sp>
        <p:nvSpPr>
          <p:cNvPr id="175" name="AutoShape 111"/>
          <p:cNvSpPr>
            <a:spLocks noChangeArrowheads="1"/>
          </p:cNvSpPr>
          <p:nvPr/>
        </p:nvSpPr>
        <p:spPr bwMode="auto">
          <a:xfrm rot="16200000">
            <a:off x="1463399" y="1824956"/>
            <a:ext cx="672354" cy="842398"/>
          </a:xfrm>
          <a:prstGeom prst="triangle">
            <a:avLst>
              <a:gd name="adj" fmla="val 79515"/>
            </a:avLst>
          </a:prstGeom>
          <a:solidFill>
            <a:schemeClr val="bg1">
              <a:lumMod val="50000"/>
            </a:schemeClr>
          </a:solidFill>
          <a:ln w="19050" algn="ctr">
            <a:noFill/>
            <a:miter lim="800000"/>
            <a:headEnd/>
            <a:tailEnd/>
          </a:ln>
          <a:effectLst/>
        </p:spPr>
        <p:txBody>
          <a:bodyPr wrap="none" anchor="ctr"/>
          <a:lstStyle/>
          <a:p>
            <a:endParaRPr lang="en-US" dirty="0">
              <a:latin typeface="Helvetica"/>
              <a:cs typeface="Helvetica"/>
            </a:endParaRPr>
          </a:p>
        </p:txBody>
      </p:sp>
      <p:sp>
        <p:nvSpPr>
          <p:cNvPr id="190" name="AutoShape 59"/>
          <p:cNvSpPr>
            <a:spLocks noChangeArrowheads="1"/>
          </p:cNvSpPr>
          <p:nvPr/>
        </p:nvSpPr>
        <p:spPr bwMode="auto">
          <a:xfrm rot="16200000">
            <a:off x="1708856" y="2366154"/>
            <a:ext cx="184150" cy="836641"/>
          </a:xfrm>
          <a:prstGeom prst="triangle">
            <a:avLst>
              <a:gd name="adj" fmla="val 50000"/>
            </a:avLst>
          </a:prstGeom>
          <a:solidFill>
            <a:srgbClr val="009999"/>
          </a:solidFill>
          <a:ln w="19050" algn="ctr">
            <a:noFill/>
            <a:miter lim="800000"/>
            <a:headEnd/>
            <a:tailEnd/>
          </a:ln>
          <a:effectLst/>
        </p:spPr>
        <p:txBody>
          <a:bodyPr wrap="none" anchor="ctr"/>
          <a:lstStyle/>
          <a:p>
            <a:endParaRPr lang="en-US" dirty="0">
              <a:latin typeface="Helvetica"/>
              <a:cs typeface="Helvetica"/>
            </a:endParaRPr>
          </a:p>
        </p:txBody>
      </p:sp>
      <p:sp>
        <p:nvSpPr>
          <p:cNvPr id="192" name="Text Box 33"/>
          <p:cNvSpPr txBox="1">
            <a:spLocks noChangeArrowheads="1"/>
          </p:cNvSpPr>
          <p:nvPr/>
        </p:nvSpPr>
        <p:spPr bwMode="auto">
          <a:xfrm>
            <a:off x="2293295" y="2634751"/>
            <a:ext cx="902811" cy="261610"/>
          </a:xfrm>
          <a:prstGeom prst="rect">
            <a:avLst/>
          </a:prstGeom>
          <a:solidFill>
            <a:srgbClr val="009999"/>
          </a:solidFill>
          <a:ln w="19050">
            <a:noFill/>
            <a:miter lim="800000"/>
            <a:headEnd/>
            <a:tailEnd/>
          </a:ln>
          <a:effectLst/>
        </p:spPr>
        <p:txBody>
          <a:bodyPr wrap="none">
            <a:prstTxWarp prst="textNoShape">
              <a:avLst/>
            </a:prstTxWarp>
            <a:spAutoFit/>
          </a:bodyPr>
          <a:lstStyle/>
          <a:p>
            <a:r>
              <a:rPr lang="en-US" sz="1100" b="1" dirty="0">
                <a:solidFill>
                  <a:srgbClr val="FFFFFF"/>
                </a:solidFill>
                <a:latin typeface="Helvetica"/>
                <a:cs typeface="Helvetica"/>
              </a:rPr>
              <a:t>ARCHAEA</a:t>
            </a:r>
          </a:p>
        </p:txBody>
      </p:sp>
      <p:sp>
        <p:nvSpPr>
          <p:cNvPr id="198" name="Text Box 34"/>
          <p:cNvSpPr txBox="1">
            <a:spLocks noChangeArrowheads="1"/>
          </p:cNvSpPr>
          <p:nvPr/>
        </p:nvSpPr>
        <p:spPr bwMode="auto">
          <a:xfrm>
            <a:off x="2286418" y="2066526"/>
            <a:ext cx="877163" cy="261610"/>
          </a:xfrm>
          <a:prstGeom prst="rect">
            <a:avLst/>
          </a:prstGeom>
          <a:solidFill>
            <a:schemeClr val="tx1">
              <a:lumMod val="50000"/>
              <a:lumOff val="50000"/>
            </a:schemeClr>
          </a:solidFill>
          <a:ln w="19050">
            <a:noFill/>
            <a:miter lim="800000"/>
            <a:headEnd/>
            <a:tailEnd/>
          </a:ln>
          <a:effectLst/>
        </p:spPr>
        <p:txBody>
          <a:bodyPr wrap="none">
            <a:prstTxWarp prst="textNoShape">
              <a:avLst/>
            </a:prstTxWarp>
            <a:spAutoFit/>
          </a:bodyPr>
          <a:lstStyle/>
          <a:p>
            <a:r>
              <a:rPr lang="en-US" sz="1100" b="1" dirty="0">
                <a:solidFill>
                  <a:srgbClr val="FFFFFF"/>
                </a:solidFill>
                <a:latin typeface="Helvetica"/>
                <a:cs typeface="Helvetica"/>
              </a:rPr>
              <a:t>EUKARYA</a:t>
            </a:r>
          </a:p>
        </p:txBody>
      </p:sp>
      <p:grpSp>
        <p:nvGrpSpPr>
          <p:cNvPr id="3" name="Group 2"/>
          <p:cNvGrpSpPr/>
          <p:nvPr/>
        </p:nvGrpSpPr>
        <p:grpSpPr>
          <a:xfrm>
            <a:off x="4874199" y="1070445"/>
            <a:ext cx="4242905" cy="3837654"/>
            <a:chOff x="4874199" y="1070445"/>
            <a:chExt cx="4242905" cy="3837654"/>
          </a:xfrm>
        </p:grpSpPr>
        <p:sp>
          <p:nvSpPr>
            <p:cNvPr id="81" name="Line 58"/>
            <p:cNvSpPr>
              <a:spLocks noChangeShapeType="1"/>
            </p:cNvSpPr>
            <p:nvPr/>
          </p:nvSpPr>
          <p:spPr bwMode="auto">
            <a:xfrm flipH="1">
              <a:off x="5213350" y="3795422"/>
              <a:ext cx="206375" cy="0"/>
            </a:xfrm>
            <a:prstGeom prst="line">
              <a:avLst/>
            </a:prstGeom>
            <a:noFill/>
            <a:ln w="19050">
              <a:solidFill>
                <a:srgbClr val="7475C7"/>
              </a:solidFill>
              <a:round/>
              <a:headEnd/>
              <a:tailEnd/>
            </a:ln>
            <a:effectLst/>
          </p:spPr>
          <p:txBody>
            <a:bodyPr/>
            <a:lstStyle/>
            <a:p>
              <a:endParaRPr lang="en-US" dirty="0">
                <a:latin typeface="Helvetica"/>
                <a:cs typeface="Helvetica"/>
              </a:endParaRPr>
            </a:p>
          </p:txBody>
        </p:sp>
        <p:sp>
          <p:nvSpPr>
            <p:cNvPr id="211" name="Line 125"/>
            <p:cNvSpPr>
              <a:spLocks noChangeShapeType="1"/>
            </p:cNvSpPr>
            <p:nvPr/>
          </p:nvSpPr>
          <p:spPr bwMode="auto">
            <a:xfrm flipH="1">
              <a:off x="5477525" y="4438178"/>
              <a:ext cx="238955" cy="0"/>
            </a:xfrm>
            <a:prstGeom prst="line">
              <a:avLst/>
            </a:prstGeom>
            <a:noFill/>
            <a:ln w="19050">
              <a:solidFill>
                <a:srgbClr val="7475C7"/>
              </a:solidFill>
              <a:round/>
              <a:headEnd/>
              <a:tailEnd/>
            </a:ln>
            <a:effectLst/>
          </p:spPr>
          <p:txBody>
            <a:bodyPr/>
            <a:lstStyle/>
            <a:p>
              <a:endParaRPr lang="en-US" dirty="0">
                <a:latin typeface="Helvetica"/>
                <a:cs typeface="Helvetica"/>
              </a:endParaRPr>
            </a:p>
          </p:txBody>
        </p:sp>
        <p:sp>
          <p:nvSpPr>
            <p:cNvPr id="215" name="Line 58"/>
            <p:cNvSpPr>
              <a:spLocks noChangeShapeType="1"/>
            </p:cNvSpPr>
            <p:nvPr/>
          </p:nvSpPr>
          <p:spPr bwMode="auto">
            <a:xfrm flipH="1">
              <a:off x="5122333" y="2376832"/>
              <a:ext cx="808567" cy="0"/>
            </a:xfrm>
            <a:prstGeom prst="line">
              <a:avLst/>
            </a:prstGeom>
            <a:noFill/>
            <a:ln w="19050">
              <a:solidFill>
                <a:srgbClr val="996633"/>
              </a:solidFill>
              <a:round/>
              <a:headEnd/>
              <a:tailEnd/>
            </a:ln>
            <a:effectLst/>
          </p:spPr>
          <p:txBody>
            <a:bodyPr/>
            <a:lstStyle/>
            <a:p>
              <a:endParaRPr lang="en-US" dirty="0">
                <a:latin typeface="Helvetica"/>
                <a:cs typeface="Helvetica"/>
              </a:endParaRPr>
            </a:p>
          </p:txBody>
        </p:sp>
        <p:sp>
          <p:nvSpPr>
            <p:cNvPr id="216" name="Line 58"/>
            <p:cNvSpPr>
              <a:spLocks noChangeShapeType="1"/>
            </p:cNvSpPr>
            <p:nvPr/>
          </p:nvSpPr>
          <p:spPr bwMode="auto">
            <a:xfrm flipH="1">
              <a:off x="5117163" y="3289751"/>
              <a:ext cx="99361" cy="0"/>
            </a:xfrm>
            <a:prstGeom prst="line">
              <a:avLst/>
            </a:prstGeom>
            <a:noFill/>
            <a:ln w="19050">
              <a:solidFill>
                <a:srgbClr val="996633"/>
              </a:solidFill>
              <a:round/>
              <a:headEnd/>
              <a:tailEnd/>
            </a:ln>
            <a:effectLst/>
          </p:spPr>
          <p:txBody>
            <a:bodyPr/>
            <a:lstStyle/>
            <a:p>
              <a:endParaRPr lang="en-US" dirty="0">
                <a:latin typeface="Helvetica"/>
                <a:cs typeface="Helvetica"/>
              </a:endParaRPr>
            </a:p>
          </p:txBody>
        </p:sp>
        <p:sp>
          <p:nvSpPr>
            <p:cNvPr id="217" name="Line 58"/>
            <p:cNvSpPr>
              <a:spLocks noChangeShapeType="1"/>
            </p:cNvSpPr>
            <p:nvPr/>
          </p:nvSpPr>
          <p:spPr bwMode="auto">
            <a:xfrm rot="16200000" flipH="1">
              <a:off x="4668645" y="2836549"/>
              <a:ext cx="918209" cy="0"/>
            </a:xfrm>
            <a:prstGeom prst="line">
              <a:avLst/>
            </a:prstGeom>
            <a:noFill/>
            <a:ln w="19050">
              <a:solidFill>
                <a:srgbClr val="996633"/>
              </a:solidFill>
              <a:round/>
              <a:headEnd/>
              <a:tailEnd/>
            </a:ln>
            <a:effectLst/>
          </p:spPr>
          <p:txBody>
            <a:bodyPr/>
            <a:lstStyle/>
            <a:p>
              <a:endParaRPr lang="en-US" dirty="0">
                <a:latin typeface="Helvetica"/>
                <a:cs typeface="Helvetica"/>
              </a:endParaRPr>
            </a:p>
          </p:txBody>
        </p:sp>
        <p:sp>
          <p:nvSpPr>
            <p:cNvPr id="218" name="Line 58"/>
            <p:cNvSpPr>
              <a:spLocks noChangeShapeType="1"/>
            </p:cNvSpPr>
            <p:nvPr/>
          </p:nvSpPr>
          <p:spPr bwMode="auto">
            <a:xfrm rot="16200000" flipH="1">
              <a:off x="5086779" y="3852032"/>
              <a:ext cx="668258" cy="0"/>
            </a:xfrm>
            <a:prstGeom prst="line">
              <a:avLst/>
            </a:prstGeom>
            <a:noFill/>
            <a:ln w="19050">
              <a:solidFill>
                <a:srgbClr val="7475C7"/>
              </a:solidFill>
              <a:round/>
              <a:headEnd/>
              <a:tailEnd/>
            </a:ln>
            <a:effectLst/>
          </p:spPr>
          <p:txBody>
            <a:bodyPr/>
            <a:lstStyle/>
            <a:p>
              <a:endParaRPr lang="en-US" dirty="0">
                <a:latin typeface="Helvetica"/>
                <a:cs typeface="Helvetica"/>
              </a:endParaRPr>
            </a:p>
          </p:txBody>
        </p:sp>
        <p:sp>
          <p:nvSpPr>
            <p:cNvPr id="219" name="Line 58"/>
            <p:cNvSpPr>
              <a:spLocks noChangeShapeType="1"/>
            </p:cNvSpPr>
            <p:nvPr/>
          </p:nvSpPr>
          <p:spPr bwMode="auto">
            <a:xfrm rot="16200000" flipH="1">
              <a:off x="5233285" y="4187525"/>
              <a:ext cx="506484" cy="0"/>
            </a:xfrm>
            <a:prstGeom prst="line">
              <a:avLst/>
            </a:prstGeom>
            <a:noFill/>
            <a:ln w="19050">
              <a:solidFill>
                <a:srgbClr val="7475C7"/>
              </a:solidFill>
              <a:round/>
              <a:headEnd/>
              <a:tailEnd/>
            </a:ln>
            <a:effectLst/>
          </p:spPr>
          <p:txBody>
            <a:bodyPr/>
            <a:lstStyle/>
            <a:p>
              <a:endParaRPr lang="en-US" dirty="0">
                <a:latin typeface="Helvetica"/>
                <a:cs typeface="Helvetica"/>
              </a:endParaRPr>
            </a:p>
          </p:txBody>
        </p:sp>
        <p:sp>
          <p:nvSpPr>
            <p:cNvPr id="213" name="AutoShape 60"/>
            <p:cNvSpPr>
              <a:spLocks noChangeArrowheads="1"/>
            </p:cNvSpPr>
            <p:nvPr/>
          </p:nvSpPr>
          <p:spPr bwMode="auto">
            <a:xfrm rot="16200000">
              <a:off x="5858731" y="3251852"/>
              <a:ext cx="139700" cy="723497"/>
            </a:xfrm>
            <a:prstGeom prst="triangle">
              <a:avLst>
                <a:gd name="adj" fmla="val 50000"/>
              </a:avLst>
            </a:prstGeom>
            <a:solidFill>
              <a:srgbClr val="7475C7"/>
            </a:solidFill>
            <a:ln w="19050" algn="ctr">
              <a:noFill/>
              <a:miter lim="800000"/>
              <a:headEnd/>
              <a:tailEnd/>
            </a:ln>
            <a:effectLst/>
          </p:spPr>
          <p:txBody>
            <a:bodyPr wrap="none" anchor="ctr"/>
            <a:lstStyle/>
            <a:p>
              <a:endParaRPr lang="en-US" dirty="0">
                <a:latin typeface="Helvetica"/>
                <a:cs typeface="Helvetica"/>
              </a:endParaRPr>
            </a:p>
          </p:txBody>
        </p:sp>
        <p:sp>
          <p:nvSpPr>
            <p:cNvPr id="214" name="AutoShape 60"/>
            <p:cNvSpPr>
              <a:spLocks noChangeArrowheads="1"/>
            </p:cNvSpPr>
            <p:nvPr/>
          </p:nvSpPr>
          <p:spPr bwMode="auto">
            <a:xfrm rot="16200000">
              <a:off x="5839681" y="3058177"/>
              <a:ext cx="177800" cy="723497"/>
            </a:xfrm>
            <a:prstGeom prst="triangle">
              <a:avLst>
                <a:gd name="adj" fmla="val 50000"/>
              </a:avLst>
            </a:prstGeom>
            <a:solidFill>
              <a:srgbClr val="7475C7"/>
            </a:solidFill>
            <a:ln w="19050" algn="ctr">
              <a:noFill/>
              <a:miter lim="800000"/>
              <a:headEnd/>
              <a:tailEnd/>
            </a:ln>
            <a:effectLst/>
          </p:spPr>
          <p:txBody>
            <a:bodyPr wrap="none" anchor="ctr"/>
            <a:lstStyle/>
            <a:p>
              <a:endParaRPr lang="en-US" dirty="0">
                <a:latin typeface="Helvetica"/>
                <a:cs typeface="Helvetica"/>
              </a:endParaRPr>
            </a:p>
          </p:txBody>
        </p:sp>
        <p:sp>
          <p:nvSpPr>
            <p:cNvPr id="220" name="Line 19"/>
            <p:cNvSpPr>
              <a:spLocks noChangeShapeType="1"/>
            </p:cNvSpPr>
            <p:nvPr/>
          </p:nvSpPr>
          <p:spPr bwMode="auto">
            <a:xfrm>
              <a:off x="5568430" y="3416751"/>
              <a:ext cx="0" cy="196850"/>
            </a:xfrm>
            <a:prstGeom prst="line">
              <a:avLst/>
            </a:prstGeom>
            <a:noFill/>
            <a:ln w="19050">
              <a:solidFill>
                <a:srgbClr val="7475C7"/>
              </a:solidFill>
              <a:round/>
              <a:headEnd/>
              <a:tailEnd/>
            </a:ln>
            <a:effectLst/>
          </p:spPr>
          <p:txBody>
            <a:bodyPr/>
            <a:lstStyle/>
            <a:p>
              <a:endParaRPr lang="en-US" dirty="0">
                <a:latin typeface="Helvetica"/>
                <a:cs typeface="Helvetica"/>
              </a:endParaRPr>
            </a:p>
          </p:txBody>
        </p:sp>
        <p:sp>
          <p:nvSpPr>
            <p:cNvPr id="221" name="Line 20"/>
            <p:cNvSpPr>
              <a:spLocks noChangeShapeType="1"/>
            </p:cNvSpPr>
            <p:nvPr/>
          </p:nvSpPr>
          <p:spPr bwMode="auto">
            <a:xfrm>
              <a:off x="5567469" y="3418416"/>
              <a:ext cx="135087" cy="0"/>
            </a:xfrm>
            <a:prstGeom prst="line">
              <a:avLst/>
            </a:prstGeom>
            <a:noFill/>
            <a:ln w="19050">
              <a:solidFill>
                <a:srgbClr val="7475C7"/>
              </a:solidFill>
              <a:round/>
              <a:headEnd/>
              <a:tailEnd/>
            </a:ln>
            <a:effectLst/>
          </p:spPr>
          <p:txBody>
            <a:bodyPr/>
            <a:lstStyle/>
            <a:p>
              <a:endParaRPr lang="en-US" dirty="0">
                <a:latin typeface="Helvetica"/>
                <a:cs typeface="Helvetica"/>
              </a:endParaRPr>
            </a:p>
          </p:txBody>
        </p:sp>
        <p:sp>
          <p:nvSpPr>
            <p:cNvPr id="222" name="Line 21"/>
            <p:cNvSpPr>
              <a:spLocks noChangeShapeType="1"/>
            </p:cNvSpPr>
            <p:nvPr/>
          </p:nvSpPr>
          <p:spPr bwMode="auto">
            <a:xfrm>
              <a:off x="5567469" y="3612269"/>
              <a:ext cx="135087" cy="0"/>
            </a:xfrm>
            <a:prstGeom prst="line">
              <a:avLst/>
            </a:prstGeom>
            <a:noFill/>
            <a:ln w="19050">
              <a:solidFill>
                <a:srgbClr val="7475C7"/>
              </a:solidFill>
              <a:round/>
              <a:headEnd/>
              <a:tailEnd/>
            </a:ln>
            <a:effectLst/>
          </p:spPr>
          <p:txBody>
            <a:bodyPr/>
            <a:lstStyle/>
            <a:p>
              <a:endParaRPr lang="en-US" dirty="0">
                <a:latin typeface="Helvetica"/>
                <a:cs typeface="Helvetica"/>
              </a:endParaRPr>
            </a:p>
          </p:txBody>
        </p:sp>
        <p:sp>
          <p:nvSpPr>
            <p:cNvPr id="223" name="Line 62"/>
            <p:cNvSpPr>
              <a:spLocks noChangeShapeType="1"/>
            </p:cNvSpPr>
            <p:nvPr/>
          </p:nvSpPr>
          <p:spPr bwMode="auto">
            <a:xfrm>
              <a:off x="4991100" y="3026755"/>
              <a:ext cx="135590" cy="0"/>
            </a:xfrm>
            <a:prstGeom prst="line">
              <a:avLst/>
            </a:prstGeom>
            <a:noFill/>
            <a:ln w="19050">
              <a:solidFill>
                <a:srgbClr val="996633"/>
              </a:solidFill>
              <a:round/>
              <a:headEnd/>
              <a:tailEnd/>
            </a:ln>
            <a:effectLst/>
          </p:spPr>
          <p:txBody>
            <a:bodyPr/>
            <a:lstStyle/>
            <a:p>
              <a:endParaRPr lang="en-US" dirty="0">
                <a:latin typeface="Helvetica"/>
                <a:cs typeface="Helvetica"/>
              </a:endParaRPr>
            </a:p>
          </p:txBody>
        </p:sp>
        <p:sp>
          <p:nvSpPr>
            <p:cNvPr id="224" name="Line 62"/>
            <p:cNvSpPr>
              <a:spLocks noChangeShapeType="1"/>
            </p:cNvSpPr>
            <p:nvPr/>
          </p:nvSpPr>
          <p:spPr bwMode="auto">
            <a:xfrm>
              <a:off x="5410855" y="4178222"/>
              <a:ext cx="71438" cy="0"/>
            </a:xfrm>
            <a:prstGeom prst="line">
              <a:avLst/>
            </a:prstGeom>
            <a:noFill/>
            <a:ln w="19050">
              <a:solidFill>
                <a:srgbClr val="7475C7"/>
              </a:solidFill>
              <a:round/>
              <a:headEnd/>
              <a:tailEnd/>
            </a:ln>
            <a:effectLst/>
          </p:spPr>
          <p:txBody>
            <a:bodyPr/>
            <a:lstStyle/>
            <a:p>
              <a:endParaRPr lang="en-US" dirty="0">
                <a:latin typeface="Helvetica"/>
                <a:cs typeface="Helvetica"/>
              </a:endParaRPr>
            </a:p>
          </p:txBody>
        </p:sp>
        <p:sp>
          <p:nvSpPr>
            <p:cNvPr id="225" name="Line 62"/>
            <p:cNvSpPr>
              <a:spLocks noChangeShapeType="1"/>
            </p:cNvSpPr>
            <p:nvPr/>
          </p:nvSpPr>
          <p:spPr bwMode="auto">
            <a:xfrm>
              <a:off x="5410200" y="3518881"/>
              <a:ext cx="160990" cy="0"/>
            </a:xfrm>
            <a:prstGeom prst="line">
              <a:avLst/>
            </a:prstGeom>
            <a:noFill/>
            <a:ln w="19050">
              <a:solidFill>
                <a:srgbClr val="7475C7"/>
              </a:solidFill>
              <a:round/>
              <a:headEnd/>
              <a:tailEnd/>
            </a:ln>
            <a:effectLst/>
          </p:spPr>
          <p:txBody>
            <a:bodyPr/>
            <a:lstStyle/>
            <a:p>
              <a:endParaRPr lang="en-US" dirty="0">
                <a:latin typeface="Helvetica"/>
                <a:cs typeface="Helvetica"/>
              </a:endParaRPr>
            </a:p>
          </p:txBody>
        </p:sp>
        <p:sp>
          <p:nvSpPr>
            <p:cNvPr id="229" name="AutoShape 60"/>
            <p:cNvSpPr>
              <a:spLocks noChangeArrowheads="1"/>
            </p:cNvSpPr>
            <p:nvPr/>
          </p:nvSpPr>
          <p:spPr bwMode="auto">
            <a:xfrm rot="16200000">
              <a:off x="5857066" y="4066507"/>
              <a:ext cx="122129" cy="736456"/>
            </a:xfrm>
            <a:prstGeom prst="triangle">
              <a:avLst>
                <a:gd name="adj" fmla="val 50000"/>
              </a:avLst>
            </a:prstGeom>
            <a:solidFill>
              <a:srgbClr val="7475C7"/>
            </a:solidFill>
            <a:ln w="19050" algn="ctr">
              <a:noFill/>
              <a:miter lim="800000"/>
              <a:headEnd/>
              <a:tailEnd/>
            </a:ln>
            <a:effectLst/>
          </p:spPr>
          <p:txBody>
            <a:bodyPr wrap="none" anchor="ctr"/>
            <a:lstStyle/>
            <a:p>
              <a:endParaRPr lang="en-US" dirty="0">
                <a:latin typeface="Helvetica"/>
                <a:cs typeface="Helvetica"/>
              </a:endParaRPr>
            </a:p>
          </p:txBody>
        </p:sp>
        <p:sp>
          <p:nvSpPr>
            <p:cNvPr id="231" name="Line 21"/>
            <p:cNvSpPr>
              <a:spLocks noChangeShapeType="1"/>
            </p:cNvSpPr>
            <p:nvPr/>
          </p:nvSpPr>
          <p:spPr bwMode="auto">
            <a:xfrm>
              <a:off x="5477933" y="3938847"/>
              <a:ext cx="400473" cy="0"/>
            </a:xfrm>
            <a:prstGeom prst="line">
              <a:avLst/>
            </a:prstGeom>
            <a:noFill/>
            <a:ln w="19050">
              <a:solidFill>
                <a:srgbClr val="660066"/>
              </a:solidFill>
              <a:round/>
              <a:headEnd/>
              <a:tailEnd/>
            </a:ln>
            <a:effectLst/>
          </p:spPr>
          <p:txBody>
            <a:bodyPr/>
            <a:lstStyle/>
            <a:p>
              <a:endParaRPr lang="en-US" dirty="0">
                <a:latin typeface="Helvetica"/>
                <a:cs typeface="Helvetica"/>
              </a:endParaRPr>
            </a:p>
          </p:txBody>
        </p:sp>
        <p:sp>
          <p:nvSpPr>
            <p:cNvPr id="232" name="AutoShape 60"/>
            <p:cNvSpPr>
              <a:spLocks noChangeArrowheads="1"/>
            </p:cNvSpPr>
            <p:nvPr/>
          </p:nvSpPr>
          <p:spPr bwMode="auto">
            <a:xfrm rot="16200000">
              <a:off x="5795314" y="3828082"/>
              <a:ext cx="493215" cy="485773"/>
            </a:xfrm>
            <a:prstGeom prst="triangle">
              <a:avLst>
                <a:gd name="adj" fmla="val 77512"/>
              </a:avLst>
            </a:prstGeom>
            <a:solidFill>
              <a:srgbClr val="660066"/>
            </a:solidFill>
            <a:ln w="19050" algn="ctr">
              <a:noFill/>
              <a:miter lim="800000"/>
              <a:headEnd/>
              <a:tailEnd/>
            </a:ln>
            <a:effectLst/>
          </p:spPr>
          <p:txBody>
            <a:bodyPr wrap="none" anchor="ctr"/>
            <a:lstStyle/>
            <a:p>
              <a:endParaRPr lang="en-US" dirty="0">
                <a:latin typeface="Helvetica"/>
                <a:cs typeface="Helvetica"/>
              </a:endParaRPr>
            </a:p>
          </p:txBody>
        </p:sp>
        <p:sp>
          <p:nvSpPr>
            <p:cNvPr id="233" name="Text Box 56"/>
            <p:cNvSpPr txBox="1">
              <a:spLocks noChangeArrowheads="1"/>
            </p:cNvSpPr>
            <p:nvPr/>
          </p:nvSpPr>
          <p:spPr bwMode="auto">
            <a:xfrm>
              <a:off x="6265041" y="3893611"/>
              <a:ext cx="1159317" cy="276999"/>
            </a:xfrm>
            <a:prstGeom prst="rect">
              <a:avLst/>
            </a:prstGeom>
            <a:noFill/>
            <a:ln w="28575" algn="ctr">
              <a:noFill/>
              <a:miter lim="800000"/>
              <a:headEnd/>
              <a:tailEnd/>
            </a:ln>
            <a:effectLst/>
          </p:spPr>
          <p:txBody>
            <a:bodyPr wrap="none">
              <a:spAutoFit/>
            </a:bodyPr>
            <a:lstStyle/>
            <a:p>
              <a:pPr algn="l"/>
              <a:r>
                <a:rPr lang="en-US" sz="1200" b="1" dirty="0" smtClean="0">
                  <a:solidFill>
                    <a:srgbClr val="660066"/>
                  </a:solidFill>
                  <a:latin typeface="Helvetica"/>
                  <a:cs typeface="Helvetica"/>
                </a:rPr>
                <a:t>mitochondria</a:t>
              </a:r>
              <a:endParaRPr lang="en-US" sz="1200" b="1" dirty="0">
                <a:solidFill>
                  <a:srgbClr val="660066"/>
                </a:solidFill>
                <a:latin typeface="Helvetica"/>
                <a:cs typeface="Helvetica"/>
              </a:endParaRPr>
            </a:p>
          </p:txBody>
        </p:sp>
        <p:sp>
          <p:nvSpPr>
            <p:cNvPr id="234" name="Text Box 56"/>
            <p:cNvSpPr txBox="1">
              <a:spLocks noChangeArrowheads="1"/>
            </p:cNvSpPr>
            <p:nvPr/>
          </p:nvSpPr>
          <p:spPr bwMode="auto">
            <a:xfrm>
              <a:off x="6265041" y="4286701"/>
              <a:ext cx="2459628" cy="276999"/>
            </a:xfrm>
            <a:prstGeom prst="rect">
              <a:avLst/>
            </a:prstGeom>
            <a:noFill/>
            <a:ln w="28575" algn="ctr">
              <a:noFill/>
              <a:miter lim="800000"/>
              <a:headEnd/>
              <a:tailEnd/>
            </a:ln>
            <a:effectLst/>
          </p:spPr>
          <p:txBody>
            <a:bodyPr wrap="none">
              <a:spAutoFit/>
            </a:bodyPr>
            <a:lstStyle/>
            <a:p>
              <a:pPr algn="l"/>
              <a:r>
                <a:rPr lang="en-US" sz="1200" b="1" dirty="0" smtClean="0">
                  <a:solidFill>
                    <a:srgbClr val="7475C7"/>
                  </a:solidFill>
                  <a:latin typeface="Helvetica"/>
                  <a:cs typeface="Helvetica"/>
                </a:rPr>
                <a:t>SAR11 clade (</a:t>
              </a:r>
              <a:r>
                <a:rPr lang="en-US" sz="1200" b="1" dirty="0" smtClean="0">
                  <a:solidFill>
                    <a:srgbClr val="7475C7"/>
                  </a:solidFill>
                  <a:latin typeface="Symbol" charset="2"/>
                  <a:cs typeface="Symbol" charset="2"/>
                </a:rPr>
                <a:t>a</a:t>
              </a:r>
              <a:r>
                <a:rPr lang="en-US" sz="1200" b="1" dirty="0" smtClean="0">
                  <a:solidFill>
                    <a:srgbClr val="7475C7"/>
                  </a:solidFill>
                  <a:latin typeface="Helvetica"/>
                  <a:cs typeface="Helvetica"/>
                </a:rPr>
                <a:t>-proteobacteria)</a:t>
              </a:r>
              <a:endParaRPr lang="en-US" sz="1200" b="1" dirty="0">
                <a:solidFill>
                  <a:srgbClr val="7475C7"/>
                </a:solidFill>
                <a:latin typeface="Helvetica"/>
                <a:cs typeface="Helvetica"/>
              </a:endParaRPr>
            </a:p>
          </p:txBody>
        </p:sp>
        <p:sp>
          <p:nvSpPr>
            <p:cNvPr id="236" name="Text Box 56"/>
            <p:cNvSpPr txBox="1">
              <a:spLocks noChangeArrowheads="1"/>
            </p:cNvSpPr>
            <p:nvPr/>
          </p:nvSpPr>
          <p:spPr bwMode="auto">
            <a:xfrm>
              <a:off x="6265041" y="3253766"/>
              <a:ext cx="2852063" cy="276999"/>
            </a:xfrm>
            <a:prstGeom prst="rect">
              <a:avLst/>
            </a:prstGeom>
            <a:noFill/>
            <a:ln w="28575" algn="ctr">
              <a:noFill/>
              <a:miter lim="800000"/>
              <a:headEnd/>
              <a:tailEnd/>
            </a:ln>
            <a:effectLst/>
          </p:spPr>
          <p:txBody>
            <a:bodyPr wrap="none">
              <a:spAutoFit/>
            </a:bodyPr>
            <a:lstStyle/>
            <a:p>
              <a:pPr algn="l"/>
              <a:r>
                <a:rPr lang="en-US" sz="1200" b="1" dirty="0" err="1" smtClean="0">
                  <a:solidFill>
                    <a:srgbClr val="7475C7"/>
                  </a:solidFill>
                  <a:latin typeface="Helvetica"/>
                  <a:cs typeface="Helvetica"/>
                </a:rPr>
                <a:t>Anaplasmataceae</a:t>
              </a:r>
              <a:r>
                <a:rPr lang="en-US" sz="1200" b="1" dirty="0" smtClean="0">
                  <a:solidFill>
                    <a:srgbClr val="7475C7"/>
                  </a:solidFill>
                  <a:latin typeface="Helvetica"/>
                  <a:cs typeface="Helvetica"/>
                </a:rPr>
                <a:t> (</a:t>
              </a:r>
              <a:r>
                <a:rPr lang="en-US" sz="1200" b="1" dirty="0" smtClean="0">
                  <a:solidFill>
                    <a:srgbClr val="7475C7"/>
                  </a:solidFill>
                  <a:latin typeface="Symbol" charset="2"/>
                  <a:cs typeface="Symbol" charset="2"/>
                </a:rPr>
                <a:t>a</a:t>
              </a:r>
              <a:r>
                <a:rPr lang="en-US" sz="1200" b="1" dirty="0" smtClean="0">
                  <a:solidFill>
                    <a:srgbClr val="7475C7"/>
                  </a:solidFill>
                  <a:latin typeface="Helvetica"/>
                  <a:cs typeface="Helvetica"/>
                </a:rPr>
                <a:t>-proteobacteria)</a:t>
              </a:r>
              <a:endParaRPr lang="en-US" sz="1200" b="1" dirty="0">
                <a:solidFill>
                  <a:srgbClr val="7475C7"/>
                </a:solidFill>
                <a:latin typeface="Helvetica"/>
                <a:cs typeface="Helvetica"/>
              </a:endParaRPr>
            </a:p>
          </p:txBody>
        </p:sp>
        <p:sp>
          <p:nvSpPr>
            <p:cNvPr id="237" name="Text Box 56"/>
            <p:cNvSpPr txBox="1">
              <a:spLocks noChangeArrowheads="1"/>
            </p:cNvSpPr>
            <p:nvPr/>
          </p:nvSpPr>
          <p:spPr bwMode="auto">
            <a:xfrm>
              <a:off x="6265041" y="3473900"/>
              <a:ext cx="2621230" cy="276999"/>
            </a:xfrm>
            <a:prstGeom prst="rect">
              <a:avLst/>
            </a:prstGeom>
            <a:noFill/>
            <a:ln w="28575" algn="ctr">
              <a:noFill/>
              <a:miter lim="800000"/>
              <a:headEnd/>
              <a:tailEnd/>
            </a:ln>
            <a:effectLst/>
          </p:spPr>
          <p:txBody>
            <a:bodyPr wrap="none">
              <a:spAutoFit/>
            </a:bodyPr>
            <a:lstStyle/>
            <a:p>
              <a:pPr algn="l"/>
              <a:r>
                <a:rPr lang="en-US" sz="1200" b="1" dirty="0" err="1">
                  <a:solidFill>
                    <a:srgbClr val="7475C7"/>
                  </a:solidFill>
                  <a:latin typeface="Helvetica"/>
                  <a:cs typeface="Helvetica"/>
                </a:rPr>
                <a:t>Rickettsiaceae</a:t>
              </a:r>
              <a:r>
                <a:rPr lang="en-US" sz="1200" b="1" dirty="0">
                  <a:solidFill>
                    <a:srgbClr val="7475C7"/>
                  </a:solidFill>
                  <a:latin typeface="Helvetica"/>
                  <a:cs typeface="Helvetica"/>
                </a:rPr>
                <a:t> </a:t>
              </a:r>
              <a:r>
                <a:rPr lang="en-US" sz="1200" b="1" dirty="0" smtClean="0">
                  <a:solidFill>
                    <a:srgbClr val="7475C7"/>
                  </a:solidFill>
                  <a:latin typeface="Helvetica"/>
                  <a:cs typeface="Helvetica"/>
                </a:rPr>
                <a:t>(</a:t>
              </a:r>
              <a:r>
                <a:rPr lang="en-US" sz="1200" b="1" dirty="0" smtClean="0">
                  <a:solidFill>
                    <a:srgbClr val="7475C7"/>
                  </a:solidFill>
                  <a:latin typeface="Symbol" charset="2"/>
                  <a:cs typeface="Symbol" charset="2"/>
                </a:rPr>
                <a:t>a</a:t>
              </a:r>
              <a:r>
                <a:rPr lang="en-US" sz="1200" b="1" dirty="0" smtClean="0">
                  <a:solidFill>
                    <a:srgbClr val="7475C7"/>
                  </a:solidFill>
                  <a:latin typeface="Helvetica"/>
                  <a:cs typeface="Helvetica"/>
                </a:rPr>
                <a:t>-proteobacteria)</a:t>
              </a:r>
              <a:endParaRPr lang="en-US" sz="1200" b="1" dirty="0">
                <a:solidFill>
                  <a:srgbClr val="7475C7"/>
                </a:solidFill>
                <a:latin typeface="Helvetica"/>
                <a:cs typeface="Helvetica"/>
              </a:endParaRPr>
            </a:p>
          </p:txBody>
        </p:sp>
        <p:sp>
          <p:nvSpPr>
            <p:cNvPr id="238" name="Text Box 56"/>
            <p:cNvSpPr txBox="1">
              <a:spLocks noChangeArrowheads="1"/>
            </p:cNvSpPr>
            <p:nvPr/>
          </p:nvSpPr>
          <p:spPr bwMode="auto">
            <a:xfrm>
              <a:off x="6298908" y="2236073"/>
              <a:ext cx="1390124" cy="276999"/>
            </a:xfrm>
            <a:prstGeom prst="rect">
              <a:avLst/>
            </a:prstGeom>
            <a:noFill/>
            <a:ln w="28575" algn="ctr">
              <a:noFill/>
              <a:miter lim="800000"/>
              <a:headEnd/>
              <a:tailEnd/>
            </a:ln>
            <a:effectLst/>
          </p:spPr>
          <p:txBody>
            <a:bodyPr wrap="none">
              <a:spAutoFit/>
            </a:bodyPr>
            <a:lstStyle/>
            <a:p>
              <a:pPr algn="l"/>
              <a:r>
                <a:rPr lang="en-US" sz="1200" b="1" dirty="0" smtClean="0">
                  <a:solidFill>
                    <a:srgbClr val="996633"/>
                  </a:solidFill>
                  <a:latin typeface="Symbol" charset="2"/>
                  <a:cs typeface="Symbol" charset="2"/>
                </a:rPr>
                <a:t>b</a:t>
              </a:r>
              <a:r>
                <a:rPr lang="en-US" sz="1200" b="1" dirty="0" smtClean="0">
                  <a:solidFill>
                    <a:srgbClr val="996633"/>
                  </a:solidFill>
                  <a:latin typeface="Helvetica"/>
                  <a:cs typeface="Helvetica"/>
                </a:rPr>
                <a:t>-proteobacteria</a:t>
              </a:r>
              <a:endParaRPr lang="en-US" sz="1200" b="1" dirty="0">
                <a:solidFill>
                  <a:srgbClr val="996633"/>
                </a:solidFill>
                <a:latin typeface="Helvetica"/>
                <a:cs typeface="Helvetica"/>
              </a:endParaRPr>
            </a:p>
          </p:txBody>
        </p:sp>
        <p:sp>
          <p:nvSpPr>
            <p:cNvPr id="239" name="AutoShape 60"/>
            <p:cNvSpPr>
              <a:spLocks noChangeArrowheads="1"/>
            </p:cNvSpPr>
            <p:nvPr/>
          </p:nvSpPr>
          <p:spPr bwMode="auto">
            <a:xfrm rot="16200000">
              <a:off x="5688891" y="1922925"/>
              <a:ext cx="314141" cy="905672"/>
            </a:xfrm>
            <a:prstGeom prst="triangle">
              <a:avLst>
                <a:gd name="adj" fmla="val 50000"/>
              </a:avLst>
            </a:prstGeom>
            <a:solidFill>
              <a:srgbClr val="996633"/>
            </a:solidFill>
            <a:ln w="19050" algn="ctr">
              <a:noFill/>
              <a:miter lim="800000"/>
              <a:headEnd/>
              <a:tailEnd/>
            </a:ln>
            <a:effectLst/>
          </p:spPr>
          <p:txBody>
            <a:bodyPr wrap="none" anchor="ctr"/>
            <a:lstStyle/>
            <a:p>
              <a:endParaRPr lang="en-US" dirty="0">
                <a:latin typeface="Helvetica"/>
                <a:cs typeface="Helvetica"/>
              </a:endParaRPr>
            </a:p>
          </p:txBody>
        </p:sp>
        <p:sp>
          <p:nvSpPr>
            <p:cNvPr id="240" name="Text Box 180"/>
            <p:cNvSpPr txBox="1">
              <a:spLocks noChangeArrowheads="1"/>
            </p:cNvSpPr>
            <p:nvPr/>
          </p:nvSpPr>
          <p:spPr bwMode="auto">
            <a:xfrm>
              <a:off x="4874199" y="1070445"/>
              <a:ext cx="3822762" cy="954107"/>
            </a:xfrm>
            <a:prstGeom prst="rect">
              <a:avLst/>
            </a:prstGeom>
            <a:noFill/>
            <a:ln w="28575" algn="ctr">
              <a:noFill/>
              <a:miter lim="800000"/>
              <a:headEnd/>
              <a:tailEnd/>
            </a:ln>
            <a:effectLst/>
          </p:spPr>
          <p:txBody>
            <a:bodyPr wrap="square">
              <a:spAutoFit/>
            </a:bodyPr>
            <a:lstStyle/>
            <a:p>
              <a:pPr marL="180975" indent="-180975" algn="l"/>
              <a:r>
                <a:rPr lang="en-US" sz="1400" dirty="0" smtClean="0">
                  <a:latin typeface="Helvetica"/>
                  <a:cs typeface="Helvetica"/>
                </a:rPr>
                <a:t>The </a:t>
              </a:r>
              <a:r>
                <a:rPr lang="en-US" sz="1400" dirty="0" smtClean="0">
                  <a:latin typeface="Symbol" charset="2"/>
                  <a:cs typeface="Symbol" charset="2"/>
                </a:rPr>
                <a:t>a</a:t>
              </a:r>
              <a:r>
                <a:rPr lang="en-US" sz="1400" dirty="0" smtClean="0">
                  <a:latin typeface="Helvetica"/>
                  <a:cs typeface="Helvetica"/>
                </a:rPr>
                <a:t>-proteobacterial clade contains many different intracellular symbionts of eukaryotic cells, suggesting this is an old habit for this branch of bacteria:</a:t>
              </a:r>
              <a:endParaRPr lang="en-US" sz="1400" dirty="0">
                <a:latin typeface="Helvetica"/>
                <a:cs typeface="Helvetica"/>
              </a:endParaRPr>
            </a:p>
          </p:txBody>
        </p:sp>
        <p:sp>
          <p:nvSpPr>
            <p:cNvPr id="2" name="Rectangle 1"/>
            <p:cNvSpPr/>
            <p:nvPr/>
          </p:nvSpPr>
          <p:spPr>
            <a:xfrm>
              <a:off x="5400616" y="4677267"/>
              <a:ext cx="2663071" cy="230832"/>
            </a:xfrm>
            <a:prstGeom prst="rect">
              <a:avLst/>
            </a:prstGeom>
          </p:spPr>
          <p:txBody>
            <a:bodyPr wrap="none">
              <a:spAutoFit/>
            </a:bodyPr>
            <a:lstStyle/>
            <a:p>
              <a:r>
                <a:rPr lang="da-DK" sz="900" dirty="0" smtClean="0"/>
                <a:t>redrawn from </a:t>
              </a:r>
              <a:r>
                <a:rPr lang="da-DK" sz="900" dirty="0" err="1" smtClean="0"/>
                <a:t>Thrash</a:t>
              </a:r>
              <a:r>
                <a:rPr lang="da-DK" sz="900" dirty="0" smtClean="0"/>
                <a:t> </a:t>
              </a:r>
              <a:r>
                <a:rPr lang="da-DK" sz="900" dirty="0"/>
                <a:t>et al, 2011; </a:t>
              </a:r>
              <a:r>
                <a:rPr lang="da-DK" sz="900" dirty="0" err="1"/>
                <a:t>Sci</a:t>
              </a:r>
              <a:r>
                <a:rPr lang="da-DK" sz="900" dirty="0"/>
                <a:t> </a:t>
              </a:r>
              <a:r>
                <a:rPr lang="da-DK" sz="900" dirty="0" err="1"/>
                <a:t>Rep</a:t>
              </a:r>
              <a:r>
                <a:rPr lang="da-DK" sz="900" dirty="0"/>
                <a:t>. 1: 13</a:t>
              </a:r>
              <a:endParaRPr lang="en-US" sz="900" dirty="0"/>
            </a:p>
          </p:txBody>
        </p:sp>
        <p:sp>
          <p:nvSpPr>
            <p:cNvPr id="74" name="Line 58"/>
            <p:cNvSpPr>
              <a:spLocks noChangeShapeType="1"/>
            </p:cNvSpPr>
            <p:nvPr/>
          </p:nvSpPr>
          <p:spPr bwMode="auto">
            <a:xfrm flipH="1">
              <a:off x="5292724" y="2773072"/>
              <a:ext cx="638176" cy="0"/>
            </a:xfrm>
            <a:prstGeom prst="line">
              <a:avLst/>
            </a:prstGeom>
            <a:noFill/>
            <a:ln w="19050">
              <a:solidFill>
                <a:srgbClr val="7475C7"/>
              </a:solidFill>
              <a:round/>
              <a:headEnd/>
              <a:tailEnd/>
            </a:ln>
            <a:effectLst/>
          </p:spPr>
          <p:txBody>
            <a:bodyPr/>
            <a:lstStyle/>
            <a:p>
              <a:endParaRPr lang="en-US" dirty="0">
                <a:latin typeface="Helvetica"/>
                <a:cs typeface="Helvetica"/>
              </a:endParaRPr>
            </a:p>
          </p:txBody>
        </p:sp>
        <p:sp>
          <p:nvSpPr>
            <p:cNvPr id="75" name="AutoShape 60"/>
            <p:cNvSpPr>
              <a:spLocks noChangeArrowheads="1"/>
            </p:cNvSpPr>
            <p:nvPr/>
          </p:nvSpPr>
          <p:spPr bwMode="auto">
            <a:xfrm rot="16200000">
              <a:off x="5688892" y="2319165"/>
              <a:ext cx="314141" cy="905672"/>
            </a:xfrm>
            <a:prstGeom prst="triangle">
              <a:avLst>
                <a:gd name="adj" fmla="val 50000"/>
              </a:avLst>
            </a:prstGeom>
            <a:solidFill>
              <a:srgbClr val="7475C7"/>
            </a:solidFill>
            <a:ln w="19050" algn="ctr">
              <a:noFill/>
              <a:miter lim="800000"/>
              <a:headEnd/>
              <a:tailEnd/>
            </a:ln>
            <a:effectLst/>
          </p:spPr>
          <p:txBody>
            <a:bodyPr wrap="none" anchor="ctr"/>
            <a:lstStyle/>
            <a:p>
              <a:endParaRPr lang="en-US" dirty="0">
                <a:latin typeface="Helvetica"/>
                <a:cs typeface="Helvetica"/>
              </a:endParaRPr>
            </a:p>
          </p:txBody>
        </p:sp>
        <p:sp>
          <p:nvSpPr>
            <p:cNvPr id="76" name="Line 58"/>
            <p:cNvSpPr>
              <a:spLocks noChangeShapeType="1"/>
            </p:cNvSpPr>
            <p:nvPr/>
          </p:nvSpPr>
          <p:spPr bwMode="auto">
            <a:xfrm flipH="1">
              <a:off x="5295900" y="3141372"/>
              <a:ext cx="638176" cy="0"/>
            </a:xfrm>
            <a:prstGeom prst="line">
              <a:avLst/>
            </a:prstGeom>
            <a:noFill/>
            <a:ln w="19050">
              <a:solidFill>
                <a:srgbClr val="B79DC7"/>
              </a:solidFill>
              <a:round/>
              <a:headEnd/>
              <a:tailEnd/>
            </a:ln>
            <a:effectLst/>
          </p:spPr>
          <p:txBody>
            <a:bodyPr/>
            <a:lstStyle/>
            <a:p>
              <a:endParaRPr lang="en-US" dirty="0">
                <a:latin typeface="Helvetica"/>
                <a:cs typeface="Helvetica"/>
              </a:endParaRPr>
            </a:p>
          </p:txBody>
        </p:sp>
        <p:sp>
          <p:nvSpPr>
            <p:cNvPr id="77" name="AutoShape 60"/>
            <p:cNvSpPr>
              <a:spLocks noChangeArrowheads="1"/>
            </p:cNvSpPr>
            <p:nvPr/>
          </p:nvSpPr>
          <p:spPr bwMode="auto">
            <a:xfrm rot="16200000">
              <a:off x="5734205" y="2686604"/>
              <a:ext cx="204469" cy="905672"/>
            </a:xfrm>
            <a:prstGeom prst="triangle">
              <a:avLst>
                <a:gd name="adj" fmla="val 50000"/>
              </a:avLst>
            </a:prstGeom>
            <a:solidFill>
              <a:srgbClr val="B79DC7"/>
            </a:solidFill>
            <a:ln w="19050" algn="ctr">
              <a:noFill/>
              <a:miter lim="800000"/>
              <a:headEnd/>
              <a:tailEnd/>
            </a:ln>
            <a:effectLst/>
          </p:spPr>
          <p:txBody>
            <a:bodyPr wrap="none" anchor="ctr"/>
            <a:lstStyle/>
            <a:p>
              <a:endParaRPr lang="en-US" dirty="0">
                <a:latin typeface="Helvetica"/>
                <a:cs typeface="Helvetica"/>
              </a:endParaRPr>
            </a:p>
          </p:txBody>
        </p:sp>
        <p:sp>
          <p:nvSpPr>
            <p:cNvPr id="78" name="Line 58"/>
            <p:cNvSpPr>
              <a:spLocks noChangeShapeType="1"/>
            </p:cNvSpPr>
            <p:nvPr/>
          </p:nvSpPr>
          <p:spPr bwMode="auto">
            <a:xfrm rot="16200000" flipH="1">
              <a:off x="4795691" y="3374879"/>
              <a:ext cx="851191" cy="0"/>
            </a:xfrm>
            <a:prstGeom prst="line">
              <a:avLst/>
            </a:prstGeom>
            <a:noFill/>
            <a:ln w="19050">
              <a:solidFill>
                <a:srgbClr val="7475C7"/>
              </a:solidFill>
              <a:round/>
              <a:headEnd/>
              <a:tailEnd/>
            </a:ln>
            <a:effectLst/>
          </p:spPr>
          <p:txBody>
            <a:bodyPr/>
            <a:lstStyle/>
            <a:p>
              <a:endParaRPr lang="en-US" dirty="0">
                <a:latin typeface="Helvetica"/>
                <a:cs typeface="Helvetica"/>
              </a:endParaRPr>
            </a:p>
          </p:txBody>
        </p:sp>
        <p:sp>
          <p:nvSpPr>
            <p:cNvPr id="79" name="Line 58"/>
            <p:cNvSpPr>
              <a:spLocks noChangeShapeType="1"/>
            </p:cNvSpPr>
            <p:nvPr/>
          </p:nvSpPr>
          <p:spPr bwMode="auto">
            <a:xfrm rot="16200000" flipH="1">
              <a:off x="5111604" y="2954192"/>
              <a:ext cx="378116" cy="0"/>
            </a:xfrm>
            <a:prstGeom prst="line">
              <a:avLst/>
            </a:prstGeom>
            <a:noFill/>
            <a:ln w="19050">
              <a:solidFill>
                <a:srgbClr val="7475C7"/>
              </a:solidFill>
              <a:round/>
              <a:headEnd/>
              <a:tailEnd/>
            </a:ln>
            <a:effectLst/>
          </p:spPr>
          <p:txBody>
            <a:bodyPr/>
            <a:lstStyle/>
            <a:p>
              <a:endParaRPr lang="en-US" dirty="0">
                <a:latin typeface="Helvetica"/>
                <a:cs typeface="Helvetica"/>
              </a:endParaRPr>
            </a:p>
          </p:txBody>
        </p:sp>
        <p:sp>
          <p:nvSpPr>
            <p:cNvPr id="80" name="Line 58"/>
            <p:cNvSpPr>
              <a:spLocks noChangeShapeType="1"/>
            </p:cNvSpPr>
            <p:nvPr/>
          </p:nvSpPr>
          <p:spPr bwMode="auto">
            <a:xfrm flipH="1">
              <a:off x="5216525" y="2960397"/>
              <a:ext cx="82550" cy="0"/>
            </a:xfrm>
            <a:prstGeom prst="line">
              <a:avLst/>
            </a:prstGeom>
            <a:noFill/>
            <a:ln w="19050">
              <a:solidFill>
                <a:srgbClr val="7475C7"/>
              </a:solidFill>
              <a:round/>
              <a:headEnd/>
              <a:tailEnd/>
            </a:ln>
            <a:effectLst/>
          </p:spPr>
          <p:txBody>
            <a:bodyPr/>
            <a:lstStyle/>
            <a:p>
              <a:endParaRPr lang="en-US" dirty="0">
                <a:latin typeface="Helvetica"/>
                <a:cs typeface="Helvetica"/>
              </a:endParaRPr>
            </a:p>
          </p:txBody>
        </p:sp>
        <p:sp>
          <p:nvSpPr>
            <p:cNvPr id="82" name="Text Box 56"/>
            <p:cNvSpPr txBox="1">
              <a:spLocks noChangeArrowheads="1"/>
            </p:cNvSpPr>
            <p:nvPr/>
          </p:nvSpPr>
          <p:spPr bwMode="auto">
            <a:xfrm>
              <a:off x="6309491" y="2629350"/>
              <a:ext cx="2403222" cy="276999"/>
            </a:xfrm>
            <a:prstGeom prst="rect">
              <a:avLst/>
            </a:prstGeom>
            <a:noFill/>
            <a:ln w="28575" algn="ctr">
              <a:noFill/>
              <a:miter lim="800000"/>
              <a:headEnd/>
              <a:tailEnd/>
            </a:ln>
            <a:effectLst/>
          </p:spPr>
          <p:txBody>
            <a:bodyPr wrap="none">
              <a:spAutoFit/>
            </a:bodyPr>
            <a:lstStyle/>
            <a:p>
              <a:pPr algn="l"/>
              <a:r>
                <a:rPr lang="en-US" sz="1200" b="1" dirty="0" err="1" smtClean="0">
                  <a:solidFill>
                    <a:srgbClr val="7475C7"/>
                  </a:solidFill>
                  <a:latin typeface="Helvetica"/>
                  <a:cs typeface="Helvetica"/>
                </a:rPr>
                <a:t>Rhizobiales</a:t>
              </a:r>
              <a:r>
                <a:rPr lang="en-US" sz="1200" b="1" dirty="0" smtClean="0">
                  <a:solidFill>
                    <a:srgbClr val="7475C7"/>
                  </a:solidFill>
                  <a:latin typeface="Helvetica"/>
                  <a:cs typeface="Helvetica"/>
                </a:rPr>
                <a:t> (</a:t>
              </a:r>
              <a:r>
                <a:rPr lang="en-US" sz="1200" b="1" dirty="0" smtClean="0">
                  <a:solidFill>
                    <a:srgbClr val="7475C7"/>
                  </a:solidFill>
                  <a:latin typeface="Symbol" charset="2"/>
                  <a:cs typeface="Symbol" charset="2"/>
                </a:rPr>
                <a:t>a</a:t>
              </a:r>
              <a:r>
                <a:rPr lang="en-US" sz="1200" b="1" dirty="0" smtClean="0">
                  <a:solidFill>
                    <a:srgbClr val="7475C7"/>
                  </a:solidFill>
                  <a:latin typeface="Helvetica"/>
                  <a:cs typeface="Helvetica"/>
                </a:rPr>
                <a:t>-proteobacteria)</a:t>
              </a:r>
              <a:endParaRPr lang="en-US" sz="1200" b="1" dirty="0">
                <a:solidFill>
                  <a:srgbClr val="7475C7"/>
                </a:solidFill>
                <a:latin typeface="Helvetica"/>
                <a:cs typeface="Helvetica"/>
              </a:endParaRPr>
            </a:p>
          </p:txBody>
        </p:sp>
        <p:sp>
          <p:nvSpPr>
            <p:cNvPr id="83" name="Text Box 56"/>
            <p:cNvSpPr txBox="1">
              <a:spLocks noChangeArrowheads="1"/>
            </p:cNvSpPr>
            <p:nvPr/>
          </p:nvSpPr>
          <p:spPr bwMode="auto">
            <a:xfrm>
              <a:off x="6296791" y="2991300"/>
              <a:ext cx="1880668" cy="276999"/>
            </a:xfrm>
            <a:prstGeom prst="rect">
              <a:avLst/>
            </a:prstGeom>
            <a:noFill/>
            <a:ln w="28575" algn="ctr">
              <a:noFill/>
              <a:miter lim="800000"/>
              <a:headEnd/>
              <a:tailEnd/>
            </a:ln>
            <a:effectLst/>
          </p:spPr>
          <p:txBody>
            <a:bodyPr wrap="none">
              <a:spAutoFit/>
            </a:bodyPr>
            <a:lstStyle/>
            <a:p>
              <a:pPr algn="l"/>
              <a:r>
                <a:rPr lang="en-US" sz="1200" b="1" dirty="0" smtClean="0">
                  <a:solidFill>
                    <a:srgbClr val="B79DC7"/>
                  </a:solidFill>
                  <a:latin typeface="Helvetica"/>
                  <a:cs typeface="Helvetica"/>
                </a:rPr>
                <a:t>other </a:t>
              </a:r>
              <a:r>
                <a:rPr lang="en-US" sz="1200" b="1" dirty="0" smtClean="0">
                  <a:solidFill>
                    <a:srgbClr val="B79DC7"/>
                  </a:solidFill>
                  <a:latin typeface="Symbol" charset="2"/>
                  <a:cs typeface="Symbol" charset="2"/>
                </a:rPr>
                <a:t>a</a:t>
              </a:r>
              <a:r>
                <a:rPr lang="en-US" sz="1200" b="1" dirty="0" smtClean="0">
                  <a:solidFill>
                    <a:srgbClr val="B79DC7"/>
                  </a:solidFill>
                  <a:latin typeface="Helvetica"/>
                  <a:cs typeface="Helvetica"/>
                </a:rPr>
                <a:t>-proteobacteria</a:t>
              </a:r>
              <a:endParaRPr lang="en-US" sz="1200" b="1" dirty="0">
                <a:solidFill>
                  <a:srgbClr val="B79DC7"/>
                </a:solidFill>
                <a:latin typeface="Helvetica"/>
                <a:cs typeface="Helvetica"/>
              </a:endParaRPr>
            </a:p>
          </p:txBody>
        </p: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4" name="Freeform 673"/>
          <p:cNvSpPr/>
          <p:nvPr/>
        </p:nvSpPr>
        <p:spPr>
          <a:xfrm>
            <a:off x="3387417" y="1882311"/>
            <a:ext cx="1222378" cy="1257757"/>
          </a:xfrm>
          <a:custGeom>
            <a:avLst/>
            <a:gdLst>
              <a:gd name="connsiteX0" fmla="*/ 114301 w 1384635"/>
              <a:gd name="connsiteY0" fmla="*/ 654488 h 1257757"/>
              <a:gd name="connsiteX1" fmla="*/ 273051 w 1384635"/>
              <a:gd name="connsiteY1" fmla="*/ 594163 h 1257757"/>
              <a:gd name="connsiteX2" fmla="*/ 377826 w 1384635"/>
              <a:gd name="connsiteY2" fmla="*/ 613213 h 1257757"/>
              <a:gd name="connsiteX3" fmla="*/ 444501 w 1384635"/>
              <a:gd name="connsiteY3" fmla="*/ 489388 h 1257757"/>
              <a:gd name="connsiteX4" fmla="*/ 330201 w 1384635"/>
              <a:gd name="connsiteY4" fmla="*/ 308413 h 1257757"/>
              <a:gd name="connsiteX5" fmla="*/ 488951 w 1384635"/>
              <a:gd name="connsiteY5" fmla="*/ 82988 h 1257757"/>
              <a:gd name="connsiteX6" fmla="*/ 635001 w 1384635"/>
              <a:gd name="connsiteY6" fmla="*/ 168713 h 1257757"/>
              <a:gd name="connsiteX7" fmla="*/ 860426 w 1384635"/>
              <a:gd name="connsiteY7" fmla="*/ 438 h 1257757"/>
              <a:gd name="connsiteX8" fmla="*/ 1076326 w 1384635"/>
              <a:gd name="connsiteY8" fmla="*/ 121088 h 1257757"/>
              <a:gd name="connsiteX9" fmla="*/ 1320801 w 1384635"/>
              <a:gd name="connsiteY9" fmla="*/ 159188 h 1257757"/>
              <a:gd name="connsiteX10" fmla="*/ 1212851 w 1384635"/>
              <a:gd name="connsiteY10" fmla="*/ 448113 h 1257757"/>
              <a:gd name="connsiteX11" fmla="*/ 1384301 w 1384635"/>
              <a:gd name="connsiteY11" fmla="*/ 594163 h 1257757"/>
              <a:gd name="connsiteX12" fmla="*/ 1257301 w 1384635"/>
              <a:gd name="connsiteY12" fmla="*/ 765613 h 1257757"/>
              <a:gd name="connsiteX13" fmla="*/ 1285876 w 1384635"/>
              <a:gd name="connsiteY13" fmla="*/ 946588 h 1257757"/>
              <a:gd name="connsiteX14" fmla="*/ 1133476 w 1384635"/>
              <a:gd name="connsiteY14" fmla="*/ 1235513 h 1257757"/>
              <a:gd name="connsiteX15" fmla="*/ 793751 w 1384635"/>
              <a:gd name="connsiteY15" fmla="*/ 1159313 h 1257757"/>
              <a:gd name="connsiteX16" fmla="*/ 549276 w 1384635"/>
              <a:gd name="connsiteY16" fmla="*/ 1257738 h 1257757"/>
              <a:gd name="connsiteX17" fmla="*/ 415926 w 1384635"/>
              <a:gd name="connsiteY17" fmla="*/ 1149788 h 1257757"/>
              <a:gd name="connsiteX18" fmla="*/ 374651 w 1384635"/>
              <a:gd name="connsiteY18" fmla="*/ 933888 h 1257757"/>
              <a:gd name="connsiteX19" fmla="*/ 171451 w 1384635"/>
              <a:gd name="connsiteY19" fmla="*/ 968813 h 1257757"/>
              <a:gd name="connsiteX20" fmla="*/ 1 w 1384635"/>
              <a:gd name="connsiteY20" fmla="*/ 857688 h 1257757"/>
              <a:gd name="connsiteX21" fmla="*/ 174626 w 1384635"/>
              <a:gd name="connsiteY21" fmla="*/ 851338 h 1257757"/>
              <a:gd name="connsiteX22" fmla="*/ 330201 w 1384635"/>
              <a:gd name="connsiteY22" fmla="*/ 813238 h 1257757"/>
              <a:gd name="connsiteX23" fmla="*/ 320676 w 1384635"/>
              <a:gd name="connsiteY23" fmla="*/ 679888 h 1257757"/>
              <a:gd name="connsiteX24" fmla="*/ 190501 w 1384635"/>
              <a:gd name="connsiteY24" fmla="*/ 654488 h 1257757"/>
              <a:gd name="connsiteX25" fmla="*/ 50801 w 1384635"/>
              <a:gd name="connsiteY25" fmla="*/ 711638 h 1257757"/>
              <a:gd name="connsiteX26" fmla="*/ 114301 w 1384635"/>
              <a:gd name="connsiteY26" fmla="*/ 654488 h 1257757"/>
              <a:gd name="connsiteX0" fmla="*/ 114301 w 1544576"/>
              <a:gd name="connsiteY0" fmla="*/ 654488 h 1257757"/>
              <a:gd name="connsiteX1" fmla="*/ 273051 w 1544576"/>
              <a:gd name="connsiteY1" fmla="*/ 594163 h 1257757"/>
              <a:gd name="connsiteX2" fmla="*/ 377826 w 1544576"/>
              <a:gd name="connsiteY2" fmla="*/ 613213 h 1257757"/>
              <a:gd name="connsiteX3" fmla="*/ 444501 w 1544576"/>
              <a:gd name="connsiteY3" fmla="*/ 489388 h 1257757"/>
              <a:gd name="connsiteX4" fmla="*/ 330201 w 1544576"/>
              <a:gd name="connsiteY4" fmla="*/ 308413 h 1257757"/>
              <a:gd name="connsiteX5" fmla="*/ 488951 w 1544576"/>
              <a:gd name="connsiteY5" fmla="*/ 82988 h 1257757"/>
              <a:gd name="connsiteX6" fmla="*/ 635001 w 1544576"/>
              <a:gd name="connsiteY6" fmla="*/ 168713 h 1257757"/>
              <a:gd name="connsiteX7" fmla="*/ 860426 w 1544576"/>
              <a:gd name="connsiteY7" fmla="*/ 438 h 1257757"/>
              <a:gd name="connsiteX8" fmla="*/ 1076326 w 1544576"/>
              <a:gd name="connsiteY8" fmla="*/ 121088 h 1257757"/>
              <a:gd name="connsiteX9" fmla="*/ 1320801 w 1544576"/>
              <a:gd name="connsiteY9" fmla="*/ 159188 h 1257757"/>
              <a:gd name="connsiteX10" fmla="*/ 1212851 w 1544576"/>
              <a:gd name="connsiteY10" fmla="*/ 448113 h 1257757"/>
              <a:gd name="connsiteX11" fmla="*/ 1384301 w 1544576"/>
              <a:gd name="connsiteY11" fmla="*/ 594163 h 1257757"/>
              <a:gd name="connsiteX12" fmla="*/ 1543051 w 1544576"/>
              <a:gd name="connsiteY12" fmla="*/ 784663 h 1257757"/>
              <a:gd name="connsiteX13" fmla="*/ 1285876 w 1544576"/>
              <a:gd name="connsiteY13" fmla="*/ 946588 h 1257757"/>
              <a:gd name="connsiteX14" fmla="*/ 1133476 w 1544576"/>
              <a:gd name="connsiteY14" fmla="*/ 1235513 h 1257757"/>
              <a:gd name="connsiteX15" fmla="*/ 793751 w 1544576"/>
              <a:gd name="connsiteY15" fmla="*/ 1159313 h 1257757"/>
              <a:gd name="connsiteX16" fmla="*/ 549276 w 1544576"/>
              <a:gd name="connsiteY16" fmla="*/ 1257738 h 1257757"/>
              <a:gd name="connsiteX17" fmla="*/ 415926 w 1544576"/>
              <a:gd name="connsiteY17" fmla="*/ 1149788 h 1257757"/>
              <a:gd name="connsiteX18" fmla="*/ 374651 w 1544576"/>
              <a:gd name="connsiteY18" fmla="*/ 933888 h 1257757"/>
              <a:gd name="connsiteX19" fmla="*/ 171451 w 1544576"/>
              <a:gd name="connsiteY19" fmla="*/ 968813 h 1257757"/>
              <a:gd name="connsiteX20" fmla="*/ 1 w 1544576"/>
              <a:gd name="connsiteY20" fmla="*/ 857688 h 1257757"/>
              <a:gd name="connsiteX21" fmla="*/ 174626 w 1544576"/>
              <a:gd name="connsiteY21" fmla="*/ 851338 h 1257757"/>
              <a:gd name="connsiteX22" fmla="*/ 330201 w 1544576"/>
              <a:gd name="connsiteY22" fmla="*/ 813238 h 1257757"/>
              <a:gd name="connsiteX23" fmla="*/ 320676 w 1544576"/>
              <a:gd name="connsiteY23" fmla="*/ 679888 h 1257757"/>
              <a:gd name="connsiteX24" fmla="*/ 190501 w 1544576"/>
              <a:gd name="connsiteY24" fmla="*/ 654488 h 1257757"/>
              <a:gd name="connsiteX25" fmla="*/ 50801 w 1544576"/>
              <a:gd name="connsiteY25" fmla="*/ 711638 h 1257757"/>
              <a:gd name="connsiteX26" fmla="*/ 114301 w 1544576"/>
              <a:gd name="connsiteY26" fmla="*/ 654488 h 1257757"/>
              <a:gd name="connsiteX0" fmla="*/ 114301 w 1547822"/>
              <a:gd name="connsiteY0" fmla="*/ 654488 h 1257757"/>
              <a:gd name="connsiteX1" fmla="*/ 273051 w 1547822"/>
              <a:gd name="connsiteY1" fmla="*/ 594163 h 1257757"/>
              <a:gd name="connsiteX2" fmla="*/ 377826 w 1547822"/>
              <a:gd name="connsiteY2" fmla="*/ 613213 h 1257757"/>
              <a:gd name="connsiteX3" fmla="*/ 444501 w 1547822"/>
              <a:gd name="connsiteY3" fmla="*/ 489388 h 1257757"/>
              <a:gd name="connsiteX4" fmla="*/ 330201 w 1547822"/>
              <a:gd name="connsiteY4" fmla="*/ 308413 h 1257757"/>
              <a:gd name="connsiteX5" fmla="*/ 488951 w 1547822"/>
              <a:gd name="connsiteY5" fmla="*/ 82988 h 1257757"/>
              <a:gd name="connsiteX6" fmla="*/ 635001 w 1547822"/>
              <a:gd name="connsiteY6" fmla="*/ 168713 h 1257757"/>
              <a:gd name="connsiteX7" fmla="*/ 860426 w 1547822"/>
              <a:gd name="connsiteY7" fmla="*/ 438 h 1257757"/>
              <a:gd name="connsiteX8" fmla="*/ 1076326 w 1547822"/>
              <a:gd name="connsiteY8" fmla="*/ 121088 h 1257757"/>
              <a:gd name="connsiteX9" fmla="*/ 1320801 w 1547822"/>
              <a:gd name="connsiteY9" fmla="*/ 159188 h 1257757"/>
              <a:gd name="connsiteX10" fmla="*/ 1212851 w 1547822"/>
              <a:gd name="connsiteY10" fmla="*/ 448113 h 1257757"/>
              <a:gd name="connsiteX11" fmla="*/ 1435101 w 1547822"/>
              <a:gd name="connsiteY11" fmla="*/ 511613 h 1257757"/>
              <a:gd name="connsiteX12" fmla="*/ 1543051 w 1547822"/>
              <a:gd name="connsiteY12" fmla="*/ 784663 h 1257757"/>
              <a:gd name="connsiteX13" fmla="*/ 1285876 w 1547822"/>
              <a:gd name="connsiteY13" fmla="*/ 946588 h 1257757"/>
              <a:gd name="connsiteX14" fmla="*/ 1133476 w 1547822"/>
              <a:gd name="connsiteY14" fmla="*/ 1235513 h 1257757"/>
              <a:gd name="connsiteX15" fmla="*/ 793751 w 1547822"/>
              <a:gd name="connsiteY15" fmla="*/ 1159313 h 1257757"/>
              <a:gd name="connsiteX16" fmla="*/ 549276 w 1547822"/>
              <a:gd name="connsiteY16" fmla="*/ 1257738 h 1257757"/>
              <a:gd name="connsiteX17" fmla="*/ 415926 w 1547822"/>
              <a:gd name="connsiteY17" fmla="*/ 1149788 h 1257757"/>
              <a:gd name="connsiteX18" fmla="*/ 374651 w 1547822"/>
              <a:gd name="connsiteY18" fmla="*/ 933888 h 1257757"/>
              <a:gd name="connsiteX19" fmla="*/ 171451 w 1547822"/>
              <a:gd name="connsiteY19" fmla="*/ 968813 h 1257757"/>
              <a:gd name="connsiteX20" fmla="*/ 1 w 1547822"/>
              <a:gd name="connsiteY20" fmla="*/ 857688 h 1257757"/>
              <a:gd name="connsiteX21" fmla="*/ 174626 w 1547822"/>
              <a:gd name="connsiteY21" fmla="*/ 851338 h 1257757"/>
              <a:gd name="connsiteX22" fmla="*/ 330201 w 1547822"/>
              <a:gd name="connsiteY22" fmla="*/ 813238 h 1257757"/>
              <a:gd name="connsiteX23" fmla="*/ 320676 w 1547822"/>
              <a:gd name="connsiteY23" fmla="*/ 679888 h 1257757"/>
              <a:gd name="connsiteX24" fmla="*/ 190501 w 1547822"/>
              <a:gd name="connsiteY24" fmla="*/ 654488 h 1257757"/>
              <a:gd name="connsiteX25" fmla="*/ 50801 w 1547822"/>
              <a:gd name="connsiteY25" fmla="*/ 711638 h 1257757"/>
              <a:gd name="connsiteX26" fmla="*/ 114301 w 1547822"/>
              <a:gd name="connsiteY26" fmla="*/ 654488 h 1257757"/>
              <a:gd name="connsiteX0" fmla="*/ 114301 w 1547344"/>
              <a:gd name="connsiteY0" fmla="*/ 654488 h 1257757"/>
              <a:gd name="connsiteX1" fmla="*/ 273051 w 1547344"/>
              <a:gd name="connsiteY1" fmla="*/ 594163 h 1257757"/>
              <a:gd name="connsiteX2" fmla="*/ 377826 w 1547344"/>
              <a:gd name="connsiteY2" fmla="*/ 613213 h 1257757"/>
              <a:gd name="connsiteX3" fmla="*/ 444501 w 1547344"/>
              <a:gd name="connsiteY3" fmla="*/ 489388 h 1257757"/>
              <a:gd name="connsiteX4" fmla="*/ 330201 w 1547344"/>
              <a:gd name="connsiteY4" fmla="*/ 308413 h 1257757"/>
              <a:gd name="connsiteX5" fmla="*/ 488951 w 1547344"/>
              <a:gd name="connsiteY5" fmla="*/ 82988 h 1257757"/>
              <a:gd name="connsiteX6" fmla="*/ 635001 w 1547344"/>
              <a:gd name="connsiteY6" fmla="*/ 168713 h 1257757"/>
              <a:gd name="connsiteX7" fmla="*/ 860426 w 1547344"/>
              <a:gd name="connsiteY7" fmla="*/ 438 h 1257757"/>
              <a:gd name="connsiteX8" fmla="*/ 1076326 w 1547344"/>
              <a:gd name="connsiteY8" fmla="*/ 121088 h 1257757"/>
              <a:gd name="connsiteX9" fmla="*/ 1320801 w 1547344"/>
              <a:gd name="connsiteY9" fmla="*/ 159188 h 1257757"/>
              <a:gd name="connsiteX10" fmla="*/ 1282701 w 1547344"/>
              <a:gd name="connsiteY10" fmla="*/ 384613 h 1257757"/>
              <a:gd name="connsiteX11" fmla="*/ 1435101 w 1547344"/>
              <a:gd name="connsiteY11" fmla="*/ 511613 h 1257757"/>
              <a:gd name="connsiteX12" fmla="*/ 1543051 w 1547344"/>
              <a:gd name="connsiteY12" fmla="*/ 784663 h 1257757"/>
              <a:gd name="connsiteX13" fmla="*/ 1285876 w 1547344"/>
              <a:gd name="connsiteY13" fmla="*/ 946588 h 1257757"/>
              <a:gd name="connsiteX14" fmla="*/ 1133476 w 1547344"/>
              <a:gd name="connsiteY14" fmla="*/ 1235513 h 1257757"/>
              <a:gd name="connsiteX15" fmla="*/ 793751 w 1547344"/>
              <a:gd name="connsiteY15" fmla="*/ 1159313 h 1257757"/>
              <a:gd name="connsiteX16" fmla="*/ 549276 w 1547344"/>
              <a:gd name="connsiteY16" fmla="*/ 1257738 h 1257757"/>
              <a:gd name="connsiteX17" fmla="*/ 415926 w 1547344"/>
              <a:gd name="connsiteY17" fmla="*/ 1149788 h 1257757"/>
              <a:gd name="connsiteX18" fmla="*/ 374651 w 1547344"/>
              <a:gd name="connsiteY18" fmla="*/ 933888 h 1257757"/>
              <a:gd name="connsiteX19" fmla="*/ 171451 w 1547344"/>
              <a:gd name="connsiteY19" fmla="*/ 968813 h 1257757"/>
              <a:gd name="connsiteX20" fmla="*/ 1 w 1547344"/>
              <a:gd name="connsiteY20" fmla="*/ 857688 h 1257757"/>
              <a:gd name="connsiteX21" fmla="*/ 174626 w 1547344"/>
              <a:gd name="connsiteY21" fmla="*/ 851338 h 1257757"/>
              <a:gd name="connsiteX22" fmla="*/ 330201 w 1547344"/>
              <a:gd name="connsiteY22" fmla="*/ 813238 h 1257757"/>
              <a:gd name="connsiteX23" fmla="*/ 320676 w 1547344"/>
              <a:gd name="connsiteY23" fmla="*/ 679888 h 1257757"/>
              <a:gd name="connsiteX24" fmla="*/ 190501 w 1547344"/>
              <a:gd name="connsiteY24" fmla="*/ 654488 h 1257757"/>
              <a:gd name="connsiteX25" fmla="*/ 50801 w 1547344"/>
              <a:gd name="connsiteY25" fmla="*/ 711638 h 1257757"/>
              <a:gd name="connsiteX26" fmla="*/ 114301 w 1547344"/>
              <a:gd name="connsiteY26" fmla="*/ 654488 h 1257757"/>
              <a:gd name="connsiteX0" fmla="*/ 114301 w 1543054"/>
              <a:gd name="connsiteY0" fmla="*/ 654488 h 1257757"/>
              <a:gd name="connsiteX1" fmla="*/ 273051 w 1543054"/>
              <a:gd name="connsiteY1" fmla="*/ 594163 h 1257757"/>
              <a:gd name="connsiteX2" fmla="*/ 377826 w 1543054"/>
              <a:gd name="connsiteY2" fmla="*/ 613213 h 1257757"/>
              <a:gd name="connsiteX3" fmla="*/ 444501 w 1543054"/>
              <a:gd name="connsiteY3" fmla="*/ 489388 h 1257757"/>
              <a:gd name="connsiteX4" fmla="*/ 330201 w 1543054"/>
              <a:gd name="connsiteY4" fmla="*/ 308413 h 1257757"/>
              <a:gd name="connsiteX5" fmla="*/ 488951 w 1543054"/>
              <a:gd name="connsiteY5" fmla="*/ 82988 h 1257757"/>
              <a:gd name="connsiteX6" fmla="*/ 635001 w 1543054"/>
              <a:gd name="connsiteY6" fmla="*/ 168713 h 1257757"/>
              <a:gd name="connsiteX7" fmla="*/ 860426 w 1543054"/>
              <a:gd name="connsiteY7" fmla="*/ 438 h 1257757"/>
              <a:gd name="connsiteX8" fmla="*/ 1076326 w 1543054"/>
              <a:gd name="connsiteY8" fmla="*/ 121088 h 1257757"/>
              <a:gd name="connsiteX9" fmla="*/ 1320801 w 1543054"/>
              <a:gd name="connsiteY9" fmla="*/ 159188 h 1257757"/>
              <a:gd name="connsiteX10" fmla="*/ 1282701 w 1543054"/>
              <a:gd name="connsiteY10" fmla="*/ 384613 h 1257757"/>
              <a:gd name="connsiteX11" fmla="*/ 1435101 w 1543054"/>
              <a:gd name="connsiteY11" fmla="*/ 511613 h 1257757"/>
              <a:gd name="connsiteX12" fmla="*/ 1543051 w 1543054"/>
              <a:gd name="connsiteY12" fmla="*/ 784663 h 1257757"/>
              <a:gd name="connsiteX13" fmla="*/ 1431926 w 1543054"/>
              <a:gd name="connsiteY13" fmla="*/ 1010088 h 1257757"/>
              <a:gd name="connsiteX14" fmla="*/ 1133476 w 1543054"/>
              <a:gd name="connsiteY14" fmla="*/ 1235513 h 1257757"/>
              <a:gd name="connsiteX15" fmla="*/ 793751 w 1543054"/>
              <a:gd name="connsiteY15" fmla="*/ 1159313 h 1257757"/>
              <a:gd name="connsiteX16" fmla="*/ 549276 w 1543054"/>
              <a:gd name="connsiteY16" fmla="*/ 1257738 h 1257757"/>
              <a:gd name="connsiteX17" fmla="*/ 415926 w 1543054"/>
              <a:gd name="connsiteY17" fmla="*/ 1149788 h 1257757"/>
              <a:gd name="connsiteX18" fmla="*/ 374651 w 1543054"/>
              <a:gd name="connsiteY18" fmla="*/ 933888 h 1257757"/>
              <a:gd name="connsiteX19" fmla="*/ 171451 w 1543054"/>
              <a:gd name="connsiteY19" fmla="*/ 968813 h 1257757"/>
              <a:gd name="connsiteX20" fmla="*/ 1 w 1543054"/>
              <a:gd name="connsiteY20" fmla="*/ 857688 h 1257757"/>
              <a:gd name="connsiteX21" fmla="*/ 174626 w 1543054"/>
              <a:gd name="connsiteY21" fmla="*/ 851338 h 1257757"/>
              <a:gd name="connsiteX22" fmla="*/ 330201 w 1543054"/>
              <a:gd name="connsiteY22" fmla="*/ 813238 h 1257757"/>
              <a:gd name="connsiteX23" fmla="*/ 320676 w 1543054"/>
              <a:gd name="connsiteY23" fmla="*/ 679888 h 1257757"/>
              <a:gd name="connsiteX24" fmla="*/ 190501 w 1543054"/>
              <a:gd name="connsiteY24" fmla="*/ 654488 h 1257757"/>
              <a:gd name="connsiteX25" fmla="*/ 50801 w 1543054"/>
              <a:gd name="connsiteY25" fmla="*/ 711638 h 1257757"/>
              <a:gd name="connsiteX26" fmla="*/ 114301 w 1543054"/>
              <a:gd name="connsiteY26" fmla="*/ 654488 h 1257757"/>
              <a:gd name="connsiteX0" fmla="*/ 65943 w 1494696"/>
              <a:gd name="connsiteY0" fmla="*/ 654488 h 1257757"/>
              <a:gd name="connsiteX1" fmla="*/ 224693 w 1494696"/>
              <a:gd name="connsiteY1" fmla="*/ 594163 h 1257757"/>
              <a:gd name="connsiteX2" fmla="*/ 329468 w 1494696"/>
              <a:gd name="connsiteY2" fmla="*/ 613213 h 1257757"/>
              <a:gd name="connsiteX3" fmla="*/ 396143 w 1494696"/>
              <a:gd name="connsiteY3" fmla="*/ 489388 h 1257757"/>
              <a:gd name="connsiteX4" fmla="*/ 281843 w 1494696"/>
              <a:gd name="connsiteY4" fmla="*/ 308413 h 1257757"/>
              <a:gd name="connsiteX5" fmla="*/ 440593 w 1494696"/>
              <a:gd name="connsiteY5" fmla="*/ 82988 h 1257757"/>
              <a:gd name="connsiteX6" fmla="*/ 586643 w 1494696"/>
              <a:gd name="connsiteY6" fmla="*/ 168713 h 1257757"/>
              <a:gd name="connsiteX7" fmla="*/ 812068 w 1494696"/>
              <a:gd name="connsiteY7" fmla="*/ 438 h 1257757"/>
              <a:gd name="connsiteX8" fmla="*/ 1027968 w 1494696"/>
              <a:gd name="connsiteY8" fmla="*/ 121088 h 1257757"/>
              <a:gd name="connsiteX9" fmla="*/ 1272443 w 1494696"/>
              <a:gd name="connsiteY9" fmla="*/ 159188 h 1257757"/>
              <a:gd name="connsiteX10" fmla="*/ 1234343 w 1494696"/>
              <a:gd name="connsiteY10" fmla="*/ 384613 h 1257757"/>
              <a:gd name="connsiteX11" fmla="*/ 1386743 w 1494696"/>
              <a:gd name="connsiteY11" fmla="*/ 511613 h 1257757"/>
              <a:gd name="connsiteX12" fmla="*/ 1494693 w 1494696"/>
              <a:gd name="connsiteY12" fmla="*/ 784663 h 1257757"/>
              <a:gd name="connsiteX13" fmla="*/ 1383568 w 1494696"/>
              <a:gd name="connsiteY13" fmla="*/ 1010088 h 1257757"/>
              <a:gd name="connsiteX14" fmla="*/ 1085118 w 1494696"/>
              <a:gd name="connsiteY14" fmla="*/ 1235513 h 1257757"/>
              <a:gd name="connsiteX15" fmla="*/ 745393 w 1494696"/>
              <a:gd name="connsiteY15" fmla="*/ 1159313 h 1257757"/>
              <a:gd name="connsiteX16" fmla="*/ 500918 w 1494696"/>
              <a:gd name="connsiteY16" fmla="*/ 1257738 h 1257757"/>
              <a:gd name="connsiteX17" fmla="*/ 367568 w 1494696"/>
              <a:gd name="connsiteY17" fmla="*/ 1149788 h 1257757"/>
              <a:gd name="connsiteX18" fmla="*/ 326293 w 1494696"/>
              <a:gd name="connsiteY18" fmla="*/ 933888 h 1257757"/>
              <a:gd name="connsiteX19" fmla="*/ 123093 w 1494696"/>
              <a:gd name="connsiteY19" fmla="*/ 968813 h 1257757"/>
              <a:gd name="connsiteX20" fmla="*/ 126268 w 1494696"/>
              <a:gd name="connsiteY20" fmla="*/ 851338 h 1257757"/>
              <a:gd name="connsiteX21" fmla="*/ 281843 w 1494696"/>
              <a:gd name="connsiteY21" fmla="*/ 813238 h 1257757"/>
              <a:gd name="connsiteX22" fmla="*/ 272318 w 1494696"/>
              <a:gd name="connsiteY22" fmla="*/ 679888 h 1257757"/>
              <a:gd name="connsiteX23" fmla="*/ 142143 w 1494696"/>
              <a:gd name="connsiteY23" fmla="*/ 654488 h 1257757"/>
              <a:gd name="connsiteX24" fmla="*/ 2443 w 1494696"/>
              <a:gd name="connsiteY24" fmla="*/ 711638 h 1257757"/>
              <a:gd name="connsiteX25" fmla="*/ 65943 w 1494696"/>
              <a:gd name="connsiteY25" fmla="*/ 654488 h 1257757"/>
              <a:gd name="connsiteX0" fmla="*/ 65943 w 1494696"/>
              <a:gd name="connsiteY0" fmla="*/ 654488 h 1257757"/>
              <a:gd name="connsiteX1" fmla="*/ 224693 w 1494696"/>
              <a:gd name="connsiteY1" fmla="*/ 594163 h 1257757"/>
              <a:gd name="connsiteX2" fmla="*/ 329468 w 1494696"/>
              <a:gd name="connsiteY2" fmla="*/ 613213 h 1257757"/>
              <a:gd name="connsiteX3" fmla="*/ 396143 w 1494696"/>
              <a:gd name="connsiteY3" fmla="*/ 489388 h 1257757"/>
              <a:gd name="connsiteX4" fmla="*/ 281843 w 1494696"/>
              <a:gd name="connsiteY4" fmla="*/ 308413 h 1257757"/>
              <a:gd name="connsiteX5" fmla="*/ 440593 w 1494696"/>
              <a:gd name="connsiteY5" fmla="*/ 82988 h 1257757"/>
              <a:gd name="connsiteX6" fmla="*/ 586643 w 1494696"/>
              <a:gd name="connsiteY6" fmla="*/ 168713 h 1257757"/>
              <a:gd name="connsiteX7" fmla="*/ 812068 w 1494696"/>
              <a:gd name="connsiteY7" fmla="*/ 438 h 1257757"/>
              <a:gd name="connsiteX8" fmla="*/ 1027968 w 1494696"/>
              <a:gd name="connsiteY8" fmla="*/ 121088 h 1257757"/>
              <a:gd name="connsiteX9" fmla="*/ 1272443 w 1494696"/>
              <a:gd name="connsiteY9" fmla="*/ 159188 h 1257757"/>
              <a:gd name="connsiteX10" fmla="*/ 1234343 w 1494696"/>
              <a:gd name="connsiteY10" fmla="*/ 384613 h 1257757"/>
              <a:gd name="connsiteX11" fmla="*/ 1386743 w 1494696"/>
              <a:gd name="connsiteY11" fmla="*/ 511613 h 1257757"/>
              <a:gd name="connsiteX12" fmla="*/ 1494693 w 1494696"/>
              <a:gd name="connsiteY12" fmla="*/ 784663 h 1257757"/>
              <a:gd name="connsiteX13" fmla="*/ 1383568 w 1494696"/>
              <a:gd name="connsiteY13" fmla="*/ 1010088 h 1257757"/>
              <a:gd name="connsiteX14" fmla="*/ 1085118 w 1494696"/>
              <a:gd name="connsiteY14" fmla="*/ 1235513 h 1257757"/>
              <a:gd name="connsiteX15" fmla="*/ 745393 w 1494696"/>
              <a:gd name="connsiteY15" fmla="*/ 1159313 h 1257757"/>
              <a:gd name="connsiteX16" fmla="*/ 500918 w 1494696"/>
              <a:gd name="connsiteY16" fmla="*/ 1257738 h 1257757"/>
              <a:gd name="connsiteX17" fmla="*/ 367568 w 1494696"/>
              <a:gd name="connsiteY17" fmla="*/ 1149788 h 1257757"/>
              <a:gd name="connsiteX18" fmla="*/ 326293 w 1494696"/>
              <a:gd name="connsiteY18" fmla="*/ 933888 h 1257757"/>
              <a:gd name="connsiteX19" fmla="*/ 126268 w 1494696"/>
              <a:gd name="connsiteY19" fmla="*/ 851338 h 1257757"/>
              <a:gd name="connsiteX20" fmla="*/ 281843 w 1494696"/>
              <a:gd name="connsiteY20" fmla="*/ 813238 h 1257757"/>
              <a:gd name="connsiteX21" fmla="*/ 272318 w 1494696"/>
              <a:gd name="connsiteY21" fmla="*/ 679888 h 1257757"/>
              <a:gd name="connsiteX22" fmla="*/ 142143 w 1494696"/>
              <a:gd name="connsiteY22" fmla="*/ 654488 h 1257757"/>
              <a:gd name="connsiteX23" fmla="*/ 2443 w 1494696"/>
              <a:gd name="connsiteY23" fmla="*/ 711638 h 1257757"/>
              <a:gd name="connsiteX24" fmla="*/ 65943 w 1494696"/>
              <a:gd name="connsiteY24" fmla="*/ 654488 h 1257757"/>
              <a:gd name="connsiteX0" fmla="*/ 2147 w 1430900"/>
              <a:gd name="connsiteY0" fmla="*/ 654488 h 1257757"/>
              <a:gd name="connsiteX1" fmla="*/ 160897 w 1430900"/>
              <a:gd name="connsiteY1" fmla="*/ 594163 h 1257757"/>
              <a:gd name="connsiteX2" fmla="*/ 265672 w 1430900"/>
              <a:gd name="connsiteY2" fmla="*/ 613213 h 1257757"/>
              <a:gd name="connsiteX3" fmla="*/ 332347 w 1430900"/>
              <a:gd name="connsiteY3" fmla="*/ 489388 h 1257757"/>
              <a:gd name="connsiteX4" fmla="*/ 218047 w 1430900"/>
              <a:gd name="connsiteY4" fmla="*/ 308413 h 1257757"/>
              <a:gd name="connsiteX5" fmla="*/ 376797 w 1430900"/>
              <a:gd name="connsiteY5" fmla="*/ 82988 h 1257757"/>
              <a:gd name="connsiteX6" fmla="*/ 522847 w 1430900"/>
              <a:gd name="connsiteY6" fmla="*/ 168713 h 1257757"/>
              <a:gd name="connsiteX7" fmla="*/ 748272 w 1430900"/>
              <a:gd name="connsiteY7" fmla="*/ 438 h 1257757"/>
              <a:gd name="connsiteX8" fmla="*/ 964172 w 1430900"/>
              <a:gd name="connsiteY8" fmla="*/ 121088 h 1257757"/>
              <a:gd name="connsiteX9" fmla="*/ 1208647 w 1430900"/>
              <a:gd name="connsiteY9" fmla="*/ 159188 h 1257757"/>
              <a:gd name="connsiteX10" fmla="*/ 1170547 w 1430900"/>
              <a:gd name="connsiteY10" fmla="*/ 384613 h 1257757"/>
              <a:gd name="connsiteX11" fmla="*/ 1322947 w 1430900"/>
              <a:gd name="connsiteY11" fmla="*/ 511613 h 1257757"/>
              <a:gd name="connsiteX12" fmla="*/ 1430897 w 1430900"/>
              <a:gd name="connsiteY12" fmla="*/ 784663 h 1257757"/>
              <a:gd name="connsiteX13" fmla="*/ 1319772 w 1430900"/>
              <a:gd name="connsiteY13" fmla="*/ 1010088 h 1257757"/>
              <a:gd name="connsiteX14" fmla="*/ 1021322 w 1430900"/>
              <a:gd name="connsiteY14" fmla="*/ 1235513 h 1257757"/>
              <a:gd name="connsiteX15" fmla="*/ 681597 w 1430900"/>
              <a:gd name="connsiteY15" fmla="*/ 1159313 h 1257757"/>
              <a:gd name="connsiteX16" fmla="*/ 437122 w 1430900"/>
              <a:gd name="connsiteY16" fmla="*/ 1257738 h 1257757"/>
              <a:gd name="connsiteX17" fmla="*/ 303772 w 1430900"/>
              <a:gd name="connsiteY17" fmla="*/ 1149788 h 1257757"/>
              <a:gd name="connsiteX18" fmla="*/ 262497 w 1430900"/>
              <a:gd name="connsiteY18" fmla="*/ 933888 h 1257757"/>
              <a:gd name="connsiteX19" fmla="*/ 62472 w 1430900"/>
              <a:gd name="connsiteY19" fmla="*/ 851338 h 1257757"/>
              <a:gd name="connsiteX20" fmla="*/ 218047 w 1430900"/>
              <a:gd name="connsiteY20" fmla="*/ 813238 h 1257757"/>
              <a:gd name="connsiteX21" fmla="*/ 208522 w 1430900"/>
              <a:gd name="connsiteY21" fmla="*/ 679888 h 1257757"/>
              <a:gd name="connsiteX22" fmla="*/ 78347 w 1430900"/>
              <a:gd name="connsiteY22" fmla="*/ 654488 h 1257757"/>
              <a:gd name="connsiteX23" fmla="*/ 2147 w 1430900"/>
              <a:gd name="connsiteY23" fmla="*/ 654488 h 1257757"/>
              <a:gd name="connsiteX0" fmla="*/ 16162 w 1368715"/>
              <a:gd name="connsiteY0" fmla="*/ 654488 h 1257757"/>
              <a:gd name="connsiteX1" fmla="*/ 98712 w 1368715"/>
              <a:gd name="connsiteY1" fmla="*/ 594163 h 1257757"/>
              <a:gd name="connsiteX2" fmla="*/ 203487 w 1368715"/>
              <a:gd name="connsiteY2" fmla="*/ 613213 h 1257757"/>
              <a:gd name="connsiteX3" fmla="*/ 270162 w 1368715"/>
              <a:gd name="connsiteY3" fmla="*/ 489388 h 1257757"/>
              <a:gd name="connsiteX4" fmla="*/ 155862 w 1368715"/>
              <a:gd name="connsiteY4" fmla="*/ 308413 h 1257757"/>
              <a:gd name="connsiteX5" fmla="*/ 314612 w 1368715"/>
              <a:gd name="connsiteY5" fmla="*/ 82988 h 1257757"/>
              <a:gd name="connsiteX6" fmla="*/ 460662 w 1368715"/>
              <a:gd name="connsiteY6" fmla="*/ 168713 h 1257757"/>
              <a:gd name="connsiteX7" fmla="*/ 686087 w 1368715"/>
              <a:gd name="connsiteY7" fmla="*/ 438 h 1257757"/>
              <a:gd name="connsiteX8" fmla="*/ 901987 w 1368715"/>
              <a:gd name="connsiteY8" fmla="*/ 121088 h 1257757"/>
              <a:gd name="connsiteX9" fmla="*/ 1146462 w 1368715"/>
              <a:gd name="connsiteY9" fmla="*/ 159188 h 1257757"/>
              <a:gd name="connsiteX10" fmla="*/ 1108362 w 1368715"/>
              <a:gd name="connsiteY10" fmla="*/ 384613 h 1257757"/>
              <a:gd name="connsiteX11" fmla="*/ 1260762 w 1368715"/>
              <a:gd name="connsiteY11" fmla="*/ 511613 h 1257757"/>
              <a:gd name="connsiteX12" fmla="*/ 1368712 w 1368715"/>
              <a:gd name="connsiteY12" fmla="*/ 784663 h 1257757"/>
              <a:gd name="connsiteX13" fmla="*/ 1257587 w 1368715"/>
              <a:gd name="connsiteY13" fmla="*/ 1010088 h 1257757"/>
              <a:gd name="connsiteX14" fmla="*/ 959137 w 1368715"/>
              <a:gd name="connsiteY14" fmla="*/ 1235513 h 1257757"/>
              <a:gd name="connsiteX15" fmla="*/ 619412 w 1368715"/>
              <a:gd name="connsiteY15" fmla="*/ 1159313 h 1257757"/>
              <a:gd name="connsiteX16" fmla="*/ 374937 w 1368715"/>
              <a:gd name="connsiteY16" fmla="*/ 1257738 h 1257757"/>
              <a:gd name="connsiteX17" fmla="*/ 241587 w 1368715"/>
              <a:gd name="connsiteY17" fmla="*/ 1149788 h 1257757"/>
              <a:gd name="connsiteX18" fmla="*/ 200312 w 1368715"/>
              <a:gd name="connsiteY18" fmla="*/ 933888 h 1257757"/>
              <a:gd name="connsiteX19" fmla="*/ 287 w 1368715"/>
              <a:gd name="connsiteY19" fmla="*/ 851338 h 1257757"/>
              <a:gd name="connsiteX20" fmla="*/ 155862 w 1368715"/>
              <a:gd name="connsiteY20" fmla="*/ 813238 h 1257757"/>
              <a:gd name="connsiteX21" fmla="*/ 146337 w 1368715"/>
              <a:gd name="connsiteY21" fmla="*/ 679888 h 1257757"/>
              <a:gd name="connsiteX22" fmla="*/ 16162 w 1368715"/>
              <a:gd name="connsiteY22" fmla="*/ 654488 h 1257757"/>
              <a:gd name="connsiteX0" fmla="*/ 146337 w 1368715"/>
              <a:gd name="connsiteY0" fmla="*/ 679888 h 1257757"/>
              <a:gd name="connsiteX1" fmla="*/ 98712 w 1368715"/>
              <a:gd name="connsiteY1" fmla="*/ 594163 h 1257757"/>
              <a:gd name="connsiteX2" fmla="*/ 203487 w 1368715"/>
              <a:gd name="connsiteY2" fmla="*/ 613213 h 1257757"/>
              <a:gd name="connsiteX3" fmla="*/ 270162 w 1368715"/>
              <a:gd name="connsiteY3" fmla="*/ 489388 h 1257757"/>
              <a:gd name="connsiteX4" fmla="*/ 155862 w 1368715"/>
              <a:gd name="connsiteY4" fmla="*/ 308413 h 1257757"/>
              <a:gd name="connsiteX5" fmla="*/ 314612 w 1368715"/>
              <a:gd name="connsiteY5" fmla="*/ 82988 h 1257757"/>
              <a:gd name="connsiteX6" fmla="*/ 460662 w 1368715"/>
              <a:gd name="connsiteY6" fmla="*/ 168713 h 1257757"/>
              <a:gd name="connsiteX7" fmla="*/ 686087 w 1368715"/>
              <a:gd name="connsiteY7" fmla="*/ 438 h 1257757"/>
              <a:gd name="connsiteX8" fmla="*/ 901987 w 1368715"/>
              <a:gd name="connsiteY8" fmla="*/ 121088 h 1257757"/>
              <a:gd name="connsiteX9" fmla="*/ 1146462 w 1368715"/>
              <a:gd name="connsiteY9" fmla="*/ 159188 h 1257757"/>
              <a:gd name="connsiteX10" fmla="*/ 1108362 w 1368715"/>
              <a:gd name="connsiteY10" fmla="*/ 384613 h 1257757"/>
              <a:gd name="connsiteX11" fmla="*/ 1260762 w 1368715"/>
              <a:gd name="connsiteY11" fmla="*/ 511613 h 1257757"/>
              <a:gd name="connsiteX12" fmla="*/ 1368712 w 1368715"/>
              <a:gd name="connsiteY12" fmla="*/ 784663 h 1257757"/>
              <a:gd name="connsiteX13" fmla="*/ 1257587 w 1368715"/>
              <a:gd name="connsiteY13" fmla="*/ 1010088 h 1257757"/>
              <a:gd name="connsiteX14" fmla="*/ 959137 w 1368715"/>
              <a:gd name="connsiteY14" fmla="*/ 1235513 h 1257757"/>
              <a:gd name="connsiteX15" fmla="*/ 619412 w 1368715"/>
              <a:gd name="connsiteY15" fmla="*/ 1159313 h 1257757"/>
              <a:gd name="connsiteX16" fmla="*/ 374937 w 1368715"/>
              <a:gd name="connsiteY16" fmla="*/ 1257738 h 1257757"/>
              <a:gd name="connsiteX17" fmla="*/ 241587 w 1368715"/>
              <a:gd name="connsiteY17" fmla="*/ 1149788 h 1257757"/>
              <a:gd name="connsiteX18" fmla="*/ 200312 w 1368715"/>
              <a:gd name="connsiteY18" fmla="*/ 933888 h 1257757"/>
              <a:gd name="connsiteX19" fmla="*/ 287 w 1368715"/>
              <a:gd name="connsiteY19" fmla="*/ 851338 h 1257757"/>
              <a:gd name="connsiteX20" fmla="*/ 155862 w 1368715"/>
              <a:gd name="connsiteY20" fmla="*/ 813238 h 1257757"/>
              <a:gd name="connsiteX21" fmla="*/ 146337 w 1368715"/>
              <a:gd name="connsiteY21" fmla="*/ 679888 h 1257757"/>
              <a:gd name="connsiteX0" fmla="*/ 48878 w 1271256"/>
              <a:gd name="connsiteY0" fmla="*/ 679888 h 1257757"/>
              <a:gd name="connsiteX1" fmla="*/ 1253 w 1271256"/>
              <a:gd name="connsiteY1" fmla="*/ 594163 h 1257757"/>
              <a:gd name="connsiteX2" fmla="*/ 106028 w 1271256"/>
              <a:gd name="connsiteY2" fmla="*/ 613213 h 1257757"/>
              <a:gd name="connsiteX3" fmla="*/ 172703 w 1271256"/>
              <a:gd name="connsiteY3" fmla="*/ 489388 h 1257757"/>
              <a:gd name="connsiteX4" fmla="*/ 58403 w 1271256"/>
              <a:gd name="connsiteY4" fmla="*/ 308413 h 1257757"/>
              <a:gd name="connsiteX5" fmla="*/ 217153 w 1271256"/>
              <a:gd name="connsiteY5" fmla="*/ 82988 h 1257757"/>
              <a:gd name="connsiteX6" fmla="*/ 363203 w 1271256"/>
              <a:gd name="connsiteY6" fmla="*/ 168713 h 1257757"/>
              <a:gd name="connsiteX7" fmla="*/ 588628 w 1271256"/>
              <a:gd name="connsiteY7" fmla="*/ 438 h 1257757"/>
              <a:gd name="connsiteX8" fmla="*/ 804528 w 1271256"/>
              <a:gd name="connsiteY8" fmla="*/ 121088 h 1257757"/>
              <a:gd name="connsiteX9" fmla="*/ 1049003 w 1271256"/>
              <a:gd name="connsiteY9" fmla="*/ 159188 h 1257757"/>
              <a:gd name="connsiteX10" fmla="*/ 1010903 w 1271256"/>
              <a:gd name="connsiteY10" fmla="*/ 384613 h 1257757"/>
              <a:gd name="connsiteX11" fmla="*/ 1163303 w 1271256"/>
              <a:gd name="connsiteY11" fmla="*/ 511613 h 1257757"/>
              <a:gd name="connsiteX12" fmla="*/ 1271253 w 1271256"/>
              <a:gd name="connsiteY12" fmla="*/ 784663 h 1257757"/>
              <a:gd name="connsiteX13" fmla="*/ 1160128 w 1271256"/>
              <a:gd name="connsiteY13" fmla="*/ 1010088 h 1257757"/>
              <a:gd name="connsiteX14" fmla="*/ 861678 w 1271256"/>
              <a:gd name="connsiteY14" fmla="*/ 1235513 h 1257757"/>
              <a:gd name="connsiteX15" fmla="*/ 521953 w 1271256"/>
              <a:gd name="connsiteY15" fmla="*/ 1159313 h 1257757"/>
              <a:gd name="connsiteX16" fmla="*/ 277478 w 1271256"/>
              <a:gd name="connsiteY16" fmla="*/ 1257738 h 1257757"/>
              <a:gd name="connsiteX17" fmla="*/ 144128 w 1271256"/>
              <a:gd name="connsiteY17" fmla="*/ 1149788 h 1257757"/>
              <a:gd name="connsiteX18" fmla="*/ 102853 w 1271256"/>
              <a:gd name="connsiteY18" fmla="*/ 933888 h 1257757"/>
              <a:gd name="connsiteX19" fmla="*/ 58403 w 1271256"/>
              <a:gd name="connsiteY19" fmla="*/ 813238 h 1257757"/>
              <a:gd name="connsiteX20" fmla="*/ 48878 w 1271256"/>
              <a:gd name="connsiteY20" fmla="*/ 679888 h 1257757"/>
              <a:gd name="connsiteX0" fmla="*/ 0 w 1222378"/>
              <a:gd name="connsiteY0" fmla="*/ 679888 h 1257757"/>
              <a:gd name="connsiteX1" fmla="*/ 57150 w 1222378"/>
              <a:gd name="connsiteY1" fmla="*/ 613213 h 1257757"/>
              <a:gd name="connsiteX2" fmla="*/ 123825 w 1222378"/>
              <a:gd name="connsiteY2" fmla="*/ 489388 h 1257757"/>
              <a:gd name="connsiteX3" fmla="*/ 9525 w 1222378"/>
              <a:gd name="connsiteY3" fmla="*/ 308413 h 1257757"/>
              <a:gd name="connsiteX4" fmla="*/ 168275 w 1222378"/>
              <a:gd name="connsiteY4" fmla="*/ 82988 h 1257757"/>
              <a:gd name="connsiteX5" fmla="*/ 314325 w 1222378"/>
              <a:gd name="connsiteY5" fmla="*/ 168713 h 1257757"/>
              <a:gd name="connsiteX6" fmla="*/ 539750 w 1222378"/>
              <a:gd name="connsiteY6" fmla="*/ 438 h 1257757"/>
              <a:gd name="connsiteX7" fmla="*/ 755650 w 1222378"/>
              <a:gd name="connsiteY7" fmla="*/ 121088 h 1257757"/>
              <a:gd name="connsiteX8" fmla="*/ 1000125 w 1222378"/>
              <a:gd name="connsiteY8" fmla="*/ 159188 h 1257757"/>
              <a:gd name="connsiteX9" fmla="*/ 962025 w 1222378"/>
              <a:gd name="connsiteY9" fmla="*/ 384613 h 1257757"/>
              <a:gd name="connsiteX10" fmla="*/ 1114425 w 1222378"/>
              <a:gd name="connsiteY10" fmla="*/ 511613 h 1257757"/>
              <a:gd name="connsiteX11" fmla="*/ 1222375 w 1222378"/>
              <a:gd name="connsiteY11" fmla="*/ 784663 h 1257757"/>
              <a:gd name="connsiteX12" fmla="*/ 1111250 w 1222378"/>
              <a:gd name="connsiteY12" fmla="*/ 1010088 h 1257757"/>
              <a:gd name="connsiteX13" fmla="*/ 812800 w 1222378"/>
              <a:gd name="connsiteY13" fmla="*/ 1235513 h 1257757"/>
              <a:gd name="connsiteX14" fmla="*/ 473075 w 1222378"/>
              <a:gd name="connsiteY14" fmla="*/ 1159313 h 1257757"/>
              <a:gd name="connsiteX15" fmla="*/ 228600 w 1222378"/>
              <a:gd name="connsiteY15" fmla="*/ 1257738 h 1257757"/>
              <a:gd name="connsiteX16" fmla="*/ 95250 w 1222378"/>
              <a:gd name="connsiteY16" fmla="*/ 1149788 h 1257757"/>
              <a:gd name="connsiteX17" fmla="*/ 53975 w 1222378"/>
              <a:gd name="connsiteY17" fmla="*/ 933888 h 1257757"/>
              <a:gd name="connsiteX18" fmla="*/ 9525 w 1222378"/>
              <a:gd name="connsiteY18" fmla="*/ 813238 h 1257757"/>
              <a:gd name="connsiteX19" fmla="*/ 0 w 1222378"/>
              <a:gd name="connsiteY19" fmla="*/ 679888 h 125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22378" h="1257757">
                <a:moveTo>
                  <a:pt x="0" y="679888"/>
                </a:moveTo>
                <a:cubicBezTo>
                  <a:pt x="7937" y="646551"/>
                  <a:pt x="36513" y="644963"/>
                  <a:pt x="57150" y="613213"/>
                </a:cubicBezTo>
                <a:cubicBezTo>
                  <a:pt x="77787" y="581463"/>
                  <a:pt x="131763" y="540188"/>
                  <a:pt x="123825" y="489388"/>
                </a:cubicBezTo>
                <a:cubicBezTo>
                  <a:pt x="115887" y="438588"/>
                  <a:pt x="2117" y="376146"/>
                  <a:pt x="9525" y="308413"/>
                </a:cubicBezTo>
                <a:cubicBezTo>
                  <a:pt x="16933" y="240680"/>
                  <a:pt x="117475" y="106271"/>
                  <a:pt x="168275" y="82988"/>
                </a:cubicBezTo>
                <a:cubicBezTo>
                  <a:pt x="219075" y="59705"/>
                  <a:pt x="252413" y="182471"/>
                  <a:pt x="314325" y="168713"/>
                </a:cubicBezTo>
                <a:cubicBezTo>
                  <a:pt x="376237" y="154955"/>
                  <a:pt x="466196" y="8376"/>
                  <a:pt x="539750" y="438"/>
                </a:cubicBezTo>
                <a:cubicBezTo>
                  <a:pt x="613304" y="-7500"/>
                  <a:pt x="678921" y="94630"/>
                  <a:pt x="755650" y="121088"/>
                </a:cubicBezTo>
                <a:cubicBezTo>
                  <a:pt x="832379" y="147546"/>
                  <a:pt x="965729" y="115267"/>
                  <a:pt x="1000125" y="159188"/>
                </a:cubicBezTo>
                <a:cubicBezTo>
                  <a:pt x="1034521" y="203109"/>
                  <a:pt x="942975" y="325876"/>
                  <a:pt x="962025" y="384613"/>
                </a:cubicBezTo>
                <a:cubicBezTo>
                  <a:pt x="981075" y="443350"/>
                  <a:pt x="1071033" y="444938"/>
                  <a:pt x="1114425" y="511613"/>
                </a:cubicBezTo>
                <a:cubicBezTo>
                  <a:pt x="1157817" y="578288"/>
                  <a:pt x="1222904" y="701584"/>
                  <a:pt x="1222375" y="784663"/>
                </a:cubicBezTo>
                <a:cubicBezTo>
                  <a:pt x="1221846" y="867742"/>
                  <a:pt x="1179512" y="934946"/>
                  <a:pt x="1111250" y="1010088"/>
                </a:cubicBezTo>
                <a:cubicBezTo>
                  <a:pt x="1042988" y="1085230"/>
                  <a:pt x="919162" y="1210642"/>
                  <a:pt x="812800" y="1235513"/>
                </a:cubicBezTo>
                <a:cubicBezTo>
                  <a:pt x="706438" y="1260384"/>
                  <a:pt x="570441" y="1155609"/>
                  <a:pt x="473075" y="1159313"/>
                </a:cubicBezTo>
                <a:cubicBezTo>
                  <a:pt x="375709" y="1163017"/>
                  <a:pt x="291571" y="1259325"/>
                  <a:pt x="228600" y="1257738"/>
                </a:cubicBezTo>
                <a:cubicBezTo>
                  <a:pt x="165629" y="1256151"/>
                  <a:pt x="124354" y="1203763"/>
                  <a:pt x="95250" y="1149788"/>
                </a:cubicBezTo>
                <a:cubicBezTo>
                  <a:pt x="66146" y="1095813"/>
                  <a:pt x="68263" y="989980"/>
                  <a:pt x="53975" y="933888"/>
                </a:cubicBezTo>
                <a:cubicBezTo>
                  <a:pt x="39687" y="877796"/>
                  <a:pt x="18521" y="855571"/>
                  <a:pt x="9525" y="813238"/>
                </a:cubicBezTo>
                <a:cubicBezTo>
                  <a:pt x="529" y="770905"/>
                  <a:pt x="9525" y="716400"/>
                  <a:pt x="0" y="679888"/>
                </a:cubicBezTo>
                <a:close/>
              </a:path>
            </a:pathLst>
          </a:custGeom>
          <a:solidFill>
            <a:schemeClr val="bg1">
              <a:lumMod val="85000"/>
            </a:schemeClr>
          </a:solidFill>
          <a:ln w="12700" cmpd="sng">
            <a:solidFill>
              <a:schemeClr val="bg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679" name="Group 678"/>
          <p:cNvGrpSpPr/>
          <p:nvPr/>
        </p:nvGrpSpPr>
        <p:grpSpPr>
          <a:xfrm flipH="1">
            <a:off x="3714441" y="2022451"/>
            <a:ext cx="474581" cy="437354"/>
            <a:chOff x="6281241" y="2021529"/>
            <a:chExt cx="530499" cy="563882"/>
          </a:xfrm>
        </p:grpSpPr>
        <p:sp>
          <p:nvSpPr>
            <p:cNvPr id="694" name="Freeform 693"/>
            <p:cNvSpPr/>
            <p:nvPr/>
          </p:nvSpPr>
          <p:spPr>
            <a:xfrm>
              <a:off x="6345561" y="2087387"/>
              <a:ext cx="425149" cy="461536"/>
            </a:xfrm>
            <a:custGeom>
              <a:avLst/>
              <a:gdLst>
                <a:gd name="connsiteX0" fmla="*/ 123910 w 466862"/>
                <a:gd name="connsiteY0" fmla="*/ 1743 h 462316"/>
                <a:gd name="connsiteX1" fmla="*/ 9610 w 466862"/>
                <a:gd name="connsiteY1" fmla="*/ 141443 h 462316"/>
                <a:gd name="connsiteX2" fmla="*/ 28660 w 466862"/>
                <a:gd name="connsiteY2" fmla="*/ 338293 h 462316"/>
                <a:gd name="connsiteX3" fmla="*/ 206460 w 466862"/>
                <a:gd name="connsiteY3" fmla="*/ 446243 h 462316"/>
                <a:gd name="connsiteX4" fmla="*/ 377910 w 466862"/>
                <a:gd name="connsiteY4" fmla="*/ 452593 h 462316"/>
                <a:gd name="connsiteX5" fmla="*/ 466810 w 466862"/>
                <a:gd name="connsiteY5" fmla="*/ 357343 h 462316"/>
                <a:gd name="connsiteX6" fmla="*/ 390610 w 466862"/>
                <a:gd name="connsiteY6" fmla="*/ 192243 h 462316"/>
                <a:gd name="connsiteX7" fmla="*/ 371560 w 466862"/>
                <a:gd name="connsiteY7" fmla="*/ 116043 h 462316"/>
                <a:gd name="connsiteX8" fmla="*/ 295360 w 466862"/>
                <a:gd name="connsiteY8" fmla="*/ 65243 h 462316"/>
                <a:gd name="connsiteX9" fmla="*/ 123910 w 466862"/>
                <a:gd name="connsiteY9" fmla="*/ 1743 h 462316"/>
                <a:gd name="connsiteX0" fmla="*/ 123910 w 467152"/>
                <a:gd name="connsiteY0" fmla="*/ 1743 h 462316"/>
                <a:gd name="connsiteX1" fmla="*/ 9610 w 467152"/>
                <a:gd name="connsiteY1" fmla="*/ 141443 h 462316"/>
                <a:gd name="connsiteX2" fmla="*/ 28660 w 467152"/>
                <a:gd name="connsiteY2" fmla="*/ 338293 h 462316"/>
                <a:gd name="connsiteX3" fmla="*/ 206460 w 467152"/>
                <a:gd name="connsiteY3" fmla="*/ 446243 h 462316"/>
                <a:gd name="connsiteX4" fmla="*/ 377910 w 467152"/>
                <a:gd name="connsiteY4" fmla="*/ 452593 h 462316"/>
                <a:gd name="connsiteX5" fmla="*/ 466810 w 467152"/>
                <a:gd name="connsiteY5" fmla="*/ 357343 h 462316"/>
                <a:gd name="connsiteX6" fmla="*/ 348020 w 467152"/>
                <a:gd name="connsiteY6" fmla="*/ 212711 h 462316"/>
                <a:gd name="connsiteX7" fmla="*/ 371560 w 467152"/>
                <a:gd name="connsiteY7" fmla="*/ 116043 h 462316"/>
                <a:gd name="connsiteX8" fmla="*/ 295360 w 467152"/>
                <a:gd name="connsiteY8" fmla="*/ 65243 h 462316"/>
                <a:gd name="connsiteX9" fmla="*/ 123910 w 467152"/>
                <a:gd name="connsiteY9" fmla="*/ 1743 h 462316"/>
                <a:gd name="connsiteX0" fmla="*/ 123910 w 425150"/>
                <a:gd name="connsiteY0" fmla="*/ 1743 h 460918"/>
                <a:gd name="connsiteX1" fmla="*/ 9610 w 425150"/>
                <a:gd name="connsiteY1" fmla="*/ 141443 h 460918"/>
                <a:gd name="connsiteX2" fmla="*/ 28660 w 425150"/>
                <a:gd name="connsiteY2" fmla="*/ 338293 h 460918"/>
                <a:gd name="connsiteX3" fmla="*/ 206460 w 425150"/>
                <a:gd name="connsiteY3" fmla="*/ 446243 h 460918"/>
                <a:gd name="connsiteX4" fmla="*/ 377910 w 425150"/>
                <a:gd name="connsiteY4" fmla="*/ 452593 h 460918"/>
                <a:gd name="connsiteX5" fmla="*/ 424221 w 425150"/>
                <a:gd name="connsiteY5" fmla="*/ 377811 h 460918"/>
                <a:gd name="connsiteX6" fmla="*/ 348020 w 425150"/>
                <a:gd name="connsiteY6" fmla="*/ 212711 h 460918"/>
                <a:gd name="connsiteX7" fmla="*/ 371560 w 425150"/>
                <a:gd name="connsiteY7" fmla="*/ 116043 h 460918"/>
                <a:gd name="connsiteX8" fmla="*/ 295360 w 425150"/>
                <a:gd name="connsiteY8" fmla="*/ 65243 h 460918"/>
                <a:gd name="connsiteX9" fmla="*/ 123910 w 425150"/>
                <a:gd name="connsiteY9" fmla="*/ 1743 h 460918"/>
                <a:gd name="connsiteX0" fmla="*/ 123910 w 425150"/>
                <a:gd name="connsiteY0" fmla="*/ 2361 h 461536"/>
                <a:gd name="connsiteX1" fmla="*/ 9610 w 425150"/>
                <a:gd name="connsiteY1" fmla="*/ 142061 h 461536"/>
                <a:gd name="connsiteX2" fmla="*/ 28660 w 425150"/>
                <a:gd name="connsiteY2" fmla="*/ 338911 h 461536"/>
                <a:gd name="connsiteX3" fmla="*/ 206460 w 425150"/>
                <a:gd name="connsiteY3" fmla="*/ 446861 h 461536"/>
                <a:gd name="connsiteX4" fmla="*/ 377910 w 425150"/>
                <a:gd name="connsiteY4" fmla="*/ 453211 h 461536"/>
                <a:gd name="connsiteX5" fmla="*/ 424221 w 425150"/>
                <a:gd name="connsiteY5" fmla="*/ 378429 h 461536"/>
                <a:gd name="connsiteX6" fmla="*/ 348020 w 425150"/>
                <a:gd name="connsiteY6" fmla="*/ 213329 h 461536"/>
                <a:gd name="connsiteX7" fmla="*/ 295360 w 425150"/>
                <a:gd name="connsiteY7" fmla="*/ 65861 h 461536"/>
                <a:gd name="connsiteX8" fmla="*/ 123910 w 425150"/>
                <a:gd name="connsiteY8" fmla="*/ 2361 h 46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5150" h="461536">
                  <a:moveTo>
                    <a:pt x="123910" y="2361"/>
                  </a:moveTo>
                  <a:cubicBezTo>
                    <a:pt x="76285" y="15061"/>
                    <a:pt x="25485" y="85969"/>
                    <a:pt x="9610" y="142061"/>
                  </a:cubicBezTo>
                  <a:cubicBezTo>
                    <a:pt x="-6265" y="198153"/>
                    <a:pt x="-4148" y="288111"/>
                    <a:pt x="28660" y="338911"/>
                  </a:cubicBezTo>
                  <a:cubicBezTo>
                    <a:pt x="61468" y="389711"/>
                    <a:pt x="148252" y="427811"/>
                    <a:pt x="206460" y="446861"/>
                  </a:cubicBezTo>
                  <a:cubicBezTo>
                    <a:pt x="264668" y="465911"/>
                    <a:pt x="341617" y="464616"/>
                    <a:pt x="377910" y="453211"/>
                  </a:cubicBezTo>
                  <a:cubicBezTo>
                    <a:pt x="414204" y="441806"/>
                    <a:pt x="429203" y="418409"/>
                    <a:pt x="424221" y="378429"/>
                  </a:cubicBezTo>
                  <a:cubicBezTo>
                    <a:pt x="419239" y="338449"/>
                    <a:pt x="369497" y="265424"/>
                    <a:pt x="348020" y="213329"/>
                  </a:cubicBezTo>
                  <a:cubicBezTo>
                    <a:pt x="326543" y="161234"/>
                    <a:pt x="332712" y="101022"/>
                    <a:pt x="295360" y="65861"/>
                  </a:cubicBezTo>
                  <a:cubicBezTo>
                    <a:pt x="258008" y="30700"/>
                    <a:pt x="171535" y="-10339"/>
                    <a:pt x="123910" y="2361"/>
                  </a:cubicBezTo>
                  <a:close/>
                </a:path>
              </a:pathLst>
            </a:cu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95" name="Freeform 694"/>
            <p:cNvSpPr/>
            <p:nvPr/>
          </p:nvSpPr>
          <p:spPr>
            <a:xfrm>
              <a:off x="6281241" y="2021529"/>
              <a:ext cx="252685" cy="508127"/>
            </a:xfrm>
            <a:custGeom>
              <a:avLst/>
              <a:gdLst>
                <a:gd name="connsiteX0" fmla="*/ 207279 w 252685"/>
                <a:gd name="connsiteY0" fmla="*/ 49169 h 508127"/>
                <a:gd name="connsiteX1" fmla="*/ 105679 w 252685"/>
                <a:gd name="connsiteY1" fmla="*/ 4719 h 508127"/>
                <a:gd name="connsiteX2" fmla="*/ 54879 w 252685"/>
                <a:gd name="connsiteY2" fmla="*/ 169819 h 508127"/>
                <a:gd name="connsiteX3" fmla="*/ 4079 w 252685"/>
                <a:gd name="connsiteY3" fmla="*/ 353969 h 508127"/>
                <a:gd name="connsiteX4" fmla="*/ 169179 w 252685"/>
                <a:gd name="connsiteY4" fmla="*/ 506369 h 508127"/>
                <a:gd name="connsiteX5" fmla="*/ 181879 w 252685"/>
                <a:gd name="connsiteY5" fmla="*/ 430169 h 508127"/>
                <a:gd name="connsiteX6" fmla="*/ 61229 w 252685"/>
                <a:gd name="connsiteY6" fmla="*/ 328569 h 508127"/>
                <a:gd name="connsiteX7" fmla="*/ 131079 w 252685"/>
                <a:gd name="connsiteY7" fmla="*/ 144419 h 508127"/>
                <a:gd name="connsiteX8" fmla="*/ 169179 w 252685"/>
                <a:gd name="connsiteY8" fmla="*/ 93619 h 508127"/>
                <a:gd name="connsiteX9" fmla="*/ 251729 w 252685"/>
                <a:gd name="connsiteY9" fmla="*/ 93619 h 508127"/>
                <a:gd name="connsiteX10" fmla="*/ 207279 w 252685"/>
                <a:gd name="connsiteY10" fmla="*/ 49169 h 50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2685" h="508127">
                  <a:moveTo>
                    <a:pt x="207279" y="49169"/>
                  </a:moveTo>
                  <a:cubicBezTo>
                    <a:pt x="182937" y="34352"/>
                    <a:pt x="131079" y="-15389"/>
                    <a:pt x="105679" y="4719"/>
                  </a:cubicBezTo>
                  <a:cubicBezTo>
                    <a:pt x="80279" y="24827"/>
                    <a:pt x="71812" y="111611"/>
                    <a:pt x="54879" y="169819"/>
                  </a:cubicBezTo>
                  <a:cubicBezTo>
                    <a:pt x="37946" y="228027"/>
                    <a:pt x="-14971" y="297877"/>
                    <a:pt x="4079" y="353969"/>
                  </a:cubicBezTo>
                  <a:cubicBezTo>
                    <a:pt x="23129" y="410061"/>
                    <a:pt x="139546" y="493669"/>
                    <a:pt x="169179" y="506369"/>
                  </a:cubicBezTo>
                  <a:cubicBezTo>
                    <a:pt x="198812" y="519069"/>
                    <a:pt x="199871" y="459802"/>
                    <a:pt x="181879" y="430169"/>
                  </a:cubicBezTo>
                  <a:cubicBezTo>
                    <a:pt x="163887" y="400536"/>
                    <a:pt x="69696" y="376194"/>
                    <a:pt x="61229" y="328569"/>
                  </a:cubicBezTo>
                  <a:cubicBezTo>
                    <a:pt x="52762" y="280944"/>
                    <a:pt x="113087" y="183577"/>
                    <a:pt x="131079" y="144419"/>
                  </a:cubicBezTo>
                  <a:cubicBezTo>
                    <a:pt x="149071" y="105261"/>
                    <a:pt x="149071" y="102086"/>
                    <a:pt x="169179" y="93619"/>
                  </a:cubicBezTo>
                  <a:cubicBezTo>
                    <a:pt x="189287" y="85152"/>
                    <a:pt x="245379" y="102086"/>
                    <a:pt x="251729" y="93619"/>
                  </a:cubicBezTo>
                  <a:cubicBezTo>
                    <a:pt x="258079" y="85152"/>
                    <a:pt x="231621" y="63986"/>
                    <a:pt x="207279" y="49169"/>
                  </a:cubicBezTo>
                  <a:close/>
                </a:path>
              </a:pathLst>
            </a:custGeom>
            <a:solidFill>
              <a:srgbClr val="E18D85"/>
            </a:solidFill>
            <a:ln w="9525" cmpd="sng">
              <a:solidFill>
                <a:srgbClr val="8080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96" name="Freeform 695"/>
            <p:cNvSpPr/>
            <p:nvPr/>
          </p:nvSpPr>
          <p:spPr>
            <a:xfrm>
              <a:off x="6576435" y="2113342"/>
              <a:ext cx="235305" cy="332948"/>
            </a:xfrm>
            <a:custGeom>
              <a:avLst/>
              <a:gdLst>
                <a:gd name="connsiteX0" fmla="*/ 45 w 235305"/>
                <a:gd name="connsiteY0" fmla="*/ 2645 h 332948"/>
                <a:gd name="connsiteX1" fmla="*/ 95295 w 235305"/>
                <a:gd name="connsiteY1" fmla="*/ 28045 h 332948"/>
                <a:gd name="connsiteX2" fmla="*/ 139745 w 235305"/>
                <a:gd name="connsiteY2" fmla="*/ 104245 h 332948"/>
                <a:gd name="connsiteX3" fmla="*/ 158795 w 235305"/>
                <a:gd name="connsiteY3" fmla="*/ 218545 h 332948"/>
                <a:gd name="connsiteX4" fmla="*/ 234995 w 235305"/>
                <a:gd name="connsiteY4" fmla="*/ 269345 h 332948"/>
                <a:gd name="connsiteX5" fmla="*/ 184195 w 235305"/>
                <a:gd name="connsiteY5" fmla="*/ 332845 h 332948"/>
                <a:gd name="connsiteX6" fmla="*/ 146095 w 235305"/>
                <a:gd name="connsiteY6" fmla="*/ 282045 h 332948"/>
                <a:gd name="connsiteX7" fmla="*/ 76245 w 235305"/>
                <a:gd name="connsiteY7" fmla="*/ 199495 h 332948"/>
                <a:gd name="connsiteX8" fmla="*/ 82595 w 235305"/>
                <a:gd name="connsiteY8" fmla="*/ 85195 h 332948"/>
                <a:gd name="connsiteX9" fmla="*/ 45 w 235305"/>
                <a:gd name="connsiteY9" fmla="*/ 2645 h 332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5305" h="332948">
                  <a:moveTo>
                    <a:pt x="45" y="2645"/>
                  </a:moveTo>
                  <a:cubicBezTo>
                    <a:pt x="2162" y="-6880"/>
                    <a:pt x="72012" y="11112"/>
                    <a:pt x="95295" y="28045"/>
                  </a:cubicBezTo>
                  <a:cubicBezTo>
                    <a:pt x="118578" y="44978"/>
                    <a:pt x="129162" y="72495"/>
                    <a:pt x="139745" y="104245"/>
                  </a:cubicBezTo>
                  <a:cubicBezTo>
                    <a:pt x="150328" y="135995"/>
                    <a:pt x="142920" y="191028"/>
                    <a:pt x="158795" y="218545"/>
                  </a:cubicBezTo>
                  <a:cubicBezTo>
                    <a:pt x="174670" y="246062"/>
                    <a:pt x="230762" y="250295"/>
                    <a:pt x="234995" y="269345"/>
                  </a:cubicBezTo>
                  <a:cubicBezTo>
                    <a:pt x="239228" y="288395"/>
                    <a:pt x="199012" y="330728"/>
                    <a:pt x="184195" y="332845"/>
                  </a:cubicBezTo>
                  <a:cubicBezTo>
                    <a:pt x="169378" y="334962"/>
                    <a:pt x="164087" y="304270"/>
                    <a:pt x="146095" y="282045"/>
                  </a:cubicBezTo>
                  <a:cubicBezTo>
                    <a:pt x="128103" y="259820"/>
                    <a:pt x="86828" y="232303"/>
                    <a:pt x="76245" y="199495"/>
                  </a:cubicBezTo>
                  <a:cubicBezTo>
                    <a:pt x="65662" y="166687"/>
                    <a:pt x="95295" y="110595"/>
                    <a:pt x="82595" y="85195"/>
                  </a:cubicBezTo>
                  <a:cubicBezTo>
                    <a:pt x="69895" y="59795"/>
                    <a:pt x="-2072" y="12170"/>
                    <a:pt x="45" y="2645"/>
                  </a:cubicBezTo>
                  <a:close/>
                </a:path>
              </a:pathLst>
            </a:custGeom>
            <a:solidFill>
              <a:srgbClr val="E18D85"/>
            </a:solidFill>
            <a:ln w="9525" cmpd="sng">
              <a:solidFill>
                <a:srgbClr val="8080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97" name="Freeform 696"/>
            <p:cNvSpPr/>
            <p:nvPr/>
          </p:nvSpPr>
          <p:spPr>
            <a:xfrm>
              <a:off x="6510379" y="2488255"/>
              <a:ext cx="271000" cy="97156"/>
            </a:xfrm>
            <a:custGeom>
              <a:avLst/>
              <a:gdLst>
                <a:gd name="connsiteX0" fmla="*/ 51540 w 271000"/>
                <a:gd name="connsiteY0" fmla="*/ 125 h 97155"/>
                <a:gd name="connsiteX1" fmla="*/ 740 w 271000"/>
                <a:gd name="connsiteY1" fmla="*/ 38225 h 97155"/>
                <a:gd name="connsiteX2" fmla="*/ 89640 w 271000"/>
                <a:gd name="connsiteY2" fmla="*/ 95375 h 97155"/>
                <a:gd name="connsiteX3" fmla="*/ 242040 w 271000"/>
                <a:gd name="connsiteY3" fmla="*/ 76325 h 97155"/>
                <a:gd name="connsiteX4" fmla="*/ 261090 w 271000"/>
                <a:gd name="connsiteY4" fmla="*/ 12825 h 97155"/>
                <a:gd name="connsiteX5" fmla="*/ 127740 w 271000"/>
                <a:gd name="connsiteY5" fmla="*/ 25525 h 97155"/>
                <a:gd name="connsiteX6" fmla="*/ 51540 w 271000"/>
                <a:gd name="connsiteY6" fmla="*/ 125 h 97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000" h="97155">
                  <a:moveTo>
                    <a:pt x="51540" y="125"/>
                  </a:moveTo>
                  <a:cubicBezTo>
                    <a:pt x="30373" y="2242"/>
                    <a:pt x="-5610" y="22350"/>
                    <a:pt x="740" y="38225"/>
                  </a:cubicBezTo>
                  <a:cubicBezTo>
                    <a:pt x="7090" y="54100"/>
                    <a:pt x="49423" y="89025"/>
                    <a:pt x="89640" y="95375"/>
                  </a:cubicBezTo>
                  <a:cubicBezTo>
                    <a:pt x="129857" y="101725"/>
                    <a:pt x="213465" y="90083"/>
                    <a:pt x="242040" y="76325"/>
                  </a:cubicBezTo>
                  <a:cubicBezTo>
                    <a:pt x="270615" y="62567"/>
                    <a:pt x="280140" y="21292"/>
                    <a:pt x="261090" y="12825"/>
                  </a:cubicBezTo>
                  <a:cubicBezTo>
                    <a:pt x="242040" y="4358"/>
                    <a:pt x="162665" y="27642"/>
                    <a:pt x="127740" y="25525"/>
                  </a:cubicBezTo>
                  <a:cubicBezTo>
                    <a:pt x="92815" y="23408"/>
                    <a:pt x="72707" y="-1992"/>
                    <a:pt x="51540" y="125"/>
                  </a:cubicBezTo>
                  <a:close/>
                </a:path>
              </a:pathLst>
            </a:custGeom>
            <a:solidFill>
              <a:srgbClr val="E18D85"/>
            </a:solidFill>
            <a:ln w="9525" cmpd="sng">
              <a:solidFill>
                <a:srgbClr val="8080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2" name="Right Arrow 21"/>
          <p:cNvSpPr/>
          <p:nvPr/>
        </p:nvSpPr>
        <p:spPr>
          <a:xfrm>
            <a:off x="2724760" y="2482672"/>
            <a:ext cx="497840" cy="381429"/>
          </a:xfrm>
          <a:prstGeom prst="rightArrow">
            <a:avLst/>
          </a:prstGeom>
          <a:solidFill>
            <a:srgbClr val="3366FF"/>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23" name="TextBox 22"/>
          <p:cNvSpPr txBox="1"/>
          <p:nvPr/>
        </p:nvSpPr>
        <p:spPr>
          <a:xfrm>
            <a:off x="2563731" y="2861291"/>
            <a:ext cx="556563" cy="307777"/>
          </a:xfrm>
          <a:prstGeom prst="rect">
            <a:avLst/>
          </a:prstGeom>
          <a:noFill/>
        </p:spPr>
        <p:txBody>
          <a:bodyPr wrap="none" rtlCol="0">
            <a:spAutoFit/>
          </a:bodyPr>
          <a:lstStyle/>
          <a:p>
            <a:r>
              <a:rPr lang="en-US" sz="1400" b="1" dirty="0" smtClean="0"/>
              <a:t>time</a:t>
            </a:r>
            <a:endParaRPr lang="en-US" sz="1400" b="1" dirty="0"/>
          </a:p>
        </p:txBody>
      </p:sp>
      <p:sp>
        <p:nvSpPr>
          <p:cNvPr id="24" name="Right Arrow 23"/>
          <p:cNvSpPr/>
          <p:nvPr/>
        </p:nvSpPr>
        <p:spPr>
          <a:xfrm>
            <a:off x="2534499" y="2482672"/>
            <a:ext cx="497840" cy="381429"/>
          </a:xfrm>
          <a:prstGeom prst="rightArrow">
            <a:avLst/>
          </a:prstGeom>
          <a:solidFill>
            <a:srgbClr val="3366FF"/>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grpSp>
        <p:nvGrpSpPr>
          <p:cNvPr id="77" name="Group 76"/>
          <p:cNvGrpSpPr/>
          <p:nvPr/>
        </p:nvGrpSpPr>
        <p:grpSpPr>
          <a:xfrm>
            <a:off x="236412" y="2779328"/>
            <a:ext cx="83904" cy="134978"/>
            <a:chOff x="7076802" y="1408823"/>
            <a:chExt cx="1359025" cy="1370580"/>
          </a:xfrm>
          <a:effectLst>
            <a:outerShdw blurRad="82550" dist="38100" dir="2700000" algn="tl" rotWithShape="0">
              <a:schemeClr val="accent1">
                <a:lumMod val="75000"/>
                <a:alpha val="63000"/>
              </a:schemeClr>
            </a:outerShdw>
          </a:effectLst>
        </p:grpSpPr>
        <p:sp>
          <p:nvSpPr>
            <p:cNvPr id="78" name="Freeform 77"/>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79" name="Freeform 78"/>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chemeClr val="bg1">
                <a:lumMod val="85000"/>
              </a:schemeClr>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nvGrpSpPr>
          <p:cNvPr id="80" name="Group 79"/>
          <p:cNvGrpSpPr/>
          <p:nvPr/>
        </p:nvGrpSpPr>
        <p:grpSpPr>
          <a:xfrm rot="4640769">
            <a:off x="387906" y="2822595"/>
            <a:ext cx="83905" cy="134979"/>
            <a:chOff x="7076802" y="1408823"/>
            <a:chExt cx="1359025" cy="1370580"/>
          </a:xfrm>
          <a:effectLst>
            <a:outerShdw blurRad="82550" dist="38100" dir="2700000" algn="tl" rotWithShape="0">
              <a:schemeClr val="accent1">
                <a:lumMod val="75000"/>
                <a:alpha val="63000"/>
              </a:schemeClr>
            </a:outerShdw>
          </a:effectLst>
        </p:grpSpPr>
        <p:sp>
          <p:nvSpPr>
            <p:cNvPr id="81" name="Freeform 80"/>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82" name="Freeform 81"/>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chemeClr val="bg1">
                <a:lumMod val="85000"/>
              </a:schemeClr>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nvGrpSpPr>
          <p:cNvPr id="83" name="Group 82"/>
          <p:cNvGrpSpPr/>
          <p:nvPr/>
        </p:nvGrpSpPr>
        <p:grpSpPr>
          <a:xfrm rot="2320320">
            <a:off x="382209" y="2649348"/>
            <a:ext cx="83904" cy="134977"/>
            <a:chOff x="7076802" y="1408823"/>
            <a:chExt cx="1359025" cy="1370580"/>
          </a:xfrm>
          <a:effectLst>
            <a:outerShdw blurRad="82550" dist="38100" dir="2700000" algn="tl" rotWithShape="0">
              <a:schemeClr val="accent1">
                <a:lumMod val="75000"/>
                <a:alpha val="63000"/>
              </a:schemeClr>
            </a:outerShdw>
          </a:effectLst>
        </p:grpSpPr>
        <p:sp>
          <p:nvSpPr>
            <p:cNvPr id="84" name="Freeform 83"/>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85" name="Freeform 84"/>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chemeClr val="bg1">
                <a:lumMod val="85000"/>
              </a:schemeClr>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nvGrpSpPr>
          <p:cNvPr id="86" name="Group 85"/>
          <p:cNvGrpSpPr/>
          <p:nvPr/>
        </p:nvGrpSpPr>
        <p:grpSpPr>
          <a:xfrm rot="639964">
            <a:off x="225043" y="2567791"/>
            <a:ext cx="83903" cy="134976"/>
            <a:chOff x="7076802" y="1408823"/>
            <a:chExt cx="1359025" cy="1370580"/>
          </a:xfrm>
          <a:effectLst>
            <a:outerShdw blurRad="82550" dist="38100" dir="2700000" algn="tl" rotWithShape="0">
              <a:schemeClr val="accent1">
                <a:lumMod val="75000"/>
                <a:alpha val="63000"/>
              </a:schemeClr>
            </a:outerShdw>
          </a:effectLst>
        </p:grpSpPr>
        <p:sp>
          <p:nvSpPr>
            <p:cNvPr id="87" name="Freeform 86"/>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88" name="Freeform 87"/>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chemeClr val="bg1">
                <a:lumMod val="85000"/>
              </a:schemeClr>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nvGrpSpPr>
          <p:cNvPr id="89" name="Group 88"/>
          <p:cNvGrpSpPr/>
          <p:nvPr/>
        </p:nvGrpSpPr>
        <p:grpSpPr>
          <a:xfrm rot="4088618">
            <a:off x="454715" y="2951828"/>
            <a:ext cx="83904" cy="134977"/>
            <a:chOff x="7076802" y="1408823"/>
            <a:chExt cx="1359025" cy="1370580"/>
          </a:xfrm>
          <a:effectLst>
            <a:outerShdw blurRad="82550" dist="38100" dir="2700000" algn="tl" rotWithShape="0">
              <a:schemeClr val="accent1">
                <a:lumMod val="75000"/>
                <a:alpha val="63000"/>
              </a:schemeClr>
            </a:outerShdw>
          </a:effectLst>
        </p:grpSpPr>
        <p:sp>
          <p:nvSpPr>
            <p:cNvPr id="90" name="Freeform 89"/>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91" name="Freeform 90"/>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chemeClr val="bg1">
                <a:lumMod val="85000"/>
              </a:schemeClr>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nvGrpSpPr>
          <p:cNvPr id="92" name="Group 91"/>
          <p:cNvGrpSpPr/>
          <p:nvPr/>
        </p:nvGrpSpPr>
        <p:grpSpPr>
          <a:xfrm rot="19235211">
            <a:off x="227963" y="2943564"/>
            <a:ext cx="83904" cy="134978"/>
            <a:chOff x="7076802" y="1408823"/>
            <a:chExt cx="1359025" cy="1370580"/>
          </a:xfrm>
          <a:effectLst>
            <a:outerShdw blurRad="82550" dist="38100" dir="2700000" algn="tl" rotWithShape="0">
              <a:schemeClr val="accent1">
                <a:lumMod val="75000"/>
                <a:alpha val="63000"/>
              </a:schemeClr>
            </a:outerShdw>
          </a:effectLst>
        </p:grpSpPr>
        <p:sp>
          <p:nvSpPr>
            <p:cNvPr id="93" name="Freeform 92"/>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94" name="Freeform 93"/>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chemeClr val="bg1">
                <a:lumMod val="85000"/>
              </a:schemeClr>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sp>
        <p:nvSpPr>
          <p:cNvPr id="575" name="Right Arrow 574"/>
          <p:cNvSpPr/>
          <p:nvPr/>
        </p:nvSpPr>
        <p:spPr>
          <a:xfrm>
            <a:off x="5099808" y="2482672"/>
            <a:ext cx="497840" cy="381429"/>
          </a:xfrm>
          <a:prstGeom prst="rightArrow">
            <a:avLst/>
          </a:prstGeom>
          <a:solidFill>
            <a:srgbClr val="3366FF"/>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576" name="TextBox 575"/>
          <p:cNvSpPr txBox="1"/>
          <p:nvPr/>
        </p:nvSpPr>
        <p:spPr>
          <a:xfrm>
            <a:off x="4938779" y="2867159"/>
            <a:ext cx="556563" cy="307777"/>
          </a:xfrm>
          <a:prstGeom prst="rect">
            <a:avLst/>
          </a:prstGeom>
          <a:noFill/>
        </p:spPr>
        <p:txBody>
          <a:bodyPr wrap="none" rtlCol="0">
            <a:spAutoFit/>
          </a:bodyPr>
          <a:lstStyle/>
          <a:p>
            <a:r>
              <a:rPr lang="en-US" sz="1400" b="1" dirty="0" smtClean="0"/>
              <a:t>time</a:t>
            </a:r>
            <a:endParaRPr lang="en-US" sz="1400" b="1" dirty="0"/>
          </a:p>
        </p:txBody>
      </p:sp>
      <p:sp>
        <p:nvSpPr>
          <p:cNvPr id="577" name="Right Arrow 576"/>
          <p:cNvSpPr/>
          <p:nvPr/>
        </p:nvSpPr>
        <p:spPr>
          <a:xfrm>
            <a:off x="4909547" y="2482672"/>
            <a:ext cx="497840" cy="381429"/>
          </a:xfrm>
          <a:prstGeom prst="rightArrow">
            <a:avLst/>
          </a:prstGeom>
          <a:solidFill>
            <a:srgbClr val="3366FF"/>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578" name="Right Arrow 577"/>
          <p:cNvSpPr/>
          <p:nvPr/>
        </p:nvSpPr>
        <p:spPr>
          <a:xfrm>
            <a:off x="4732213" y="2482672"/>
            <a:ext cx="497840" cy="381429"/>
          </a:xfrm>
          <a:prstGeom prst="rightArrow">
            <a:avLst/>
          </a:prstGeom>
          <a:solidFill>
            <a:srgbClr val="3366FF"/>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584" name="TextBox 583"/>
          <p:cNvSpPr txBox="1"/>
          <p:nvPr/>
        </p:nvSpPr>
        <p:spPr>
          <a:xfrm>
            <a:off x="6990930" y="3955016"/>
            <a:ext cx="812184" cy="338554"/>
          </a:xfrm>
          <a:prstGeom prst="rect">
            <a:avLst/>
          </a:prstGeom>
          <a:noFill/>
        </p:spPr>
        <p:txBody>
          <a:bodyPr wrap="square" rtlCol="0">
            <a:spAutoFit/>
          </a:bodyPr>
          <a:lstStyle/>
          <a:p>
            <a:r>
              <a:rPr lang="en-US" sz="1600" dirty="0" smtClean="0"/>
              <a:t>plants</a:t>
            </a:r>
            <a:endParaRPr lang="en-US" sz="1600" dirty="0"/>
          </a:p>
        </p:txBody>
      </p:sp>
      <p:sp>
        <p:nvSpPr>
          <p:cNvPr id="606" name="Freeform 605"/>
          <p:cNvSpPr/>
          <p:nvPr/>
        </p:nvSpPr>
        <p:spPr>
          <a:xfrm>
            <a:off x="754859" y="2565578"/>
            <a:ext cx="285770" cy="254255"/>
          </a:xfrm>
          <a:custGeom>
            <a:avLst/>
            <a:gdLst>
              <a:gd name="connsiteX0" fmla="*/ 208973 w 285770"/>
              <a:gd name="connsiteY0" fmla="*/ 23079 h 254255"/>
              <a:gd name="connsiteX1" fmla="*/ 69273 w 285770"/>
              <a:gd name="connsiteY1" fmla="*/ 854 h 254255"/>
              <a:gd name="connsiteX2" fmla="*/ 12123 w 285770"/>
              <a:gd name="connsiteY2" fmla="*/ 42129 h 254255"/>
              <a:gd name="connsiteX3" fmla="*/ 12123 w 285770"/>
              <a:gd name="connsiteY3" fmla="*/ 178654 h 254255"/>
              <a:gd name="connsiteX4" fmla="*/ 142298 w 285770"/>
              <a:gd name="connsiteY4" fmla="*/ 248504 h 254255"/>
              <a:gd name="connsiteX5" fmla="*/ 256598 w 285770"/>
              <a:gd name="connsiteY5" fmla="*/ 235804 h 254255"/>
              <a:gd name="connsiteX6" fmla="*/ 281998 w 285770"/>
              <a:gd name="connsiteY6" fmla="*/ 121504 h 254255"/>
              <a:gd name="connsiteX7" fmla="*/ 208973 w 285770"/>
              <a:gd name="connsiteY7" fmla="*/ 23079 h 254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770" h="254255">
                <a:moveTo>
                  <a:pt x="208973" y="23079"/>
                </a:moveTo>
                <a:cubicBezTo>
                  <a:pt x="173519" y="2971"/>
                  <a:pt x="102081" y="-2321"/>
                  <a:pt x="69273" y="854"/>
                </a:cubicBezTo>
                <a:cubicBezTo>
                  <a:pt x="36465" y="4029"/>
                  <a:pt x="21648" y="12496"/>
                  <a:pt x="12123" y="42129"/>
                </a:cubicBezTo>
                <a:cubicBezTo>
                  <a:pt x="2598" y="71762"/>
                  <a:pt x="-9573" y="144258"/>
                  <a:pt x="12123" y="178654"/>
                </a:cubicBezTo>
                <a:cubicBezTo>
                  <a:pt x="33819" y="213050"/>
                  <a:pt x="101552" y="238979"/>
                  <a:pt x="142298" y="248504"/>
                </a:cubicBezTo>
                <a:cubicBezTo>
                  <a:pt x="183044" y="258029"/>
                  <a:pt x="233315" y="256971"/>
                  <a:pt x="256598" y="235804"/>
                </a:cubicBezTo>
                <a:cubicBezTo>
                  <a:pt x="279881" y="214637"/>
                  <a:pt x="292581" y="158016"/>
                  <a:pt x="281998" y="121504"/>
                </a:cubicBezTo>
                <a:cubicBezTo>
                  <a:pt x="271415" y="84992"/>
                  <a:pt x="244427" y="43187"/>
                  <a:pt x="208973" y="23079"/>
                </a:cubicBezTo>
                <a:close/>
              </a:path>
            </a:pathLst>
          </a:custGeom>
          <a:gradFill>
            <a:gsLst>
              <a:gs pos="1000">
                <a:srgbClr val="FFFF00"/>
              </a:gs>
              <a:gs pos="100000">
                <a:schemeClr val="bg1"/>
              </a:gs>
            </a:gsLst>
            <a:lin ang="11280000" scaled="0"/>
          </a:gradFill>
          <a:ln>
            <a:noFill/>
          </a:ln>
          <a:effectLst>
            <a:outerShdw blurRad="82550" dist="38100" dir="2700000" algn="tl" rotWithShape="0">
              <a:schemeClr val="accent1">
                <a:lumMod val="75000"/>
                <a:alpha val="63000"/>
              </a:scheme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07" name="Freeform 606"/>
          <p:cNvSpPr/>
          <p:nvPr/>
        </p:nvSpPr>
        <p:spPr>
          <a:xfrm>
            <a:off x="662207" y="1924644"/>
            <a:ext cx="1543054" cy="1257757"/>
          </a:xfrm>
          <a:custGeom>
            <a:avLst/>
            <a:gdLst>
              <a:gd name="connsiteX0" fmla="*/ 114301 w 1384635"/>
              <a:gd name="connsiteY0" fmla="*/ 654488 h 1257757"/>
              <a:gd name="connsiteX1" fmla="*/ 273051 w 1384635"/>
              <a:gd name="connsiteY1" fmla="*/ 594163 h 1257757"/>
              <a:gd name="connsiteX2" fmla="*/ 377826 w 1384635"/>
              <a:gd name="connsiteY2" fmla="*/ 613213 h 1257757"/>
              <a:gd name="connsiteX3" fmla="*/ 444501 w 1384635"/>
              <a:gd name="connsiteY3" fmla="*/ 489388 h 1257757"/>
              <a:gd name="connsiteX4" fmla="*/ 330201 w 1384635"/>
              <a:gd name="connsiteY4" fmla="*/ 308413 h 1257757"/>
              <a:gd name="connsiteX5" fmla="*/ 488951 w 1384635"/>
              <a:gd name="connsiteY5" fmla="*/ 82988 h 1257757"/>
              <a:gd name="connsiteX6" fmla="*/ 635001 w 1384635"/>
              <a:gd name="connsiteY6" fmla="*/ 168713 h 1257757"/>
              <a:gd name="connsiteX7" fmla="*/ 860426 w 1384635"/>
              <a:gd name="connsiteY7" fmla="*/ 438 h 1257757"/>
              <a:gd name="connsiteX8" fmla="*/ 1076326 w 1384635"/>
              <a:gd name="connsiteY8" fmla="*/ 121088 h 1257757"/>
              <a:gd name="connsiteX9" fmla="*/ 1320801 w 1384635"/>
              <a:gd name="connsiteY9" fmla="*/ 159188 h 1257757"/>
              <a:gd name="connsiteX10" fmla="*/ 1212851 w 1384635"/>
              <a:gd name="connsiteY10" fmla="*/ 448113 h 1257757"/>
              <a:gd name="connsiteX11" fmla="*/ 1384301 w 1384635"/>
              <a:gd name="connsiteY11" fmla="*/ 594163 h 1257757"/>
              <a:gd name="connsiteX12" fmla="*/ 1257301 w 1384635"/>
              <a:gd name="connsiteY12" fmla="*/ 765613 h 1257757"/>
              <a:gd name="connsiteX13" fmla="*/ 1285876 w 1384635"/>
              <a:gd name="connsiteY13" fmla="*/ 946588 h 1257757"/>
              <a:gd name="connsiteX14" fmla="*/ 1133476 w 1384635"/>
              <a:gd name="connsiteY14" fmla="*/ 1235513 h 1257757"/>
              <a:gd name="connsiteX15" fmla="*/ 793751 w 1384635"/>
              <a:gd name="connsiteY15" fmla="*/ 1159313 h 1257757"/>
              <a:gd name="connsiteX16" fmla="*/ 549276 w 1384635"/>
              <a:gd name="connsiteY16" fmla="*/ 1257738 h 1257757"/>
              <a:gd name="connsiteX17" fmla="*/ 415926 w 1384635"/>
              <a:gd name="connsiteY17" fmla="*/ 1149788 h 1257757"/>
              <a:gd name="connsiteX18" fmla="*/ 374651 w 1384635"/>
              <a:gd name="connsiteY18" fmla="*/ 933888 h 1257757"/>
              <a:gd name="connsiteX19" fmla="*/ 171451 w 1384635"/>
              <a:gd name="connsiteY19" fmla="*/ 968813 h 1257757"/>
              <a:gd name="connsiteX20" fmla="*/ 1 w 1384635"/>
              <a:gd name="connsiteY20" fmla="*/ 857688 h 1257757"/>
              <a:gd name="connsiteX21" fmla="*/ 174626 w 1384635"/>
              <a:gd name="connsiteY21" fmla="*/ 851338 h 1257757"/>
              <a:gd name="connsiteX22" fmla="*/ 330201 w 1384635"/>
              <a:gd name="connsiteY22" fmla="*/ 813238 h 1257757"/>
              <a:gd name="connsiteX23" fmla="*/ 320676 w 1384635"/>
              <a:gd name="connsiteY23" fmla="*/ 679888 h 1257757"/>
              <a:gd name="connsiteX24" fmla="*/ 190501 w 1384635"/>
              <a:gd name="connsiteY24" fmla="*/ 654488 h 1257757"/>
              <a:gd name="connsiteX25" fmla="*/ 50801 w 1384635"/>
              <a:gd name="connsiteY25" fmla="*/ 711638 h 1257757"/>
              <a:gd name="connsiteX26" fmla="*/ 114301 w 1384635"/>
              <a:gd name="connsiteY26" fmla="*/ 654488 h 1257757"/>
              <a:gd name="connsiteX0" fmla="*/ 114301 w 1544576"/>
              <a:gd name="connsiteY0" fmla="*/ 654488 h 1257757"/>
              <a:gd name="connsiteX1" fmla="*/ 273051 w 1544576"/>
              <a:gd name="connsiteY1" fmla="*/ 594163 h 1257757"/>
              <a:gd name="connsiteX2" fmla="*/ 377826 w 1544576"/>
              <a:gd name="connsiteY2" fmla="*/ 613213 h 1257757"/>
              <a:gd name="connsiteX3" fmla="*/ 444501 w 1544576"/>
              <a:gd name="connsiteY3" fmla="*/ 489388 h 1257757"/>
              <a:gd name="connsiteX4" fmla="*/ 330201 w 1544576"/>
              <a:gd name="connsiteY4" fmla="*/ 308413 h 1257757"/>
              <a:gd name="connsiteX5" fmla="*/ 488951 w 1544576"/>
              <a:gd name="connsiteY5" fmla="*/ 82988 h 1257757"/>
              <a:gd name="connsiteX6" fmla="*/ 635001 w 1544576"/>
              <a:gd name="connsiteY6" fmla="*/ 168713 h 1257757"/>
              <a:gd name="connsiteX7" fmla="*/ 860426 w 1544576"/>
              <a:gd name="connsiteY7" fmla="*/ 438 h 1257757"/>
              <a:gd name="connsiteX8" fmla="*/ 1076326 w 1544576"/>
              <a:gd name="connsiteY8" fmla="*/ 121088 h 1257757"/>
              <a:gd name="connsiteX9" fmla="*/ 1320801 w 1544576"/>
              <a:gd name="connsiteY9" fmla="*/ 159188 h 1257757"/>
              <a:gd name="connsiteX10" fmla="*/ 1212851 w 1544576"/>
              <a:gd name="connsiteY10" fmla="*/ 448113 h 1257757"/>
              <a:gd name="connsiteX11" fmla="*/ 1384301 w 1544576"/>
              <a:gd name="connsiteY11" fmla="*/ 594163 h 1257757"/>
              <a:gd name="connsiteX12" fmla="*/ 1543051 w 1544576"/>
              <a:gd name="connsiteY12" fmla="*/ 784663 h 1257757"/>
              <a:gd name="connsiteX13" fmla="*/ 1285876 w 1544576"/>
              <a:gd name="connsiteY13" fmla="*/ 946588 h 1257757"/>
              <a:gd name="connsiteX14" fmla="*/ 1133476 w 1544576"/>
              <a:gd name="connsiteY14" fmla="*/ 1235513 h 1257757"/>
              <a:gd name="connsiteX15" fmla="*/ 793751 w 1544576"/>
              <a:gd name="connsiteY15" fmla="*/ 1159313 h 1257757"/>
              <a:gd name="connsiteX16" fmla="*/ 549276 w 1544576"/>
              <a:gd name="connsiteY16" fmla="*/ 1257738 h 1257757"/>
              <a:gd name="connsiteX17" fmla="*/ 415926 w 1544576"/>
              <a:gd name="connsiteY17" fmla="*/ 1149788 h 1257757"/>
              <a:gd name="connsiteX18" fmla="*/ 374651 w 1544576"/>
              <a:gd name="connsiteY18" fmla="*/ 933888 h 1257757"/>
              <a:gd name="connsiteX19" fmla="*/ 171451 w 1544576"/>
              <a:gd name="connsiteY19" fmla="*/ 968813 h 1257757"/>
              <a:gd name="connsiteX20" fmla="*/ 1 w 1544576"/>
              <a:gd name="connsiteY20" fmla="*/ 857688 h 1257757"/>
              <a:gd name="connsiteX21" fmla="*/ 174626 w 1544576"/>
              <a:gd name="connsiteY21" fmla="*/ 851338 h 1257757"/>
              <a:gd name="connsiteX22" fmla="*/ 330201 w 1544576"/>
              <a:gd name="connsiteY22" fmla="*/ 813238 h 1257757"/>
              <a:gd name="connsiteX23" fmla="*/ 320676 w 1544576"/>
              <a:gd name="connsiteY23" fmla="*/ 679888 h 1257757"/>
              <a:gd name="connsiteX24" fmla="*/ 190501 w 1544576"/>
              <a:gd name="connsiteY24" fmla="*/ 654488 h 1257757"/>
              <a:gd name="connsiteX25" fmla="*/ 50801 w 1544576"/>
              <a:gd name="connsiteY25" fmla="*/ 711638 h 1257757"/>
              <a:gd name="connsiteX26" fmla="*/ 114301 w 1544576"/>
              <a:gd name="connsiteY26" fmla="*/ 654488 h 1257757"/>
              <a:gd name="connsiteX0" fmla="*/ 114301 w 1547822"/>
              <a:gd name="connsiteY0" fmla="*/ 654488 h 1257757"/>
              <a:gd name="connsiteX1" fmla="*/ 273051 w 1547822"/>
              <a:gd name="connsiteY1" fmla="*/ 594163 h 1257757"/>
              <a:gd name="connsiteX2" fmla="*/ 377826 w 1547822"/>
              <a:gd name="connsiteY2" fmla="*/ 613213 h 1257757"/>
              <a:gd name="connsiteX3" fmla="*/ 444501 w 1547822"/>
              <a:gd name="connsiteY3" fmla="*/ 489388 h 1257757"/>
              <a:gd name="connsiteX4" fmla="*/ 330201 w 1547822"/>
              <a:gd name="connsiteY4" fmla="*/ 308413 h 1257757"/>
              <a:gd name="connsiteX5" fmla="*/ 488951 w 1547822"/>
              <a:gd name="connsiteY5" fmla="*/ 82988 h 1257757"/>
              <a:gd name="connsiteX6" fmla="*/ 635001 w 1547822"/>
              <a:gd name="connsiteY6" fmla="*/ 168713 h 1257757"/>
              <a:gd name="connsiteX7" fmla="*/ 860426 w 1547822"/>
              <a:gd name="connsiteY7" fmla="*/ 438 h 1257757"/>
              <a:gd name="connsiteX8" fmla="*/ 1076326 w 1547822"/>
              <a:gd name="connsiteY8" fmla="*/ 121088 h 1257757"/>
              <a:gd name="connsiteX9" fmla="*/ 1320801 w 1547822"/>
              <a:gd name="connsiteY9" fmla="*/ 159188 h 1257757"/>
              <a:gd name="connsiteX10" fmla="*/ 1212851 w 1547822"/>
              <a:gd name="connsiteY10" fmla="*/ 448113 h 1257757"/>
              <a:gd name="connsiteX11" fmla="*/ 1435101 w 1547822"/>
              <a:gd name="connsiteY11" fmla="*/ 511613 h 1257757"/>
              <a:gd name="connsiteX12" fmla="*/ 1543051 w 1547822"/>
              <a:gd name="connsiteY12" fmla="*/ 784663 h 1257757"/>
              <a:gd name="connsiteX13" fmla="*/ 1285876 w 1547822"/>
              <a:gd name="connsiteY13" fmla="*/ 946588 h 1257757"/>
              <a:gd name="connsiteX14" fmla="*/ 1133476 w 1547822"/>
              <a:gd name="connsiteY14" fmla="*/ 1235513 h 1257757"/>
              <a:gd name="connsiteX15" fmla="*/ 793751 w 1547822"/>
              <a:gd name="connsiteY15" fmla="*/ 1159313 h 1257757"/>
              <a:gd name="connsiteX16" fmla="*/ 549276 w 1547822"/>
              <a:gd name="connsiteY16" fmla="*/ 1257738 h 1257757"/>
              <a:gd name="connsiteX17" fmla="*/ 415926 w 1547822"/>
              <a:gd name="connsiteY17" fmla="*/ 1149788 h 1257757"/>
              <a:gd name="connsiteX18" fmla="*/ 374651 w 1547822"/>
              <a:gd name="connsiteY18" fmla="*/ 933888 h 1257757"/>
              <a:gd name="connsiteX19" fmla="*/ 171451 w 1547822"/>
              <a:gd name="connsiteY19" fmla="*/ 968813 h 1257757"/>
              <a:gd name="connsiteX20" fmla="*/ 1 w 1547822"/>
              <a:gd name="connsiteY20" fmla="*/ 857688 h 1257757"/>
              <a:gd name="connsiteX21" fmla="*/ 174626 w 1547822"/>
              <a:gd name="connsiteY21" fmla="*/ 851338 h 1257757"/>
              <a:gd name="connsiteX22" fmla="*/ 330201 w 1547822"/>
              <a:gd name="connsiteY22" fmla="*/ 813238 h 1257757"/>
              <a:gd name="connsiteX23" fmla="*/ 320676 w 1547822"/>
              <a:gd name="connsiteY23" fmla="*/ 679888 h 1257757"/>
              <a:gd name="connsiteX24" fmla="*/ 190501 w 1547822"/>
              <a:gd name="connsiteY24" fmla="*/ 654488 h 1257757"/>
              <a:gd name="connsiteX25" fmla="*/ 50801 w 1547822"/>
              <a:gd name="connsiteY25" fmla="*/ 711638 h 1257757"/>
              <a:gd name="connsiteX26" fmla="*/ 114301 w 1547822"/>
              <a:gd name="connsiteY26" fmla="*/ 654488 h 1257757"/>
              <a:gd name="connsiteX0" fmla="*/ 114301 w 1547344"/>
              <a:gd name="connsiteY0" fmla="*/ 654488 h 1257757"/>
              <a:gd name="connsiteX1" fmla="*/ 273051 w 1547344"/>
              <a:gd name="connsiteY1" fmla="*/ 594163 h 1257757"/>
              <a:gd name="connsiteX2" fmla="*/ 377826 w 1547344"/>
              <a:gd name="connsiteY2" fmla="*/ 613213 h 1257757"/>
              <a:gd name="connsiteX3" fmla="*/ 444501 w 1547344"/>
              <a:gd name="connsiteY3" fmla="*/ 489388 h 1257757"/>
              <a:gd name="connsiteX4" fmla="*/ 330201 w 1547344"/>
              <a:gd name="connsiteY4" fmla="*/ 308413 h 1257757"/>
              <a:gd name="connsiteX5" fmla="*/ 488951 w 1547344"/>
              <a:gd name="connsiteY5" fmla="*/ 82988 h 1257757"/>
              <a:gd name="connsiteX6" fmla="*/ 635001 w 1547344"/>
              <a:gd name="connsiteY6" fmla="*/ 168713 h 1257757"/>
              <a:gd name="connsiteX7" fmla="*/ 860426 w 1547344"/>
              <a:gd name="connsiteY7" fmla="*/ 438 h 1257757"/>
              <a:gd name="connsiteX8" fmla="*/ 1076326 w 1547344"/>
              <a:gd name="connsiteY8" fmla="*/ 121088 h 1257757"/>
              <a:gd name="connsiteX9" fmla="*/ 1320801 w 1547344"/>
              <a:gd name="connsiteY9" fmla="*/ 159188 h 1257757"/>
              <a:gd name="connsiteX10" fmla="*/ 1282701 w 1547344"/>
              <a:gd name="connsiteY10" fmla="*/ 384613 h 1257757"/>
              <a:gd name="connsiteX11" fmla="*/ 1435101 w 1547344"/>
              <a:gd name="connsiteY11" fmla="*/ 511613 h 1257757"/>
              <a:gd name="connsiteX12" fmla="*/ 1543051 w 1547344"/>
              <a:gd name="connsiteY12" fmla="*/ 784663 h 1257757"/>
              <a:gd name="connsiteX13" fmla="*/ 1285876 w 1547344"/>
              <a:gd name="connsiteY13" fmla="*/ 946588 h 1257757"/>
              <a:gd name="connsiteX14" fmla="*/ 1133476 w 1547344"/>
              <a:gd name="connsiteY14" fmla="*/ 1235513 h 1257757"/>
              <a:gd name="connsiteX15" fmla="*/ 793751 w 1547344"/>
              <a:gd name="connsiteY15" fmla="*/ 1159313 h 1257757"/>
              <a:gd name="connsiteX16" fmla="*/ 549276 w 1547344"/>
              <a:gd name="connsiteY16" fmla="*/ 1257738 h 1257757"/>
              <a:gd name="connsiteX17" fmla="*/ 415926 w 1547344"/>
              <a:gd name="connsiteY17" fmla="*/ 1149788 h 1257757"/>
              <a:gd name="connsiteX18" fmla="*/ 374651 w 1547344"/>
              <a:gd name="connsiteY18" fmla="*/ 933888 h 1257757"/>
              <a:gd name="connsiteX19" fmla="*/ 171451 w 1547344"/>
              <a:gd name="connsiteY19" fmla="*/ 968813 h 1257757"/>
              <a:gd name="connsiteX20" fmla="*/ 1 w 1547344"/>
              <a:gd name="connsiteY20" fmla="*/ 857688 h 1257757"/>
              <a:gd name="connsiteX21" fmla="*/ 174626 w 1547344"/>
              <a:gd name="connsiteY21" fmla="*/ 851338 h 1257757"/>
              <a:gd name="connsiteX22" fmla="*/ 330201 w 1547344"/>
              <a:gd name="connsiteY22" fmla="*/ 813238 h 1257757"/>
              <a:gd name="connsiteX23" fmla="*/ 320676 w 1547344"/>
              <a:gd name="connsiteY23" fmla="*/ 679888 h 1257757"/>
              <a:gd name="connsiteX24" fmla="*/ 190501 w 1547344"/>
              <a:gd name="connsiteY24" fmla="*/ 654488 h 1257757"/>
              <a:gd name="connsiteX25" fmla="*/ 50801 w 1547344"/>
              <a:gd name="connsiteY25" fmla="*/ 711638 h 1257757"/>
              <a:gd name="connsiteX26" fmla="*/ 114301 w 1547344"/>
              <a:gd name="connsiteY26" fmla="*/ 654488 h 1257757"/>
              <a:gd name="connsiteX0" fmla="*/ 114301 w 1543054"/>
              <a:gd name="connsiteY0" fmla="*/ 654488 h 1257757"/>
              <a:gd name="connsiteX1" fmla="*/ 273051 w 1543054"/>
              <a:gd name="connsiteY1" fmla="*/ 594163 h 1257757"/>
              <a:gd name="connsiteX2" fmla="*/ 377826 w 1543054"/>
              <a:gd name="connsiteY2" fmla="*/ 613213 h 1257757"/>
              <a:gd name="connsiteX3" fmla="*/ 444501 w 1543054"/>
              <a:gd name="connsiteY3" fmla="*/ 489388 h 1257757"/>
              <a:gd name="connsiteX4" fmla="*/ 330201 w 1543054"/>
              <a:gd name="connsiteY4" fmla="*/ 308413 h 1257757"/>
              <a:gd name="connsiteX5" fmla="*/ 488951 w 1543054"/>
              <a:gd name="connsiteY5" fmla="*/ 82988 h 1257757"/>
              <a:gd name="connsiteX6" fmla="*/ 635001 w 1543054"/>
              <a:gd name="connsiteY6" fmla="*/ 168713 h 1257757"/>
              <a:gd name="connsiteX7" fmla="*/ 860426 w 1543054"/>
              <a:gd name="connsiteY7" fmla="*/ 438 h 1257757"/>
              <a:gd name="connsiteX8" fmla="*/ 1076326 w 1543054"/>
              <a:gd name="connsiteY8" fmla="*/ 121088 h 1257757"/>
              <a:gd name="connsiteX9" fmla="*/ 1320801 w 1543054"/>
              <a:gd name="connsiteY9" fmla="*/ 159188 h 1257757"/>
              <a:gd name="connsiteX10" fmla="*/ 1282701 w 1543054"/>
              <a:gd name="connsiteY10" fmla="*/ 384613 h 1257757"/>
              <a:gd name="connsiteX11" fmla="*/ 1435101 w 1543054"/>
              <a:gd name="connsiteY11" fmla="*/ 511613 h 1257757"/>
              <a:gd name="connsiteX12" fmla="*/ 1543051 w 1543054"/>
              <a:gd name="connsiteY12" fmla="*/ 784663 h 1257757"/>
              <a:gd name="connsiteX13" fmla="*/ 1431926 w 1543054"/>
              <a:gd name="connsiteY13" fmla="*/ 1010088 h 1257757"/>
              <a:gd name="connsiteX14" fmla="*/ 1133476 w 1543054"/>
              <a:gd name="connsiteY14" fmla="*/ 1235513 h 1257757"/>
              <a:gd name="connsiteX15" fmla="*/ 793751 w 1543054"/>
              <a:gd name="connsiteY15" fmla="*/ 1159313 h 1257757"/>
              <a:gd name="connsiteX16" fmla="*/ 549276 w 1543054"/>
              <a:gd name="connsiteY16" fmla="*/ 1257738 h 1257757"/>
              <a:gd name="connsiteX17" fmla="*/ 415926 w 1543054"/>
              <a:gd name="connsiteY17" fmla="*/ 1149788 h 1257757"/>
              <a:gd name="connsiteX18" fmla="*/ 374651 w 1543054"/>
              <a:gd name="connsiteY18" fmla="*/ 933888 h 1257757"/>
              <a:gd name="connsiteX19" fmla="*/ 171451 w 1543054"/>
              <a:gd name="connsiteY19" fmla="*/ 968813 h 1257757"/>
              <a:gd name="connsiteX20" fmla="*/ 1 w 1543054"/>
              <a:gd name="connsiteY20" fmla="*/ 857688 h 1257757"/>
              <a:gd name="connsiteX21" fmla="*/ 174626 w 1543054"/>
              <a:gd name="connsiteY21" fmla="*/ 851338 h 1257757"/>
              <a:gd name="connsiteX22" fmla="*/ 330201 w 1543054"/>
              <a:gd name="connsiteY22" fmla="*/ 813238 h 1257757"/>
              <a:gd name="connsiteX23" fmla="*/ 320676 w 1543054"/>
              <a:gd name="connsiteY23" fmla="*/ 679888 h 1257757"/>
              <a:gd name="connsiteX24" fmla="*/ 190501 w 1543054"/>
              <a:gd name="connsiteY24" fmla="*/ 654488 h 1257757"/>
              <a:gd name="connsiteX25" fmla="*/ 50801 w 1543054"/>
              <a:gd name="connsiteY25" fmla="*/ 711638 h 1257757"/>
              <a:gd name="connsiteX26" fmla="*/ 114301 w 1543054"/>
              <a:gd name="connsiteY26" fmla="*/ 654488 h 125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43054" h="1257757">
                <a:moveTo>
                  <a:pt x="114301" y="654488"/>
                </a:moveTo>
                <a:cubicBezTo>
                  <a:pt x="151343" y="634909"/>
                  <a:pt x="229130" y="601042"/>
                  <a:pt x="273051" y="594163"/>
                </a:cubicBezTo>
                <a:cubicBezTo>
                  <a:pt x="316972" y="587284"/>
                  <a:pt x="349251" y="630675"/>
                  <a:pt x="377826" y="613213"/>
                </a:cubicBezTo>
                <a:cubicBezTo>
                  <a:pt x="406401" y="595751"/>
                  <a:pt x="452439" y="540188"/>
                  <a:pt x="444501" y="489388"/>
                </a:cubicBezTo>
                <a:cubicBezTo>
                  <a:pt x="436563" y="438588"/>
                  <a:pt x="322793" y="376146"/>
                  <a:pt x="330201" y="308413"/>
                </a:cubicBezTo>
                <a:cubicBezTo>
                  <a:pt x="337609" y="240680"/>
                  <a:pt x="438151" y="106271"/>
                  <a:pt x="488951" y="82988"/>
                </a:cubicBezTo>
                <a:cubicBezTo>
                  <a:pt x="539751" y="59705"/>
                  <a:pt x="573089" y="182471"/>
                  <a:pt x="635001" y="168713"/>
                </a:cubicBezTo>
                <a:cubicBezTo>
                  <a:pt x="696913" y="154955"/>
                  <a:pt x="786872" y="8376"/>
                  <a:pt x="860426" y="438"/>
                </a:cubicBezTo>
                <a:cubicBezTo>
                  <a:pt x="933980" y="-7500"/>
                  <a:pt x="999597" y="94630"/>
                  <a:pt x="1076326" y="121088"/>
                </a:cubicBezTo>
                <a:cubicBezTo>
                  <a:pt x="1153055" y="147546"/>
                  <a:pt x="1286405" y="115267"/>
                  <a:pt x="1320801" y="159188"/>
                </a:cubicBezTo>
                <a:cubicBezTo>
                  <a:pt x="1355197" y="203109"/>
                  <a:pt x="1263651" y="325876"/>
                  <a:pt x="1282701" y="384613"/>
                </a:cubicBezTo>
                <a:cubicBezTo>
                  <a:pt x="1301751" y="443350"/>
                  <a:pt x="1391709" y="444938"/>
                  <a:pt x="1435101" y="511613"/>
                </a:cubicBezTo>
                <a:cubicBezTo>
                  <a:pt x="1478493" y="578288"/>
                  <a:pt x="1543580" y="701584"/>
                  <a:pt x="1543051" y="784663"/>
                </a:cubicBezTo>
                <a:cubicBezTo>
                  <a:pt x="1542522" y="867742"/>
                  <a:pt x="1500188" y="934946"/>
                  <a:pt x="1431926" y="1010088"/>
                </a:cubicBezTo>
                <a:cubicBezTo>
                  <a:pt x="1363664" y="1085230"/>
                  <a:pt x="1239838" y="1210642"/>
                  <a:pt x="1133476" y="1235513"/>
                </a:cubicBezTo>
                <a:cubicBezTo>
                  <a:pt x="1027114" y="1260384"/>
                  <a:pt x="891117" y="1155609"/>
                  <a:pt x="793751" y="1159313"/>
                </a:cubicBezTo>
                <a:cubicBezTo>
                  <a:pt x="696385" y="1163017"/>
                  <a:pt x="612247" y="1259325"/>
                  <a:pt x="549276" y="1257738"/>
                </a:cubicBezTo>
                <a:cubicBezTo>
                  <a:pt x="486305" y="1256151"/>
                  <a:pt x="445030" y="1203763"/>
                  <a:pt x="415926" y="1149788"/>
                </a:cubicBezTo>
                <a:cubicBezTo>
                  <a:pt x="386822" y="1095813"/>
                  <a:pt x="415397" y="964051"/>
                  <a:pt x="374651" y="933888"/>
                </a:cubicBezTo>
                <a:cubicBezTo>
                  <a:pt x="333905" y="903726"/>
                  <a:pt x="233893" y="981513"/>
                  <a:pt x="171451" y="968813"/>
                </a:cubicBezTo>
                <a:cubicBezTo>
                  <a:pt x="109009" y="956113"/>
                  <a:pt x="-528" y="877267"/>
                  <a:pt x="1" y="857688"/>
                </a:cubicBezTo>
                <a:cubicBezTo>
                  <a:pt x="530" y="838109"/>
                  <a:pt x="119593" y="858746"/>
                  <a:pt x="174626" y="851338"/>
                </a:cubicBezTo>
                <a:cubicBezTo>
                  <a:pt x="229659" y="843930"/>
                  <a:pt x="305859" y="841813"/>
                  <a:pt x="330201" y="813238"/>
                </a:cubicBezTo>
                <a:cubicBezTo>
                  <a:pt x="354543" y="784663"/>
                  <a:pt x="343959" y="706346"/>
                  <a:pt x="320676" y="679888"/>
                </a:cubicBezTo>
                <a:cubicBezTo>
                  <a:pt x="297393" y="653430"/>
                  <a:pt x="235480" y="649196"/>
                  <a:pt x="190501" y="654488"/>
                </a:cubicBezTo>
                <a:cubicBezTo>
                  <a:pt x="145522" y="659780"/>
                  <a:pt x="63501" y="713225"/>
                  <a:pt x="50801" y="711638"/>
                </a:cubicBezTo>
                <a:cubicBezTo>
                  <a:pt x="38101" y="710051"/>
                  <a:pt x="77259" y="674067"/>
                  <a:pt x="114301" y="654488"/>
                </a:cubicBezTo>
                <a:close/>
              </a:path>
            </a:pathLst>
          </a:custGeom>
          <a:solidFill>
            <a:schemeClr val="bg1">
              <a:lumMod val="85000"/>
            </a:schemeClr>
          </a:solidFill>
          <a:ln w="12700" cmpd="sng">
            <a:solidFill>
              <a:schemeClr val="bg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22" name="Line 140"/>
          <p:cNvSpPr>
            <a:spLocks noChangeShapeType="1"/>
          </p:cNvSpPr>
          <p:nvPr/>
        </p:nvSpPr>
        <p:spPr bwMode="auto">
          <a:xfrm>
            <a:off x="999623" y="2731681"/>
            <a:ext cx="192809" cy="50651"/>
          </a:xfrm>
          <a:prstGeom prst="line">
            <a:avLst/>
          </a:prstGeom>
          <a:noFill/>
          <a:ln w="9525">
            <a:solidFill>
              <a:schemeClr val="tx1"/>
            </a:solidFill>
            <a:round/>
            <a:headEnd/>
            <a:tailEnd type="arrow" w="med" len="med"/>
          </a:ln>
          <a:effectLst/>
        </p:spPr>
        <p:txBody>
          <a:bodyPr/>
          <a:lstStyle/>
          <a:p>
            <a:pPr algn="l"/>
            <a:endParaRPr lang="en-US" dirty="0">
              <a:solidFill>
                <a:srgbClr val="000000"/>
              </a:solidFill>
              <a:latin typeface="Helvetica"/>
              <a:cs typeface="Helvetica"/>
            </a:endParaRPr>
          </a:p>
        </p:txBody>
      </p:sp>
      <p:grpSp>
        <p:nvGrpSpPr>
          <p:cNvPr id="623" name="Group 622"/>
          <p:cNvGrpSpPr/>
          <p:nvPr/>
        </p:nvGrpSpPr>
        <p:grpSpPr>
          <a:xfrm>
            <a:off x="355842" y="2421713"/>
            <a:ext cx="82747" cy="133116"/>
            <a:chOff x="7076802" y="1408823"/>
            <a:chExt cx="1359025" cy="1370580"/>
          </a:xfrm>
          <a:effectLst>
            <a:outerShdw blurRad="82550" dist="38100" dir="2700000" algn="tl" rotWithShape="0">
              <a:schemeClr val="accent1">
                <a:lumMod val="75000"/>
                <a:alpha val="63000"/>
              </a:schemeClr>
            </a:outerShdw>
          </a:effectLst>
        </p:grpSpPr>
        <p:sp>
          <p:nvSpPr>
            <p:cNvPr id="624" name="Freeform 623"/>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625" name="Freeform 624"/>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chemeClr val="bg1">
                <a:lumMod val="85000"/>
              </a:schemeClr>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nvGrpSpPr>
          <p:cNvPr id="626" name="Group 625"/>
          <p:cNvGrpSpPr/>
          <p:nvPr/>
        </p:nvGrpSpPr>
        <p:grpSpPr>
          <a:xfrm rot="2320320">
            <a:off x="516007" y="2482076"/>
            <a:ext cx="82747" cy="133116"/>
            <a:chOff x="7076802" y="1408823"/>
            <a:chExt cx="1359025" cy="1370580"/>
          </a:xfrm>
          <a:effectLst>
            <a:outerShdw blurRad="82550" dist="38100" dir="2700000" algn="tl" rotWithShape="0">
              <a:schemeClr val="accent1">
                <a:lumMod val="75000"/>
                <a:alpha val="63000"/>
              </a:schemeClr>
            </a:outerShdw>
          </a:effectLst>
        </p:grpSpPr>
        <p:sp>
          <p:nvSpPr>
            <p:cNvPr id="627" name="Freeform 626"/>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628" name="Freeform 627"/>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chemeClr val="bg1">
                <a:lumMod val="85000"/>
              </a:schemeClr>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nvGrpSpPr>
          <p:cNvPr id="629" name="Group 628"/>
          <p:cNvGrpSpPr/>
          <p:nvPr/>
        </p:nvGrpSpPr>
        <p:grpSpPr>
          <a:xfrm rot="2404248">
            <a:off x="824510" y="2612320"/>
            <a:ext cx="82747" cy="133116"/>
            <a:chOff x="7076802" y="1408823"/>
            <a:chExt cx="1359025" cy="1370580"/>
          </a:xfrm>
          <a:effectLst>
            <a:outerShdw blurRad="82550" dist="38100" dir="2700000" algn="tl" rotWithShape="0">
              <a:schemeClr val="accent1">
                <a:lumMod val="75000"/>
                <a:alpha val="63000"/>
              </a:schemeClr>
            </a:outerShdw>
          </a:effectLst>
        </p:grpSpPr>
        <p:sp>
          <p:nvSpPr>
            <p:cNvPr id="630" name="Freeform 629"/>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631" name="Freeform 630"/>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chemeClr val="bg1">
                <a:lumMod val="85000"/>
              </a:schemeClr>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nvGrpSpPr>
          <p:cNvPr id="646" name="Group 645"/>
          <p:cNvGrpSpPr/>
          <p:nvPr/>
        </p:nvGrpSpPr>
        <p:grpSpPr>
          <a:xfrm flipH="1">
            <a:off x="1309908" y="2064784"/>
            <a:ext cx="474581" cy="437354"/>
            <a:chOff x="6281241" y="2021529"/>
            <a:chExt cx="530499" cy="563882"/>
          </a:xfrm>
        </p:grpSpPr>
        <p:sp>
          <p:nvSpPr>
            <p:cNvPr id="647" name="Freeform 646"/>
            <p:cNvSpPr/>
            <p:nvPr/>
          </p:nvSpPr>
          <p:spPr>
            <a:xfrm>
              <a:off x="6345561" y="2087387"/>
              <a:ext cx="425149" cy="461536"/>
            </a:xfrm>
            <a:custGeom>
              <a:avLst/>
              <a:gdLst>
                <a:gd name="connsiteX0" fmla="*/ 123910 w 466862"/>
                <a:gd name="connsiteY0" fmla="*/ 1743 h 462316"/>
                <a:gd name="connsiteX1" fmla="*/ 9610 w 466862"/>
                <a:gd name="connsiteY1" fmla="*/ 141443 h 462316"/>
                <a:gd name="connsiteX2" fmla="*/ 28660 w 466862"/>
                <a:gd name="connsiteY2" fmla="*/ 338293 h 462316"/>
                <a:gd name="connsiteX3" fmla="*/ 206460 w 466862"/>
                <a:gd name="connsiteY3" fmla="*/ 446243 h 462316"/>
                <a:gd name="connsiteX4" fmla="*/ 377910 w 466862"/>
                <a:gd name="connsiteY4" fmla="*/ 452593 h 462316"/>
                <a:gd name="connsiteX5" fmla="*/ 466810 w 466862"/>
                <a:gd name="connsiteY5" fmla="*/ 357343 h 462316"/>
                <a:gd name="connsiteX6" fmla="*/ 390610 w 466862"/>
                <a:gd name="connsiteY6" fmla="*/ 192243 h 462316"/>
                <a:gd name="connsiteX7" fmla="*/ 371560 w 466862"/>
                <a:gd name="connsiteY7" fmla="*/ 116043 h 462316"/>
                <a:gd name="connsiteX8" fmla="*/ 295360 w 466862"/>
                <a:gd name="connsiteY8" fmla="*/ 65243 h 462316"/>
                <a:gd name="connsiteX9" fmla="*/ 123910 w 466862"/>
                <a:gd name="connsiteY9" fmla="*/ 1743 h 462316"/>
                <a:gd name="connsiteX0" fmla="*/ 123910 w 467152"/>
                <a:gd name="connsiteY0" fmla="*/ 1743 h 462316"/>
                <a:gd name="connsiteX1" fmla="*/ 9610 w 467152"/>
                <a:gd name="connsiteY1" fmla="*/ 141443 h 462316"/>
                <a:gd name="connsiteX2" fmla="*/ 28660 w 467152"/>
                <a:gd name="connsiteY2" fmla="*/ 338293 h 462316"/>
                <a:gd name="connsiteX3" fmla="*/ 206460 w 467152"/>
                <a:gd name="connsiteY3" fmla="*/ 446243 h 462316"/>
                <a:gd name="connsiteX4" fmla="*/ 377910 w 467152"/>
                <a:gd name="connsiteY4" fmla="*/ 452593 h 462316"/>
                <a:gd name="connsiteX5" fmla="*/ 466810 w 467152"/>
                <a:gd name="connsiteY5" fmla="*/ 357343 h 462316"/>
                <a:gd name="connsiteX6" fmla="*/ 348020 w 467152"/>
                <a:gd name="connsiteY6" fmla="*/ 212711 h 462316"/>
                <a:gd name="connsiteX7" fmla="*/ 371560 w 467152"/>
                <a:gd name="connsiteY7" fmla="*/ 116043 h 462316"/>
                <a:gd name="connsiteX8" fmla="*/ 295360 w 467152"/>
                <a:gd name="connsiteY8" fmla="*/ 65243 h 462316"/>
                <a:gd name="connsiteX9" fmla="*/ 123910 w 467152"/>
                <a:gd name="connsiteY9" fmla="*/ 1743 h 462316"/>
                <a:gd name="connsiteX0" fmla="*/ 123910 w 425150"/>
                <a:gd name="connsiteY0" fmla="*/ 1743 h 460918"/>
                <a:gd name="connsiteX1" fmla="*/ 9610 w 425150"/>
                <a:gd name="connsiteY1" fmla="*/ 141443 h 460918"/>
                <a:gd name="connsiteX2" fmla="*/ 28660 w 425150"/>
                <a:gd name="connsiteY2" fmla="*/ 338293 h 460918"/>
                <a:gd name="connsiteX3" fmla="*/ 206460 w 425150"/>
                <a:gd name="connsiteY3" fmla="*/ 446243 h 460918"/>
                <a:gd name="connsiteX4" fmla="*/ 377910 w 425150"/>
                <a:gd name="connsiteY4" fmla="*/ 452593 h 460918"/>
                <a:gd name="connsiteX5" fmla="*/ 424221 w 425150"/>
                <a:gd name="connsiteY5" fmla="*/ 377811 h 460918"/>
                <a:gd name="connsiteX6" fmla="*/ 348020 w 425150"/>
                <a:gd name="connsiteY6" fmla="*/ 212711 h 460918"/>
                <a:gd name="connsiteX7" fmla="*/ 371560 w 425150"/>
                <a:gd name="connsiteY7" fmla="*/ 116043 h 460918"/>
                <a:gd name="connsiteX8" fmla="*/ 295360 w 425150"/>
                <a:gd name="connsiteY8" fmla="*/ 65243 h 460918"/>
                <a:gd name="connsiteX9" fmla="*/ 123910 w 425150"/>
                <a:gd name="connsiteY9" fmla="*/ 1743 h 460918"/>
                <a:gd name="connsiteX0" fmla="*/ 123910 w 425150"/>
                <a:gd name="connsiteY0" fmla="*/ 2361 h 461536"/>
                <a:gd name="connsiteX1" fmla="*/ 9610 w 425150"/>
                <a:gd name="connsiteY1" fmla="*/ 142061 h 461536"/>
                <a:gd name="connsiteX2" fmla="*/ 28660 w 425150"/>
                <a:gd name="connsiteY2" fmla="*/ 338911 h 461536"/>
                <a:gd name="connsiteX3" fmla="*/ 206460 w 425150"/>
                <a:gd name="connsiteY3" fmla="*/ 446861 h 461536"/>
                <a:gd name="connsiteX4" fmla="*/ 377910 w 425150"/>
                <a:gd name="connsiteY4" fmla="*/ 453211 h 461536"/>
                <a:gd name="connsiteX5" fmla="*/ 424221 w 425150"/>
                <a:gd name="connsiteY5" fmla="*/ 378429 h 461536"/>
                <a:gd name="connsiteX6" fmla="*/ 348020 w 425150"/>
                <a:gd name="connsiteY6" fmla="*/ 213329 h 461536"/>
                <a:gd name="connsiteX7" fmla="*/ 295360 w 425150"/>
                <a:gd name="connsiteY7" fmla="*/ 65861 h 461536"/>
                <a:gd name="connsiteX8" fmla="*/ 123910 w 425150"/>
                <a:gd name="connsiteY8" fmla="*/ 2361 h 46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5150" h="461536">
                  <a:moveTo>
                    <a:pt x="123910" y="2361"/>
                  </a:moveTo>
                  <a:cubicBezTo>
                    <a:pt x="76285" y="15061"/>
                    <a:pt x="25485" y="85969"/>
                    <a:pt x="9610" y="142061"/>
                  </a:cubicBezTo>
                  <a:cubicBezTo>
                    <a:pt x="-6265" y="198153"/>
                    <a:pt x="-4148" y="288111"/>
                    <a:pt x="28660" y="338911"/>
                  </a:cubicBezTo>
                  <a:cubicBezTo>
                    <a:pt x="61468" y="389711"/>
                    <a:pt x="148252" y="427811"/>
                    <a:pt x="206460" y="446861"/>
                  </a:cubicBezTo>
                  <a:cubicBezTo>
                    <a:pt x="264668" y="465911"/>
                    <a:pt x="341617" y="464616"/>
                    <a:pt x="377910" y="453211"/>
                  </a:cubicBezTo>
                  <a:cubicBezTo>
                    <a:pt x="414204" y="441806"/>
                    <a:pt x="429203" y="418409"/>
                    <a:pt x="424221" y="378429"/>
                  </a:cubicBezTo>
                  <a:cubicBezTo>
                    <a:pt x="419239" y="338449"/>
                    <a:pt x="369497" y="265424"/>
                    <a:pt x="348020" y="213329"/>
                  </a:cubicBezTo>
                  <a:cubicBezTo>
                    <a:pt x="326543" y="161234"/>
                    <a:pt x="332712" y="101022"/>
                    <a:pt x="295360" y="65861"/>
                  </a:cubicBezTo>
                  <a:cubicBezTo>
                    <a:pt x="258008" y="30700"/>
                    <a:pt x="171535" y="-10339"/>
                    <a:pt x="123910" y="2361"/>
                  </a:cubicBezTo>
                  <a:close/>
                </a:path>
              </a:pathLst>
            </a:cu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8" name="Freeform 647"/>
            <p:cNvSpPr/>
            <p:nvPr/>
          </p:nvSpPr>
          <p:spPr>
            <a:xfrm>
              <a:off x="6281241" y="2021529"/>
              <a:ext cx="252685" cy="508127"/>
            </a:xfrm>
            <a:custGeom>
              <a:avLst/>
              <a:gdLst>
                <a:gd name="connsiteX0" fmla="*/ 207279 w 252685"/>
                <a:gd name="connsiteY0" fmla="*/ 49169 h 508127"/>
                <a:gd name="connsiteX1" fmla="*/ 105679 w 252685"/>
                <a:gd name="connsiteY1" fmla="*/ 4719 h 508127"/>
                <a:gd name="connsiteX2" fmla="*/ 54879 w 252685"/>
                <a:gd name="connsiteY2" fmla="*/ 169819 h 508127"/>
                <a:gd name="connsiteX3" fmla="*/ 4079 w 252685"/>
                <a:gd name="connsiteY3" fmla="*/ 353969 h 508127"/>
                <a:gd name="connsiteX4" fmla="*/ 169179 w 252685"/>
                <a:gd name="connsiteY4" fmla="*/ 506369 h 508127"/>
                <a:gd name="connsiteX5" fmla="*/ 181879 w 252685"/>
                <a:gd name="connsiteY5" fmla="*/ 430169 h 508127"/>
                <a:gd name="connsiteX6" fmla="*/ 61229 w 252685"/>
                <a:gd name="connsiteY6" fmla="*/ 328569 h 508127"/>
                <a:gd name="connsiteX7" fmla="*/ 131079 w 252685"/>
                <a:gd name="connsiteY7" fmla="*/ 144419 h 508127"/>
                <a:gd name="connsiteX8" fmla="*/ 169179 w 252685"/>
                <a:gd name="connsiteY8" fmla="*/ 93619 h 508127"/>
                <a:gd name="connsiteX9" fmla="*/ 251729 w 252685"/>
                <a:gd name="connsiteY9" fmla="*/ 93619 h 508127"/>
                <a:gd name="connsiteX10" fmla="*/ 207279 w 252685"/>
                <a:gd name="connsiteY10" fmla="*/ 49169 h 50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2685" h="508127">
                  <a:moveTo>
                    <a:pt x="207279" y="49169"/>
                  </a:moveTo>
                  <a:cubicBezTo>
                    <a:pt x="182937" y="34352"/>
                    <a:pt x="131079" y="-15389"/>
                    <a:pt x="105679" y="4719"/>
                  </a:cubicBezTo>
                  <a:cubicBezTo>
                    <a:pt x="80279" y="24827"/>
                    <a:pt x="71812" y="111611"/>
                    <a:pt x="54879" y="169819"/>
                  </a:cubicBezTo>
                  <a:cubicBezTo>
                    <a:pt x="37946" y="228027"/>
                    <a:pt x="-14971" y="297877"/>
                    <a:pt x="4079" y="353969"/>
                  </a:cubicBezTo>
                  <a:cubicBezTo>
                    <a:pt x="23129" y="410061"/>
                    <a:pt x="139546" y="493669"/>
                    <a:pt x="169179" y="506369"/>
                  </a:cubicBezTo>
                  <a:cubicBezTo>
                    <a:pt x="198812" y="519069"/>
                    <a:pt x="199871" y="459802"/>
                    <a:pt x="181879" y="430169"/>
                  </a:cubicBezTo>
                  <a:cubicBezTo>
                    <a:pt x="163887" y="400536"/>
                    <a:pt x="69696" y="376194"/>
                    <a:pt x="61229" y="328569"/>
                  </a:cubicBezTo>
                  <a:cubicBezTo>
                    <a:pt x="52762" y="280944"/>
                    <a:pt x="113087" y="183577"/>
                    <a:pt x="131079" y="144419"/>
                  </a:cubicBezTo>
                  <a:cubicBezTo>
                    <a:pt x="149071" y="105261"/>
                    <a:pt x="149071" y="102086"/>
                    <a:pt x="169179" y="93619"/>
                  </a:cubicBezTo>
                  <a:cubicBezTo>
                    <a:pt x="189287" y="85152"/>
                    <a:pt x="245379" y="102086"/>
                    <a:pt x="251729" y="93619"/>
                  </a:cubicBezTo>
                  <a:cubicBezTo>
                    <a:pt x="258079" y="85152"/>
                    <a:pt x="231621" y="63986"/>
                    <a:pt x="207279" y="49169"/>
                  </a:cubicBezTo>
                  <a:close/>
                </a:path>
              </a:pathLst>
            </a:custGeom>
            <a:solidFill>
              <a:srgbClr val="E18D85"/>
            </a:solidFill>
            <a:ln w="9525" cmpd="sng">
              <a:solidFill>
                <a:srgbClr val="8080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9" name="Freeform 648"/>
            <p:cNvSpPr/>
            <p:nvPr/>
          </p:nvSpPr>
          <p:spPr>
            <a:xfrm>
              <a:off x="6576435" y="2113342"/>
              <a:ext cx="235305" cy="332948"/>
            </a:xfrm>
            <a:custGeom>
              <a:avLst/>
              <a:gdLst>
                <a:gd name="connsiteX0" fmla="*/ 45 w 235305"/>
                <a:gd name="connsiteY0" fmla="*/ 2645 h 332948"/>
                <a:gd name="connsiteX1" fmla="*/ 95295 w 235305"/>
                <a:gd name="connsiteY1" fmla="*/ 28045 h 332948"/>
                <a:gd name="connsiteX2" fmla="*/ 139745 w 235305"/>
                <a:gd name="connsiteY2" fmla="*/ 104245 h 332948"/>
                <a:gd name="connsiteX3" fmla="*/ 158795 w 235305"/>
                <a:gd name="connsiteY3" fmla="*/ 218545 h 332948"/>
                <a:gd name="connsiteX4" fmla="*/ 234995 w 235305"/>
                <a:gd name="connsiteY4" fmla="*/ 269345 h 332948"/>
                <a:gd name="connsiteX5" fmla="*/ 184195 w 235305"/>
                <a:gd name="connsiteY5" fmla="*/ 332845 h 332948"/>
                <a:gd name="connsiteX6" fmla="*/ 146095 w 235305"/>
                <a:gd name="connsiteY6" fmla="*/ 282045 h 332948"/>
                <a:gd name="connsiteX7" fmla="*/ 76245 w 235305"/>
                <a:gd name="connsiteY7" fmla="*/ 199495 h 332948"/>
                <a:gd name="connsiteX8" fmla="*/ 82595 w 235305"/>
                <a:gd name="connsiteY8" fmla="*/ 85195 h 332948"/>
                <a:gd name="connsiteX9" fmla="*/ 45 w 235305"/>
                <a:gd name="connsiteY9" fmla="*/ 2645 h 332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5305" h="332948">
                  <a:moveTo>
                    <a:pt x="45" y="2645"/>
                  </a:moveTo>
                  <a:cubicBezTo>
                    <a:pt x="2162" y="-6880"/>
                    <a:pt x="72012" y="11112"/>
                    <a:pt x="95295" y="28045"/>
                  </a:cubicBezTo>
                  <a:cubicBezTo>
                    <a:pt x="118578" y="44978"/>
                    <a:pt x="129162" y="72495"/>
                    <a:pt x="139745" y="104245"/>
                  </a:cubicBezTo>
                  <a:cubicBezTo>
                    <a:pt x="150328" y="135995"/>
                    <a:pt x="142920" y="191028"/>
                    <a:pt x="158795" y="218545"/>
                  </a:cubicBezTo>
                  <a:cubicBezTo>
                    <a:pt x="174670" y="246062"/>
                    <a:pt x="230762" y="250295"/>
                    <a:pt x="234995" y="269345"/>
                  </a:cubicBezTo>
                  <a:cubicBezTo>
                    <a:pt x="239228" y="288395"/>
                    <a:pt x="199012" y="330728"/>
                    <a:pt x="184195" y="332845"/>
                  </a:cubicBezTo>
                  <a:cubicBezTo>
                    <a:pt x="169378" y="334962"/>
                    <a:pt x="164087" y="304270"/>
                    <a:pt x="146095" y="282045"/>
                  </a:cubicBezTo>
                  <a:cubicBezTo>
                    <a:pt x="128103" y="259820"/>
                    <a:pt x="86828" y="232303"/>
                    <a:pt x="76245" y="199495"/>
                  </a:cubicBezTo>
                  <a:cubicBezTo>
                    <a:pt x="65662" y="166687"/>
                    <a:pt x="95295" y="110595"/>
                    <a:pt x="82595" y="85195"/>
                  </a:cubicBezTo>
                  <a:cubicBezTo>
                    <a:pt x="69895" y="59795"/>
                    <a:pt x="-2072" y="12170"/>
                    <a:pt x="45" y="2645"/>
                  </a:cubicBezTo>
                  <a:close/>
                </a:path>
              </a:pathLst>
            </a:custGeom>
            <a:solidFill>
              <a:srgbClr val="E18D85"/>
            </a:solidFill>
            <a:ln w="9525" cmpd="sng">
              <a:solidFill>
                <a:srgbClr val="8080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0" name="Freeform 649"/>
            <p:cNvSpPr/>
            <p:nvPr/>
          </p:nvSpPr>
          <p:spPr>
            <a:xfrm>
              <a:off x="6510379" y="2488255"/>
              <a:ext cx="271000" cy="97156"/>
            </a:xfrm>
            <a:custGeom>
              <a:avLst/>
              <a:gdLst>
                <a:gd name="connsiteX0" fmla="*/ 51540 w 271000"/>
                <a:gd name="connsiteY0" fmla="*/ 125 h 97155"/>
                <a:gd name="connsiteX1" fmla="*/ 740 w 271000"/>
                <a:gd name="connsiteY1" fmla="*/ 38225 h 97155"/>
                <a:gd name="connsiteX2" fmla="*/ 89640 w 271000"/>
                <a:gd name="connsiteY2" fmla="*/ 95375 h 97155"/>
                <a:gd name="connsiteX3" fmla="*/ 242040 w 271000"/>
                <a:gd name="connsiteY3" fmla="*/ 76325 h 97155"/>
                <a:gd name="connsiteX4" fmla="*/ 261090 w 271000"/>
                <a:gd name="connsiteY4" fmla="*/ 12825 h 97155"/>
                <a:gd name="connsiteX5" fmla="*/ 127740 w 271000"/>
                <a:gd name="connsiteY5" fmla="*/ 25525 h 97155"/>
                <a:gd name="connsiteX6" fmla="*/ 51540 w 271000"/>
                <a:gd name="connsiteY6" fmla="*/ 125 h 97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000" h="97155">
                  <a:moveTo>
                    <a:pt x="51540" y="125"/>
                  </a:moveTo>
                  <a:cubicBezTo>
                    <a:pt x="30373" y="2242"/>
                    <a:pt x="-5610" y="22350"/>
                    <a:pt x="740" y="38225"/>
                  </a:cubicBezTo>
                  <a:cubicBezTo>
                    <a:pt x="7090" y="54100"/>
                    <a:pt x="49423" y="89025"/>
                    <a:pt x="89640" y="95375"/>
                  </a:cubicBezTo>
                  <a:cubicBezTo>
                    <a:pt x="129857" y="101725"/>
                    <a:pt x="213465" y="90083"/>
                    <a:pt x="242040" y="76325"/>
                  </a:cubicBezTo>
                  <a:cubicBezTo>
                    <a:pt x="270615" y="62567"/>
                    <a:pt x="280140" y="21292"/>
                    <a:pt x="261090" y="12825"/>
                  </a:cubicBezTo>
                  <a:cubicBezTo>
                    <a:pt x="242040" y="4358"/>
                    <a:pt x="162665" y="27642"/>
                    <a:pt x="127740" y="25525"/>
                  </a:cubicBezTo>
                  <a:cubicBezTo>
                    <a:pt x="92815" y="23408"/>
                    <a:pt x="72707" y="-1992"/>
                    <a:pt x="51540" y="125"/>
                  </a:cubicBezTo>
                  <a:close/>
                </a:path>
              </a:pathLst>
            </a:custGeom>
            <a:solidFill>
              <a:srgbClr val="E18D85"/>
            </a:solidFill>
            <a:ln w="9525" cmpd="sng">
              <a:solidFill>
                <a:srgbClr val="8080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652" name="Freeform 111"/>
          <p:cNvSpPr>
            <a:spLocks/>
          </p:cNvSpPr>
          <p:nvPr/>
        </p:nvSpPr>
        <p:spPr bwMode="auto">
          <a:xfrm>
            <a:off x="1253097" y="2695929"/>
            <a:ext cx="174425" cy="290730"/>
          </a:xfrm>
          <a:custGeom>
            <a:avLst/>
            <a:gdLst>
              <a:gd name="connsiteX0" fmla="*/ 5891 w 9045"/>
              <a:gd name="connsiteY0" fmla="*/ 0 h 10000"/>
              <a:gd name="connsiteX1" fmla="*/ 4385 w 9045"/>
              <a:gd name="connsiteY1" fmla="*/ 625 h 10000"/>
              <a:gd name="connsiteX2" fmla="*/ 1875 w 9045"/>
              <a:gd name="connsiteY2" fmla="*/ 3438 h 10000"/>
              <a:gd name="connsiteX3" fmla="*/ 368 w 9045"/>
              <a:gd name="connsiteY3" fmla="*/ 4063 h 10000"/>
              <a:gd name="connsiteX4" fmla="*/ 1624 w 9045"/>
              <a:gd name="connsiteY4" fmla="*/ 10000 h 10000"/>
              <a:gd name="connsiteX5" fmla="*/ 5891 w 9045"/>
              <a:gd name="connsiteY5" fmla="*/ 8750 h 10000"/>
              <a:gd name="connsiteX6" fmla="*/ 7900 w 9045"/>
              <a:gd name="connsiteY6" fmla="*/ 7188 h 10000"/>
              <a:gd name="connsiteX7" fmla="*/ 8653 w 9045"/>
              <a:gd name="connsiteY7" fmla="*/ 6875 h 10000"/>
              <a:gd name="connsiteX8" fmla="*/ 5891 w 9045"/>
              <a:gd name="connsiteY8" fmla="*/ 0 h 10000"/>
              <a:gd name="connsiteX0" fmla="*/ 6513 w 10000"/>
              <a:gd name="connsiteY0" fmla="*/ 0 h 10000"/>
              <a:gd name="connsiteX1" fmla="*/ 4848 w 10000"/>
              <a:gd name="connsiteY1" fmla="*/ 625 h 10000"/>
              <a:gd name="connsiteX2" fmla="*/ 2073 w 10000"/>
              <a:gd name="connsiteY2" fmla="*/ 3438 h 10000"/>
              <a:gd name="connsiteX3" fmla="*/ 407 w 10000"/>
              <a:gd name="connsiteY3" fmla="*/ 4063 h 10000"/>
              <a:gd name="connsiteX4" fmla="*/ 1795 w 10000"/>
              <a:gd name="connsiteY4" fmla="*/ 10000 h 10000"/>
              <a:gd name="connsiteX5" fmla="*/ 6513 w 10000"/>
              <a:gd name="connsiteY5" fmla="*/ 8750 h 10000"/>
              <a:gd name="connsiteX6" fmla="*/ 9567 w 10000"/>
              <a:gd name="connsiteY6" fmla="*/ 6875 h 10000"/>
              <a:gd name="connsiteX7" fmla="*/ 6513 w 10000"/>
              <a:gd name="connsiteY7" fmla="*/ 0 h 10000"/>
              <a:gd name="connsiteX0" fmla="*/ 6513 w 10000"/>
              <a:gd name="connsiteY0" fmla="*/ 0 h 10000"/>
              <a:gd name="connsiteX1" fmla="*/ 4848 w 10000"/>
              <a:gd name="connsiteY1" fmla="*/ 625 h 10000"/>
              <a:gd name="connsiteX2" fmla="*/ 2073 w 10000"/>
              <a:gd name="connsiteY2" fmla="*/ 3438 h 10000"/>
              <a:gd name="connsiteX3" fmla="*/ 407 w 10000"/>
              <a:gd name="connsiteY3" fmla="*/ 4063 h 10000"/>
              <a:gd name="connsiteX4" fmla="*/ 1795 w 10000"/>
              <a:gd name="connsiteY4" fmla="*/ 10000 h 10000"/>
              <a:gd name="connsiteX5" fmla="*/ 6063 w 10000"/>
              <a:gd name="connsiteY5" fmla="*/ 7866 h 10000"/>
              <a:gd name="connsiteX6" fmla="*/ 9567 w 10000"/>
              <a:gd name="connsiteY6" fmla="*/ 6875 h 10000"/>
              <a:gd name="connsiteX7" fmla="*/ 6513 w 10000"/>
              <a:gd name="connsiteY7" fmla="*/ 0 h 10000"/>
              <a:gd name="connsiteX0" fmla="*/ 7477 w 10209"/>
              <a:gd name="connsiteY0" fmla="*/ 54 h 9652"/>
              <a:gd name="connsiteX1" fmla="*/ 4848 w 10209"/>
              <a:gd name="connsiteY1" fmla="*/ 277 h 9652"/>
              <a:gd name="connsiteX2" fmla="*/ 2073 w 10209"/>
              <a:gd name="connsiteY2" fmla="*/ 3090 h 9652"/>
              <a:gd name="connsiteX3" fmla="*/ 407 w 10209"/>
              <a:gd name="connsiteY3" fmla="*/ 3715 h 9652"/>
              <a:gd name="connsiteX4" fmla="*/ 1795 w 10209"/>
              <a:gd name="connsiteY4" fmla="*/ 9652 h 9652"/>
              <a:gd name="connsiteX5" fmla="*/ 6063 w 10209"/>
              <a:gd name="connsiteY5" fmla="*/ 7518 h 9652"/>
              <a:gd name="connsiteX6" fmla="*/ 9567 w 10209"/>
              <a:gd name="connsiteY6" fmla="*/ 6527 h 9652"/>
              <a:gd name="connsiteX7" fmla="*/ 7477 w 10209"/>
              <a:gd name="connsiteY7" fmla="*/ 54 h 9652"/>
              <a:gd name="connsiteX0" fmla="*/ 7324 w 9999"/>
              <a:gd name="connsiteY0" fmla="*/ 56 h 10000"/>
              <a:gd name="connsiteX1" fmla="*/ 4749 w 9999"/>
              <a:gd name="connsiteY1" fmla="*/ 287 h 10000"/>
              <a:gd name="connsiteX2" fmla="*/ 2031 w 9999"/>
              <a:gd name="connsiteY2" fmla="*/ 3201 h 10000"/>
              <a:gd name="connsiteX3" fmla="*/ 399 w 9999"/>
              <a:gd name="connsiteY3" fmla="*/ 3849 h 10000"/>
              <a:gd name="connsiteX4" fmla="*/ 1758 w 9999"/>
              <a:gd name="connsiteY4" fmla="*/ 10000 h 10000"/>
              <a:gd name="connsiteX5" fmla="*/ 5939 w 9999"/>
              <a:gd name="connsiteY5" fmla="*/ 7789 h 10000"/>
              <a:gd name="connsiteX6" fmla="*/ 9371 w 9999"/>
              <a:gd name="connsiteY6" fmla="*/ 6762 h 10000"/>
              <a:gd name="connsiteX7" fmla="*/ 7324 w 9999"/>
              <a:gd name="connsiteY7" fmla="*/ 56 h 10000"/>
              <a:gd name="connsiteX0" fmla="*/ 7325 w 10000"/>
              <a:gd name="connsiteY0" fmla="*/ 56 h 10000"/>
              <a:gd name="connsiteX1" fmla="*/ 4749 w 10000"/>
              <a:gd name="connsiteY1" fmla="*/ 287 h 10000"/>
              <a:gd name="connsiteX2" fmla="*/ 2031 w 10000"/>
              <a:gd name="connsiteY2" fmla="*/ 3201 h 10000"/>
              <a:gd name="connsiteX3" fmla="*/ 399 w 10000"/>
              <a:gd name="connsiteY3" fmla="*/ 4764 h 10000"/>
              <a:gd name="connsiteX4" fmla="*/ 1758 w 10000"/>
              <a:gd name="connsiteY4" fmla="*/ 10000 h 10000"/>
              <a:gd name="connsiteX5" fmla="*/ 5940 w 10000"/>
              <a:gd name="connsiteY5" fmla="*/ 7789 h 10000"/>
              <a:gd name="connsiteX6" fmla="*/ 9372 w 10000"/>
              <a:gd name="connsiteY6" fmla="*/ 6762 h 10000"/>
              <a:gd name="connsiteX7" fmla="*/ 7325 w 10000"/>
              <a:gd name="connsiteY7" fmla="*/ 56 h 10000"/>
              <a:gd name="connsiteX0" fmla="*/ 7086 w 9761"/>
              <a:gd name="connsiteY0" fmla="*/ 34 h 9978"/>
              <a:gd name="connsiteX1" fmla="*/ 4510 w 9761"/>
              <a:gd name="connsiteY1" fmla="*/ 265 h 9978"/>
              <a:gd name="connsiteX2" fmla="*/ 2044 w 9761"/>
              <a:gd name="connsiteY2" fmla="*/ 2846 h 9978"/>
              <a:gd name="connsiteX3" fmla="*/ 160 w 9761"/>
              <a:gd name="connsiteY3" fmla="*/ 4742 h 9978"/>
              <a:gd name="connsiteX4" fmla="*/ 1519 w 9761"/>
              <a:gd name="connsiteY4" fmla="*/ 9978 h 9978"/>
              <a:gd name="connsiteX5" fmla="*/ 5701 w 9761"/>
              <a:gd name="connsiteY5" fmla="*/ 7767 h 9978"/>
              <a:gd name="connsiteX6" fmla="*/ 9133 w 9761"/>
              <a:gd name="connsiteY6" fmla="*/ 6740 h 9978"/>
              <a:gd name="connsiteX7" fmla="*/ 7086 w 9761"/>
              <a:gd name="connsiteY7" fmla="*/ 34 h 9978"/>
              <a:gd name="connsiteX0" fmla="*/ 7260 w 10215"/>
              <a:gd name="connsiteY0" fmla="*/ 33 h 9999"/>
              <a:gd name="connsiteX1" fmla="*/ 4620 w 10215"/>
              <a:gd name="connsiteY1" fmla="*/ 265 h 9999"/>
              <a:gd name="connsiteX2" fmla="*/ 2094 w 10215"/>
              <a:gd name="connsiteY2" fmla="*/ 2851 h 9999"/>
              <a:gd name="connsiteX3" fmla="*/ 164 w 10215"/>
              <a:gd name="connsiteY3" fmla="*/ 4751 h 9999"/>
              <a:gd name="connsiteX4" fmla="*/ 1556 w 10215"/>
              <a:gd name="connsiteY4" fmla="*/ 9999 h 9999"/>
              <a:gd name="connsiteX5" fmla="*/ 5841 w 10215"/>
              <a:gd name="connsiteY5" fmla="*/ 7783 h 9999"/>
              <a:gd name="connsiteX6" fmla="*/ 9357 w 10215"/>
              <a:gd name="connsiteY6" fmla="*/ 6754 h 9999"/>
              <a:gd name="connsiteX7" fmla="*/ 9933 w 10215"/>
              <a:gd name="connsiteY7" fmla="*/ 3128 h 9999"/>
              <a:gd name="connsiteX0" fmla="*/ 7107 w 9160"/>
              <a:gd name="connsiteY0" fmla="*/ 33 h 10000"/>
              <a:gd name="connsiteX1" fmla="*/ 4523 w 9160"/>
              <a:gd name="connsiteY1" fmla="*/ 265 h 10000"/>
              <a:gd name="connsiteX2" fmla="*/ 2050 w 9160"/>
              <a:gd name="connsiteY2" fmla="*/ 2851 h 10000"/>
              <a:gd name="connsiteX3" fmla="*/ 161 w 9160"/>
              <a:gd name="connsiteY3" fmla="*/ 4751 h 10000"/>
              <a:gd name="connsiteX4" fmla="*/ 1523 w 9160"/>
              <a:gd name="connsiteY4" fmla="*/ 10000 h 10000"/>
              <a:gd name="connsiteX5" fmla="*/ 5718 w 9160"/>
              <a:gd name="connsiteY5" fmla="*/ 7784 h 10000"/>
              <a:gd name="connsiteX6" fmla="*/ 9160 w 9160"/>
              <a:gd name="connsiteY6" fmla="*/ 6755 h 10000"/>
              <a:gd name="connsiteX0" fmla="*/ 7759 w 7759"/>
              <a:gd name="connsiteY0" fmla="*/ 33 h 10000"/>
              <a:gd name="connsiteX1" fmla="*/ 4938 w 7759"/>
              <a:gd name="connsiteY1" fmla="*/ 265 h 10000"/>
              <a:gd name="connsiteX2" fmla="*/ 2238 w 7759"/>
              <a:gd name="connsiteY2" fmla="*/ 2851 h 10000"/>
              <a:gd name="connsiteX3" fmla="*/ 176 w 7759"/>
              <a:gd name="connsiteY3" fmla="*/ 4751 h 10000"/>
              <a:gd name="connsiteX4" fmla="*/ 1663 w 7759"/>
              <a:gd name="connsiteY4" fmla="*/ 10000 h 10000"/>
              <a:gd name="connsiteX5" fmla="*/ 6242 w 7759"/>
              <a:gd name="connsiteY5" fmla="*/ 7784 h 10000"/>
              <a:gd name="connsiteX0" fmla="*/ 6364 w 8045"/>
              <a:gd name="connsiteY0" fmla="*/ 0 h 9735"/>
              <a:gd name="connsiteX1" fmla="*/ 2884 w 8045"/>
              <a:gd name="connsiteY1" fmla="*/ 2586 h 9735"/>
              <a:gd name="connsiteX2" fmla="*/ 227 w 8045"/>
              <a:gd name="connsiteY2" fmla="*/ 4486 h 9735"/>
              <a:gd name="connsiteX3" fmla="*/ 2143 w 8045"/>
              <a:gd name="connsiteY3" fmla="*/ 9735 h 9735"/>
              <a:gd name="connsiteX4" fmla="*/ 8045 w 8045"/>
              <a:gd name="connsiteY4" fmla="*/ 7519 h 9735"/>
              <a:gd name="connsiteX0" fmla="*/ 6322 w 10000"/>
              <a:gd name="connsiteY0" fmla="*/ 0 h 10110"/>
              <a:gd name="connsiteX1" fmla="*/ 3585 w 10000"/>
              <a:gd name="connsiteY1" fmla="*/ 2766 h 10110"/>
              <a:gd name="connsiteX2" fmla="*/ 282 w 10000"/>
              <a:gd name="connsiteY2" fmla="*/ 4718 h 10110"/>
              <a:gd name="connsiteX3" fmla="*/ 2664 w 10000"/>
              <a:gd name="connsiteY3" fmla="*/ 10110 h 10110"/>
              <a:gd name="connsiteX4" fmla="*/ 10000 w 10000"/>
              <a:gd name="connsiteY4" fmla="*/ 7834 h 10110"/>
              <a:gd name="connsiteX0" fmla="*/ 6322 w 8729"/>
              <a:gd name="connsiteY0" fmla="*/ 0 h 10110"/>
              <a:gd name="connsiteX1" fmla="*/ 3585 w 8729"/>
              <a:gd name="connsiteY1" fmla="*/ 2766 h 10110"/>
              <a:gd name="connsiteX2" fmla="*/ 282 w 8729"/>
              <a:gd name="connsiteY2" fmla="*/ 4718 h 10110"/>
              <a:gd name="connsiteX3" fmla="*/ 2664 w 8729"/>
              <a:gd name="connsiteY3" fmla="*/ 10110 h 10110"/>
              <a:gd name="connsiteX4" fmla="*/ 8729 w 8729"/>
              <a:gd name="connsiteY4" fmla="*/ 5957 h 10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9" h="10110">
                <a:moveTo>
                  <a:pt x="6322" y="0"/>
                </a:moveTo>
                <a:cubicBezTo>
                  <a:pt x="4850" y="483"/>
                  <a:pt x="5173" y="1767"/>
                  <a:pt x="3585" y="2766"/>
                </a:cubicBezTo>
                <a:cubicBezTo>
                  <a:pt x="2633" y="3045"/>
                  <a:pt x="434" y="3495"/>
                  <a:pt x="282" y="4718"/>
                </a:cubicBezTo>
                <a:cubicBezTo>
                  <a:pt x="128" y="5944"/>
                  <a:pt x="-992" y="9277"/>
                  <a:pt x="2664" y="10110"/>
                </a:cubicBezTo>
                <a:cubicBezTo>
                  <a:pt x="6561" y="9889"/>
                  <a:pt x="5866" y="7290"/>
                  <a:pt x="8729" y="5957"/>
                </a:cubicBezTo>
              </a:path>
            </a:pathLst>
          </a:custGeom>
          <a:gradFill flip="none" rotWithShape="1">
            <a:gsLst>
              <a:gs pos="0">
                <a:srgbClr val="FFFF00"/>
              </a:gs>
              <a:gs pos="70000">
                <a:schemeClr val="bg1">
                  <a:lumMod val="85000"/>
                </a:schemeClr>
              </a:gs>
            </a:gsLst>
            <a:lin ang="0" scaled="1"/>
            <a:tileRect/>
          </a:gradFill>
          <a:ln w="12700" cmpd="sng">
            <a:solidFill>
              <a:schemeClr val="bg2"/>
            </a:solidFill>
            <a:round/>
            <a:headEnd/>
            <a:tailEnd/>
          </a:ln>
          <a:effectLst/>
        </p:spPr>
        <p:txBody>
          <a:bodyPr/>
          <a:lstStyle/>
          <a:p>
            <a:pPr algn="l"/>
            <a:endParaRPr lang="en-US" dirty="0">
              <a:solidFill>
                <a:srgbClr val="000000"/>
              </a:solidFill>
              <a:latin typeface="Helvetica"/>
              <a:cs typeface="Helvetica"/>
            </a:endParaRPr>
          </a:p>
        </p:txBody>
      </p:sp>
      <p:grpSp>
        <p:nvGrpSpPr>
          <p:cNvPr id="657" name="Group 656"/>
          <p:cNvGrpSpPr/>
          <p:nvPr/>
        </p:nvGrpSpPr>
        <p:grpSpPr>
          <a:xfrm rot="2404248">
            <a:off x="1322545" y="2749823"/>
            <a:ext cx="82747" cy="133116"/>
            <a:chOff x="7076802" y="1408823"/>
            <a:chExt cx="1359025" cy="1370580"/>
          </a:xfrm>
          <a:effectLst>
            <a:outerShdw blurRad="82550" dist="38100" dir="2700000" algn="tl" rotWithShape="0">
              <a:schemeClr val="accent1">
                <a:lumMod val="75000"/>
                <a:alpha val="63000"/>
              </a:schemeClr>
            </a:outerShdw>
          </a:effectLst>
        </p:grpSpPr>
        <p:sp>
          <p:nvSpPr>
            <p:cNvPr id="658" name="Freeform 657"/>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659" name="Freeform 658"/>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chemeClr val="bg1">
                <a:lumMod val="85000"/>
              </a:schemeClr>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nvGrpSpPr>
          <p:cNvPr id="661" name="Group 660"/>
          <p:cNvGrpSpPr/>
          <p:nvPr/>
        </p:nvGrpSpPr>
        <p:grpSpPr>
          <a:xfrm rot="2404248">
            <a:off x="3812821" y="2654201"/>
            <a:ext cx="82747" cy="133116"/>
            <a:chOff x="7076802" y="1408823"/>
            <a:chExt cx="1359025" cy="1370580"/>
          </a:xfrm>
          <a:effectLst>
            <a:outerShdw blurRad="82550" dist="38100" dir="2700000" algn="tl" rotWithShape="0">
              <a:schemeClr val="accent1">
                <a:lumMod val="75000"/>
                <a:alpha val="63000"/>
              </a:schemeClr>
            </a:outerShdw>
          </a:effectLst>
        </p:grpSpPr>
        <p:sp>
          <p:nvSpPr>
            <p:cNvPr id="662" name="Freeform 661"/>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663" name="Freeform 662"/>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chemeClr val="bg1">
                <a:lumMod val="85000"/>
              </a:schemeClr>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nvGrpSpPr>
          <p:cNvPr id="664" name="Group 663"/>
          <p:cNvGrpSpPr/>
          <p:nvPr/>
        </p:nvGrpSpPr>
        <p:grpSpPr>
          <a:xfrm rot="2404248">
            <a:off x="3935588" y="2730401"/>
            <a:ext cx="82747" cy="133116"/>
            <a:chOff x="7076802" y="1408823"/>
            <a:chExt cx="1359025" cy="1370580"/>
          </a:xfrm>
          <a:effectLst>
            <a:outerShdw blurRad="82550" dist="38100" dir="2700000" algn="tl" rotWithShape="0">
              <a:schemeClr val="accent1">
                <a:lumMod val="75000"/>
                <a:alpha val="63000"/>
              </a:schemeClr>
            </a:outerShdw>
          </a:effectLst>
        </p:grpSpPr>
        <p:sp>
          <p:nvSpPr>
            <p:cNvPr id="665" name="Freeform 664"/>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666" name="Freeform 665"/>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chemeClr val="bg1">
                <a:lumMod val="85000"/>
              </a:schemeClr>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nvGrpSpPr>
          <p:cNvPr id="667" name="Group 666"/>
          <p:cNvGrpSpPr/>
          <p:nvPr/>
        </p:nvGrpSpPr>
        <p:grpSpPr>
          <a:xfrm rot="19203686">
            <a:off x="3935588" y="2558952"/>
            <a:ext cx="82747" cy="133116"/>
            <a:chOff x="7076802" y="1408823"/>
            <a:chExt cx="1359025" cy="1370580"/>
          </a:xfrm>
          <a:effectLst>
            <a:outerShdw blurRad="82550" dist="38100" dir="2700000" algn="tl" rotWithShape="0">
              <a:schemeClr val="accent1">
                <a:lumMod val="75000"/>
                <a:alpha val="63000"/>
              </a:schemeClr>
            </a:outerShdw>
          </a:effectLst>
        </p:grpSpPr>
        <p:sp>
          <p:nvSpPr>
            <p:cNvPr id="668" name="Freeform 667"/>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669" name="Freeform 668"/>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chemeClr val="bg1">
                <a:lumMod val="85000"/>
              </a:schemeClr>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sp>
        <p:nvSpPr>
          <p:cNvPr id="671" name="Right Arrow 670"/>
          <p:cNvSpPr/>
          <p:nvPr/>
        </p:nvSpPr>
        <p:spPr>
          <a:xfrm>
            <a:off x="2344613" y="2482672"/>
            <a:ext cx="497840" cy="381429"/>
          </a:xfrm>
          <a:prstGeom prst="rightArrow">
            <a:avLst/>
          </a:prstGeom>
          <a:solidFill>
            <a:srgbClr val="3366FF"/>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992" name="TextBox 991"/>
          <p:cNvSpPr txBox="1"/>
          <p:nvPr/>
        </p:nvSpPr>
        <p:spPr>
          <a:xfrm>
            <a:off x="0" y="3127601"/>
            <a:ext cx="902085" cy="461665"/>
          </a:xfrm>
          <a:prstGeom prst="rect">
            <a:avLst/>
          </a:prstGeom>
          <a:noFill/>
        </p:spPr>
        <p:txBody>
          <a:bodyPr wrap="square" rtlCol="0">
            <a:spAutoFit/>
          </a:bodyPr>
          <a:lstStyle/>
          <a:p>
            <a:r>
              <a:rPr lang="en-US" sz="1200" dirty="0" smtClean="0">
                <a:latin typeface="Symbol" charset="2"/>
                <a:cs typeface="Symbol" charset="2"/>
              </a:rPr>
              <a:t>a</a:t>
            </a:r>
            <a:r>
              <a:rPr lang="en-US" sz="1200" dirty="0" smtClean="0"/>
              <a:t>-</a:t>
            </a:r>
            <a:r>
              <a:rPr lang="en-US" sz="1200" dirty="0" err="1" smtClean="0"/>
              <a:t>proteo</a:t>
            </a:r>
            <a:r>
              <a:rPr lang="en-US" sz="1200" dirty="0" smtClean="0"/>
              <a:t>-bacteria</a:t>
            </a:r>
            <a:endParaRPr lang="en-US" sz="1200" dirty="0"/>
          </a:p>
        </p:txBody>
      </p:sp>
      <p:sp>
        <p:nvSpPr>
          <p:cNvPr id="996" name="Freeform 995"/>
          <p:cNvSpPr/>
          <p:nvPr/>
        </p:nvSpPr>
        <p:spPr>
          <a:xfrm>
            <a:off x="6214618" y="3164463"/>
            <a:ext cx="823209" cy="937003"/>
          </a:xfrm>
          <a:custGeom>
            <a:avLst/>
            <a:gdLst>
              <a:gd name="connsiteX0" fmla="*/ 6208710 w 6410691"/>
              <a:gd name="connsiteY0" fmla="*/ 0 h 1317591"/>
              <a:gd name="connsiteX1" fmla="*/ 5923840 w 6410691"/>
              <a:gd name="connsiteY1" fmla="*/ 427327 h 1317591"/>
              <a:gd name="connsiteX2" fmla="*/ 1971282 w 6410691"/>
              <a:gd name="connsiteY2" fmla="*/ 593509 h 1317591"/>
              <a:gd name="connsiteX3" fmla="*/ 48416 w 6410691"/>
              <a:gd name="connsiteY3" fmla="*/ 878394 h 1317591"/>
              <a:gd name="connsiteX4" fmla="*/ 535067 w 6410691"/>
              <a:gd name="connsiteY4" fmla="*/ 1317591 h 1317591"/>
              <a:gd name="connsiteX0" fmla="*/ 5673643 w 5875624"/>
              <a:gd name="connsiteY0" fmla="*/ 0 h 1317591"/>
              <a:gd name="connsiteX1" fmla="*/ 5388773 w 5875624"/>
              <a:gd name="connsiteY1" fmla="*/ 427327 h 1317591"/>
              <a:gd name="connsiteX2" fmla="*/ 1436215 w 5875624"/>
              <a:gd name="connsiteY2" fmla="*/ 593509 h 1317591"/>
              <a:gd name="connsiteX3" fmla="*/ 0 w 5875624"/>
              <a:gd name="connsiteY3" fmla="*/ 1317591 h 1317591"/>
              <a:gd name="connsiteX0" fmla="*/ 5673643 w 5966959"/>
              <a:gd name="connsiteY0" fmla="*/ 0 h 1317591"/>
              <a:gd name="connsiteX1" fmla="*/ 5388773 w 5966959"/>
              <a:gd name="connsiteY1" fmla="*/ 427327 h 1317591"/>
              <a:gd name="connsiteX2" fmla="*/ 0 w 5966959"/>
              <a:gd name="connsiteY2" fmla="*/ 1317591 h 1317591"/>
              <a:gd name="connsiteX0" fmla="*/ 300517 w 1360006"/>
              <a:gd name="connsiteY0" fmla="*/ 0 h 1021495"/>
              <a:gd name="connsiteX1" fmla="*/ 15647 w 1360006"/>
              <a:gd name="connsiteY1" fmla="*/ 427327 h 1021495"/>
              <a:gd name="connsiteX2" fmla="*/ 1020024 w 1360006"/>
              <a:gd name="connsiteY2" fmla="*/ 1021495 h 1021495"/>
              <a:gd name="connsiteX0" fmla="*/ 300517 w 1020024"/>
              <a:gd name="connsiteY0" fmla="*/ 0 h 1021495"/>
              <a:gd name="connsiteX1" fmla="*/ 15647 w 1020024"/>
              <a:gd name="connsiteY1" fmla="*/ 427327 h 1021495"/>
              <a:gd name="connsiteX2" fmla="*/ 1020024 w 1020024"/>
              <a:gd name="connsiteY2" fmla="*/ 1021495 h 1021495"/>
              <a:gd name="connsiteX0" fmla="*/ 352174 w 1071681"/>
              <a:gd name="connsiteY0" fmla="*/ 0 h 1021495"/>
              <a:gd name="connsiteX1" fmla="*/ 67304 w 1071681"/>
              <a:gd name="connsiteY1" fmla="*/ 427327 h 1021495"/>
              <a:gd name="connsiteX2" fmla="*/ 1071681 w 1071681"/>
              <a:gd name="connsiteY2" fmla="*/ 1021495 h 1021495"/>
              <a:gd name="connsiteX0" fmla="*/ 186482 w 1309766"/>
              <a:gd name="connsiteY0" fmla="*/ 0 h 1141671"/>
              <a:gd name="connsiteX1" fmla="*/ 305389 w 1309766"/>
              <a:gd name="connsiteY1" fmla="*/ 547503 h 1141671"/>
              <a:gd name="connsiteX2" fmla="*/ 1309766 w 1309766"/>
              <a:gd name="connsiteY2" fmla="*/ 1141671 h 1141671"/>
              <a:gd name="connsiteX0" fmla="*/ 0 w 1123284"/>
              <a:gd name="connsiteY0" fmla="*/ 0 h 1141671"/>
              <a:gd name="connsiteX1" fmla="*/ 118907 w 1123284"/>
              <a:gd name="connsiteY1" fmla="*/ 547503 h 1141671"/>
              <a:gd name="connsiteX2" fmla="*/ 1123284 w 1123284"/>
              <a:gd name="connsiteY2" fmla="*/ 1141671 h 1141671"/>
              <a:gd name="connsiteX0" fmla="*/ 0 w 1123284"/>
              <a:gd name="connsiteY0" fmla="*/ 0 h 1141671"/>
              <a:gd name="connsiteX1" fmla="*/ 320796 w 1123284"/>
              <a:gd name="connsiteY1" fmla="*/ 817899 h 1141671"/>
              <a:gd name="connsiteX2" fmla="*/ 1123284 w 1123284"/>
              <a:gd name="connsiteY2" fmla="*/ 1141671 h 1141671"/>
            </a:gdLst>
            <a:ahLst/>
            <a:cxnLst>
              <a:cxn ang="0">
                <a:pos x="connsiteX0" y="connsiteY0"/>
              </a:cxn>
              <a:cxn ang="0">
                <a:pos x="connsiteX1" y="connsiteY1"/>
              </a:cxn>
              <a:cxn ang="0">
                <a:pos x="connsiteX2" y="connsiteY2"/>
              </a:cxn>
            </a:cxnLst>
            <a:rect l="l" t="t" r="r" b="b"/>
            <a:pathLst>
              <a:path w="1123284" h="1141671">
                <a:moveTo>
                  <a:pt x="0" y="0"/>
                </a:moveTo>
                <a:cubicBezTo>
                  <a:pt x="76090" y="307156"/>
                  <a:pt x="133582" y="627620"/>
                  <a:pt x="320796" y="817899"/>
                </a:cubicBezTo>
                <a:cubicBezTo>
                  <a:pt x="508010" y="1008178"/>
                  <a:pt x="361649" y="1001752"/>
                  <a:pt x="1123284" y="1141671"/>
                </a:cubicBezTo>
              </a:path>
            </a:pathLst>
          </a:custGeom>
          <a:ln>
            <a:solidFill>
              <a:srgbClr val="0080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98" name="Freeform 997"/>
          <p:cNvSpPr/>
          <p:nvPr/>
        </p:nvSpPr>
        <p:spPr>
          <a:xfrm>
            <a:off x="6083461" y="1252493"/>
            <a:ext cx="552346" cy="605380"/>
          </a:xfrm>
          <a:custGeom>
            <a:avLst/>
            <a:gdLst>
              <a:gd name="connsiteX0" fmla="*/ 65694 w 552346"/>
              <a:gd name="connsiteY0" fmla="*/ 605380 h 605380"/>
              <a:gd name="connsiteX1" fmla="*/ 41955 w 552346"/>
              <a:gd name="connsiteY1" fmla="*/ 178053 h 605380"/>
              <a:gd name="connsiteX2" fmla="*/ 552346 w 552346"/>
              <a:gd name="connsiteY2" fmla="*/ 0 h 605380"/>
            </a:gdLst>
            <a:ahLst/>
            <a:cxnLst>
              <a:cxn ang="0">
                <a:pos x="connsiteX0" y="connsiteY0"/>
              </a:cxn>
              <a:cxn ang="0">
                <a:pos x="connsiteX1" y="connsiteY1"/>
              </a:cxn>
              <a:cxn ang="0">
                <a:pos x="connsiteX2" y="connsiteY2"/>
              </a:cxn>
            </a:cxnLst>
            <a:rect l="l" t="t" r="r" b="b"/>
            <a:pathLst>
              <a:path w="552346" h="605380">
                <a:moveTo>
                  <a:pt x="65694" y="605380"/>
                </a:moveTo>
                <a:cubicBezTo>
                  <a:pt x="13270" y="442165"/>
                  <a:pt x="-39154" y="278950"/>
                  <a:pt x="41955" y="178053"/>
                </a:cubicBezTo>
                <a:cubicBezTo>
                  <a:pt x="123064" y="77156"/>
                  <a:pt x="552346" y="0"/>
                  <a:pt x="552346" y="0"/>
                </a:cubicBezTo>
              </a:path>
            </a:pathLst>
          </a:custGeom>
          <a:ln>
            <a:solidFill>
              <a:srgbClr val="FF00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99" name="TextBox 998"/>
          <p:cNvSpPr txBox="1"/>
          <p:nvPr/>
        </p:nvSpPr>
        <p:spPr>
          <a:xfrm>
            <a:off x="6695886" y="1062570"/>
            <a:ext cx="1587494" cy="338554"/>
          </a:xfrm>
          <a:prstGeom prst="rect">
            <a:avLst/>
          </a:prstGeom>
          <a:noFill/>
        </p:spPr>
        <p:txBody>
          <a:bodyPr wrap="none" rtlCol="0">
            <a:spAutoFit/>
          </a:bodyPr>
          <a:lstStyle/>
          <a:p>
            <a:r>
              <a:rPr lang="en-US" sz="1600" dirty="0" smtClean="0"/>
              <a:t>animals &amp; fungi</a:t>
            </a:r>
            <a:endParaRPr lang="en-US" sz="1600" dirty="0"/>
          </a:p>
        </p:txBody>
      </p:sp>
      <p:sp>
        <p:nvSpPr>
          <p:cNvPr id="2" name="TextBox 1"/>
          <p:cNvSpPr txBox="1"/>
          <p:nvPr/>
        </p:nvSpPr>
        <p:spPr>
          <a:xfrm>
            <a:off x="283583" y="357541"/>
            <a:ext cx="8445831" cy="923330"/>
          </a:xfrm>
          <a:prstGeom prst="rect">
            <a:avLst/>
          </a:prstGeom>
          <a:noFill/>
        </p:spPr>
        <p:txBody>
          <a:bodyPr wrap="square" rtlCol="0">
            <a:spAutoFit/>
          </a:bodyPr>
          <a:lstStyle/>
          <a:p>
            <a:pPr marL="357188" indent="-357188" algn="l"/>
            <a:r>
              <a:rPr lang="en-US" dirty="0" smtClean="0"/>
              <a:t>Endosymbiotic theory states that the combination of the proto-eukaryote and the </a:t>
            </a:r>
            <a:r>
              <a:rPr lang="en-US" dirty="0" smtClean="0">
                <a:latin typeface="Symbol" charset="2"/>
                <a:cs typeface="Symbol" charset="2"/>
              </a:rPr>
              <a:t>a</a:t>
            </a:r>
            <a:r>
              <a:rPr lang="en-US" dirty="0" smtClean="0"/>
              <a:t>-proteobacterium that became the mitochondria was the ancestor to all eukaryotes:</a:t>
            </a:r>
            <a:endParaRPr lang="en-US" dirty="0"/>
          </a:p>
        </p:txBody>
      </p:sp>
      <p:sp>
        <p:nvSpPr>
          <p:cNvPr id="505" name="Freeform 504"/>
          <p:cNvSpPr/>
          <p:nvPr/>
        </p:nvSpPr>
        <p:spPr>
          <a:xfrm rot="3580868">
            <a:off x="6544879" y="1535316"/>
            <a:ext cx="368873" cy="507601"/>
          </a:xfrm>
          <a:custGeom>
            <a:avLst/>
            <a:gdLst>
              <a:gd name="connsiteX0" fmla="*/ 65694 w 552346"/>
              <a:gd name="connsiteY0" fmla="*/ 605380 h 605380"/>
              <a:gd name="connsiteX1" fmla="*/ 41955 w 552346"/>
              <a:gd name="connsiteY1" fmla="*/ 178053 h 605380"/>
              <a:gd name="connsiteX2" fmla="*/ 552346 w 552346"/>
              <a:gd name="connsiteY2" fmla="*/ 0 h 605380"/>
            </a:gdLst>
            <a:ahLst/>
            <a:cxnLst>
              <a:cxn ang="0">
                <a:pos x="connsiteX0" y="connsiteY0"/>
              </a:cxn>
              <a:cxn ang="0">
                <a:pos x="connsiteX1" y="connsiteY1"/>
              </a:cxn>
              <a:cxn ang="0">
                <a:pos x="connsiteX2" y="connsiteY2"/>
              </a:cxn>
            </a:cxnLst>
            <a:rect l="l" t="t" r="r" b="b"/>
            <a:pathLst>
              <a:path w="552346" h="605380">
                <a:moveTo>
                  <a:pt x="65694" y="605380"/>
                </a:moveTo>
                <a:cubicBezTo>
                  <a:pt x="13270" y="442165"/>
                  <a:pt x="-39154" y="278950"/>
                  <a:pt x="41955" y="178053"/>
                </a:cubicBezTo>
                <a:cubicBezTo>
                  <a:pt x="123064" y="77156"/>
                  <a:pt x="552346" y="0"/>
                  <a:pt x="552346" y="0"/>
                </a:cubicBezTo>
              </a:path>
            </a:pathLst>
          </a:custGeom>
          <a:ln>
            <a:solidFill>
              <a:schemeClr val="accent1">
                <a:lumMod val="60000"/>
                <a:lumOff val="40000"/>
              </a:schemeClr>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06" name="TextBox 505"/>
          <p:cNvSpPr txBox="1"/>
          <p:nvPr/>
        </p:nvSpPr>
        <p:spPr>
          <a:xfrm>
            <a:off x="7025876" y="1745117"/>
            <a:ext cx="1256975" cy="338554"/>
          </a:xfrm>
          <a:prstGeom prst="rect">
            <a:avLst/>
          </a:prstGeom>
          <a:noFill/>
        </p:spPr>
        <p:txBody>
          <a:bodyPr wrap="none" rtlCol="0">
            <a:spAutoFit/>
          </a:bodyPr>
          <a:lstStyle/>
          <a:p>
            <a:r>
              <a:rPr lang="en-US" sz="1600" dirty="0" smtClean="0"/>
              <a:t>amoebozoa</a:t>
            </a:r>
            <a:endParaRPr lang="en-US" sz="1600" dirty="0"/>
          </a:p>
        </p:txBody>
      </p:sp>
      <p:sp>
        <p:nvSpPr>
          <p:cNvPr id="3" name="Freeform 2"/>
          <p:cNvSpPr/>
          <p:nvPr/>
        </p:nvSpPr>
        <p:spPr>
          <a:xfrm>
            <a:off x="6879963" y="3004186"/>
            <a:ext cx="591824" cy="243275"/>
          </a:xfrm>
          <a:custGeom>
            <a:avLst/>
            <a:gdLst>
              <a:gd name="connsiteX0" fmla="*/ 0 w 591824"/>
              <a:gd name="connsiteY0" fmla="*/ 0 h 243275"/>
              <a:gd name="connsiteX1" fmla="*/ 271253 w 591824"/>
              <a:gd name="connsiteY1" fmla="*/ 221921 h 243275"/>
              <a:gd name="connsiteX2" fmla="*/ 591824 w 591824"/>
              <a:gd name="connsiteY2" fmla="*/ 221921 h 243275"/>
            </a:gdLst>
            <a:ahLst/>
            <a:cxnLst>
              <a:cxn ang="0">
                <a:pos x="connsiteX0" y="connsiteY0"/>
              </a:cxn>
              <a:cxn ang="0">
                <a:pos x="connsiteX1" y="connsiteY1"/>
              </a:cxn>
              <a:cxn ang="0">
                <a:pos x="connsiteX2" y="connsiteY2"/>
              </a:cxn>
            </a:cxnLst>
            <a:rect l="l" t="t" r="r" b="b"/>
            <a:pathLst>
              <a:path w="591824" h="243275">
                <a:moveTo>
                  <a:pt x="0" y="0"/>
                </a:moveTo>
                <a:cubicBezTo>
                  <a:pt x="86308" y="92467"/>
                  <a:pt x="172616" y="184934"/>
                  <a:pt x="271253" y="221921"/>
                </a:cubicBezTo>
                <a:cubicBezTo>
                  <a:pt x="369890" y="258908"/>
                  <a:pt x="480857" y="240414"/>
                  <a:pt x="591824" y="221921"/>
                </a:cubicBezTo>
              </a:path>
            </a:pathLst>
          </a:custGeom>
          <a:ln>
            <a:solidFill>
              <a:srgbClr val="82AAFF"/>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09" name="TextBox 508"/>
          <p:cNvSpPr txBox="1"/>
          <p:nvPr/>
        </p:nvSpPr>
        <p:spPr>
          <a:xfrm>
            <a:off x="7548430" y="3056442"/>
            <a:ext cx="1108497" cy="338554"/>
          </a:xfrm>
          <a:prstGeom prst="rect">
            <a:avLst/>
          </a:prstGeom>
          <a:noFill/>
        </p:spPr>
        <p:txBody>
          <a:bodyPr wrap="none" rtlCol="0">
            <a:spAutoFit/>
          </a:bodyPr>
          <a:lstStyle/>
          <a:p>
            <a:r>
              <a:rPr lang="en-US" sz="1600" dirty="0" smtClean="0"/>
              <a:t>excavates</a:t>
            </a:r>
            <a:endParaRPr lang="en-US" sz="1600" dirty="0"/>
          </a:p>
        </p:txBody>
      </p:sp>
      <p:sp>
        <p:nvSpPr>
          <p:cNvPr id="510" name="Freeform 509"/>
          <p:cNvSpPr/>
          <p:nvPr/>
        </p:nvSpPr>
        <p:spPr>
          <a:xfrm rot="1632378">
            <a:off x="6556747" y="3353737"/>
            <a:ext cx="713721" cy="270343"/>
          </a:xfrm>
          <a:custGeom>
            <a:avLst/>
            <a:gdLst>
              <a:gd name="connsiteX0" fmla="*/ 0 w 591824"/>
              <a:gd name="connsiteY0" fmla="*/ 0 h 243275"/>
              <a:gd name="connsiteX1" fmla="*/ 271253 w 591824"/>
              <a:gd name="connsiteY1" fmla="*/ 221921 h 243275"/>
              <a:gd name="connsiteX2" fmla="*/ 591824 w 591824"/>
              <a:gd name="connsiteY2" fmla="*/ 221921 h 243275"/>
            </a:gdLst>
            <a:ahLst/>
            <a:cxnLst>
              <a:cxn ang="0">
                <a:pos x="connsiteX0" y="connsiteY0"/>
              </a:cxn>
              <a:cxn ang="0">
                <a:pos x="connsiteX1" y="connsiteY1"/>
              </a:cxn>
              <a:cxn ang="0">
                <a:pos x="connsiteX2" y="connsiteY2"/>
              </a:cxn>
            </a:cxnLst>
            <a:rect l="l" t="t" r="r" b="b"/>
            <a:pathLst>
              <a:path w="591824" h="243275">
                <a:moveTo>
                  <a:pt x="0" y="0"/>
                </a:moveTo>
                <a:cubicBezTo>
                  <a:pt x="86308" y="92467"/>
                  <a:pt x="172616" y="184934"/>
                  <a:pt x="271253" y="221921"/>
                </a:cubicBezTo>
                <a:cubicBezTo>
                  <a:pt x="369890" y="258908"/>
                  <a:pt x="480857" y="240414"/>
                  <a:pt x="591824" y="221921"/>
                </a:cubicBezTo>
              </a:path>
            </a:pathLst>
          </a:custGeom>
          <a:ln>
            <a:solidFill>
              <a:srgbClr val="FFCC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11" name="TextBox 510"/>
          <p:cNvSpPr txBox="1"/>
          <p:nvPr/>
        </p:nvSpPr>
        <p:spPr>
          <a:xfrm>
            <a:off x="7206145" y="3566383"/>
            <a:ext cx="1678665" cy="338554"/>
          </a:xfrm>
          <a:prstGeom prst="rect">
            <a:avLst/>
          </a:prstGeom>
          <a:noFill/>
        </p:spPr>
        <p:txBody>
          <a:bodyPr wrap="none" rtlCol="0">
            <a:spAutoFit/>
          </a:bodyPr>
          <a:lstStyle/>
          <a:p>
            <a:r>
              <a:rPr lang="en-US" sz="1600" dirty="0" smtClean="0"/>
              <a:t>chromalveolates</a:t>
            </a:r>
            <a:endParaRPr lang="en-US" sz="1600" dirty="0"/>
          </a:p>
        </p:txBody>
      </p:sp>
      <p:sp>
        <p:nvSpPr>
          <p:cNvPr id="4" name="TextBox 3"/>
          <p:cNvSpPr txBox="1"/>
          <p:nvPr/>
        </p:nvSpPr>
        <p:spPr>
          <a:xfrm>
            <a:off x="2265516" y="5038761"/>
            <a:ext cx="3541755" cy="1323439"/>
          </a:xfrm>
          <a:prstGeom prst="rect">
            <a:avLst/>
          </a:prstGeom>
          <a:noFill/>
        </p:spPr>
        <p:txBody>
          <a:bodyPr wrap="none" rtlCol="0">
            <a:spAutoFit/>
          </a:bodyPr>
          <a:lstStyle/>
          <a:p>
            <a:r>
              <a:rPr lang="en-US" sz="1600" dirty="0"/>
              <a:t>M</a:t>
            </a:r>
            <a:r>
              <a:rPr lang="en-US" sz="1600" dirty="0" smtClean="0"/>
              <a:t>etabolic integration</a:t>
            </a:r>
          </a:p>
          <a:p>
            <a:r>
              <a:rPr lang="en-US" sz="1600" dirty="0" smtClean="0"/>
              <a:t>Translocation of proteins</a:t>
            </a:r>
          </a:p>
          <a:p>
            <a:r>
              <a:rPr lang="en-US" sz="1600" dirty="0" smtClean="0"/>
              <a:t>Transfer of genes to nuclear genome</a:t>
            </a:r>
          </a:p>
          <a:p>
            <a:r>
              <a:rPr lang="en-US" sz="1600" dirty="0" smtClean="0"/>
              <a:t>Loss of bacterial cell wall</a:t>
            </a:r>
          </a:p>
          <a:p>
            <a:r>
              <a:rPr lang="en-US" sz="1600" dirty="0" smtClean="0"/>
              <a:t>Coordination of division</a:t>
            </a:r>
            <a:endParaRPr lang="en-US" sz="1600" dirty="0"/>
          </a:p>
        </p:txBody>
      </p:sp>
      <p:sp>
        <p:nvSpPr>
          <p:cNvPr id="513" name="Freeform 512"/>
          <p:cNvSpPr/>
          <p:nvPr/>
        </p:nvSpPr>
        <p:spPr>
          <a:xfrm>
            <a:off x="5746303" y="1886762"/>
            <a:ext cx="1222378" cy="1257757"/>
          </a:xfrm>
          <a:custGeom>
            <a:avLst/>
            <a:gdLst>
              <a:gd name="connsiteX0" fmla="*/ 114301 w 1384635"/>
              <a:gd name="connsiteY0" fmla="*/ 654488 h 1257757"/>
              <a:gd name="connsiteX1" fmla="*/ 273051 w 1384635"/>
              <a:gd name="connsiteY1" fmla="*/ 594163 h 1257757"/>
              <a:gd name="connsiteX2" fmla="*/ 377826 w 1384635"/>
              <a:gd name="connsiteY2" fmla="*/ 613213 h 1257757"/>
              <a:gd name="connsiteX3" fmla="*/ 444501 w 1384635"/>
              <a:gd name="connsiteY3" fmla="*/ 489388 h 1257757"/>
              <a:gd name="connsiteX4" fmla="*/ 330201 w 1384635"/>
              <a:gd name="connsiteY4" fmla="*/ 308413 h 1257757"/>
              <a:gd name="connsiteX5" fmla="*/ 488951 w 1384635"/>
              <a:gd name="connsiteY5" fmla="*/ 82988 h 1257757"/>
              <a:gd name="connsiteX6" fmla="*/ 635001 w 1384635"/>
              <a:gd name="connsiteY6" fmla="*/ 168713 h 1257757"/>
              <a:gd name="connsiteX7" fmla="*/ 860426 w 1384635"/>
              <a:gd name="connsiteY7" fmla="*/ 438 h 1257757"/>
              <a:gd name="connsiteX8" fmla="*/ 1076326 w 1384635"/>
              <a:gd name="connsiteY8" fmla="*/ 121088 h 1257757"/>
              <a:gd name="connsiteX9" fmla="*/ 1320801 w 1384635"/>
              <a:gd name="connsiteY9" fmla="*/ 159188 h 1257757"/>
              <a:gd name="connsiteX10" fmla="*/ 1212851 w 1384635"/>
              <a:gd name="connsiteY10" fmla="*/ 448113 h 1257757"/>
              <a:gd name="connsiteX11" fmla="*/ 1384301 w 1384635"/>
              <a:gd name="connsiteY11" fmla="*/ 594163 h 1257757"/>
              <a:gd name="connsiteX12" fmla="*/ 1257301 w 1384635"/>
              <a:gd name="connsiteY12" fmla="*/ 765613 h 1257757"/>
              <a:gd name="connsiteX13" fmla="*/ 1285876 w 1384635"/>
              <a:gd name="connsiteY13" fmla="*/ 946588 h 1257757"/>
              <a:gd name="connsiteX14" fmla="*/ 1133476 w 1384635"/>
              <a:gd name="connsiteY14" fmla="*/ 1235513 h 1257757"/>
              <a:gd name="connsiteX15" fmla="*/ 793751 w 1384635"/>
              <a:gd name="connsiteY15" fmla="*/ 1159313 h 1257757"/>
              <a:gd name="connsiteX16" fmla="*/ 549276 w 1384635"/>
              <a:gd name="connsiteY16" fmla="*/ 1257738 h 1257757"/>
              <a:gd name="connsiteX17" fmla="*/ 415926 w 1384635"/>
              <a:gd name="connsiteY17" fmla="*/ 1149788 h 1257757"/>
              <a:gd name="connsiteX18" fmla="*/ 374651 w 1384635"/>
              <a:gd name="connsiteY18" fmla="*/ 933888 h 1257757"/>
              <a:gd name="connsiteX19" fmla="*/ 171451 w 1384635"/>
              <a:gd name="connsiteY19" fmla="*/ 968813 h 1257757"/>
              <a:gd name="connsiteX20" fmla="*/ 1 w 1384635"/>
              <a:gd name="connsiteY20" fmla="*/ 857688 h 1257757"/>
              <a:gd name="connsiteX21" fmla="*/ 174626 w 1384635"/>
              <a:gd name="connsiteY21" fmla="*/ 851338 h 1257757"/>
              <a:gd name="connsiteX22" fmla="*/ 330201 w 1384635"/>
              <a:gd name="connsiteY22" fmla="*/ 813238 h 1257757"/>
              <a:gd name="connsiteX23" fmla="*/ 320676 w 1384635"/>
              <a:gd name="connsiteY23" fmla="*/ 679888 h 1257757"/>
              <a:gd name="connsiteX24" fmla="*/ 190501 w 1384635"/>
              <a:gd name="connsiteY24" fmla="*/ 654488 h 1257757"/>
              <a:gd name="connsiteX25" fmla="*/ 50801 w 1384635"/>
              <a:gd name="connsiteY25" fmla="*/ 711638 h 1257757"/>
              <a:gd name="connsiteX26" fmla="*/ 114301 w 1384635"/>
              <a:gd name="connsiteY26" fmla="*/ 654488 h 1257757"/>
              <a:gd name="connsiteX0" fmla="*/ 114301 w 1544576"/>
              <a:gd name="connsiteY0" fmla="*/ 654488 h 1257757"/>
              <a:gd name="connsiteX1" fmla="*/ 273051 w 1544576"/>
              <a:gd name="connsiteY1" fmla="*/ 594163 h 1257757"/>
              <a:gd name="connsiteX2" fmla="*/ 377826 w 1544576"/>
              <a:gd name="connsiteY2" fmla="*/ 613213 h 1257757"/>
              <a:gd name="connsiteX3" fmla="*/ 444501 w 1544576"/>
              <a:gd name="connsiteY3" fmla="*/ 489388 h 1257757"/>
              <a:gd name="connsiteX4" fmla="*/ 330201 w 1544576"/>
              <a:gd name="connsiteY4" fmla="*/ 308413 h 1257757"/>
              <a:gd name="connsiteX5" fmla="*/ 488951 w 1544576"/>
              <a:gd name="connsiteY5" fmla="*/ 82988 h 1257757"/>
              <a:gd name="connsiteX6" fmla="*/ 635001 w 1544576"/>
              <a:gd name="connsiteY6" fmla="*/ 168713 h 1257757"/>
              <a:gd name="connsiteX7" fmla="*/ 860426 w 1544576"/>
              <a:gd name="connsiteY7" fmla="*/ 438 h 1257757"/>
              <a:gd name="connsiteX8" fmla="*/ 1076326 w 1544576"/>
              <a:gd name="connsiteY8" fmla="*/ 121088 h 1257757"/>
              <a:gd name="connsiteX9" fmla="*/ 1320801 w 1544576"/>
              <a:gd name="connsiteY9" fmla="*/ 159188 h 1257757"/>
              <a:gd name="connsiteX10" fmla="*/ 1212851 w 1544576"/>
              <a:gd name="connsiteY10" fmla="*/ 448113 h 1257757"/>
              <a:gd name="connsiteX11" fmla="*/ 1384301 w 1544576"/>
              <a:gd name="connsiteY11" fmla="*/ 594163 h 1257757"/>
              <a:gd name="connsiteX12" fmla="*/ 1543051 w 1544576"/>
              <a:gd name="connsiteY12" fmla="*/ 784663 h 1257757"/>
              <a:gd name="connsiteX13" fmla="*/ 1285876 w 1544576"/>
              <a:gd name="connsiteY13" fmla="*/ 946588 h 1257757"/>
              <a:gd name="connsiteX14" fmla="*/ 1133476 w 1544576"/>
              <a:gd name="connsiteY14" fmla="*/ 1235513 h 1257757"/>
              <a:gd name="connsiteX15" fmla="*/ 793751 w 1544576"/>
              <a:gd name="connsiteY15" fmla="*/ 1159313 h 1257757"/>
              <a:gd name="connsiteX16" fmla="*/ 549276 w 1544576"/>
              <a:gd name="connsiteY16" fmla="*/ 1257738 h 1257757"/>
              <a:gd name="connsiteX17" fmla="*/ 415926 w 1544576"/>
              <a:gd name="connsiteY17" fmla="*/ 1149788 h 1257757"/>
              <a:gd name="connsiteX18" fmla="*/ 374651 w 1544576"/>
              <a:gd name="connsiteY18" fmla="*/ 933888 h 1257757"/>
              <a:gd name="connsiteX19" fmla="*/ 171451 w 1544576"/>
              <a:gd name="connsiteY19" fmla="*/ 968813 h 1257757"/>
              <a:gd name="connsiteX20" fmla="*/ 1 w 1544576"/>
              <a:gd name="connsiteY20" fmla="*/ 857688 h 1257757"/>
              <a:gd name="connsiteX21" fmla="*/ 174626 w 1544576"/>
              <a:gd name="connsiteY21" fmla="*/ 851338 h 1257757"/>
              <a:gd name="connsiteX22" fmla="*/ 330201 w 1544576"/>
              <a:gd name="connsiteY22" fmla="*/ 813238 h 1257757"/>
              <a:gd name="connsiteX23" fmla="*/ 320676 w 1544576"/>
              <a:gd name="connsiteY23" fmla="*/ 679888 h 1257757"/>
              <a:gd name="connsiteX24" fmla="*/ 190501 w 1544576"/>
              <a:gd name="connsiteY24" fmla="*/ 654488 h 1257757"/>
              <a:gd name="connsiteX25" fmla="*/ 50801 w 1544576"/>
              <a:gd name="connsiteY25" fmla="*/ 711638 h 1257757"/>
              <a:gd name="connsiteX26" fmla="*/ 114301 w 1544576"/>
              <a:gd name="connsiteY26" fmla="*/ 654488 h 1257757"/>
              <a:gd name="connsiteX0" fmla="*/ 114301 w 1547822"/>
              <a:gd name="connsiteY0" fmla="*/ 654488 h 1257757"/>
              <a:gd name="connsiteX1" fmla="*/ 273051 w 1547822"/>
              <a:gd name="connsiteY1" fmla="*/ 594163 h 1257757"/>
              <a:gd name="connsiteX2" fmla="*/ 377826 w 1547822"/>
              <a:gd name="connsiteY2" fmla="*/ 613213 h 1257757"/>
              <a:gd name="connsiteX3" fmla="*/ 444501 w 1547822"/>
              <a:gd name="connsiteY3" fmla="*/ 489388 h 1257757"/>
              <a:gd name="connsiteX4" fmla="*/ 330201 w 1547822"/>
              <a:gd name="connsiteY4" fmla="*/ 308413 h 1257757"/>
              <a:gd name="connsiteX5" fmla="*/ 488951 w 1547822"/>
              <a:gd name="connsiteY5" fmla="*/ 82988 h 1257757"/>
              <a:gd name="connsiteX6" fmla="*/ 635001 w 1547822"/>
              <a:gd name="connsiteY6" fmla="*/ 168713 h 1257757"/>
              <a:gd name="connsiteX7" fmla="*/ 860426 w 1547822"/>
              <a:gd name="connsiteY7" fmla="*/ 438 h 1257757"/>
              <a:gd name="connsiteX8" fmla="*/ 1076326 w 1547822"/>
              <a:gd name="connsiteY8" fmla="*/ 121088 h 1257757"/>
              <a:gd name="connsiteX9" fmla="*/ 1320801 w 1547822"/>
              <a:gd name="connsiteY9" fmla="*/ 159188 h 1257757"/>
              <a:gd name="connsiteX10" fmla="*/ 1212851 w 1547822"/>
              <a:gd name="connsiteY10" fmla="*/ 448113 h 1257757"/>
              <a:gd name="connsiteX11" fmla="*/ 1435101 w 1547822"/>
              <a:gd name="connsiteY11" fmla="*/ 511613 h 1257757"/>
              <a:gd name="connsiteX12" fmla="*/ 1543051 w 1547822"/>
              <a:gd name="connsiteY12" fmla="*/ 784663 h 1257757"/>
              <a:gd name="connsiteX13" fmla="*/ 1285876 w 1547822"/>
              <a:gd name="connsiteY13" fmla="*/ 946588 h 1257757"/>
              <a:gd name="connsiteX14" fmla="*/ 1133476 w 1547822"/>
              <a:gd name="connsiteY14" fmla="*/ 1235513 h 1257757"/>
              <a:gd name="connsiteX15" fmla="*/ 793751 w 1547822"/>
              <a:gd name="connsiteY15" fmla="*/ 1159313 h 1257757"/>
              <a:gd name="connsiteX16" fmla="*/ 549276 w 1547822"/>
              <a:gd name="connsiteY16" fmla="*/ 1257738 h 1257757"/>
              <a:gd name="connsiteX17" fmla="*/ 415926 w 1547822"/>
              <a:gd name="connsiteY17" fmla="*/ 1149788 h 1257757"/>
              <a:gd name="connsiteX18" fmla="*/ 374651 w 1547822"/>
              <a:gd name="connsiteY18" fmla="*/ 933888 h 1257757"/>
              <a:gd name="connsiteX19" fmla="*/ 171451 w 1547822"/>
              <a:gd name="connsiteY19" fmla="*/ 968813 h 1257757"/>
              <a:gd name="connsiteX20" fmla="*/ 1 w 1547822"/>
              <a:gd name="connsiteY20" fmla="*/ 857688 h 1257757"/>
              <a:gd name="connsiteX21" fmla="*/ 174626 w 1547822"/>
              <a:gd name="connsiteY21" fmla="*/ 851338 h 1257757"/>
              <a:gd name="connsiteX22" fmla="*/ 330201 w 1547822"/>
              <a:gd name="connsiteY22" fmla="*/ 813238 h 1257757"/>
              <a:gd name="connsiteX23" fmla="*/ 320676 w 1547822"/>
              <a:gd name="connsiteY23" fmla="*/ 679888 h 1257757"/>
              <a:gd name="connsiteX24" fmla="*/ 190501 w 1547822"/>
              <a:gd name="connsiteY24" fmla="*/ 654488 h 1257757"/>
              <a:gd name="connsiteX25" fmla="*/ 50801 w 1547822"/>
              <a:gd name="connsiteY25" fmla="*/ 711638 h 1257757"/>
              <a:gd name="connsiteX26" fmla="*/ 114301 w 1547822"/>
              <a:gd name="connsiteY26" fmla="*/ 654488 h 1257757"/>
              <a:gd name="connsiteX0" fmla="*/ 114301 w 1547344"/>
              <a:gd name="connsiteY0" fmla="*/ 654488 h 1257757"/>
              <a:gd name="connsiteX1" fmla="*/ 273051 w 1547344"/>
              <a:gd name="connsiteY1" fmla="*/ 594163 h 1257757"/>
              <a:gd name="connsiteX2" fmla="*/ 377826 w 1547344"/>
              <a:gd name="connsiteY2" fmla="*/ 613213 h 1257757"/>
              <a:gd name="connsiteX3" fmla="*/ 444501 w 1547344"/>
              <a:gd name="connsiteY3" fmla="*/ 489388 h 1257757"/>
              <a:gd name="connsiteX4" fmla="*/ 330201 w 1547344"/>
              <a:gd name="connsiteY4" fmla="*/ 308413 h 1257757"/>
              <a:gd name="connsiteX5" fmla="*/ 488951 w 1547344"/>
              <a:gd name="connsiteY5" fmla="*/ 82988 h 1257757"/>
              <a:gd name="connsiteX6" fmla="*/ 635001 w 1547344"/>
              <a:gd name="connsiteY6" fmla="*/ 168713 h 1257757"/>
              <a:gd name="connsiteX7" fmla="*/ 860426 w 1547344"/>
              <a:gd name="connsiteY7" fmla="*/ 438 h 1257757"/>
              <a:gd name="connsiteX8" fmla="*/ 1076326 w 1547344"/>
              <a:gd name="connsiteY8" fmla="*/ 121088 h 1257757"/>
              <a:gd name="connsiteX9" fmla="*/ 1320801 w 1547344"/>
              <a:gd name="connsiteY9" fmla="*/ 159188 h 1257757"/>
              <a:gd name="connsiteX10" fmla="*/ 1282701 w 1547344"/>
              <a:gd name="connsiteY10" fmla="*/ 384613 h 1257757"/>
              <a:gd name="connsiteX11" fmla="*/ 1435101 w 1547344"/>
              <a:gd name="connsiteY11" fmla="*/ 511613 h 1257757"/>
              <a:gd name="connsiteX12" fmla="*/ 1543051 w 1547344"/>
              <a:gd name="connsiteY12" fmla="*/ 784663 h 1257757"/>
              <a:gd name="connsiteX13" fmla="*/ 1285876 w 1547344"/>
              <a:gd name="connsiteY13" fmla="*/ 946588 h 1257757"/>
              <a:gd name="connsiteX14" fmla="*/ 1133476 w 1547344"/>
              <a:gd name="connsiteY14" fmla="*/ 1235513 h 1257757"/>
              <a:gd name="connsiteX15" fmla="*/ 793751 w 1547344"/>
              <a:gd name="connsiteY15" fmla="*/ 1159313 h 1257757"/>
              <a:gd name="connsiteX16" fmla="*/ 549276 w 1547344"/>
              <a:gd name="connsiteY16" fmla="*/ 1257738 h 1257757"/>
              <a:gd name="connsiteX17" fmla="*/ 415926 w 1547344"/>
              <a:gd name="connsiteY17" fmla="*/ 1149788 h 1257757"/>
              <a:gd name="connsiteX18" fmla="*/ 374651 w 1547344"/>
              <a:gd name="connsiteY18" fmla="*/ 933888 h 1257757"/>
              <a:gd name="connsiteX19" fmla="*/ 171451 w 1547344"/>
              <a:gd name="connsiteY19" fmla="*/ 968813 h 1257757"/>
              <a:gd name="connsiteX20" fmla="*/ 1 w 1547344"/>
              <a:gd name="connsiteY20" fmla="*/ 857688 h 1257757"/>
              <a:gd name="connsiteX21" fmla="*/ 174626 w 1547344"/>
              <a:gd name="connsiteY21" fmla="*/ 851338 h 1257757"/>
              <a:gd name="connsiteX22" fmla="*/ 330201 w 1547344"/>
              <a:gd name="connsiteY22" fmla="*/ 813238 h 1257757"/>
              <a:gd name="connsiteX23" fmla="*/ 320676 w 1547344"/>
              <a:gd name="connsiteY23" fmla="*/ 679888 h 1257757"/>
              <a:gd name="connsiteX24" fmla="*/ 190501 w 1547344"/>
              <a:gd name="connsiteY24" fmla="*/ 654488 h 1257757"/>
              <a:gd name="connsiteX25" fmla="*/ 50801 w 1547344"/>
              <a:gd name="connsiteY25" fmla="*/ 711638 h 1257757"/>
              <a:gd name="connsiteX26" fmla="*/ 114301 w 1547344"/>
              <a:gd name="connsiteY26" fmla="*/ 654488 h 1257757"/>
              <a:gd name="connsiteX0" fmla="*/ 114301 w 1543054"/>
              <a:gd name="connsiteY0" fmla="*/ 654488 h 1257757"/>
              <a:gd name="connsiteX1" fmla="*/ 273051 w 1543054"/>
              <a:gd name="connsiteY1" fmla="*/ 594163 h 1257757"/>
              <a:gd name="connsiteX2" fmla="*/ 377826 w 1543054"/>
              <a:gd name="connsiteY2" fmla="*/ 613213 h 1257757"/>
              <a:gd name="connsiteX3" fmla="*/ 444501 w 1543054"/>
              <a:gd name="connsiteY3" fmla="*/ 489388 h 1257757"/>
              <a:gd name="connsiteX4" fmla="*/ 330201 w 1543054"/>
              <a:gd name="connsiteY4" fmla="*/ 308413 h 1257757"/>
              <a:gd name="connsiteX5" fmla="*/ 488951 w 1543054"/>
              <a:gd name="connsiteY5" fmla="*/ 82988 h 1257757"/>
              <a:gd name="connsiteX6" fmla="*/ 635001 w 1543054"/>
              <a:gd name="connsiteY6" fmla="*/ 168713 h 1257757"/>
              <a:gd name="connsiteX7" fmla="*/ 860426 w 1543054"/>
              <a:gd name="connsiteY7" fmla="*/ 438 h 1257757"/>
              <a:gd name="connsiteX8" fmla="*/ 1076326 w 1543054"/>
              <a:gd name="connsiteY8" fmla="*/ 121088 h 1257757"/>
              <a:gd name="connsiteX9" fmla="*/ 1320801 w 1543054"/>
              <a:gd name="connsiteY9" fmla="*/ 159188 h 1257757"/>
              <a:gd name="connsiteX10" fmla="*/ 1282701 w 1543054"/>
              <a:gd name="connsiteY10" fmla="*/ 384613 h 1257757"/>
              <a:gd name="connsiteX11" fmla="*/ 1435101 w 1543054"/>
              <a:gd name="connsiteY11" fmla="*/ 511613 h 1257757"/>
              <a:gd name="connsiteX12" fmla="*/ 1543051 w 1543054"/>
              <a:gd name="connsiteY12" fmla="*/ 784663 h 1257757"/>
              <a:gd name="connsiteX13" fmla="*/ 1431926 w 1543054"/>
              <a:gd name="connsiteY13" fmla="*/ 1010088 h 1257757"/>
              <a:gd name="connsiteX14" fmla="*/ 1133476 w 1543054"/>
              <a:gd name="connsiteY14" fmla="*/ 1235513 h 1257757"/>
              <a:gd name="connsiteX15" fmla="*/ 793751 w 1543054"/>
              <a:gd name="connsiteY15" fmla="*/ 1159313 h 1257757"/>
              <a:gd name="connsiteX16" fmla="*/ 549276 w 1543054"/>
              <a:gd name="connsiteY16" fmla="*/ 1257738 h 1257757"/>
              <a:gd name="connsiteX17" fmla="*/ 415926 w 1543054"/>
              <a:gd name="connsiteY17" fmla="*/ 1149788 h 1257757"/>
              <a:gd name="connsiteX18" fmla="*/ 374651 w 1543054"/>
              <a:gd name="connsiteY18" fmla="*/ 933888 h 1257757"/>
              <a:gd name="connsiteX19" fmla="*/ 171451 w 1543054"/>
              <a:gd name="connsiteY19" fmla="*/ 968813 h 1257757"/>
              <a:gd name="connsiteX20" fmla="*/ 1 w 1543054"/>
              <a:gd name="connsiteY20" fmla="*/ 857688 h 1257757"/>
              <a:gd name="connsiteX21" fmla="*/ 174626 w 1543054"/>
              <a:gd name="connsiteY21" fmla="*/ 851338 h 1257757"/>
              <a:gd name="connsiteX22" fmla="*/ 330201 w 1543054"/>
              <a:gd name="connsiteY22" fmla="*/ 813238 h 1257757"/>
              <a:gd name="connsiteX23" fmla="*/ 320676 w 1543054"/>
              <a:gd name="connsiteY23" fmla="*/ 679888 h 1257757"/>
              <a:gd name="connsiteX24" fmla="*/ 190501 w 1543054"/>
              <a:gd name="connsiteY24" fmla="*/ 654488 h 1257757"/>
              <a:gd name="connsiteX25" fmla="*/ 50801 w 1543054"/>
              <a:gd name="connsiteY25" fmla="*/ 711638 h 1257757"/>
              <a:gd name="connsiteX26" fmla="*/ 114301 w 1543054"/>
              <a:gd name="connsiteY26" fmla="*/ 654488 h 1257757"/>
              <a:gd name="connsiteX0" fmla="*/ 65943 w 1494696"/>
              <a:gd name="connsiteY0" fmla="*/ 654488 h 1257757"/>
              <a:gd name="connsiteX1" fmla="*/ 224693 w 1494696"/>
              <a:gd name="connsiteY1" fmla="*/ 594163 h 1257757"/>
              <a:gd name="connsiteX2" fmla="*/ 329468 w 1494696"/>
              <a:gd name="connsiteY2" fmla="*/ 613213 h 1257757"/>
              <a:gd name="connsiteX3" fmla="*/ 396143 w 1494696"/>
              <a:gd name="connsiteY3" fmla="*/ 489388 h 1257757"/>
              <a:gd name="connsiteX4" fmla="*/ 281843 w 1494696"/>
              <a:gd name="connsiteY4" fmla="*/ 308413 h 1257757"/>
              <a:gd name="connsiteX5" fmla="*/ 440593 w 1494696"/>
              <a:gd name="connsiteY5" fmla="*/ 82988 h 1257757"/>
              <a:gd name="connsiteX6" fmla="*/ 586643 w 1494696"/>
              <a:gd name="connsiteY6" fmla="*/ 168713 h 1257757"/>
              <a:gd name="connsiteX7" fmla="*/ 812068 w 1494696"/>
              <a:gd name="connsiteY7" fmla="*/ 438 h 1257757"/>
              <a:gd name="connsiteX8" fmla="*/ 1027968 w 1494696"/>
              <a:gd name="connsiteY8" fmla="*/ 121088 h 1257757"/>
              <a:gd name="connsiteX9" fmla="*/ 1272443 w 1494696"/>
              <a:gd name="connsiteY9" fmla="*/ 159188 h 1257757"/>
              <a:gd name="connsiteX10" fmla="*/ 1234343 w 1494696"/>
              <a:gd name="connsiteY10" fmla="*/ 384613 h 1257757"/>
              <a:gd name="connsiteX11" fmla="*/ 1386743 w 1494696"/>
              <a:gd name="connsiteY11" fmla="*/ 511613 h 1257757"/>
              <a:gd name="connsiteX12" fmla="*/ 1494693 w 1494696"/>
              <a:gd name="connsiteY12" fmla="*/ 784663 h 1257757"/>
              <a:gd name="connsiteX13" fmla="*/ 1383568 w 1494696"/>
              <a:gd name="connsiteY13" fmla="*/ 1010088 h 1257757"/>
              <a:gd name="connsiteX14" fmla="*/ 1085118 w 1494696"/>
              <a:gd name="connsiteY14" fmla="*/ 1235513 h 1257757"/>
              <a:gd name="connsiteX15" fmla="*/ 745393 w 1494696"/>
              <a:gd name="connsiteY15" fmla="*/ 1159313 h 1257757"/>
              <a:gd name="connsiteX16" fmla="*/ 500918 w 1494696"/>
              <a:gd name="connsiteY16" fmla="*/ 1257738 h 1257757"/>
              <a:gd name="connsiteX17" fmla="*/ 367568 w 1494696"/>
              <a:gd name="connsiteY17" fmla="*/ 1149788 h 1257757"/>
              <a:gd name="connsiteX18" fmla="*/ 326293 w 1494696"/>
              <a:gd name="connsiteY18" fmla="*/ 933888 h 1257757"/>
              <a:gd name="connsiteX19" fmla="*/ 123093 w 1494696"/>
              <a:gd name="connsiteY19" fmla="*/ 968813 h 1257757"/>
              <a:gd name="connsiteX20" fmla="*/ 126268 w 1494696"/>
              <a:gd name="connsiteY20" fmla="*/ 851338 h 1257757"/>
              <a:gd name="connsiteX21" fmla="*/ 281843 w 1494696"/>
              <a:gd name="connsiteY21" fmla="*/ 813238 h 1257757"/>
              <a:gd name="connsiteX22" fmla="*/ 272318 w 1494696"/>
              <a:gd name="connsiteY22" fmla="*/ 679888 h 1257757"/>
              <a:gd name="connsiteX23" fmla="*/ 142143 w 1494696"/>
              <a:gd name="connsiteY23" fmla="*/ 654488 h 1257757"/>
              <a:gd name="connsiteX24" fmla="*/ 2443 w 1494696"/>
              <a:gd name="connsiteY24" fmla="*/ 711638 h 1257757"/>
              <a:gd name="connsiteX25" fmla="*/ 65943 w 1494696"/>
              <a:gd name="connsiteY25" fmla="*/ 654488 h 1257757"/>
              <a:gd name="connsiteX0" fmla="*/ 65943 w 1494696"/>
              <a:gd name="connsiteY0" fmla="*/ 654488 h 1257757"/>
              <a:gd name="connsiteX1" fmla="*/ 224693 w 1494696"/>
              <a:gd name="connsiteY1" fmla="*/ 594163 h 1257757"/>
              <a:gd name="connsiteX2" fmla="*/ 329468 w 1494696"/>
              <a:gd name="connsiteY2" fmla="*/ 613213 h 1257757"/>
              <a:gd name="connsiteX3" fmla="*/ 396143 w 1494696"/>
              <a:gd name="connsiteY3" fmla="*/ 489388 h 1257757"/>
              <a:gd name="connsiteX4" fmla="*/ 281843 w 1494696"/>
              <a:gd name="connsiteY4" fmla="*/ 308413 h 1257757"/>
              <a:gd name="connsiteX5" fmla="*/ 440593 w 1494696"/>
              <a:gd name="connsiteY5" fmla="*/ 82988 h 1257757"/>
              <a:gd name="connsiteX6" fmla="*/ 586643 w 1494696"/>
              <a:gd name="connsiteY6" fmla="*/ 168713 h 1257757"/>
              <a:gd name="connsiteX7" fmla="*/ 812068 w 1494696"/>
              <a:gd name="connsiteY7" fmla="*/ 438 h 1257757"/>
              <a:gd name="connsiteX8" fmla="*/ 1027968 w 1494696"/>
              <a:gd name="connsiteY8" fmla="*/ 121088 h 1257757"/>
              <a:gd name="connsiteX9" fmla="*/ 1272443 w 1494696"/>
              <a:gd name="connsiteY9" fmla="*/ 159188 h 1257757"/>
              <a:gd name="connsiteX10" fmla="*/ 1234343 w 1494696"/>
              <a:gd name="connsiteY10" fmla="*/ 384613 h 1257757"/>
              <a:gd name="connsiteX11" fmla="*/ 1386743 w 1494696"/>
              <a:gd name="connsiteY11" fmla="*/ 511613 h 1257757"/>
              <a:gd name="connsiteX12" fmla="*/ 1494693 w 1494696"/>
              <a:gd name="connsiteY12" fmla="*/ 784663 h 1257757"/>
              <a:gd name="connsiteX13" fmla="*/ 1383568 w 1494696"/>
              <a:gd name="connsiteY13" fmla="*/ 1010088 h 1257757"/>
              <a:gd name="connsiteX14" fmla="*/ 1085118 w 1494696"/>
              <a:gd name="connsiteY14" fmla="*/ 1235513 h 1257757"/>
              <a:gd name="connsiteX15" fmla="*/ 745393 w 1494696"/>
              <a:gd name="connsiteY15" fmla="*/ 1159313 h 1257757"/>
              <a:gd name="connsiteX16" fmla="*/ 500918 w 1494696"/>
              <a:gd name="connsiteY16" fmla="*/ 1257738 h 1257757"/>
              <a:gd name="connsiteX17" fmla="*/ 367568 w 1494696"/>
              <a:gd name="connsiteY17" fmla="*/ 1149788 h 1257757"/>
              <a:gd name="connsiteX18" fmla="*/ 326293 w 1494696"/>
              <a:gd name="connsiteY18" fmla="*/ 933888 h 1257757"/>
              <a:gd name="connsiteX19" fmla="*/ 126268 w 1494696"/>
              <a:gd name="connsiteY19" fmla="*/ 851338 h 1257757"/>
              <a:gd name="connsiteX20" fmla="*/ 281843 w 1494696"/>
              <a:gd name="connsiteY20" fmla="*/ 813238 h 1257757"/>
              <a:gd name="connsiteX21" fmla="*/ 272318 w 1494696"/>
              <a:gd name="connsiteY21" fmla="*/ 679888 h 1257757"/>
              <a:gd name="connsiteX22" fmla="*/ 142143 w 1494696"/>
              <a:gd name="connsiteY22" fmla="*/ 654488 h 1257757"/>
              <a:gd name="connsiteX23" fmla="*/ 2443 w 1494696"/>
              <a:gd name="connsiteY23" fmla="*/ 711638 h 1257757"/>
              <a:gd name="connsiteX24" fmla="*/ 65943 w 1494696"/>
              <a:gd name="connsiteY24" fmla="*/ 654488 h 1257757"/>
              <a:gd name="connsiteX0" fmla="*/ 2147 w 1430900"/>
              <a:gd name="connsiteY0" fmla="*/ 654488 h 1257757"/>
              <a:gd name="connsiteX1" fmla="*/ 160897 w 1430900"/>
              <a:gd name="connsiteY1" fmla="*/ 594163 h 1257757"/>
              <a:gd name="connsiteX2" fmla="*/ 265672 w 1430900"/>
              <a:gd name="connsiteY2" fmla="*/ 613213 h 1257757"/>
              <a:gd name="connsiteX3" fmla="*/ 332347 w 1430900"/>
              <a:gd name="connsiteY3" fmla="*/ 489388 h 1257757"/>
              <a:gd name="connsiteX4" fmla="*/ 218047 w 1430900"/>
              <a:gd name="connsiteY4" fmla="*/ 308413 h 1257757"/>
              <a:gd name="connsiteX5" fmla="*/ 376797 w 1430900"/>
              <a:gd name="connsiteY5" fmla="*/ 82988 h 1257757"/>
              <a:gd name="connsiteX6" fmla="*/ 522847 w 1430900"/>
              <a:gd name="connsiteY6" fmla="*/ 168713 h 1257757"/>
              <a:gd name="connsiteX7" fmla="*/ 748272 w 1430900"/>
              <a:gd name="connsiteY7" fmla="*/ 438 h 1257757"/>
              <a:gd name="connsiteX8" fmla="*/ 964172 w 1430900"/>
              <a:gd name="connsiteY8" fmla="*/ 121088 h 1257757"/>
              <a:gd name="connsiteX9" fmla="*/ 1208647 w 1430900"/>
              <a:gd name="connsiteY9" fmla="*/ 159188 h 1257757"/>
              <a:gd name="connsiteX10" fmla="*/ 1170547 w 1430900"/>
              <a:gd name="connsiteY10" fmla="*/ 384613 h 1257757"/>
              <a:gd name="connsiteX11" fmla="*/ 1322947 w 1430900"/>
              <a:gd name="connsiteY11" fmla="*/ 511613 h 1257757"/>
              <a:gd name="connsiteX12" fmla="*/ 1430897 w 1430900"/>
              <a:gd name="connsiteY12" fmla="*/ 784663 h 1257757"/>
              <a:gd name="connsiteX13" fmla="*/ 1319772 w 1430900"/>
              <a:gd name="connsiteY13" fmla="*/ 1010088 h 1257757"/>
              <a:gd name="connsiteX14" fmla="*/ 1021322 w 1430900"/>
              <a:gd name="connsiteY14" fmla="*/ 1235513 h 1257757"/>
              <a:gd name="connsiteX15" fmla="*/ 681597 w 1430900"/>
              <a:gd name="connsiteY15" fmla="*/ 1159313 h 1257757"/>
              <a:gd name="connsiteX16" fmla="*/ 437122 w 1430900"/>
              <a:gd name="connsiteY16" fmla="*/ 1257738 h 1257757"/>
              <a:gd name="connsiteX17" fmla="*/ 303772 w 1430900"/>
              <a:gd name="connsiteY17" fmla="*/ 1149788 h 1257757"/>
              <a:gd name="connsiteX18" fmla="*/ 262497 w 1430900"/>
              <a:gd name="connsiteY18" fmla="*/ 933888 h 1257757"/>
              <a:gd name="connsiteX19" fmla="*/ 62472 w 1430900"/>
              <a:gd name="connsiteY19" fmla="*/ 851338 h 1257757"/>
              <a:gd name="connsiteX20" fmla="*/ 218047 w 1430900"/>
              <a:gd name="connsiteY20" fmla="*/ 813238 h 1257757"/>
              <a:gd name="connsiteX21" fmla="*/ 208522 w 1430900"/>
              <a:gd name="connsiteY21" fmla="*/ 679888 h 1257757"/>
              <a:gd name="connsiteX22" fmla="*/ 78347 w 1430900"/>
              <a:gd name="connsiteY22" fmla="*/ 654488 h 1257757"/>
              <a:gd name="connsiteX23" fmla="*/ 2147 w 1430900"/>
              <a:gd name="connsiteY23" fmla="*/ 654488 h 1257757"/>
              <a:gd name="connsiteX0" fmla="*/ 16162 w 1368715"/>
              <a:gd name="connsiteY0" fmla="*/ 654488 h 1257757"/>
              <a:gd name="connsiteX1" fmla="*/ 98712 w 1368715"/>
              <a:gd name="connsiteY1" fmla="*/ 594163 h 1257757"/>
              <a:gd name="connsiteX2" fmla="*/ 203487 w 1368715"/>
              <a:gd name="connsiteY2" fmla="*/ 613213 h 1257757"/>
              <a:gd name="connsiteX3" fmla="*/ 270162 w 1368715"/>
              <a:gd name="connsiteY3" fmla="*/ 489388 h 1257757"/>
              <a:gd name="connsiteX4" fmla="*/ 155862 w 1368715"/>
              <a:gd name="connsiteY4" fmla="*/ 308413 h 1257757"/>
              <a:gd name="connsiteX5" fmla="*/ 314612 w 1368715"/>
              <a:gd name="connsiteY5" fmla="*/ 82988 h 1257757"/>
              <a:gd name="connsiteX6" fmla="*/ 460662 w 1368715"/>
              <a:gd name="connsiteY6" fmla="*/ 168713 h 1257757"/>
              <a:gd name="connsiteX7" fmla="*/ 686087 w 1368715"/>
              <a:gd name="connsiteY7" fmla="*/ 438 h 1257757"/>
              <a:gd name="connsiteX8" fmla="*/ 901987 w 1368715"/>
              <a:gd name="connsiteY8" fmla="*/ 121088 h 1257757"/>
              <a:gd name="connsiteX9" fmla="*/ 1146462 w 1368715"/>
              <a:gd name="connsiteY9" fmla="*/ 159188 h 1257757"/>
              <a:gd name="connsiteX10" fmla="*/ 1108362 w 1368715"/>
              <a:gd name="connsiteY10" fmla="*/ 384613 h 1257757"/>
              <a:gd name="connsiteX11" fmla="*/ 1260762 w 1368715"/>
              <a:gd name="connsiteY11" fmla="*/ 511613 h 1257757"/>
              <a:gd name="connsiteX12" fmla="*/ 1368712 w 1368715"/>
              <a:gd name="connsiteY12" fmla="*/ 784663 h 1257757"/>
              <a:gd name="connsiteX13" fmla="*/ 1257587 w 1368715"/>
              <a:gd name="connsiteY13" fmla="*/ 1010088 h 1257757"/>
              <a:gd name="connsiteX14" fmla="*/ 959137 w 1368715"/>
              <a:gd name="connsiteY14" fmla="*/ 1235513 h 1257757"/>
              <a:gd name="connsiteX15" fmla="*/ 619412 w 1368715"/>
              <a:gd name="connsiteY15" fmla="*/ 1159313 h 1257757"/>
              <a:gd name="connsiteX16" fmla="*/ 374937 w 1368715"/>
              <a:gd name="connsiteY16" fmla="*/ 1257738 h 1257757"/>
              <a:gd name="connsiteX17" fmla="*/ 241587 w 1368715"/>
              <a:gd name="connsiteY17" fmla="*/ 1149788 h 1257757"/>
              <a:gd name="connsiteX18" fmla="*/ 200312 w 1368715"/>
              <a:gd name="connsiteY18" fmla="*/ 933888 h 1257757"/>
              <a:gd name="connsiteX19" fmla="*/ 287 w 1368715"/>
              <a:gd name="connsiteY19" fmla="*/ 851338 h 1257757"/>
              <a:gd name="connsiteX20" fmla="*/ 155862 w 1368715"/>
              <a:gd name="connsiteY20" fmla="*/ 813238 h 1257757"/>
              <a:gd name="connsiteX21" fmla="*/ 146337 w 1368715"/>
              <a:gd name="connsiteY21" fmla="*/ 679888 h 1257757"/>
              <a:gd name="connsiteX22" fmla="*/ 16162 w 1368715"/>
              <a:gd name="connsiteY22" fmla="*/ 654488 h 1257757"/>
              <a:gd name="connsiteX0" fmla="*/ 146337 w 1368715"/>
              <a:gd name="connsiteY0" fmla="*/ 679888 h 1257757"/>
              <a:gd name="connsiteX1" fmla="*/ 98712 w 1368715"/>
              <a:gd name="connsiteY1" fmla="*/ 594163 h 1257757"/>
              <a:gd name="connsiteX2" fmla="*/ 203487 w 1368715"/>
              <a:gd name="connsiteY2" fmla="*/ 613213 h 1257757"/>
              <a:gd name="connsiteX3" fmla="*/ 270162 w 1368715"/>
              <a:gd name="connsiteY3" fmla="*/ 489388 h 1257757"/>
              <a:gd name="connsiteX4" fmla="*/ 155862 w 1368715"/>
              <a:gd name="connsiteY4" fmla="*/ 308413 h 1257757"/>
              <a:gd name="connsiteX5" fmla="*/ 314612 w 1368715"/>
              <a:gd name="connsiteY5" fmla="*/ 82988 h 1257757"/>
              <a:gd name="connsiteX6" fmla="*/ 460662 w 1368715"/>
              <a:gd name="connsiteY6" fmla="*/ 168713 h 1257757"/>
              <a:gd name="connsiteX7" fmla="*/ 686087 w 1368715"/>
              <a:gd name="connsiteY7" fmla="*/ 438 h 1257757"/>
              <a:gd name="connsiteX8" fmla="*/ 901987 w 1368715"/>
              <a:gd name="connsiteY8" fmla="*/ 121088 h 1257757"/>
              <a:gd name="connsiteX9" fmla="*/ 1146462 w 1368715"/>
              <a:gd name="connsiteY9" fmla="*/ 159188 h 1257757"/>
              <a:gd name="connsiteX10" fmla="*/ 1108362 w 1368715"/>
              <a:gd name="connsiteY10" fmla="*/ 384613 h 1257757"/>
              <a:gd name="connsiteX11" fmla="*/ 1260762 w 1368715"/>
              <a:gd name="connsiteY11" fmla="*/ 511613 h 1257757"/>
              <a:gd name="connsiteX12" fmla="*/ 1368712 w 1368715"/>
              <a:gd name="connsiteY12" fmla="*/ 784663 h 1257757"/>
              <a:gd name="connsiteX13" fmla="*/ 1257587 w 1368715"/>
              <a:gd name="connsiteY13" fmla="*/ 1010088 h 1257757"/>
              <a:gd name="connsiteX14" fmla="*/ 959137 w 1368715"/>
              <a:gd name="connsiteY14" fmla="*/ 1235513 h 1257757"/>
              <a:gd name="connsiteX15" fmla="*/ 619412 w 1368715"/>
              <a:gd name="connsiteY15" fmla="*/ 1159313 h 1257757"/>
              <a:gd name="connsiteX16" fmla="*/ 374937 w 1368715"/>
              <a:gd name="connsiteY16" fmla="*/ 1257738 h 1257757"/>
              <a:gd name="connsiteX17" fmla="*/ 241587 w 1368715"/>
              <a:gd name="connsiteY17" fmla="*/ 1149788 h 1257757"/>
              <a:gd name="connsiteX18" fmla="*/ 200312 w 1368715"/>
              <a:gd name="connsiteY18" fmla="*/ 933888 h 1257757"/>
              <a:gd name="connsiteX19" fmla="*/ 287 w 1368715"/>
              <a:gd name="connsiteY19" fmla="*/ 851338 h 1257757"/>
              <a:gd name="connsiteX20" fmla="*/ 155862 w 1368715"/>
              <a:gd name="connsiteY20" fmla="*/ 813238 h 1257757"/>
              <a:gd name="connsiteX21" fmla="*/ 146337 w 1368715"/>
              <a:gd name="connsiteY21" fmla="*/ 679888 h 1257757"/>
              <a:gd name="connsiteX0" fmla="*/ 48878 w 1271256"/>
              <a:gd name="connsiteY0" fmla="*/ 679888 h 1257757"/>
              <a:gd name="connsiteX1" fmla="*/ 1253 w 1271256"/>
              <a:gd name="connsiteY1" fmla="*/ 594163 h 1257757"/>
              <a:gd name="connsiteX2" fmla="*/ 106028 w 1271256"/>
              <a:gd name="connsiteY2" fmla="*/ 613213 h 1257757"/>
              <a:gd name="connsiteX3" fmla="*/ 172703 w 1271256"/>
              <a:gd name="connsiteY3" fmla="*/ 489388 h 1257757"/>
              <a:gd name="connsiteX4" fmla="*/ 58403 w 1271256"/>
              <a:gd name="connsiteY4" fmla="*/ 308413 h 1257757"/>
              <a:gd name="connsiteX5" fmla="*/ 217153 w 1271256"/>
              <a:gd name="connsiteY5" fmla="*/ 82988 h 1257757"/>
              <a:gd name="connsiteX6" fmla="*/ 363203 w 1271256"/>
              <a:gd name="connsiteY6" fmla="*/ 168713 h 1257757"/>
              <a:gd name="connsiteX7" fmla="*/ 588628 w 1271256"/>
              <a:gd name="connsiteY7" fmla="*/ 438 h 1257757"/>
              <a:gd name="connsiteX8" fmla="*/ 804528 w 1271256"/>
              <a:gd name="connsiteY8" fmla="*/ 121088 h 1257757"/>
              <a:gd name="connsiteX9" fmla="*/ 1049003 w 1271256"/>
              <a:gd name="connsiteY9" fmla="*/ 159188 h 1257757"/>
              <a:gd name="connsiteX10" fmla="*/ 1010903 w 1271256"/>
              <a:gd name="connsiteY10" fmla="*/ 384613 h 1257757"/>
              <a:gd name="connsiteX11" fmla="*/ 1163303 w 1271256"/>
              <a:gd name="connsiteY11" fmla="*/ 511613 h 1257757"/>
              <a:gd name="connsiteX12" fmla="*/ 1271253 w 1271256"/>
              <a:gd name="connsiteY12" fmla="*/ 784663 h 1257757"/>
              <a:gd name="connsiteX13" fmla="*/ 1160128 w 1271256"/>
              <a:gd name="connsiteY13" fmla="*/ 1010088 h 1257757"/>
              <a:gd name="connsiteX14" fmla="*/ 861678 w 1271256"/>
              <a:gd name="connsiteY14" fmla="*/ 1235513 h 1257757"/>
              <a:gd name="connsiteX15" fmla="*/ 521953 w 1271256"/>
              <a:gd name="connsiteY15" fmla="*/ 1159313 h 1257757"/>
              <a:gd name="connsiteX16" fmla="*/ 277478 w 1271256"/>
              <a:gd name="connsiteY16" fmla="*/ 1257738 h 1257757"/>
              <a:gd name="connsiteX17" fmla="*/ 144128 w 1271256"/>
              <a:gd name="connsiteY17" fmla="*/ 1149788 h 1257757"/>
              <a:gd name="connsiteX18" fmla="*/ 102853 w 1271256"/>
              <a:gd name="connsiteY18" fmla="*/ 933888 h 1257757"/>
              <a:gd name="connsiteX19" fmla="*/ 58403 w 1271256"/>
              <a:gd name="connsiteY19" fmla="*/ 813238 h 1257757"/>
              <a:gd name="connsiteX20" fmla="*/ 48878 w 1271256"/>
              <a:gd name="connsiteY20" fmla="*/ 679888 h 1257757"/>
              <a:gd name="connsiteX0" fmla="*/ 0 w 1222378"/>
              <a:gd name="connsiteY0" fmla="*/ 679888 h 1257757"/>
              <a:gd name="connsiteX1" fmla="*/ 57150 w 1222378"/>
              <a:gd name="connsiteY1" fmla="*/ 613213 h 1257757"/>
              <a:gd name="connsiteX2" fmla="*/ 123825 w 1222378"/>
              <a:gd name="connsiteY2" fmla="*/ 489388 h 1257757"/>
              <a:gd name="connsiteX3" fmla="*/ 9525 w 1222378"/>
              <a:gd name="connsiteY3" fmla="*/ 308413 h 1257757"/>
              <a:gd name="connsiteX4" fmla="*/ 168275 w 1222378"/>
              <a:gd name="connsiteY4" fmla="*/ 82988 h 1257757"/>
              <a:gd name="connsiteX5" fmla="*/ 314325 w 1222378"/>
              <a:gd name="connsiteY5" fmla="*/ 168713 h 1257757"/>
              <a:gd name="connsiteX6" fmla="*/ 539750 w 1222378"/>
              <a:gd name="connsiteY6" fmla="*/ 438 h 1257757"/>
              <a:gd name="connsiteX7" fmla="*/ 755650 w 1222378"/>
              <a:gd name="connsiteY7" fmla="*/ 121088 h 1257757"/>
              <a:gd name="connsiteX8" fmla="*/ 1000125 w 1222378"/>
              <a:gd name="connsiteY8" fmla="*/ 159188 h 1257757"/>
              <a:gd name="connsiteX9" fmla="*/ 962025 w 1222378"/>
              <a:gd name="connsiteY9" fmla="*/ 384613 h 1257757"/>
              <a:gd name="connsiteX10" fmla="*/ 1114425 w 1222378"/>
              <a:gd name="connsiteY10" fmla="*/ 511613 h 1257757"/>
              <a:gd name="connsiteX11" fmla="*/ 1222375 w 1222378"/>
              <a:gd name="connsiteY11" fmla="*/ 784663 h 1257757"/>
              <a:gd name="connsiteX12" fmla="*/ 1111250 w 1222378"/>
              <a:gd name="connsiteY12" fmla="*/ 1010088 h 1257757"/>
              <a:gd name="connsiteX13" fmla="*/ 812800 w 1222378"/>
              <a:gd name="connsiteY13" fmla="*/ 1235513 h 1257757"/>
              <a:gd name="connsiteX14" fmla="*/ 473075 w 1222378"/>
              <a:gd name="connsiteY14" fmla="*/ 1159313 h 1257757"/>
              <a:gd name="connsiteX15" fmla="*/ 228600 w 1222378"/>
              <a:gd name="connsiteY15" fmla="*/ 1257738 h 1257757"/>
              <a:gd name="connsiteX16" fmla="*/ 95250 w 1222378"/>
              <a:gd name="connsiteY16" fmla="*/ 1149788 h 1257757"/>
              <a:gd name="connsiteX17" fmla="*/ 53975 w 1222378"/>
              <a:gd name="connsiteY17" fmla="*/ 933888 h 1257757"/>
              <a:gd name="connsiteX18" fmla="*/ 9525 w 1222378"/>
              <a:gd name="connsiteY18" fmla="*/ 813238 h 1257757"/>
              <a:gd name="connsiteX19" fmla="*/ 0 w 1222378"/>
              <a:gd name="connsiteY19" fmla="*/ 679888 h 125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22378" h="1257757">
                <a:moveTo>
                  <a:pt x="0" y="679888"/>
                </a:moveTo>
                <a:cubicBezTo>
                  <a:pt x="7937" y="646551"/>
                  <a:pt x="36513" y="644963"/>
                  <a:pt x="57150" y="613213"/>
                </a:cubicBezTo>
                <a:cubicBezTo>
                  <a:pt x="77787" y="581463"/>
                  <a:pt x="131763" y="540188"/>
                  <a:pt x="123825" y="489388"/>
                </a:cubicBezTo>
                <a:cubicBezTo>
                  <a:pt x="115887" y="438588"/>
                  <a:pt x="2117" y="376146"/>
                  <a:pt x="9525" y="308413"/>
                </a:cubicBezTo>
                <a:cubicBezTo>
                  <a:pt x="16933" y="240680"/>
                  <a:pt x="117475" y="106271"/>
                  <a:pt x="168275" y="82988"/>
                </a:cubicBezTo>
                <a:cubicBezTo>
                  <a:pt x="219075" y="59705"/>
                  <a:pt x="252413" y="182471"/>
                  <a:pt x="314325" y="168713"/>
                </a:cubicBezTo>
                <a:cubicBezTo>
                  <a:pt x="376237" y="154955"/>
                  <a:pt x="466196" y="8376"/>
                  <a:pt x="539750" y="438"/>
                </a:cubicBezTo>
                <a:cubicBezTo>
                  <a:pt x="613304" y="-7500"/>
                  <a:pt x="678921" y="94630"/>
                  <a:pt x="755650" y="121088"/>
                </a:cubicBezTo>
                <a:cubicBezTo>
                  <a:pt x="832379" y="147546"/>
                  <a:pt x="965729" y="115267"/>
                  <a:pt x="1000125" y="159188"/>
                </a:cubicBezTo>
                <a:cubicBezTo>
                  <a:pt x="1034521" y="203109"/>
                  <a:pt x="942975" y="325876"/>
                  <a:pt x="962025" y="384613"/>
                </a:cubicBezTo>
                <a:cubicBezTo>
                  <a:pt x="981075" y="443350"/>
                  <a:pt x="1071033" y="444938"/>
                  <a:pt x="1114425" y="511613"/>
                </a:cubicBezTo>
                <a:cubicBezTo>
                  <a:pt x="1157817" y="578288"/>
                  <a:pt x="1222904" y="701584"/>
                  <a:pt x="1222375" y="784663"/>
                </a:cubicBezTo>
                <a:cubicBezTo>
                  <a:pt x="1221846" y="867742"/>
                  <a:pt x="1179512" y="934946"/>
                  <a:pt x="1111250" y="1010088"/>
                </a:cubicBezTo>
                <a:cubicBezTo>
                  <a:pt x="1042988" y="1085230"/>
                  <a:pt x="919162" y="1210642"/>
                  <a:pt x="812800" y="1235513"/>
                </a:cubicBezTo>
                <a:cubicBezTo>
                  <a:pt x="706438" y="1260384"/>
                  <a:pt x="570441" y="1155609"/>
                  <a:pt x="473075" y="1159313"/>
                </a:cubicBezTo>
                <a:cubicBezTo>
                  <a:pt x="375709" y="1163017"/>
                  <a:pt x="291571" y="1259325"/>
                  <a:pt x="228600" y="1257738"/>
                </a:cubicBezTo>
                <a:cubicBezTo>
                  <a:pt x="165629" y="1256151"/>
                  <a:pt x="124354" y="1203763"/>
                  <a:pt x="95250" y="1149788"/>
                </a:cubicBezTo>
                <a:cubicBezTo>
                  <a:pt x="66146" y="1095813"/>
                  <a:pt x="68263" y="989980"/>
                  <a:pt x="53975" y="933888"/>
                </a:cubicBezTo>
                <a:cubicBezTo>
                  <a:pt x="39687" y="877796"/>
                  <a:pt x="18521" y="855571"/>
                  <a:pt x="9525" y="813238"/>
                </a:cubicBezTo>
                <a:cubicBezTo>
                  <a:pt x="529" y="770905"/>
                  <a:pt x="9525" y="716400"/>
                  <a:pt x="0" y="679888"/>
                </a:cubicBezTo>
                <a:close/>
              </a:path>
            </a:pathLst>
          </a:custGeom>
          <a:solidFill>
            <a:schemeClr val="bg1">
              <a:lumMod val="85000"/>
            </a:schemeClr>
          </a:solidFill>
          <a:ln w="12700" cmpd="sng">
            <a:solidFill>
              <a:schemeClr val="bg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514" name="Group 513"/>
          <p:cNvGrpSpPr/>
          <p:nvPr/>
        </p:nvGrpSpPr>
        <p:grpSpPr>
          <a:xfrm flipH="1">
            <a:off x="6073327" y="2026902"/>
            <a:ext cx="474581" cy="437354"/>
            <a:chOff x="6281241" y="2021529"/>
            <a:chExt cx="530499" cy="563882"/>
          </a:xfrm>
        </p:grpSpPr>
        <p:sp>
          <p:nvSpPr>
            <p:cNvPr id="515" name="Freeform 514"/>
            <p:cNvSpPr/>
            <p:nvPr/>
          </p:nvSpPr>
          <p:spPr>
            <a:xfrm>
              <a:off x="6345561" y="2087387"/>
              <a:ext cx="425149" cy="461536"/>
            </a:xfrm>
            <a:custGeom>
              <a:avLst/>
              <a:gdLst>
                <a:gd name="connsiteX0" fmla="*/ 123910 w 466862"/>
                <a:gd name="connsiteY0" fmla="*/ 1743 h 462316"/>
                <a:gd name="connsiteX1" fmla="*/ 9610 w 466862"/>
                <a:gd name="connsiteY1" fmla="*/ 141443 h 462316"/>
                <a:gd name="connsiteX2" fmla="*/ 28660 w 466862"/>
                <a:gd name="connsiteY2" fmla="*/ 338293 h 462316"/>
                <a:gd name="connsiteX3" fmla="*/ 206460 w 466862"/>
                <a:gd name="connsiteY3" fmla="*/ 446243 h 462316"/>
                <a:gd name="connsiteX4" fmla="*/ 377910 w 466862"/>
                <a:gd name="connsiteY4" fmla="*/ 452593 h 462316"/>
                <a:gd name="connsiteX5" fmla="*/ 466810 w 466862"/>
                <a:gd name="connsiteY5" fmla="*/ 357343 h 462316"/>
                <a:gd name="connsiteX6" fmla="*/ 390610 w 466862"/>
                <a:gd name="connsiteY6" fmla="*/ 192243 h 462316"/>
                <a:gd name="connsiteX7" fmla="*/ 371560 w 466862"/>
                <a:gd name="connsiteY7" fmla="*/ 116043 h 462316"/>
                <a:gd name="connsiteX8" fmla="*/ 295360 w 466862"/>
                <a:gd name="connsiteY8" fmla="*/ 65243 h 462316"/>
                <a:gd name="connsiteX9" fmla="*/ 123910 w 466862"/>
                <a:gd name="connsiteY9" fmla="*/ 1743 h 462316"/>
                <a:gd name="connsiteX0" fmla="*/ 123910 w 467152"/>
                <a:gd name="connsiteY0" fmla="*/ 1743 h 462316"/>
                <a:gd name="connsiteX1" fmla="*/ 9610 w 467152"/>
                <a:gd name="connsiteY1" fmla="*/ 141443 h 462316"/>
                <a:gd name="connsiteX2" fmla="*/ 28660 w 467152"/>
                <a:gd name="connsiteY2" fmla="*/ 338293 h 462316"/>
                <a:gd name="connsiteX3" fmla="*/ 206460 w 467152"/>
                <a:gd name="connsiteY3" fmla="*/ 446243 h 462316"/>
                <a:gd name="connsiteX4" fmla="*/ 377910 w 467152"/>
                <a:gd name="connsiteY4" fmla="*/ 452593 h 462316"/>
                <a:gd name="connsiteX5" fmla="*/ 466810 w 467152"/>
                <a:gd name="connsiteY5" fmla="*/ 357343 h 462316"/>
                <a:gd name="connsiteX6" fmla="*/ 348020 w 467152"/>
                <a:gd name="connsiteY6" fmla="*/ 212711 h 462316"/>
                <a:gd name="connsiteX7" fmla="*/ 371560 w 467152"/>
                <a:gd name="connsiteY7" fmla="*/ 116043 h 462316"/>
                <a:gd name="connsiteX8" fmla="*/ 295360 w 467152"/>
                <a:gd name="connsiteY8" fmla="*/ 65243 h 462316"/>
                <a:gd name="connsiteX9" fmla="*/ 123910 w 467152"/>
                <a:gd name="connsiteY9" fmla="*/ 1743 h 462316"/>
                <a:gd name="connsiteX0" fmla="*/ 123910 w 425150"/>
                <a:gd name="connsiteY0" fmla="*/ 1743 h 460918"/>
                <a:gd name="connsiteX1" fmla="*/ 9610 w 425150"/>
                <a:gd name="connsiteY1" fmla="*/ 141443 h 460918"/>
                <a:gd name="connsiteX2" fmla="*/ 28660 w 425150"/>
                <a:gd name="connsiteY2" fmla="*/ 338293 h 460918"/>
                <a:gd name="connsiteX3" fmla="*/ 206460 w 425150"/>
                <a:gd name="connsiteY3" fmla="*/ 446243 h 460918"/>
                <a:gd name="connsiteX4" fmla="*/ 377910 w 425150"/>
                <a:gd name="connsiteY4" fmla="*/ 452593 h 460918"/>
                <a:gd name="connsiteX5" fmla="*/ 424221 w 425150"/>
                <a:gd name="connsiteY5" fmla="*/ 377811 h 460918"/>
                <a:gd name="connsiteX6" fmla="*/ 348020 w 425150"/>
                <a:gd name="connsiteY6" fmla="*/ 212711 h 460918"/>
                <a:gd name="connsiteX7" fmla="*/ 371560 w 425150"/>
                <a:gd name="connsiteY7" fmla="*/ 116043 h 460918"/>
                <a:gd name="connsiteX8" fmla="*/ 295360 w 425150"/>
                <a:gd name="connsiteY8" fmla="*/ 65243 h 460918"/>
                <a:gd name="connsiteX9" fmla="*/ 123910 w 425150"/>
                <a:gd name="connsiteY9" fmla="*/ 1743 h 460918"/>
                <a:gd name="connsiteX0" fmla="*/ 123910 w 425150"/>
                <a:gd name="connsiteY0" fmla="*/ 2361 h 461536"/>
                <a:gd name="connsiteX1" fmla="*/ 9610 w 425150"/>
                <a:gd name="connsiteY1" fmla="*/ 142061 h 461536"/>
                <a:gd name="connsiteX2" fmla="*/ 28660 w 425150"/>
                <a:gd name="connsiteY2" fmla="*/ 338911 h 461536"/>
                <a:gd name="connsiteX3" fmla="*/ 206460 w 425150"/>
                <a:gd name="connsiteY3" fmla="*/ 446861 h 461536"/>
                <a:gd name="connsiteX4" fmla="*/ 377910 w 425150"/>
                <a:gd name="connsiteY4" fmla="*/ 453211 h 461536"/>
                <a:gd name="connsiteX5" fmla="*/ 424221 w 425150"/>
                <a:gd name="connsiteY5" fmla="*/ 378429 h 461536"/>
                <a:gd name="connsiteX6" fmla="*/ 348020 w 425150"/>
                <a:gd name="connsiteY6" fmla="*/ 213329 h 461536"/>
                <a:gd name="connsiteX7" fmla="*/ 295360 w 425150"/>
                <a:gd name="connsiteY7" fmla="*/ 65861 h 461536"/>
                <a:gd name="connsiteX8" fmla="*/ 123910 w 425150"/>
                <a:gd name="connsiteY8" fmla="*/ 2361 h 46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5150" h="461536">
                  <a:moveTo>
                    <a:pt x="123910" y="2361"/>
                  </a:moveTo>
                  <a:cubicBezTo>
                    <a:pt x="76285" y="15061"/>
                    <a:pt x="25485" y="85969"/>
                    <a:pt x="9610" y="142061"/>
                  </a:cubicBezTo>
                  <a:cubicBezTo>
                    <a:pt x="-6265" y="198153"/>
                    <a:pt x="-4148" y="288111"/>
                    <a:pt x="28660" y="338911"/>
                  </a:cubicBezTo>
                  <a:cubicBezTo>
                    <a:pt x="61468" y="389711"/>
                    <a:pt x="148252" y="427811"/>
                    <a:pt x="206460" y="446861"/>
                  </a:cubicBezTo>
                  <a:cubicBezTo>
                    <a:pt x="264668" y="465911"/>
                    <a:pt x="341617" y="464616"/>
                    <a:pt x="377910" y="453211"/>
                  </a:cubicBezTo>
                  <a:cubicBezTo>
                    <a:pt x="414204" y="441806"/>
                    <a:pt x="429203" y="418409"/>
                    <a:pt x="424221" y="378429"/>
                  </a:cubicBezTo>
                  <a:cubicBezTo>
                    <a:pt x="419239" y="338449"/>
                    <a:pt x="369497" y="265424"/>
                    <a:pt x="348020" y="213329"/>
                  </a:cubicBezTo>
                  <a:cubicBezTo>
                    <a:pt x="326543" y="161234"/>
                    <a:pt x="332712" y="101022"/>
                    <a:pt x="295360" y="65861"/>
                  </a:cubicBezTo>
                  <a:cubicBezTo>
                    <a:pt x="258008" y="30700"/>
                    <a:pt x="171535" y="-10339"/>
                    <a:pt x="123910" y="2361"/>
                  </a:cubicBezTo>
                  <a:close/>
                </a:path>
              </a:pathLst>
            </a:cu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6" name="Freeform 515"/>
            <p:cNvSpPr/>
            <p:nvPr/>
          </p:nvSpPr>
          <p:spPr>
            <a:xfrm>
              <a:off x="6281241" y="2021529"/>
              <a:ext cx="252685" cy="508127"/>
            </a:xfrm>
            <a:custGeom>
              <a:avLst/>
              <a:gdLst>
                <a:gd name="connsiteX0" fmla="*/ 207279 w 252685"/>
                <a:gd name="connsiteY0" fmla="*/ 49169 h 508127"/>
                <a:gd name="connsiteX1" fmla="*/ 105679 w 252685"/>
                <a:gd name="connsiteY1" fmla="*/ 4719 h 508127"/>
                <a:gd name="connsiteX2" fmla="*/ 54879 w 252685"/>
                <a:gd name="connsiteY2" fmla="*/ 169819 h 508127"/>
                <a:gd name="connsiteX3" fmla="*/ 4079 w 252685"/>
                <a:gd name="connsiteY3" fmla="*/ 353969 h 508127"/>
                <a:gd name="connsiteX4" fmla="*/ 169179 w 252685"/>
                <a:gd name="connsiteY4" fmla="*/ 506369 h 508127"/>
                <a:gd name="connsiteX5" fmla="*/ 181879 w 252685"/>
                <a:gd name="connsiteY5" fmla="*/ 430169 h 508127"/>
                <a:gd name="connsiteX6" fmla="*/ 61229 w 252685"/>
                <a:gd name="connsiteY6" fmla="*/ 328569 h 508127"/>
                <a:gd name="connsiteX7" fmla="*/ 131079 w 252685"/>
                <a:gd name="connsiteY7" fmla="*/ 144419 h 508127"/>
                <a:gd name="connsiteX8" fmla="*/ 169179 w 252685"/>
                <a:gd name="connsiteY8" fmla="*/ 93619 h 508127"/>
                <a:gd name="connsiteX9" fmla="*/ 251729 w 252685"/>
                <a:gd name="connsiteY9" fmla="*/ 93619 h 508127"/>
                <a:gd name="connsiteX10" fmla="*/ 207279 w 252685"/>
                <a:gd name="connsiteY10" fmla="*/ 49169 h 50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2685" h="508127">
                  <a:moveTo>
                    <a:pt x="207279" y="49169"/>
                  </a:moveTo>
                  <a:cubicBezTo>
                    <a:pt x="182937" y="34352"/>
                    <a:pt x="131079" y="-15389"/>
                    <a:pt x="105679" y="4719"/>
                  </a:cubicBezTo>
                  <a:cubicBezTo>
                    <a:pt x="80279" y="24827"/>
                    <a:pt x="71812" y="111611"/>
                    <a:pt x="54879" y="169819"/>
                  </a:cubicBezTo>
                  <a:cubicBezTo>
                    <a:pt x="37946" y="228027"/>
                    <a:pt x="-14971" y="297877"/>
                    <a:pt x="4079" y="353969"/>
                  </a:cubicBezTo>
                  <a:cubicBezTo>
                    <a:pt x="23129" y="410061"/>
                    <a:pt x="139546" y="493669"/>
                    <a:pt x="169179" y="506369"/>
                  </a:cubicBezTo>
                  <a:cubicBezTo>
                    <a:pt x="198812" y="519069"/>
                    <a:pt x="199871" y="459802"/>
                    <a:pt x="181879" y="430169"/>
                  </a:cubicBezTo>
                  <a:cubicBezTo>
                    <a:pt x="163887" y="400536"/>
                    <a:pt x="69696" y="376194"/>
                    <a:pt x="61229" y="328569"/>
                  </a:cubicBezTo>
                  <a:cubicBezTo>
                    <a:pt x="52762" y="280944"/>
                    <a:pt x="113087" y="183577"/>
                    <a:pt x="131079" y="144419"/>
                  </a:cubicBezTo>
                  <a:cubicBezTo>
                    <a:pt x="149071" y="105261"/>
                    <a:pt x="149071" y="102086"/>
                    <a:pt x="169179" y="93619"/>
                  </a:cubicBezTo>
                  <a:cubicBezTo>
                    <a:pt x="189287" y="85152"/>
                    <a:pt x="245379" y="102086"/>
                    <a:pt x="251729" y="93619"/>
                  </a:cubicBezTo>
                  <a:cubicBezTo>
                    <a:pt x="258079" y="85152"/>
                    <a:pt x="231621" y="63986"/>
                    <a:pt x="207279" y="49169"/>
                  </a:cubicBezTo>
                  <a:close/>
                </a:path>
              </a:pathLst>
            </a:custGeom>
            <a:solidFill>
              <a:srgbClr val="E18D85"/>
            </a:solidFill>
            <a:ln w="9525" cmpd="sng">
              <a:solidFill>
                <a:srgbClr val="8080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7" name="Freeform 516"/>
            <p:cNvSpPr/>
            <p:nvPr/>
          </p:nvSpPr>
          <p:spPr>
            <a:xfrm>
              <a:off x="6576435" y="2113342"/>
              <a:ext cx="235305" cy="332948"/>
            </a:xfrm>
            <a:custGeom>
              <a:avLst/>
              <a:gdLst>
                <a:gd name="connsiteX0" fmla="*/ 45 w 235305"/>
                <a:gd name="connsiteY0" fmla="*/ 2645 h 332948"/>
                <a:gd name="connsiteX1" fmla="*/ 95295 w 235305"/>
                <a:gd name="connsiteY1" fmla="*/ 28045 h 332948"/>
                <a:gd name="connsiteX2" fmla="*/ 139745 w 235305"/>
                <a:gd name="connsiteY2" fmla="*/ 104245 h 332948"/>
                <a:gd name="connsiteX3" fmla="*/ 158795 w 235305"/>
                <a:gd name="connsiteY3" fmla="*/ 218545 h 332948"/>
                <a:gd name="connsiteX4" fmla="*/ 234995 w 235305"/>
                <a:gd name="connsiteY4" fmla="*/ 269345 h 332948"/>
                <a:gd name="connsiteX5" fmla="*/ 184195 w 235305"/>
                <a:gd name="connsiteY5" fmla="*/ 332845 h 332948"/>
                <a:gd name="connsiteX6" fmla="*/ 146095 w 235305"/>
                <a:gd name="connsiteY6" fmla="*/ 282045 h 332948"/>
                <a:gd name="connsiteX7" fmla="*/ 76245 w 235305"/>
                <a:gd name="connsiteY7" fmla="*/ 199495 h 332948"/>
                <a:gd name="connsiteX8" fmla="*/ 82595 w 235305"/>
                <a:gd name="connsiteY8" fmla="*/ 85195 h 332948"/>
                <a:gd name="connsiteX9" fmla="*/ 45 w 235305"/>
                <a:gd name="connsiteY9" fmla="*/ 2645 h 332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5305" h="332948">
                  <a:moveTo>
                    <a:pt x="45" y="2645"/>
                  </a:moveTo>
                  <a:cubicBezTo>
                    <a:pt x="2162" y="-6880"/>
                    <a:pt x="72012" y="11112"/>
                    <a:pt x="95295" y="28045"/>
                  </a:cubicBezTo>
                  <a:cubicBezTo>
                    <a:pt x="118578" y="44978"/>
                    <a:pt x="129162" y="72495"/>
                    <a:pt x="139745" y="104245"/>
                  </a:cubicBezTo>
                  <a:cubicBezTo>
                    <a:pt x="150328" y="135995"/>
                    <a:pt x="142920" y="191028"/>
                    <a:pt x="158795" y="218545"/>
                  </a:cubicBezTo>
                  <a:cubicBezTo>
                    <a:pt x="174670" y="246062"/>
                    <a:pt x="230762" y="250295"/>
                    <a:pt x="234995" y="269345"/>
                  </a:cubicBezTo>
                  <a:cubicBezTo>
                    <a:pt x="239228" y="288395"/>
                    <a:pt x="199012" y="330728"/>
                    <a:pt x="184195" y="332845"/>
                  </a:cubicBezTo>
                  <a:cubicBezTo>
                    <a:pt x="169378" y="334962"/>
                    <a:pt x="164087" y="304270"/>
                    <a:pt x="146095" y="282045"/>
                  </a:cubicBezTo>
                  <a:cubicBezTo>
                    <a:pt x="128103" y="259820"/>
                    <a:pt x="86828" y="232303"/>
                    <a:pt x="76245" y="199495"/>
                  </a:cubicBezTo>
                  <a:cubicBezTo>
                    <a:pt x="65662" y="166687"/>
                    <a:pt x="95295" y="110595"/>
                    <a:pt x="82595" y="85195"/>
                  </a:cubicBezTo>
                  <a:cubicBezTo>
                    <a:pt x="69895" y="59795"/>
                    <a:pt x="-2072" y="12170"/>
                    <a:pt x="45" y="2645"/>
                  </a:cubicBezTo>
                  <a:close/>
                </a:path>
              </a:pathLst>
            </a:custGeom>
            <a:solidFill>
              <a:srgbClr val="E18D85"/>
            </a:solidFill>
            <a:ln w="9525" cmpd="sng">
              <a:solidFill>
                <a:srgbClr val="8080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8" name="Freeform 517"/>
            <p:cNvSpPr/>
            <p:nvPr/>
          </p:nvSpPr>
          <p:spPr>
            <a:xfrm>
              <a:off x="6510379" y="2488255"/>
              <a:ext cx="271000" cy="97156"/>
            </a:xfrm>
            <a:custGeom>
              <a:avLst/>
              <a:gdLst>
                <a:gd name="connsiteX0" fmla="*/ 51540 w 271000"/>
                <a:gd name="connsiteY0" fmla="*/ 125 h 97155"/>
                <a:gd name="connsiteX1" fmla="*/ 740 w 271000"/>
                <a:gd name="connsiteY1" fmla="*/ 38225 h 97155"/>
                <a:gd name="connsiteX2" fmla="*/ 89640 w 271000"/>
                <a:gd name="connsiteY2" fmla="*/ 95375 h 97155"/>
                <a:gd name="connsiteX3" fmla="*/ 242040 w 271000"/>
                <a:gd name="connsiteY3" fmla="*/ 76325 h 97155"/>
                <a:gd name="connsiteX4" fmla="*/ 261090 w 271000"/>
                <a:gd name="connsiteY4" fmla="*/ 12825 h 97155"/>
                <a:gd name="connsiteX5" fmla="*/ 127740 w 271000"/>
                <a:gd name="connsiteY5" fmla="*/ 25525 h 97155"/>
                <a:gd name="connsiteX6" fmla="*/ 51540 w 271000"/>
                <a:gd name="connsiteY6" fmla="*/ 125 h 97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000" h="97155">
                  <a:moveTo>
                    <a:pt x="51540" y="125"/>
                  </a:moveTo>
                  <a:cubicBezTo>
                    <a:pt x="30373" y="2242"/>
                    <a:pt x="-5610" y="22350"/>
                    <a:pt x="740" y="38225"/>
                  </a:cubicBezTo>
                  <a:cubicBezTo>
                    <a:pt x="7090" y="54100"/>
                    <a:pt x="49423" y="89025"/>
                    <a:pt x="89640" y="95375"/>
                  </a:cubicBezTo>
                  <a:cubicBezTo>
                    <a:pt x="129857" y="101725"/>
                    <a:pt x="213465" y="90083"/>
                    <a:pt x="242040" y="76325"/>
                  </a:cubicBezTo>
                  <a:cubicBezTo>
                    <a:pt x="270615" y="62567"/>
                    <a:pt x="280140" y="21292"/>
                    <a:pt x="261090" y="12825"/>
                  </a:cubicBezTo>
                  <a:cubicBezTo>
                    <a:pt x="242040" y="4358"/>
                    <a:pt x="162665" y="27642"/>
                    <a:pt x="127740" y="25525"/>
                  </a:cubicBezTo>
                  <a:cubicBezTo>
                    <a:pt x="92815" y="23408"/>
                    <a:pt x="72707" y="-1992"/>
                    <a:pt x="51540" y="125"/>
                  </a:cubicBezTo>
                  <a:close/>
                </a:path>
              </a:pathLst>
            </a:custGeom>
            <a:solidFill>
              <a:srgbClr val="E18D85"/>
            </a:solidFill>
            <a:ln w="9525" cmpd="sng">
              <a:solidFill>
                <a:srgbClr val="8080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519" name="Group 518"/>
          <p:cNvGrpSpPr/>
          <p:nvPr/>
        </p:nvGrpSpPr>
        <p:grpSpPr>
          <a:xfrm rot="1275192" flipH="1" flipV="1">
            <a:off x="6198684" y="2645781"/>
            <a:ext cx="71262" cy="114639"/>
            <a:chOff x="7076802" y="1408823"/>
            <a:chExt cx="1359025" cy="1370580"/>
          </a:xfrm>
          <a:effectLst>
            <a:outerShdw blurRad="82550" dist="38100" dir="2700000" algn="tl" rotWithShape="0">
              <a:schemeClr val="accent1">
                <a:lumMod val="75000"/>
                <a:alpha val="63000"/>
              </a:schemeClr>
            </a:outerShdw>
          </a:effectLst>
        </p:grpSpPr>
        <p:sp>
          <p:nvSpPr>
            <p:cNvPr id="520" name="Freeform 519"/>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3399FF"/>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521" name="Freeform 520"/>
            <p:cNvSpPr/>
            <p:nvPr/>
          </p:nvSpPr>
          <p:spPr>
            <a:xfrm rot="4476626" flipH="1">
              <a:off x="7156833" y="1559444"/>
              <a:ext cx="1176529" cy="1102924"/>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99FFCC"/>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nvGrpSpPr>
          <p:cNvPr id="522" name="Group 521"/>
          <p:cNvGrpSpPr/>
          <p:nvPr/>
        </p:nvGrpSpPr>
        <p:grpSpPr>
          <a:xfrm flipH="1" flipV="1">
            <a:off x="6350143" y="2714055"/>
            <a:ext cx="71262" cy="114639"/>
            <a:chOff x="7076802" y="1408823"/>
            <a:chExt cx="1359025" cy="1370580"/>
          </a:xfrm>
          <a:effectLst>
            <a:outerShdw blurRad="82550" dist="38100" dir="2700000" algn="tl" rotWithShape="0">
              <a:schemeClr val="accent1">
                <a:lumMod val="75000"/>
                <a:alpha val="63000"/>
              </a:schemeClr>
            </a:outerShdw>
          </a:effectLst>
        </p:grpSpPr>
        <p:sp>
          <p:nvSpPr>
            <p:cNvPr id="523" name="Freeform 522"/>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3399FF"/>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524" name="Freeform 523"/>
            <p:cNvSpPr/>
            <p:nvPr/>
          </p:nvSpPr>
          <p:spPr>
            <a:xfrm rot="4476626" flipH="1">
              <a:off x="7156876" y="1559457"/>
              <a:ext cx="1176531" cy="1102928"/>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99FFCC"/>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nvGrpSpPr>
          <p:cNvPr id="525" name="Group 524"/>
          <p:cNvGrpSpPr/>
          <p:nvPr/>
        </p:nvGrpSpPr>
        <p:grpSpPr>
          <a:xfrm rot="5879013" flipH="1" flipV="1">
            <a:off x="6366322" y="2580029"/>
            <a:ext cx="71262" cy="114640"/>
            <a:chOff x="7076802" y="1408823"/>
            <a:chExt cx="1359025" cy="1370580"/>
          </a:xfrm>
          <a:effectLst>
            <a:outerShdw blurRad="82550" dist="38100" dir="2700000" algn="tl" rotWithShape="0">
              <a:schemeClr val="accent1">
                <a:lumMod val="75000"/>
                <a:alpha val="63000"/>
              </a:schemeClr>
            </a:outerShdw>
          </a:effectLst>
        </p:grpSpPr>
        <p:sp>
          <p:nvSpPr>
            <p:cNvPr id="526" name="Freeform 525"/>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3399FF"/>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527" name="Freeform 526"/>
            <p:cNvSpPr/>
            <p:nvPr/>
          </p:nvSpPr>
          <p:spPr>
            <a:xfrm rot="4476626" flipH="1">
              <a:off x="7156809" y="1559438"/>
              <a:ext cx="1176527"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99FFCC"/>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nvGrpSpPr>
          <p:cNvPr id="530" name="Group 529"/>
          <p:cNvGrpSpPr/>
          <p:nvPr/>
        </p:nvGrpSpPr>
        <p:grpSpPr>
          <a:xfrm rot="2404248">
            <a:off x="1723810" y="2652674"/>
            <a:ext cx="82747" cy="133116"/>
            <a:chOff x="7076802" y="1408823"/>
            <a:chExt cx="1359025" cy="1370580"/>
          </a:xfrm>
          <a:effectLst>
            <a:outerShdw blurRad="82550" dist="38100" dir="2700000" algn="tl" rotWithShape="0">
              <a:schemeClr val="accent1">
                <a:lumMod val="75000"/>
                <a:alpha val="63000"/>
              </a:schemeClr>
            </a:outerShdw>
          </a:effectLst>
        </p:grpSpPr>
        <p:sp>
          <p:nvSpPr>
            <p:cNvPr id="531" name="Freeform 530"/>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532" name="Freeform 531"/>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chemeClr val="bg1">
                <a:lumMod val="85000"/>
              </a:schemeClr>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nvGrpSpPr>
          <p:cNvPr id="533" name="Group 532"/>
          <p:cNvGrpSpPr/>
          <p:nvPr/>
        </p:nvGrpSpPr>
        <p:grpSpPr>
          <a:xfrm rot="2404248">
            <a:off x="1846577" y="2728874"/>
            <a:ext cx="82747" cy="133116"/>
            <a:chOff x="7076802" y="1408823"/>
            <a:chExt cx="1359025" cy="1370580"/>
          </a:xfrm>
          <a:effectLst>
            <a:outerShdw blurRad="82550" dist="38100" dir="2700000" algn="tl" rotWithShape="0">
              <a:schemeClr val="accent1">
                <a:lumMod val="75000"/>
                <a:alpha val="63000"/>
              </a:schemeClr>
            </a:outerShdw>
          </a:effectLst>
        </p:grpSpPr>
        <p:sp>
          <p:nvSpPr>
            <p:cNvPr id="534" name="Freeform 533"/>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535" name="Freeform 534"/>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chemeClr val="bg1">
                <a:lumMod val="85000"/>
              </a:schemeClr>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nvGrpSpPr>
          <p:cNvPr id="536" name="Group 535"/>
          <p:cNvGrpSpPr/>
          <p:nvPr/>
        </p:nvGrpSpPr>
        <p:grpSpPr>
          <a:xfrm rot="19203686">
            <a:off x="1846577" y="2557425"/>
            <a:ext cx="82747" cy="133116"/>
            <a:chOff x="7076802" y="1408823"/>
            <a:chExt cx="1359025" cy="1370580"/>
          </a:xfrm>
          <a:effectLst>
            <a:outerShdw blurRad="82550" dist="38100" dir="2700000" algn="tl" rotWithShape="0">
              <a:schemeClr val="accent1">
                <a:lumMod val="75000"/>
                <a:alpha val="63000"/>
              </a:schemeClr>
            </a:outerShdw>
          </a:effectLst>
        </p:grpSpPr>
        <p:sp>
          <p:nvSpPr>
            <p:cNvPr id="537" name="Freeform 536"/>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538" name="Freeform 537"/>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chemeClr val="bg1">
                <a:lumMod val="85000"/>
              </a:schemeClr>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sp>
        <p:nvSpPr>
          <p:cNvPr id="539" name="Line 140"/>
          <p:cNvSpPr>
            <a:spLocks noChangeShapeType="1"/>
          </p:cNvSpPr>
          <p:nvPr/>
        </p:nvSpPr>
        <p:spPr bwMode="auto">
          <a:xfrm flipV="1">
            <a:off x="1463173" y="2768600"/>
            <a:ext cx="206877" cy="45631"/>
          </a:xfrm>
          <a:prstGeom prst="line">
            <a:avLst/>
          </a:prstGeom>
          <a:noFill/>
          <a:ln w="9525">
            <a:solidFill>
              <a:schemeClr val="tx1"/>
            </a:solidFill>
            <a:round/>
            <a:headEnd/>
            <a:tailEnd type="arrow" w="med" len="med"/>
          </a:ln>
          <a:effectLst/>
        </p:spPr>
        <p:txBody>
          <a:bodyPr/>
          <a:lstStyle/>
          <a:p>
            <a:pPr algn="l"/>
            <a:endParaRPr lang="en-US" dirty="0">
              <a:solidFill>
                <a:srgbClr val="000000"/>
              </a:solidFill>
              <a:latin typeface="Helvetica"/>
              <a:cs typeface="Helvetica"/>
            </a:endParaRPr>
          </a:p>
        </p:txBody>
      </p:sp>
      <p:sp>
        <p:nvSpPr>
          <p:cNvPr id="7" name="TextBox 6"/>
          <p:cNvSpPr txBox="1"/>
          <p:nvPr/>
        </p:nvSpPr>
        <p:spPr>
          <a:xfrm>
            <a:off x="3488089" y="2816225"/>
            <a:ext cx="942786" cy="215444"/>
          </a:xfrm>
          <a:prstGeom prst="rect">
            <a:avLst/>
          </a:prstGeom>
          <a:noFill/>
        </p:spPr>
        <p:txBody>
          <a:bodyPr wrap="none" rtlCol="0">
            <a:spAutoFit/>
          </a:bodyPr>
          <a:lstStyle/>
          <a:p>
            <a:r>
              <a:rPr lang="en-US" sz="800" b="1" dirty="0" smtClean="0"/>
              <a:t>endosymbionts</a:t>
            </a:r>
            <a:endParaRPr lang="en-US" sz="800" b="1" dirty="0"/>
          </a:p>
        </p:txBody>
      </p:sp>
      <p:sp>
        <p:nvSpPr>
          <p:cNvPr id="541" name="TextBox 540"/>
          <p:cNvSpPr txBox="1"/>
          <p:nvPr/>
        </p:nvSpPr>
        <p:spPr>
          <a:xfrm>
            <a:off x="5965838" y="2816225"/>
            <a:ext cx="838691" cy="215444"/>
          </a:xfrm>
          <a:prstGeom prst="rect">
            <a:avLst/>
          </a:prstGeom>
          <a:noFill/>
        </p:spPr>
        <p:txBody>
          <a:bodyPr wrap="none" rtlCol="0">
            <a:spAutoFit/>
          </a:bodyPr>
          <a:lstStyle/>
          <a:p>
            <a:r>
              <a:rPr lang="en-US" sz="800" b="1" dirty="0" smtClean="0"/>
              <a:t>mitochondria</a:t>
            </a:r>
            <a:endParaRPr lang="en-US" sz="800" b="1" dirty="0"/>
          </a:p>
        </p:txBody>
      </p:sp>
      <p:sp>
        <p:nvSpPr>
          <p:cNvPr id="5" name="TextBox 4"/>
          <p:cNvSpPr txBox="1"/>
          <p:nvPr/>
        </p:nvSpPr>
        <p:spPr>
          <a:xfrm>
            <a:off x="1905000" y="3895218"/>
            <a:ext cx="4191000" cy="923330"/>
          </a:xfrm>
          <a:prstGeom prst="rect">
            <a:avLst/>
          </a:prstGeom>
          <a:noFill/>
        </p:spPr>
        <p:txBody>
          <a:bodyPr wrap="square" rtlCol="0">
            <a:spAutoFit/>
          </a:bodyPr>
          <a:lstStyle/>
          <a:p>
            <a:r>
              <a:rPr lang="en-US" dirty="0" smtClean="0"/>
              <a:t>What kinds of adaptations were necessary to support the evolution of </a:t>
            </a:r>
            <a:r>
              <a:rPr lang="en-US" u="sng" dirty="0" smtClean="0"/>
              <a:t>endosymbionts to mitochondria?</a:t>
            </a:r>
            <a:endParaRPr lang="en-US" u="sng" dirty="0"/>
          </a:p>
        </p:txBody>
      </p:sp>
      <p:sp>
        <p:nvSpPr>
          <p:cNvPr id="105" name="TextBox 104"/>
          <p:cNvSpPr txBox="1"/>
          <p:nvPr/>
        </p:nvSpPr>
        <p:spPr>
          <a:xfrm>
            <a:off x="901700" y="3190298"/>
            <a:ext cx="1263928" cy="584776"/>
          </a:xfrm>
          <a:prstGeom prst="rect">
            <a:avLst/>
          </a:prstGeom>
          <a:noFill/>
        </p:spPr>
        <p:txBody>
          <a:bodyPr wrap="square" rtlCol="0">
            <a:spAutoFit/>
          </a:bodyPr>
          <a:lstStyle/>
          <a:p>
            <a:r>
              <a:rPr lang="en-US" sz="1600" dirty="0" smtClean="0"/>
              <a:t>pre-eukaryote</a:t>
            </a:r>
            <a:endParaRPr lang="en-US" sz="1600" dirty="0"/>
          </a:p>
        </p:txBody>
      </p:sp>
    </p:spTree>
    <p:extLst>
      <p:ext uri="{BB962C8B-B14F-4D97-AF65-F5344CB8AC3E}">
        <p14:creationId xmlns:p14="http://schemas.microsoft.com/office/powerpoint/2010/main" val="1907526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75" name="Text Box 117"/>
          <p:cNvSpPr txBox="1">
            <a:spLocks noChangeArrowheads="1"/>
          </p:cNvSpPr>
          <p:nvPr/>
        </p:nvSpPr>
        <p:spPr bwMode="auto">
          <a:xfrm>
            <a:off x="441325" y="231775"/>
            <a:ext cx="7448550" cy="646331"/>
          </a:xfrm>
          <a:prstGeom prst="rect">
            <a:avLst/>
          </a:prstGeom>
          <a:noFill/>
          <a:ln w="9525">
            <a:noFill/>
            <a:miter lim="800000"/>
            <a:headEnd/>
            <a:tailEnd/>
          </a:ln>
        </p:spPr>
        <p:txBody>
          <a:bodyPr>
            <a:spAutoFit/>
          </a:bodyPr>
          <a:lstStyle/>
          <a:p>
            <a:pPr marL="360363" indent="-360363" algn="l"/>
            <a:r>
              <a:rPr lang="en-US" dirty="0" smtClean="0">
                <a:solidFill>
                  <a:srgbClr val="000000"/>
                </a:solidFill>
                <a:latin typeface="Helvetica"/>
                <a:cs typeface="Helvetica"/>
              </a:rPr>
              <a:t>Early interactions between the bacterial and eukaryote communities were most likely predator-prey or host-parasite:</a:t>
            </a:r>
            <a:endParaRPr lang="en-US" dirty="0">
              <a:solidFill>
                <a:srgbClr val="000000"/>
              </a:solidFill>
              <a:latin typeface="Helvetica"/>
              <a:cs typeface="Helvetica"/>
            </a:endParaRPr>
          </a:p>
        </p:txBody>
      </p:sp>
      <p:sp>
        <p:nvSpPr>
          <p:cNvPr id="168" name="Freeform 2"/>
          <p:cNvSpPr>
            <a:spLocks/>
          </p:cNvSpPr>
          <p:nvPr/>
        </p:nvSpPr>
        <p:spPr bwMode="auto">
          <a:xfrm>
            <a:off x="799361" y="2172737"/>
            <a:ext cx="1123950" cy="247650"/>
          </a:xfrm>
          <a:custGeom>
            <a:avLst/>
            <a:gdLst/>
            <a:ahLst/>
            <a:cxnLst>
              <a:cxn ang="0">
                <a:pos x="0" y="38"/>
              </a:cxn>
              <a:cxn ang="0">
                <a:pos x="216" y="152"/>
              </a:cxn>
              <a:cxn ang="0">
                <a:pos x="510" y="14"/>
              </a:cxn>
              <a:cxn ang="0">
                <a:pos x="708" y="68"/>
              </a:cxn>
            </a:cxnLst>
            <a:rect l="0" t="0" r="r" b="b"/>
            <a:pathLst>
              <a:path w="708" h="156">
                <a:moveTo>
                  <a:pt x="0" y="38"/>
                </a:moveTo>
                <a:cubicBezTo>
                  <a:pt x="58" y="100"/>
                  <a:pt x="131" y="156"/>
                  <a:pt x="216" y="152"/>
                </a:cubicBezTo>
                <a:cubicBezTo>
                  <a:pt x="301" y="148"/>
                  <a:pt x="428" y="28"/>
                  <a:pt x="510" y="14"/>
                </a:cubicBezTo>
                <a:cubicBezTo>
                  <a:pt x="592" y="0"/>
                  <a:pt x="667" y="57"/>
                  <a:pt x="708" y="68"/>
                </a:cubicBezTo>
              </a:path>
            </a:pathLst>
          </a:custGeom>
          <a:noFill/>
          <a:ln w="28575" cmpd="sng">
            <a:solidFill>
              <a:srgbClr val="3333CC"/>
            </a:solidFill>
            <a:round/>
            <a:headEnd type="none" w="med" len="med"/>
            <a:tailEnd type="arrow" w="med" len="med"/>
          </a:ln>
          <a:effec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Helvetica"/>
              <a:cs typeface="Helvetica"/>
            </a:endParaRPr>
          </a:p>
        </p:txBody>
      </p:sp>
      <p:sp>
        <p:nvSpPr>
          <p:cNvPr id="169" name="Freeform 8"/>
          <p:cNvSpPr>
            <a:spLocks/>
          </p:cNvSpPr>
          <p:nvPr/>
        </p:nvSpPr>
        <p:spPr bwMode="auto">
          <a:xfrm>
            <a:off x="980336" y="2429912"/>
            <a:ext cx="819150" cy="431800"/>
          </a:xfrm>
          <a:custGeom>
            <a:avLst/>
            <a:gdLst/>
            <a:ahLst/>
            <a:cxnLst>
              <a:cxn ang="0">
                <a:pos x="0" y="254"/>
              </a:cxn>
              <a:cxn ang="0">
                <a:pos x="120" y="86"/>
              </a:cxn>
              <a:cxn ang="0">
                <a:pos x="252" y="2"/>
              </a:cxn>
              <a:cxn ang="0">
                <a:pos x="402" y="74"/>
              </a:cxn>
              <a:cxn ang="0">
                <a:pos x="516" y="272"/>
              </a:cxn>
            </a:cxnLst>
            <a:rect l="0" t="0" r="r" b="b"/>
            <a:pathLst>
              <a:path w="516" h="272">
                <a:moveTo>
                  <a:pt x="0" y="254"/>
                </a:moveTo>
                <a:cubicBezTo>
                  <a:pt x="39" y="191"/>
                  <a:pt x="78" y="128"/>
                  <a:pt x="120" y="86"/>
                </a:cubicBezTo>
                <a:cubicBezTo>
                  <a:pt x="162" y="44"/>
                  <a:pt x="205" y="4"/>
                  <a:pt x="252" y="2"/>
                </a:cubicBezTo>
                <a:cubicBezTo>
                  <a:pt x="299" y="0"/>
                  <a:pt x="358" y="29"/>
                  <a:pt x="402" y="74"/>
                </a:cubicBezTo>
                <a:cubicBezTo>
                  <a:pt x="446" y="119"/>
                  <a:pt x="481" y="195"/>
                  <a:pt x="516" y="272"/>
                </a:cubicBezTo>
              </a:path>
            </a:pathLst>
          </a:custGeom>
          <a:noFill/>
          <a:ln w="28575" cmpd="sng">
            <a:solidFill>
              <a:srgbClr val="FF0000"/>
            </a:solidFill>
            <a:round/>
            <a:headEnd type="none" w="med" len="med"/>
            <a:tailEnd type="arrow" w="med" len="med"/>
          </a:ln>
          <a:effectLst/>
        </p:spPr>
        <p:txBody>
          <a:bodyPr/>
          <a:lstStyle/>
          <a:p>
            <a:pPr algn="l"/>
            <a:endParaRPr lang="en-US" dirty="0">
              <a:solidFill>
                <a:srgbClr val="000000"/>
              </a:solidFill>
              <a:latin typeface="Helvetica"/>
              <a:cs typeface="Helvetica"/>
            </a:endParaRPr>
          </a:p>
        </p:txBody>
      </p:sp>
      <p:sp>
        <p:nvSpPr>
          <p:cNvPr id="183" name="Text Box 102"/>
          <p:cNvSpPr txBox="1">
            <a:spLocks noChangeArrowheads="1"/>
          </p:cNvSpPr>
          <p:nvPr/>
        </p:nvSpPr>
        <p:spPr bwMode="auto">
          <a:xfrm>
            <a:off x="1628982" y="2880762"/>
            <a:ext cx="428322" cy="466794"/>
          </a:xfrm>
          <a:prstGeom prst="rect">
            <a:avLst/>
          </a:prstGeom>
          <a:noFill/>
          <a:ln w="9525">
            <a:noFill/>
            <a:miter lim="800000"/>
            <a:headEnd/>
            <a:tailEnd/>
          </a:ln>
          <a:effectLst/>
        </p:spPr>
        <p:txBody>
          <a:bodyPr wrap="none">
            <a:spAutoFit/>
          </a:bodyPr>
          <a:lstStyle/>
          <a:p>
            <a:pPr>
              <a:lnSpc>
                <a:spcPct val="80000"/>
              </a:lnSpc>
            </a:pPr>
            <a:r>
              <a:rPr lang="en-US" sz="1000" b="1" dirty="0">
                <a:solidFill>
                  <a:srgbClr val="000000"/>
                </a:solidFill>
                <a:latin typeface="Helvetica"/>
                <a:cs typeface="Helvetica"/>
              </a:rPr>
              <a:t>C</a:t>
            </a:r>
            <a:r>
              <a:rPr lang="en-US" sz="1000" b="1" dirty="0">
                <a:solidFill>
                  <a:srgbClr val="FF0000"/>
                </a:solidFill>
                <a:latin typeface="Helvetica"/>
                <a:cs typeface="Helvetica"/>
              </a:rPr>
              <a:t>O</a:t>
            </a:r>
            <a:r>
              <a:rPr lang="en-US" sz="1000" b="1" baseline="-25000" dirty="0">
                <a:solidFill>
                  <a:srgbClr val="FF0000"/>
                </a:solidFill>
                <a:latin typeface="Helvetica"/>
                <a:cs typeface="Helvetica"/>
              </a:rPr>
              <a:t>2</a:t>
            </a:r>
          </a:p>
          <a:p>
            <a:pPr>
              <a:lnSpc>
                <a:spcPct val="80000"/>
              </a:lnSpc>
            </a:pPr>
            <a:r>
              <a:rPr lang="en-US" sz="1000" b="1" dirty="0">
                <a:solidFill>
                  <a:srgbClr val="000000"/>
                </a:solidFill>
                <a:latin typeface="Helvetica"/>
                <a:cs typeface="Helvetica"/>
              </a:rPr>
              <a:t>+</a:t>
            </a:r>
          </a:p>
          <a:p>
            <a:pPr>
              <a:lnSpc>
                <a:spcPct val="80000"/>
              </a:lnSpc>
            </a:pPr>
            <a:r>
              <a:rPr lang="en-US" sz="1000" b="1" dirty="0">
                <a:solidFill>
                  <a:srgbClr val="000000"/>
                </a:solidFill>
                <a:latin typeface="Helvetica"/>
                <a:cs typeface="Helvetica"/>
              </a:rPr>
              <a:t>H</a:t>
            </a:r>
            <a:r>
              <a:rPr lang="en-US" sz="1000" b="1" baseline="-25000" dirty="0">
                <a:solidFill>
                  <a:srgbClr val="000000"/>
                </a:solidFill>
                <a:latin typeface="Helvetica"/>
                <a:cs typeface="Helvetica"/>
              </a:rPr>
              <a:t>2</a:t>
            </a:r>
            <a:r>
              <a:rPr lang="en-US" sz="1000" b="1" dirty="0">
                <a:solidFill>
                  <a:srgbClr val="FF0000"/>
                </a:solidFill>
                <a:latin typeface="Helvetica"/>
                <a:cs typeface="Helvetica"/>
              </a:rPr>
              <a:t>O</a:t>
            </a:r>
          </a:p>
        </p:txBody>
      </p:sp>
      <p:sp>
        <p:nvSpPr>
          <p:cNvPr id="184" name="Text Box 103"/>
          <p:cNvSpPr txBox="1">
            <a:spLocks noChangeArrowheads="1"/>
          </p:cNvSpPr>
          <p:nvPr/>
        </p:nvSpPr>
        <p:spPr bwMode="auto">
          <a:xfrm>
            <a:off x="604489" y="2849012"/>
            <a:ext cx="740582" cy="466794"/>
          </a:xfrm>
          <a:prstGeom prst="rect">
            <a:avLst/>
          </a:prstGeom>
          <a:noFill/>
          <a:ln w="9525">
            <a:noFill/>
            <a:miter lim="800000"/>
            <a:headEnd/>
            <a:tailEnd/>
          </a:ln>
          <a:effectLst/>
        </p:spPr>
        <p:txBody>
          <a:bodyPr wrap="none">
            <a:spAutoFit/>
          </a:bodyPr>
          <a:lstStyle/>
          <a:p>
            <a:pPr>
              <a:lnSpc>
                <a:spcPct val="80000"/>
              </a:lnSpc>
            </a:pPr>
            <a:r>
              <a:rPr lang="en-US" sz="1000" b="1" dirty="0">
                <a:solidFill>
                  <a:srgbClr val="000000"/>
                </a:solidFill>
                <a:latin typeface="Helvetica"/>
                <a:cs typeface="Helvetica"/>
              </a:rPr>
              <a:t>Organics</a:t>
            </a:r>
          </a:p>
          <a:p>
            <a:pPr>
              <a:lnSpc>
                <a:spcPct val="80000"/>
              </a:lnSpc>
            </a:pPr>
            <a:r>
              <a:rPr lang="en-US" sz="1000" b="1" dirty="0">
                <a:solidFill>
                  <a:srgbClr val="000000"/>
                </a:solidFill>
                <a:latin typeface="Helvetica"/>
                <a:cs typeface="Helvetica"/>
              </a:rPr>
              <a:t>+</a:t>
            </a:r>
          </a:p>
          <a:p>
            <a:pPr>
              <a:lnSpc>
                <a:spcPct val="80000"/>
              </a:lnSpc>
            </a:pPr>
            <a:r>
              <a:rPr lang="en-US" sz="1000" b="1" dirty="0">
                <a:solidFill>
                  <a:srgbClr val="FF0000"/>
                </a:solidFill>
                <a:latin typeface="Helvetica"/>
                <a:cs typeface="Helvetica"/>
              </a:rPr>
              <a:t>O</a:t>
            </a:r>
            <a:r>
              <a:rPr lang="en-US" sz="1000" b="1" baseline="-25000" dirty="0">
                <a:solidFill>
                  <a:srgbClr val="FF0000"/>
                </a:solidFill>
                <a:latin typeface="Helvetica"/>
                <a:cs typeface="Helvetica"/>
              </a:rPr>
              <a:t>2</a:t>
            </a:r>
          </a:p>
        </p:txBody>
      </p:sp>
      <p:sp>
        <p:nvSpPr>
          <p:cNvPr id="185" name="Text Box 161"/>
          <p:cNvSpPr txBox="1">
            <a:spLocks noChangeArrowheads="1"/>
          </p:cNvSpPr>
          <p:nvPr/>
        </p:nvSpPr>
        <p:spPr bwMode="auto">
          <a:xfrm>
            <a:off x="1576891" y="2102887"/>
            <a:ext cx="1118290" cy="466794"/>
          </a:xfrm>
          <a:prstGeom prst="rect">
            <a:avLst/>
          </a:prstGeom>
          <a:noFill/>
          <a:ln w="9525">
            <a:noFill/>
            <a:miter lim="800000"/>
            <a:headEnd/>
            <a:tailEnd/>
          </a:ln>
          <a:effectLst/>
        </p:spPr>
        <p:txBody>
          <a:bodyPr wrap="none">
            <a:spAutoFit/>
          </a:bodyPr>
          <a:lstStyle/>
          <a:p>
            <a:pPr>
              <a:lnSpc>
                <a:spcPct val="80000"/>
              </a:lnSpc>
            </a:pPr>
            <a:r>
              <a:rPr lang="en-US" sz="1000" b="1" dirty="0">
                <a:solidFill>
                  <a:srgbClr val="000000"/>
                </a:solidFill>
                <a:latin typeface="Helvetica"/>
                <a:cs typeface="Helvetica"/>
              </a:rPr>
              <a:t>C</a:t>
            </a:r>
            <a:r>
              <a:rPr lang="en-US" sz="1000" b="1" dirty="0">
                <a:solidFill>
                  <a:srgbClr val="FF0000"/>
                </a:solidFill>
                <a:latin typeface="Helvetica"/>
                <a:cs typeface="Helvetica"/>
              </a:rPr>
              <a:t>O</a:t>
            </a:r>
            <a:r>
              <a:rPr lang="en-US" sz="1000" b="1" baseline="-25000" dirty="0">
                <a:solidFill>
                  <a:srgbClr val="FF0000"/>
                </a:solidFill>
                <a:latin typeface="Helvetica"/>
                <a:cs typeface="Helvetica"/>
              </a:rPr>
              <a:t>2</a:t>
            </a:r>
          </a:p>
          <a:p>
            <a:pPr>
              <a:lnSpc>
                <a:spcPct val="80000"/>
              </a:lnSpc>
            </a:pPr>
            <a:r>
              <a:rPr lang="en-US" sz="1000" b="1" dirty="0">
                <a:solidFill>
                  <a:srgbClr val="000000"/>
                </a:solidFill>
                <a:latin typeface="Helvetica"/>
                <a:cs typeface="Helvetica"/>
              </a:rPr>
              <a:t>+</a:t>
            </a:r>
          </a:p>
          <a:p>
            <a:pPr>
              <a:lnSpc>
                <a:spcPct val="80000"/>
              </a:lnSpc>
            </a:pPr>
            <a:r>
              <a:rPr lang="en-US" sz="1000" b="1" dirty="0">
                <a:solidFill>
                  <a:srgbClr val="000000"/>
                </a:solidFill>
                <a:latin typeface="Helvetica"/>
                <a:cs typeface="Helvetica"/>
              </a:rPr>
              <a:t>ethanol/acetate</a:t>
            </a:r>
            <a:endParaRPr lang="en-US" sz="1000" b="1" dirty="0">
              <a:solidFill>
                <a:srgbClr val="FF0000"/>
              </a:solidFill>
              <a:latin typeface="Helvetica"/>
              <a:cs typeface="Helvetica"/>
            </a:endParaRPr>
          </a:p>
        </p:txBody>
      </p:sp>
      <p:sp>
        <p:nvSpPr>
          <p:cNvPr id="186" name="Rectangle 162"/>
          <p:cNvSpPr>
            <a:spLocks noChangeArrowheads="1"/>
          </p:cNvSpPr>
          <p:nvPr/>
        </p:nvSpPr>
        <p:spPr bwMode="auto">
          <a:xfrm>
            <a:off x="319936" y="2025100"/>
            <a:ext cx="740582" cy="246221"/>
          </a:xfrm>
          <a:prstGeom prst="rect">
            <a:avLst/>
          </a:prstGeom>
          <a:noFill/>
          <a:ln w="9525">
            <a:noFill/>
            <a:miter lim="800000"/>
            <a:headEnd/>
            <a:tailEnd/>
          </a:ln>
          <a:effectLst/>
        </p:spPr>
        <p:txBody>
          <a:bodyPr wrap="none">
            <a:spAutoFit/>
          </a:bodyPr>
          <a:lstStyle/>
          <a:p>
            <a:pPr algn="l"/>
            <a:r>
              <a:rPr lang="en-US" sz="1000" b="1" dirty="0">
                <a:solidFill>
                  <a:srgbClr val="000000"/>
                </a:solidFill>
                <a:latin typeface="Helvetica"/>
                <a:cs typeface="Helvetica"/>
              </a:rPr>
              <a:t>Organics</a:t>
            </a:r>
          </a:p>
        </p:txBody>
      </p:sp>
      <p:grpSp>
        <p:nvGrpSpPr>
          <p:cNvPr id="214" name="Group 213"/>
          <p:cNvGrpSpPr/>
          <p:nvPr/>
        </p:nvGrpSpPr>
        <p:grpSpPr>
          <a:xfrm>
            <a:off x="1083345" y="2305730"/>
            <a:ext cx="83904" cy="134978"/>
            <a:chOff x="7076802" y="1408823"/>
            <a:chExt cx="1359025" cy="1370580"/>
          </a:xfrm>
          <a:effectLst>
            <a:outerShdw blurRad="82550" dist="38100" dir="2700000" algn="tl" rotWithShape="0">
              <a:schemeClr val="accent1">
                <a:lumMod val="75000"/>
                <a:alpha val="63000"/>
              </a:schemeClr>
            </a:outerShdw>
          </a:effectLst>
        </p:grpSpPr>
        <p:sp>
          <p:nvSpPr>
            <p:cNvPr id="215" name="Freeform 214"/>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216" name="Freeform 215"/>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chemeClr val="bg1">
                <a:lumMod val="85000"/>
              </a:schemeClr>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nvGrpSpPr>
          <p:cNvPr id="217" name="Group 216"/>
          <p:cNvGrpSpPr/>
          <p:nvPr/>
        </p:nvGrpSpPr>
        <p:grpSpPr>
          <a:xfrm rot="4640769">
            <a:off x="1234839" y="2348997"/>
            <a:ext cx="83905" cy="134979"/>
            <a:chOff x="7076802" y="1408823"/>
            <a:chExt cx="1359025" cy="1370580"/>
          </a:xfrm>
          <a:effectLst>
            <a:outerShdw blurRad="82550" dist="38100" dir="2700000" algn="tl" rotWithShape="0">
              <a:schemeClr val="accent1">
                <a:lumMod val="75000"/>
                <a:alpha val="63000"/>
              </a:schemeClr>
            </a:outerShdw>
          </a:effectLst>
        </p:grpSpPr>
        <p:sp>
          <p:nvSpPr>
            <p:cNvPr id="218" name="Freeform 217"/>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219" name="Freeform 218"/>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chemeClr val="bg1">
                <a:lumMod val="85000"/>
              </a:schemeClr>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nvGrpSpPr>
          <p:cNvPr id="220" name="Group 219"/>
          <p:cNvGrpSpPr/>
          <p:nvPr/>
        </p:nvGrpSpPr>
        <p:grpSpPr>
          <a:xfrm rot="2320320">
            <a:off x="1229142" y="2175750"/>
            <a:ext cx="83904" cy="134977"/>
            <a:chOff x="7076802" y="1408823"/>
            <a:chExt cx="1359025" cy="1370580"/>
          </a:xfrm>
          <a:effectLst>
            <a:outerShdw blurRad="82550" dist="38100" dir="2700000" algn="tl" rotWithShape="0">
              <a:schemeClr val="accent1">
                <a:lumMod val="75000"/>
                <a:alpha val="63000"/>
              </a:schemeClr>
            </a:outerShdw>
          </a:effectLst>
        </p:grpSpPr>
        <p:sp>
          <p:nvSpPr>
            <p:cNvPr id="221" name="Freeform 220"/>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222" name="Freeform 221"/>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chemeClr val="bg1">
                <a:lumMod val="85000"/>
              </a:schemeClr>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nvGrpSpPr>
          <p:cNvPr id="223" name="Group 222"/>
          <p:cNvGrpSpPr/>
          <p:nvPr/>
        </p:nvGrpSpPr>
        <p:grpSpPr>
          <a:xfrm rot="639964">
            <a:off x="1368311" y="2314326"/>
            <a:ext cx="83903" cy="134976"/>
            <a:chOff x="7076802" y="1408823"/>
            <a:chExt cx="1359025" cy="1370580"/>
          </a:xfrm>
          <a:effectLst>
            <a:outerShdw blurRad="82550" dist="38100" dir="2700000" algn="tl" rotWithShape="0">
              <a:schemeClr val="accent1">
                <a:lumMod val="75000"/>
                <a:alpha val="63000"/>
              </a:schemeClr>
            </a:outerShdw>
          </a:effectLst>
        </p:grpSpPr>
        <p:sp>
          <p:nvSpPr>
            <p:cNvPr id="224" name="Freeform 223"/>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225" name="Freeform 224"/>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chemeClr val="bg1">
                <a:lumMod val="85000"/>
              </a:schemeClr>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nvGrpSpPr>
          <p:cNvPr id="226" name="Group 225"/>
          <p:cNvGrpSpPr/>
          <p:nvPr/>
        </p:nvGrpSpPr>
        <p:grpSpPr>
          <a:xfrm rot="4088618">
            <a:off x="1301648" y="2478230"/>
            <a:ext cx="83904" cy="134977"/>
            <a:chOff x="7076802" y="1408823"/>
            <a:chExt cx="1359025" cy="1370580"/>
          </a:xfrm>
          <a:effectLst>
            <a:outerShdw blurRad="82550" dist="38100" dir="2700000" algn="tl" rotWithShape="0">
              <a:schemeClr val="accent1">
                <a:lumMod val="75000"/>
                <a:alpha val="63000"/>
              </a:schemeClr>
            </a:outerShdw>
          </a:effectLst>
        </p:grpSpPr>
        <p:sp>
          <p:nvSpPr>
            <p:cNvPr id="227" name="Freeform 226"/>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228" name="Freeform 227"/>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chemeClr val="bg1">
                <a:lumMod val="85000"/>
              </a:schemeClr>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nvGrpSpPr>
          <p:cNvPr id="229" name="Group 228"/>
          <p:cNvGrpSpPr/>
          <p:nvPr/>
        </p:nvGrpSpPr>
        <p:grpSpPr>
          <a:xfrm rot="19235211">
            <a:off x="1074896" y="2469966"/>
            <a:ext cx="83904" cy="134978"/>
            <a:chOff x="7076802" y="1408823"/>
            <a:chExt cx="1359025" cy="1370580"/>
          </a:xfrm>
          <a:effectLst>
            <a:outerShdw blurRad="82550" dist="38100" dir="2700000" algn="tl" rotWithShape="0">
              <a:schemeClr val="accent1">
                <a:lumMod val="75000"/>
                <a:alpha val="63000"/>
              </a:schemeClr>
            </a:outerShdw>
          </a:effectLst>
        </p:grpSpPr>
        <p:sp>
          <p:nvSpPr>
            <p:cNvPr id="230" name="Freeform 229"/>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231" name="Freeform 230"/>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chemeClr val="bg1">
                <a:lumMod val="85000"/>
              </a:schemeClr>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sp>
        <p:nvSpPr>
          <p:cNvPr id="3" name="TextBox 2"/>
          <p:cNvSpPr txBox="1"/>
          <p:nvPr/>
        </p:nvSpPr>
        <p:spPr>
          <a:xfrm>
            <a:off x="293086" y="3598103"/>
            <a:ext cx="2742214" cy="1569660"/>
          </a:xfrm>
          <a:prstGeom prst="rect">
            <a:avLst/>
          </a:prstGeom>
          <a:noFill/>
        </p:spPr>
        <p:txBody>
          <a:bodyPr wrap="square" rtlCol="0">
            <a:spAutoFit/>
          </a:bodyPr>
          <a:lstStyle/>
          <a:p>
            <a:pPr marL="184150" indent="-184150" algn="l"/>
            <a:r>
              <a:rPr lang="en-US" sz="1600" dirty="0" smtClean="0"/>
              <a:t>Proteobacteria have diverse metabolic pathways, including </a:t>
            </a:r>
            <a:r>
              <a:rPr lang="en-US" sz="1600" b="1" dirty="0" smtClean="0">
                <a:solidFill>
                  <a:srgbClr val="FF0000"/>
                </a:solidFill>
              </a:rPr>
              <a:t>aerobic respiration</a:t>
            </a:r>
            <a:r>
              <a:rPr lang="en-US" sz="1600" dirty="0" smtClean="0"/>
              <a:t> using an </a:t>
            </a:r>
            <a:r>
              <a:rPr lang="en-US" sz="1600" b="1" i="1" dirty="0" smtClean="0"/>
              <a:t>electron transport chain</a:t>
            </a:r>
            <a:r>
              <a:rPr lang="en-US" sz="1600" dirty="0" smtClean="0"/>
              <a:t> to produce abundant ATP.</a:t>
            </a:r>
            <a:endParaRPr lang="en-US" sz="1600" dirty="0"/>
          </a:p>
        </p:txBody>
      </p:sp>
      <p:grpSp>
        <p:nvGrpSpPr>
          <p:cNvPr id="2" name="Group 1"/>
          <p:cNvGrpSpPr/>
          <p:nvPr/>
        </p:nvGrpSpPr>
        <p:grpSpPr>
          <a:xfrm>
            <a:off x="3124201" y="1816720"/>
            <a:ext cx="2921000" cy="3597265"/>
            <a:chOff x="3124201" y="1816720"/>
            <a:chExt cx="2921000" cy="3597265"/>
          </a:xfrm>
        </p:grpSpPr>
        <p:sp>
          <p:nvSpPr>
            <p:cNvPr id="4" name="Freeform 3"/>
            <p:cNvSpPr/>
            <p:nvPr/>
          </p:nvSpPr>
          <p:spPr>
            <a:xfrm>
              <a:off x="3827510" y="2444954"/>
              <a:ext cx="285770" cy="254255"/>
            </a:xfrm>
            <a:custGeom>
              <a:avLst/>
              <a:gdLst>
                <a:gd name="connsiteX0" fmla="*/ 208973 w 285770"/>
                <a:gd name="connsiteY0" fmla="*/ 23079 h 254255"/>
                <a:gd name="connsiteX1" fmla="*/ 69273 w 285770"/>
                <a:gd name="connsiteY1" fmla="*/ 854 h 254255"/>
                <a:gd name="connsiteX2" fmla="*/ 12123 w 285770"/>
                <a:gd name="connsiteY2" fmla="*/ 42129 h 254255"/>
                <a:gd name="connsiteX3" fmla="*/ 12123 w 285770"/>
                <a:gd name="connsiteY3" fmla="*/ 178654 h 254255"/>
                <a:gd name="connsiteX4" fmla="*/ 142298 w 285770"/>
                <a:gd name="connsiteY4" fmla="*/ 248504 h 254255"/>
                <a:gd name="connsiteX5" fmla="*/ 256598 w 285770"/>
                <a:gd name="connsiteY5" fmla="*/ 235804 h 254255"/>
                <a:gd name="connsiteX6" fmla="*/ 281998 w 285770"/>
                <a:gd name="connsiteY6" fmla="*/ 121504 h 254255"/>
                <a:gd name="connsiteX7" fmla="*/ 208973 w 285770"/>
                <a:gd name="connsiteY7" fmla="*/ 23079 h 254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770" h="254255">
                  <a:moveTo>
                    <a:pt x="208973" y="23079"/>
                  </a:moveTo>
                  <a:cubicBezTo>
                    <a:pt x="173519" y="2971"/>
                    <a:pt x="102081" y="-2321"/>
                    <a:pt x="69273" y="854"/>
                  </a:cubicBezTo>
                  <a:cubicBezTo>
                    <a:pt x="36465" y="4029"/>
                    <a:pt x="21648" y="12496"/>
                    <a:pt x="12123" y="42129"/>
                  </a:cubicBezTo>
                  <a:cubicBezTo>
                    <a:pt x="2598" y="71762"/>
                    <a:pt x="-9573" y="144258"/>
                    <a:pt x="12123" y="178654"/>
                  </a:cubicBezTo>
                  <a:cubicBezTo>
                    <a:pt x="33819" y="213050"/>
                    <a:pt x="101552" y="238979"/>
                    <a:pt x="142298" y="248504"/>
                  </a:cubicBezTo>
                  <a:cubicBezTo>
                    <a:pt x="183044" y="258029"/>
                    <a:pt x="233315" y="256971"/>
                    <a:pt x="256598" y="235804"/>
                  </a:cubicBezTo>
                  <a:cubicBezTo>
                    <a:pt x="279881" y="214637"/>
                    <a:pt x="292581" y="158016"/>
                    <a:pt x="281998" y="121504"/>
                  </a:cubicBezTo>
                  <a:cubicBezTo>
                    <a:pt x="271415" y="84992"/>
                    <a:pt x="244427" y="43187"/>
                    <a:pt x="208973" y="23079"/>
                  </a:cubicBezTo>
                  <a:close/>
                </a:path>
              </a:pathLst>
            </a:custGeom>
            <a:gradFill>
              <a:gsLst>
                <a:gs pos="1000">
                  <a:srgbClr val="FFFF00"/>
                </a:gs>
                <a:gs pos="100000">
                  <a:schemeClr val="bg1"/>
                </a:gs>
              </a:gsLst>
              <a:lin ang="11280000" scaled="0"/>
            </a:gradFill>
            <a:ln>
              <a:noFill/>
            </a:ln>
            <a:effectLst>
              <a:outerShdw blurRad="82550" dist="38100" dir="2700000" algn="tl" rotWithShape="0">
                <a:schemeClr val="accent1">
                  <a:lumMod val="75000"/>
                  <a:alpha val="63000"/>
                </a:scheme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Freeform 4"/>
            <p:cNvSpPr/>
            <p:nvPr/>
          </p:nvSpPr>
          <p:spPr>
            <a:xfrm>
              <a:off x="3750733" y="1816720"/>
              <a:ext cx="1543054" cy="1257757"/>
            </a:xfrm>
            <a:custGeom>
              <a:avLst/>
              <a:gdLst>
                <a:gd name="connsiteX0" fmla="*/ 114301 w 1384635"/>
                <a:gd name="connsiteY0" fmla="*/ 654488 h 1257757"/>
                <a:gd name="connsiteX1" fmla="*/ 273051 w 1384635"/>
                <a:gd name="connsiteY1" fmla="*/ 594163 h 1257757"/>
                <a:gd name="connsiteX2" fmla="*/ 377826 w 1384635"/>
                <a:gd name="connsiteY2" fmla="*/ 613213 h 1257757"/>
                <a:gd name="connsiteX3" fmla="*/ 444501 w 1384635"/>
                <a:gd name="connsiteY3" fmla="*/ 489388 h 1257757"/>
                <a:gd name="connsiteX4" fmla="*/ 330201 w 1384635"/>
                <a:gd name="connsiteY4" fmla="*/ 308413 h 1257757"/>
                <a:gd name="connsiteX5" fmla="*/ 488951 w 1384635"/>
                <a:gd name="connsiteY5" fmla="*/ 82988 h 1257757"/>
                <a:gd name="connsiteX6" fmla="*/ 635001 w 1384635"/>
                <a:gd name="connsiteY6" fmla="*/ 168713 h 1257757"/>
                <a:gd name="connsiteX7" fmla="*/ 860426 w 1384635"/>
                <a:gd name="connsiteY7" fmla="*/ 438 h 1257757"/>
                <a:gd name="connsiteX8" fmla="*/ 1076326 w 1384635"/>
                <a:gd name="connsiteY8" fmla="*/ 121088 h 1257757"/>
                <a:gd name="connsiteX9" fmla="*/ 1320801 w 1384635"/>
                <a:gd name="connsiteY9" fmla="*/ 159188 h 1257757"/>
                <a:gd name="connsiteX10" fmla="*/ 1212851 w 1384635"/>
                <a:gd name="connsiteY10" fmla="*/ 448113 h 1257757"/>
                <a:gd name="connsiteX11" fmla="*/ 1384301 w 1384635"/>
                <a:gd name="connsiteY11" fmla="*/ 594163 h 1257757"/>
                <a:gd name="connsiteX12" fmla="*/ 1257301 w 1384635"/>
                <a:gd name="connsiteY12" fmla="*/ 765613 h 1257757"/>
                <a:gd name="connsiteX13" fmla="*/ 1285876 w 1384635"/>
                <a:gd name="connsiteY13" fmla="*/ 946588 h 1257757"/>
                <a:gd name="connsiteX14" fmla="*/ 1133476 w 1384635"/>
                <a:gd name="connsiteY14" fmla="*/ 1235513 h 1257757"/>
                <a:gd name="connsiteX15" fmla="*/ 793751 w 1384635"/>
                <a:gd name="connsiteY15" fmla="*/ 1159313 h 1257757"/>
                <a:gd name="connsiteX16" fmla="*/ 549276 w 1384635"/>
                <a:gd name="connsiteY16" fmla="*/ 1257738 h 1257757"/>
                <a:gd name="connsiteX17" fmla="*/ 415926 w 1384635"/>
                <a:gd name="connsiteY17" fmla="*/ 1149788 h 1257757"/>
                <a:gd name="connsiteX18" fmla="*/ 374651 w 1384635"/>
                <a:gd name="connsiteY18" fmla="*/ 933888 h 1257757"/>
                <a:gd name="connsiteX19" fmla="*/ 171451 w 1384635"/>
                <a:gd name="connsiteY19" fmla="*/ 968813 h 1257757"/>
                <a:gd name="connsiteX20" fmla="*/ 1 w 1384635"/>
                <a:gd name="connsiteY20" fmla="*/ 857688 h 1257757"/>
                <a:gd name="connsiteX21" fmla="*/ 174626 w 1384635"/>
                <a:gd name="connsiteY21" fmla="*/ 851338 h 1257757"/>
                <a:gd name="connsiteX22" fmla="*/ 330201 w 1384635"/>
                <a:gd name="connsiteY22" fmla="*/ 813238 h 1257757"/>
                <a:gd name="connsiteX23" fmla="*/ 320676 w 1384635"/>
                <a:gd name="connsiteY23" fmla="*/ 679888 h 1257757"/>
                <a:gd name="connsiteX24" fmla="*/ 190501 w 1384635"/>
                <a:gd name="connsiteY24" fmla="*/ 654488 h 1257757"/>
                <a:gd name="connsiteX25" fmla="*/ 50801 w 1384635"/>
                <a:gd name="connsiteY25" fmla="*/ 711638 h 1257757"/>
                <a:gd name="connsiteX26" fmla="*/ 114301 w 1384635"/>
                <a:gd name="connsiteY26" fmla="*/ 654488 h 1257757"/>
                <a:gd name="connsiteX0" fmla="*/ 114301 w 1544576"/>
                <a:gd name="connsiteY0" fmla="*/ 654488 h 1257757"/>
                <a:gd name="connsiteX1" fmla="*/ 273051 w 1544576"/>
                <a:gd name="connsiteY1" fmla="*/ 594163 h 1257757"/>
                <a:gd name="connsiteX2" fmla="*/ 377826 w 1544576"/>
                <a:gd name="connsiteY2" fmla="*/ 613213 h 1257757"/>
                <a:gd name="connsiteX3" fmla="*/ 444501 w 1544576"/>
                <a:gd name="connsiteY3" fmla="*/ 489388 h 1257757"/>
                <a:gd name="connsiteX4" fmla="*/ 330201 w 1544576"/>
                <a:gd name="connsiteY4" fmla="*/ 308413 h 1257757"/>
                <a:gd name="connsiteX5" fmla="*/ 488951 w 1544576"/>
                <a:gd name="connsiteY5" fmla="*/ 82988 h 1257757"/>
                <a:gd name="connsiteX6" fmla="*/ 635001 w 1544576"/>
                <a:gd name="connsiteY6" fmla="*/ 168713 h 1257757"/>
                <a:gd name="connsiteX7" fmla="*/ 860426 w 1544576"/>
                <a:gd name="connsiteY7" fmla="*/ 438 h 1257757"/>
                <a:gd name="connsiteX8" fmla="*/ 1076326 w 1544576"/>
                <a:gd name="connsiteY8" fmla="*/ 121088 h 1257757"/>
                <a:gd name="connsiteX9" fmla="*/ 1320801 w 1544576"/>
                <a:gd name="connsiteY9" fmla="*/ 159188 h 1257757"/>
                <a:gd name="connsiteX10" fmla="*/ 1212851 w 1544576"/>
                <a:gd name="connsiteY10" fmla="*/ 448113 h 1257757"/>
                <a:gd name="connsiteX11" fmla="*/ 1384301 w 1544576"/>
                <a:gd name="connsiteY11" fmla="*/ 594163 h 1257757"/>
                <a:gd name="connsiteX12" fmla="*/ 1543051 w 1544576"/>
                <a:gd name="connsiteY12" fmla="*/ 784663 h 1257757"/>
                <a:gd name="connsiteX13" fmla="*/ 1285876 w 1544576"/>
                <a:gd name="connsiteY13" fmla="*/ 946588 h 1257757"/>
                <a:gd name="connsiteX14" fmla="*/ 1133476 w 1544576"/>
                <a:gd name="connsiteY14" fmla="*/ 1235513 h 1257757"/>
                <a:gd name="connsiteX15" fmla="*/ 793751 w 1544576"/>
                <a:gd name="connsiteY15" fmla="*/ 1159313 h 1257757"/>
                <a:gd name="connsiteX16" fmla="*/ 549276 w 1544576"/>
                <a:gd name="connsiteY16" fmla="*/ 1257738 h 1257757"/>
                <a:gd name="connsiteX17" fmla="*/ 415926 w 1544576"/>
                <a:gd name="connsiteY17" fmla="*/ 1149788 h 1257757"/>
                <a:gd name="connsiteX18" fmla="*/ 374651 w 1544576"/>
                <a:gd name="connsiteY18" fmla="*/ 933888 h 1257757"/>
                <a:gd name="connsiteX19" fmla="*/ 171451 w 1544576"/>
                <a:gd name="connsiteY19" fmla="*/ 968813 h 1257757"/>
                <a:gd name="connsiteX20" fmla="*/ 1 w 1544576"/>
                <a:gd name="connsiteY20" fmla="*/ 857688 h 1257757"/>
                <a:gd name="connsiteX21" fmla="*/ 174626 w 1544576"/>
                <a:gd name="connsiteY21" fmla="*/ 851338 h 1257757"/>
                <a:gd name="connsiteX22" fmla="*/ 330201 w 1544576"/>
                <a:gd name="connsiteY22" fmla="*/ 813238 h 1257757"/>
                <a:gd name="connsiteX23" fmla="*/ 320676 w 1544576"/>
                <a:gd name="connsiteY23" fmla="*/ 679888 h 1257757"/>
                <a:gd name="connsiteX24" fmla="*/ 190501 w 1544576"/>
                <a:gd name="connsiteY24" fmla="*/ 654488 h 1257757"/>
                <a:gd name="connsiteX25" fmla="*/ 50801 w 1544576"/>
                <a:gd name="connsiteY25" fmla="*/ 711638 h 1257757"/>
                <a:gd name="connsiteX26" fmla="*/ 114301 w 1544576"/>
                <a:gd name="connsiteY26" fmla="*/ 654488 h 1257757"/>
                <a:gd name="connsiteX0" fmla="*/ 114301 w 1547822"/>
                <a:gd name="connsiteY0" fmla="*/ 654488 h 1257757"/>
                <a:gd name="connsiteX1" fmla="*/ 273051 w 1547822"/>
                <a:gd name="connsiteY1" fmla="*/ 594163 h 1257757"/>
                <a:gd name="connsiteX2" fmla="*/ 377826 w 1547822"/>
                <a:gd name="connsiteY2" fmla="*/ 613213 h 1257757"/>
                <a:gd name="connsiteX3" fmla="*/ 444501 w 1547822"/>
                <a:gd name="connsiteY3" fmla="*/ 489388 h 1257757"/>
                <a:gd name="connsiteX4" fmla="*/ 330201 w 1547822"/>
                <a:gd name="connsiteY4" fmla="*/ 308413 h 1257757"/>
                <a:gd name="connsiteX5" fmla="*/ 488951 w 1547822"/>
                <a:gd name="connsiteY5" fmla="*/ 82988 h 1257757"/>
                <a:gd name="connsiteX6" fmla="*/ 635001 w 1547822"/>
                <a:gd name="connsiteY6" fmla="*/ 168713 h 1257757"/>
                <a:gd name="connsiteX7" fmla="*/ 860426 w 1547822"/>
                <a:gd name="connsiteY7" fmla="*/ 438 h 1257757"/>
                <a:gd name="connsiteX8" fmla="*/ 1076326 w 1547822"/>
                <a:gd name="connsiteY8" fmla="*/ 121088 h 1257757"/>
                <a:gd name="connsiteX9" fmla="*/ 1320801 w 1547822"/>
                <a:gd name="connsiteY9" fmla="*/ 159188 h 1257757"/>
                <a:gd name="connsiteX10" fmla="*/ 1212851 w 1547822"/>
                <a:gd name="connsiteY10" fmla="*/ 448113 h 1257757"/>
                <a:gd name="connsiteX11" fmla="*/ 1435101 w 1547822"/>
                <a:gd name="connsiteY11" fmla="*/ 511613 h 1257757"/>
                <a:gd name="connsiteX12" fmla="*/ 1543051 w 1547822"/>
                <a:gd name="connsiteY12" fmla="*/ 784663 h 1257757"/>
                <a:gd name="connsiteX13" fmla="*/ 1285876 w 1547822"/>
                <a:gd name="connsiteY13" fmla="*/ 946588 h 1257757"/>
                <a:gd name="connsiteX14" fmla="*/ 1133476 w 1547822"/>
                <a:gd name="connsiteY14" fmla="*/ 1235513 h 1257757"/>
                <a:gd name="connsiteX15" fmla="*/ 793751 w 1547822"/>
                <a:gd name="connsiteY15" fmla="*/ 1159313 h 1257757"/>
                <a:gd name="connsiteX16" fmla="*/ 549276 w 1547822"/>
                <a:gd name="connsiteY16" fmla="*/ 1257738 h 1257757"/>
                <a:gd name="connsiteX17" fmla="*/ 415926 w 1547822"/>
                <a:gd name="connsiteY17" fmla="*/ 1149788 h 1257757"/>
                <a:gd name="connsiteX18" fmla="*/ 374651 w 1547822"/>
                <a:gd name="connsiteY18" fmla="*/ 933888 h 1257757"/>
                <a:gd name="connsiteX19" fmla="*/ 171451 w 1547822"/>
                <a:gd name="connsiteY19" fmla="*/ 968813 h 1257757"/>
                <a:gd name="connsiteX20" fmla="*/ 1 w 1547822"/>
                <a:gd name="connsiteY20" fmla="*/ 857688 h 1257757"/>
                <a:gd name="connsiteX21" fmla="*/ 174626 w 1547822"/>
                <a:gd name="connsiteY21" fmla="*/ 851338 h 1257757"/>
                <a:gd name="connsiteX22" fmla="*/ 330201 w 1547822"/>
                <a:gd name="connsiteY22" fmla="*/ 813238 h 1257757"/>
                <a:gd name="connsiteX23" fmla="*/ 320676 w 1547822"/>
                <a:gd name="connsiteY23" fmla="*/ 679888 h 1257757"/>
                <a:gd name="connsiteX24" fmla="*/ 190501 w 1547822"/>
                <a:gd name="connsiteY24" fmla="*/ 654488 h 1257757"/>
                <a:gd name="connsiteX25" fmla="*/ 50801 w 1547822"/>
                <a:gd name="connsiteY25" fmla="*/ 711638 h 1257757"/>
                <a:gd name="connsiteX26" fmla="*/ 114301 w 1547822"/>
                <a:gd name="connsiteY26" fmla="*/ 654488 h 1257757"/>
                <a:gd name="connsiteX0" fmla="*/ 114301 w 1547344"/>
                <a:gd name="connsiteY0" fmla="*/ 654488 h 1257757"/>
                <a:gd name="connsiteX1" fmla="*/ 273051 w 1547344"/>
                <a:gd name="connsiteY1" fmla="*/ 594163 h 1257757"/>
                <a:gd name="connsiteX2" fmla="*/ 377826 w 1547344"/>
                <a:gd name="connsiteY2" fmla="*/ 613213 h 1257757"/>
                <a:gd name="connsiteX3" fmla="*/ 444501 w 1547344"/>
                <a:gd name="connsiteY3" fmla="*/ 489388 h 1257757"/>
                <a:gd name="connsiteX4" fmla="*/ 330201 w 1547344"/>
                <a:gd name="connsiteY4" fmla="*/ 308413 h 1257757"/>
                <a:gd name="connsiteX5" fmla="*/ 488951 w 1547344"/>
                <a:gd name="connsiteY5" fmla="*/ 82988 h 1257757"/>
                <a:gd name="connsiteX6" fmla="*/ 635001 w 1547344"/>
                <a:gd name="connsiteY6" fmla="*/ 168713 h 1257757"/>
                <a:gd name="connsiteX7" fmla="*/ 860426 w 1547344"/>
                <a:gd name="connsiteY7" fmla="*/ 438 h 1257757"/>
                <a:gd name="connsiteX8" fmla="*/ 1076326 w 1547344"/>
                <a:gd name="connsiteY8" fmla="*/ 121088 h 1257757"/>
                <a:gd name="connsiteX9" fmla="*/ 1320801 w 1547344"/>
                <a:gd name="connsiteY9" fmla="*/ 159188 h 1257757"/>
                <a:gd name="connsiteX10" fmla="*/ 1282701 w 1547344"/>
                <a:gd name="connsiteY10" fmla="*/ 384613 h 1257757"/>
                <a:gd name="connsiteX11" fmla="*/ 1435101 w 1547344"/>
                <a:gd name="connsiteY11" fmla="*/ 511613 h 1257757"/>
                <a:gd name="connsiteX12" fmla="*/ 1543051 w 1547344"/>
                <a:gd name="connsiteY12" fmla="*/ 784663 h 1257757"/>
                <a:gd name="connsiteX13" fmla="*/ 1285876 w 1547344"/>
                <a:gd name="connsiteY13" fmla="*/ 946588 h 1257757"/>
                <a:gd name="connsiteX14" fmla="*/ 1133476 w 1547344"/>
                <a:gd name="connsiteY14" fmla="*/ 1235513 h 1257757"/>
                <a:gd name="connsiteX15" fmla="*/ 793751 w 1547344"/>
                <a:gd name="connsiteY15" fmla="*/ 1159313 h 1257757"/>
                <a:gd name="connsiteX16" fmla="*/ 549276 w 1547344"/>
                <a:gd name="connsiteY16" fmla="*/ 1257738 h 1257757"/>
                <a:gd name="connsiteX17" fmla="*/ 415926 w 1547344"/>
                <a:gd name="connsiteY17" fmla="*/ 1149788 h 1257757"/>
                <a:gd name="connsiteX18" fmla="*/ 374651 w 1547344"/>
                <a:gd name="connsiteY18" fmla="*/ 933888 h 1257757"/>
                <a:gd name="connsiteX19" fmla="*/ 171451 w 1547344"/>
                <a:gd name="connsiteY19" fmla="*/ 968813 h 1257757"/>
                <a:gd name="connsiteX20" fmla="*/ 1 w 1547344"/>
                <a:gd name="connsiteY20" fmla="*/ 857688 h 1257757"/>
                <a:gd name="connsiteX21" fmla="*/ 174626 w 1547344"/>
                <a:gd name="connsiteY21" fmla="*/ 851338 h 1257757"/>
                <a:gd name="connsiteX22" fmla="*/ 330201 w 1547344"/>
                <a:gd name="connsiteY22" fmla="*/ 813238 h 1257757"/>
                <a:gd name="connsiteX23" fmla="*/ 320676 w 1547344"/>
                <a:gd name="connsiteY23" fmla="*/ 679888 h 1257757"/>
                <a:gd name="connsiteX24" fmla="*/ 190501 w 1547344"/>
                <a:gd name="connsiteY24" fmla="*/ 654488 h 1257757"/>
                <a:gd name="connsiteX25" fmla="*/ 50801 w 1547344"/>
                <a:gd name="connsiteY25" fmla="*/ 711638 h 1257757"/>
                <a:gd name="connsiteX26" fmla="*/ 114301 w 1547344"/>
                <a:gd name="connsiteY26" fmla="*/ 654488 h 1257757"/>
                <a:gd name="connsiteX0" fmla="*/ 114301 w 1543054"/>
                <a:gd name="connsiteY0" fmla="*/ 654488 h 1257757"/>
                <a:gd name="connsiteX1" fmla="*/ 273051 w 1543054"/>
                <a:gd name="connsiteY1" fmla="*/ 594163 h 1257757"/>
                <a:gd name="connsiteX2" fmla="*/ 377826 w 1543054"/>
                <a:gd name="connsiteY2" fmla="*/ 613213 h 1257757"/>
                <a:gd name="connsiteX3" fmla="*/ 444501 w 1543054"/>
                <a:gd name="connsiteY3" fmla="*/ 489388 h 1257757"/>
                <a:gd name="connsiteX4" fmla="*/ 330201 w 1543054"/>
                <a:gd name="connsiteY4" fmla="*/ 308413 h 1257757"/>
                <a:gd name="connsiteX5" fmla="*/ 488951 w 1543054"/>
                <a:gd name="connsiteY5" fmla="*/ 82988 h 1257757"/>
                <a:gd name="connsiteX6" fmla="*/ 635001 w 1543054"/>
                <a:gd name="connsiteY6" fmla="*/ 168713 h 1257757"/>
                <a:gd name="connsiteX7" fmla="*/ 860426 w 1543054"/>
                <a:gd name="connsiteY7" fmla="*/ 438 h 1257757"/>
                <a:gd name="connsiteX8" fmla="*/ 1076326 w 1543054"/>
                <a:gd name="connsiteY8" fmla="*/ 121088 h 1257757"/>
                <a:gd name="connsiteX9" fmla="*/ 1320801 w 1543054"/>
                <a:gd name="connsiteY9" fmla="*/ 159188 h 1257757"/>
                <a:gd name="connsiteX10" fmla="*/ 1282701 w 1543054"/>
                <a:gd name="connsiteY10" fmla="*/ 384613 h 1257757"/>
                <a:gd name="connsiteX11" fmla="*/ 1435101 w 1543054"/>
                <a:gd name="connsiteY11" fmla="*/ 511613 h 1257757"/>
                <a:gd name="connsiteX12" fmla="*/ 1543051 w 1543054"/>
                <a:gd name="connsiteY12" fmla="*/ 784663 h 1257757"/>
                <a:gd name="connsiteX13" fmla="*/ 1431926 w 1543054"/>
                <a:gd name="connsiteY13" fmla="*/ 1010088 h 1257757"/>
                <a:gd name="connsiteX14" fmla="*/ 1133476 w 1543054"/>
                <a:gd name="connsiteY14" fmla="*/ 1235513 h 1257757"/>
                <a:gd name="connsiteX15" fmla="*/ 793751 w 1543054"/>
                <a:gd name="connsiteY15" fmla="*/ 1159313 h 1257757"/>
                <a:gd name="connsiteX16" fmla="*/ 549276 w 1543054"/>
                <a:gd name="connsiteY16" fmla="*/ 1257738 h 1257757"/>
                <a:gd name="connsiteX17" fmla="*/ 415926 w 1543054"/>
                <a:gd name="connsiteY17" fmla="*/ 1149788 h 1257757"/>
                <a:gd name="connsiteX18" fmla="*/ 374651 w 1543054"/>
                <a:gd name="connsiteY18" fmla="*/ 933888 h 1257757"/>
                <a:gd name="connsiteX19" fmla="*/ 171451 w 1543054"/>
                <a:gd name="connsiteY19" fmla="*/ 968813 h 1257757"/>
                <a:gd name="connsiteX20" fmla="*/ 1 w 1543054"/>
                <a:gd name="connsiteY20" fmla="*/ 857688 h 1257757"/>
                <a:gd name="connsiteX21" fmla="*/ 174626 w 1543054"/>
                <a:gd name="connsiteY21" fmla="*/ 851338 h 1257757"/>
                <a:gd name="connsiteX22" fmla="*/ 330201 w 1543054"/>
                <a:gd name="connsiteY22" fmla="*/ 813238 h 1257757"/>
                <a:gd name="connsiteX23" fmla="*/ 320676 w 1543054"/>
                <a:gd name="connsiteY23" fmla="*/ 679888 h 1257757"/>
                <a:gd name="connsiteX24" fmla="*/ 190501 w 1543054"/>
                <a:gd name="connsiteY24" fmla="*/ 654488 h 1257757"/>
                <a:gd name="connsiteX25" fmla="*/ 50801 w 1543054"/>
                <a:gd name="connsiteY25" fmla="*/ 711638 h 1257757"/>
                <a:gd name="connsiteX26" fmla="*/ 114301 w 1543054"/>
                <a:gd name="connsiteY26" fmla="*/ 654488 h 125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43054" h="1257757">
                  <a:moveTo>
                    <a:pt x="114301" y="654488"/>
                  </a:moveTo>
                  <a:cubicBezTo>
                    <a:pt x="151343" y="634909"/>
                    <a:pt x="229130" y="601042"/>
                    <a:pt x="273051" y="594163"/>
                  </a:cubicBezTo>
                  <a:cubicBezTo>
                    <a:pt x="316972" y="587284"/>
                    <a:pt x="349251" y="630675"/>
                    <a:pt x="377826" y="613213"/>
                  </a:cubicBezTo>
                  <a:cubicBezTo>
                    <a:pt x="406401" y="595751"/>
                    <a:pt x="452439" y="540188"/>
                    <a:pt x="444501" y="489388"/>
                  </a:cubicBezTo>
                  <a:cubicBezTo>
                    <a:pt x="436563" y="438588"/>
                    <a:pt x="322793" y="376146"/>
                    <a:pt x="330201" y="308413"/>
                  </a:cubicBezTo>
                  <a:cubicBezTo>
                    <a:pt x="337609" y="240680"/>
                    <a:pt x="438151" y="106271"/>
                    <a:pt x="488951" y="82988"/>
                  </a:cubicBezTo>
                  <a:cubicBezTo>
                    <a:pt x="539751" y="59705"/>
                    <a:pt x="573089" y="182471"/>
                    <a:pt x="635001" y="168713"/>
                  </a:cubicBezTo>
                  <a:cubicBezTo>
                    <a:pt x="696913" y="154955"/>
                    <a:pt x="786872" y="8376"/>
                    <a:pt x="860426" y="438"/>
                  </a:cubicBezTo>
                  <a:cubicBezTo>
                    <a:pt x="933980" y="-7500"/>
                    <a:pt x="999597" y="94630"/>
                    <a:pt x="1076326" y="121088"/>
                  </a:cubicBezTo>
                  <a:cubicBezTo>
                    <a:pt x="1153055" y="147546"/>
                    <a:pt x="1286405" y="115267"/>
                    <a:pt x="1320801" y="159188"/>
                  </a:cubicBezTo>
                  <a:cubicBezTo>
                    <a:pt x="1355197" y="203109"/>
                    <a:pt x="1263651" y="325876"/>
                    <a:pt x="1282701" y="384613"/>
                  </a:cubicBezTo>
                  <a:cubicBezTo>
                    <a:pt x="1301751" y="443350"/>
                    <a:pt x="1391709" y="444938"/>
                    <a:pt x="1435101" y="511613"/>
                  </a:cubicBezTo>
                  <a:cubicBezTo>
                    <a:pt x="1478493" y="578288"/>
                    <a:pt x="1543580" y="701584"/>
                    <a:pt x="1543051" y="784663"/>
                  </a:cubicBezTo>
                  <a:cubicBezTo>
                    <a:pt x="1542522" y="867742"/>
                    <a:pt x="1500188" y="934946"/>
                    <a:pt x="1431926" y="1010088"/>
                  </a:cubicBezTo>
                  <a:cubicBezTo>
                    <a:pt x="1363664" y="1085230"/>
                    <a:pt x="1239838" y="1210642"/>
                    <a:pt x="1133476" y="1235513"/>
                  </a:cubicBezTo>
                  <a:cubicBezTo>
                    <a:pt x="1027114" y="1260384"/>
                    <a:pt x="891117" y="1155609"/>
                    <a:pt x="793751" y="1159313"/>
                  </a:cubicBezTo>
                  <a:cubicBezTo>
                    <a:pt x="696385" y="1163017"/>
                    <a:pt x="612247" y="1259325"/>
                    <a:pt x="549276" y="1257738"/>
                  </a:cubicBezTo>
                  <a:cubicBezTo>
                    <a:pt x="486305" y="1256151"/>
                    <a:pt x="445030" y="1203763"/>
                    <a:pt x="415926" y="1149788"/>
                  </a:cubicBezTo>
                  <a:cubicBezTo>
                    <a:pt x="386822" y="1095813"/>
                    <a:pt x="415397" y="964051"/>
                    <a:pt x="374651" y="933888"/>
                  </a:cubicBezTo>
                  <a:cubicBezTo>
                    <a:pt x="333905" y="903726"/>
                    <a:pt x="233893" y="981513"/>
                    <a:pt x="171451" y="968813"/>
                  </a:cubicBezTo>
                  <a:cubicBezTo>
                    <a:pt x="109009" y="956113"/>
                    <a:pt x="-528" y="877267"/>
                    <a:pt x="1" y="857688"/>
                  </a:cubicBezTo>
                  <a:cubicBezTo>
                    <a:pt x="530" y="838109"/>
                    <a:pt x="119593" y="858746"/>
                    <a:pt x="174626" y="851338"/>
                  </a:cubicBezTo>
                  <a:cubicBezTo>
                    <a:pt x="229659" y="843930"/>
                    <a:pt x="305859" y="841813"/>
                    <a:pt x="330201" y="813238"/>
                  </a:cubicBezTo>
                  <a:cubicBezTo>
                    <a:pt x="354543" y="784663"/>
                    <a:pt x="343959" y="706346"/>
                    <a:pt x="320676" y="679888"/>
                  </a:cubicBezTo>
                  <a:cubicBezTo>
                    <a:pt x="297393" y="653430"/>
                    <a:pt x="235480" y="649196"/>
                    <a:pt x="190501" y="654488"/>
                  </a:cubicBezTo>
                  <a:cubicBezTo>
                    <a:pt x="145522" y="659780"/>
                    <a:pt x="63501" y="713225"/>
                    <a:pt x="50801" y="711638"/>
                  </a:cubicBezTo>
                  <a:cubicBezTo>
                    <a:pt x="38101" y="710051"/>
                    <a:pt x="77259" y="674067"/>
                    <a:pt x="114301" y="654488"/>
                  </a:cubicBezTo>
                  <a:close/>
                </a:path>
              </a:pathLst>
            </a:custGeom>
            <a:solidFill>
              <a:schemeClr val="bg1">
                <a:lumMod val="85000"/>
              </a:schemeClr>
            </a:solidFill>
            <a:ln w="12700" cmpd="sng">
              <a:solidFill>
                <a:schemeClr val="bg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4" name="Text Box 5"/>
            <p:cNvSpPr txBox="1">
              <a:spLocks noChangeArrowheads="1"/>
            </p:cNvSpPr>
            <p:nvPr/>
          </p:nvSpPr>
          <p:spPr bwMode="auto">
            <a:xfrm>
              <a:off x="4819641" y="2998407"/>
              <a:ext cx="1118290" cy="423193"/>
            </a:xfrm>
            <a:prstGeom prst="rect">
              <a:avLst/>
            </a:prstGeom>
            <a:noFill/>
            <a:ln w="9525">
              <a:noFill/>
              <a:miter lim="800000"/>
              <a:headEnd/>
              <a:tailEnd/>
            </a:ln>
            <a:effectLst/>
          </p:spPr>
          <p:txBody>
            <a:bodyPr wrap="none">
              <a:spAutoFit/>
            </a:bodyPr>
            <a:lstStyle/>
            <a:p>
              <a:pPr>
                <a:lnSpc>
                  <a:spcPct val="70000"/>
                </a:lnSpc>
              </a:pPr>
              <a:r>
                <a:rPr lang="en-US" sz="1000" b="1" dirty="0">
                  <a:solidFill>
                    <a:srgbClr val="000000"/>
                  </a:solidFill>
                  <a:latin typeface="Helvetica"/>
                  <a:cs typeface="Helvetica"/>
                </a:rPr>
                <a:t>C</a:t>
              </a:r>
              <a:r>
                <a:rPr lang="en-US" sz="1000" b="1" dirty="0">
                  <a:solidFill>
                    <a:srgbClr val="FF0000"/>
                  </a:solidFill>
                  <a:latin typeface="Helvetica"/>
                  <a:cs typeface="Helvetica"/>
                </a:rPr>
                <a:t>O</a:t>
              </a:r>
              <a:r>
                <a:rPr lang="en-US" sz="1000" b="1" baseline="-25000" dirty="0">
                  <a:solidFill>
                    <a:srgbClr val="FF0000"/>
                  </a:solidFill>
                  <a:latin typeface="Helvetica"/>
                  <a:cs typeface="Helvetica"/>
                </a:rPr>
                <a:t>2</a:t>
              </a:r>
            </a:p>
            <a:p>
              <a:pPr>
                <a:lnSpc>
                  <a:spcPct val="70000"/>
                </a:lnSpc>
              </a:pPr>
              <a:r>
                <a:rPr lang="en-US" sz="1000" b="1" dirty="0">
                  <a:solidFill>
                    <a:srgbClr val="000000"/>
                  </a:solidFill>
                  <a:latin typeface="Helvetica"/>
                  <a:cs typeface="Helvetica"/>
                </a:rPr>
                <a:t>+</a:t>
              </a:r>
            </a:p>
            <a:p>
              <a:pPr>
                <a:lnSpc>
                  <a:spcPct val="70000"/>
                </a:lnSpc>
              </a:pPr>
              <a:r>
                <a:rPr lang="en-US" sz="1000" b="1" dirty="0">
                  <a:solidFill>
                    <a:srgbClr val="000000"/>
                  </a:solidFill>
                  <a:latin typeface="Helvetica"/>
                  <a:cs typeface="Helvetica"/>
                </a:rPr>
                <a:t>ethanol/acetate</a:t>
              </a:r>
              <a:endParaRPr lang="en-US" sz="1000" b="1" dirty="0">
                <a:solidFill>
                  <a:srgbClr val="FF0000"/>
                </a:solidFill>
                <a:latin typeface="Helvetica"/>
                <a:cs typeface="Helvetica"/>
              </a:endParaRPr>
            </a:p>
          </p:txBody>
        </p:sp>
        <p:sp>
          <p:nvSpPr>
            <p:cNvPr id="235" name="Text Box 6"/>
            <p:cNvSpPr txBox="1">
              <a:spLocks noChangeArrowheads="1"/>
            </p:cNvSpPr>
            <p:nvPr/>
          </p:nvSpPr>
          <p:spPr bwMode="auto">
            <a:xfrm>
              <a:off x="4594158" y="2456011"/>
              <a:ext cx="740582" cy="233397"/>
            </a:xfrm>
            <a:prstGeom prst="rect">
              <a:avLst/>
            </a:prstGeom>
            <a:noFill/>
            <a:ln w="9525">
              <a:noFill/>
              <a:miter lim="800000"/>
              <a:headEnd/>
              <a:tailEnd/>
            </a:ln>
            <a:effectLst/>
          </p:spPr>
          <p:txBody>
            <a:bodyPr wrap="none">
              <a:spAutoFit/>
            </a:bodyPr>
            <a:lstStyle/>
            <a:p>
              <a:pPr>
                <a:lnSpc>
                  <a:spcPct val="90000"/>
                </a:lnSpc>
              </a:pPr>
              <a:r>
                <a:rPr lang="en-US" sz="1000" b="1" dirty="0" smtClean="0">
                  <a:solidFill>
                    <a:srgbClr val="000000"/>
                  </a:solidFill>
                  <a:latin typeface="Helvetica"/>
                  <a:cs typeface="Helvetica"/>
                </a:rPr>
                <a:t>Organics</a:t>
              </a:r>
              <a:endParaRPr lang="en-US" sz="1000" b="1" dirty="0">
                <a:solidFill>
                  <a:srgbClr val="000000"/>
                </a:solidFill>
                <a:latin typeface="Helvetica"/>
                <a:cs typeface="Helvetica"/>
              </a:endParaRPr>
            </a:p>
          </p:txBody>
        </p:sp>
        <p:sp>
          <p:nvSpPr>
            <p:cNvPr id="238" name="Freeform 111"/>
            <p:cNvSpPr>
              <a:spLocks/>
            </p:cNvSpPr>
            <p:nvPr/>
          </p:nvSpPr>
          <p:spPr bwMode="auto">
            <a:xfrm>
              <a:off x="4259514" y="2595032"/>
              <a:ext cx="342120" cy="295425"/>
            </a:xfrm>
            <a:custGeom>
              <a:avLst/>
              <a:gdLst>
                <a:gd name="connsiteX0" fmla="*/ 5891 w 9045"/>
                <a:gd name="connsiteY0" fmla="*/ 0 h 10000"/>
                <a:gd name="connsiteX1" fmla="*/ 4385 w 9045"/>
                <a:gd name="connsiteY1" fmla="*/ 625 h 10000"/>
                <a:gd name="connsiteX2" fmla="*/ 1875 w 9045"/>
                <a:gd name="connsiteY2" fmla="*/ 3438 h 10000"/>
                <a:gd name="connsiteX3" fmla="*/ 368 w 9045"/>
                <a:gd name="connsiteY3" fmla="*/ 4063 h 10000"/>
                <a:gd name="connsiteX4" fmla="*/ 1624 w 9045"/>
                <a:gd name="connsiteY4" fmla="*/ 10000 h 10000"/>
                <a:gd name="connsiteX5" fmla="*/ 5891 w 9045"/>
                <a:gd name="connsiteY5" fmla="*/ 8750 h 10000"/>
                <a:gd name="connsiteX6" fmla="*/ 7900 w 9045"/>
                <a:gd name="connsiteY6" fmla="*/ 7188 h 10000"/>
                <a:gd name="connsiteX7" fmla="*/ 8653 w 9045"/>
                <a:gd name="connsiteY7" fmla="*/ 6875 h 10000"/>
                <a:gd name="connsiteX8" fmla="*/ 5891 w 9045"/>
                <a:gd name="connsiteY8" fmla="*/ 0 h 10000"/>
                <a:gd name="connsiteX0" fmla="*/ 6513 w 10000"/>
                <a:gd name="connsiteY0" fmla="*/ 0 h 10000"/>
                <a:gd name="connsiteX1" fmla="*/ 4848 w 10000"/>
                <a:gd name="connsiteY1" fmla="*/ 625 h 10000"/>
                <a:gd name="connsiteX2" fmla="*/ 2073 w 10000"/>
                <a:gd name="connsiteY2" fmla="*/ 3438 h 10000"/>
                <a:gd name="connsiteX3" fmla="*/ 407 w 10000"/>
                <a:gd name="connsiteY3" fmla="*/ 4063 h 10000"/>
                <a:gd name="connsiteX4" fmla="*/ 1795 w 10000"/>
                <a:gd name="connsiteY4" fmla="*/ 10000 h 10000"/>
                <a:gd name="connsiteX5" fmla="*/ 6513 w 10000"/>
                <a:gd name="connsiteY5" fmla="*/ 8750 h 10000"/>
                <a:gd name="connsiteX6" fmla="*/ 9567 w 10000"/>
                <a:gd name="connsiteY6" fmla="*/ 6875 h 10000"/>
                <a:gd name="connsiteX7" fmla="*/ 6513 w 10000"/>
                <a:gd name="connsiteY7" fmla="*/ 0 h 10000"/>
                <a:gd name="connsiteX0" fmla="*/ 6513 w 10000"/>
                <a:gd name="connsiteY0" fmla="*/ 0 h 10000"/>
                <a:gd name="connsiteX1" fmla="*/ 4848 w 10000"/>
                <a:gd name="connsiteY1" fmla="*/ 625 h 10000"/>
                <a:gd name="connsiteX2" fmla="*/ 2073 w 10000"/>
                <a:gd name="connsiteY2" fmla="*/ 3438 h 10000"/>
                <a:gd name="connsiteX3" fmla="*/ 407 w 10000"/>
                <a:gd name="connsiteY3" fmla="*/ 4063 h 10000"/>
                <a:gd name="connsiteX4" fmla="*/ 1795 w 10000"/>
                <a:gd name="connsiteY4" fmla="*/ 10000 h 10000"/>
                <a:gd name="connsiteX5" fmla="*/ 6063 w 10000"/>
                <a:gd name="connsiteY5" fmla="*/ 7866 h 10000"/>
                <a:gd name="connsiteX6" fmla="*/ 9567 w 10000"/>
                <a:gd name="connsiteY6" fmla="*/ 6875 h 10000"/>
                <a:gd name="connsiteX7" fmla="*/ 6513 w 10000"/>
                <a:gd name="connsiteY7" fmla="*/ 0 h 10000"/>
                <a:gd name="connsiteX0" fmla="*/ 7477 w 10209"/>
                <a:gd name="connsiteY0" fmla="*/ 54 h 9652"/>
                <a:gd name="connsiteX1" fmla="*/ 4848 w 10209"/>
                <a:gd name="connsiteY1" fmla="*/ 277 h 9652"/>
                <a:gd name="connsiteX2" fmla="*/ 2073 w 10209"/>
                <a:gd name="connsiteY2" fmla="*/ 3090 h 9652"/>
                <a:gd name="connsiteX3" fmla="*/ 407 w 10209"/>
                <a:gd name="connsiteY3" fmla="*/ 3715 h 9652"/>
                <a:gd name="connsiteX4" fmla="*/ 1795 w 10209"/>
                <a:gd name="connsiteY4" fmla="*/ 9652 h 9652"/>
                <a:gd name="connsiteX5" fmla="*/ 6063 w 10209"/>
                <a:gd name="connsiteY5" fmla="*/ 7518 h 9652"/>
                <a:gd name="connsiteX6" fmla="*/ 9567 w 10209"/>
                <a:gd name="connsiteY6" fmla="*/ 6527 h 9652"/>
                <a:gd name="connsiteX7" fmla="*/ 7477 w 10209"/>
                <a:gd name="connsiteY7" fmla="*/ 54 h 9652"/>
                <a:gd name="connsiteX0" fmla="*/ 7324 w 9999"/>
                <a:gd name="connsiteY0" fmla="*/ 56 h 10000"/>
                <a:gd name="connsiteX1" fmla="*/ 4749 w 9999"/>
                <a:gd name="connsiteY1" fmla="*/ 287 h 10000"/>
                <a:gd name="connsiteX2" fmla="*/ 2031 w 9999"/>
                <a:gd name="connsiteY2" fmla="*/ 3201 h 10000"/>
                <a:gd name="connsiteX3" fmla="*/ 399 w 9999"/>
                <a:gd name="connsiteY3" fmla="*/ 3849 h 10000"/>
                <a:gd name="connsiteX4" fmla="*/ 1758 w 9999"/>
                <a:gd name="connsiteY4" fmla="*/ 10000 h 10000"/>
                <a:gd name="connsiteX5" fmla="*/ 5939 w 9999"/>
                <a:gd name="connsiteY5" fmla="*/ 7789 h 10000"/>
                <a:gd name="connsiteX6" fmla="*/ 9371 w 9999"/>
                <a:gd name="connsiteY6" fmla="*/ 6762 h 10000"/>
                <a:gd name="connsiteX7" fmla="*/ 7324 w 9999"/>
                <a:gd name="connsiteY7" fmla="*/ 56 h 10000"/>
                <a:gd name="connsiteX0" fmla="*/ 7325 w 10000"/>
                <a:gd name="connsiteY0" fmla="*/ 56 h 10000"/>
                <a:gd name="connsiteX1" fmla="*/ 4749 w 10000"/>
                <a:gd name="connsiteY1" fmla="*/ 287 h 10000"/>
                <a:gd name="connsiteX2" fmla="*/ 2031 w 10000"/>
                <a:gd name="connsiteY2" fmla="*/ 3201 h 10000"/>
                <a:gd name="connsiteX3" fmla="*/ 399 w 10000"/>
                <a:gd name="connsiteY3" fmla="*/ 4764 h 10000"/>
                <a:gd name="connsiteX4" fmla="*/ 1758 w 10000"/>
                <a:gd name="connsiteY4" fmla="*/ 10000 h 10000"/>
                <a:gd name="connsiteX5" fmla="*/ 5940 w 10000"/>
                <a:gd name="connsiteY5" fmla="*/ 7789 h 10000"/>
                <a:gd name="connsiteX6" fmla="*/ 9372 w 10000"/>
                <a:gd name="connsiteY6" fmla="*/ 6762 h 10000"/>
                <a:gd name="connsiteX7" fmla="*/ 7325 w 10000"/>
                <a:gd name="connsiteY7" fmla="*/ 56 h 10000"/>
                <a:gd name="connsiteX0" fmla="*/ 7086 w 9761"/>
                <a:gd name="connsiteY0" fmla="*/ 34 h 9978"/>
                <a:gd name="connsiteX1" fmla="*/ 4510 w 9761"/>
                <a:gd name="connsiteY1" fmla="*/ 265 h 9978"/>
                <a:gd name="connsiteX2" fmla="*/ 2044 w 9761"/>
                <a:gd name="connsiteY2" fmla="*/ 2846 h 9978"/>
                <a:gd name="connsiteX3" fmla="*/ 160 w 9761"/>
                <a:gd name="connsiteY3" fmla="*/ 4742 h 9978"/>
                <a:gd name="connsiteX4" fmla="*/ 1519 w 9761"/>
                <a:gd name="connsiteY4" fmla="*/ 9978 h 9978"/>
                <a:gd name="connsiteX5" fmla="*/ 5701 w 9761"/>
                <a:gd name="connsiteY5" fmla="*/ 7767 h 9978"/>
                <a:gd name="connsiteX6" fmla="*/ 9133 w 9761"/>
                <a:gd name="connsiteY6" fmla="*/ 6740 h 9978"/>
                <a:gd name="connsiteX7" fmla="*/ 7086 w 9761"/>
                <a:gd name="connsiteY7" fmla="*/ 34 h 9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61" h="9978">
                  <a:moveTo>
                    <a:pt x="7086" y="34"/>
                  </a:moveTo>
                  <a:cubicBezTo>
                    <a:pt x="6228" y="111"/>
                    <a:pt x="5350" y="-204"/>
                    <a:pt x="4510" y="265"/>
                  </a:cubicBezTo>
                  <a:cubicBezTo>
                    <a:pt x="3670" y="734"/>
                    <a:pt x="2950" y="1875"/>
                    <a:pt x="2044" y="2846"/>
                  </a:cubicBezTo>
                  <a:cubicBezTo>
                    <a:pt x="1500" y="3116"/>
                    <a:pt x="247" y="3553"/>
                    <a:pt x="160" y="4742"/>
                  </a:cubicBezTo>
                  <a:cubicBezTo>
                    <a:pt x="73" y="5931"/>
                    <a:pt x="-565" y="9169"/>
                    <a:pt x="1519" y="9978"/>
                  </a:cubicBezTo>
                  <a:cubicBezTo>
                    <a:pt x="3740" y="9763"/>
                    <a:pt x="4069" y="9062"/>
                    <a:pt x="5701" y="7767"/>
                  </a:cubicBezTo>
                  <a:cubicBezTo>
                    <a:pt x="6969" y="7227"/>
                    <a:pt x="8126" y="8251"/>
                    <a:pt x="9133" y="6740"/>
                  </a:cubicBezTo>
                  <a:cubicBezTo>
                    <a:pt x="10265" y="2640"/>
                    <a:pt x="10031" y="897"/>
                    <a:pt x="7086" y="34"/>
                  </a:cubicBezTo>
                  <a:close/>
                </a:path>
              </a:pathLst>
            </a:custGeom>
            <a:solidFill>
              <a:srgbClr val="FFFF00"/>
            </a:solidFill>
            <a:ln w="12700" cmpd="sng">
              <a:solidFill>
                <a:schemeClr val="bg2"/>
              </a:solidFill>
              <a:round/>
              <a:headEnd/>
              <a:tailEnd/>
            </a:ln>
            <a:effectLst/>
          </p:spPr>
          <p:txBody>
            <a:bodyPr/>
            <a:lstStyle/>
            <a:p>
              <a:pPr algn="l"/>
              <a:endParaRPr lang="en-US" dirty="0">
                <a:solidFill>
                  <a:srgbClr val="000000"/>
                </a:solidFill>
                <a:latin typeface="Helvetica"/>
                <a:cs typeface="Helvetica"/>
              </a:endParaRPr>
            </a:p>
          </p:txBody>
        </p:sp>
        <p:grpSp>
          <p:nvGrpSpPr>
            <p:cNvPr id="239" name="Group 121"/>
            <p:cNvGrpSpPr>
              <a:grpSpLocks/>
            </p:cNvGrpSpPr>
            <p:nvPr/>
          </p:nvGrpSpPr>
          <p:grpSpPr bwMode="auto">
            <a:xfrm rot="20153962">
              <a:off x="3354700" y="2520814"/>
              <a:ext cx="177265" cy="72822"/>
              <a:chOff x="543" y="1929"/>
              <a:chExt cx="1035" cy="414"/>
            </a:xfrm>
            <a:effectLst>
              <a:outerShdw blurRad="82550" dist="38100" dir="2700000" algn="tl" rotWithShape="0">
                <a:schemeClr val="accent1">
                  <a:lumMod val="75000"/>
                  <a:alpha val="63000"/>
                </a:schemeClr>
              </a:outerShdw>
            </a:effectLst>
          </p:grpSpPr>
          <p:sp>
            <p:nvSpPr>
              <p:cNvPr id="240" name="Oval 122"/>
              <p:cNvSpPr>
                <a:spLocks noChangeArrowheads="1"/>
              </p:cNvSpPr>
              <p:nvPr/>
            </p:nvSpPr>
            <p:spPr bwMode="auto">
              <a:xfrm>
                <a:off x="543" y="1929"/>
                <a:ext cx="1035" cy="414"/>
              </a:xfrm>
              <a:prstGeom prst="ellipse">
                <a:avLst/>
              </a:prstGeom>
              <a:solidFill>
                <a:srgbClr val="FFC7EB"/>
              </a:solidFill>
              <a:ln w="6350" cmpd="sng">
                <a:solidFill>
                  <a:schemeClr val="bg1">
                    <a:lumMod val="50000"/>
                  </a:schemeClr>
                </a:solidFill>
                <a:round/>
                <a:headEnd/>
                <a:tailEnd/>
              </a:ln>
              <a:effectLst>
                <a:outerShdw blurRad="50800" dist="38100" dir="2700000">
                  <a:srgbClr val="000000">
                    <a:alpha val="43000"/>
                  </a:srgbClr>
                </a:outerShdw>
              </a:effectLst>
            </p:spPr>
            <p:txBody>
              <a:bodyPr wrap="none" anchor="ctr"/>
              <a:lstStyle/>
              <a:p>
                <a:pPr algn="l"/>
                <a:endParaRPr lang="en-US" dirty="0">
                  <a:solidFill>
                    <a:srgbClr val="000000"/>
                  </a:solidFill>
                  <a:latin typeface="Helvetica"/>
                  <a:cs typeface="Helvetica"/>
                </a:endParaRPr>
              </a:p>
            </p:txBody>
          </p:sp>
          <p:sp>
            <p:nvSpPr>
              <p:cNvPr id="241" name="Oval 123"/>
              <p:cNvSpPr>
                <a:spLocks noChangeArrowheads="1"/>
              </p:cNvSpPr>
              <p:nvPr/>
            </p:nvSpPr>
            <p:spPr bwMode="auto">
              <a:xfrm>
                <a:off x="606" y="1963"/>
                <a:ext cx="901" cy="351"/>
              </a:xfrm>
              <a:prstGeom prst="ellipse">
                <a:avLst/>
              </a:prstGeom>
              <a:solidFill>
                <a:schemeClr val="bg1">
                  <a:lumMod val="85000"/>
                </a:schemeClr>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42" name="Oval 124"/>
              <p:cNvSpPr>
                <a:spLocks noChangeArrowheads="1"/>
              </p:cNvSpPr>
              <p:nvPr/>
            </p:nvSpPr>
            <p:spPr bwMode="auto">
              <a:xfrm>
                <a:off x="1134" y="203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43" name="Oval 125"/>
              <p:cNvSpPr>
                <a:spLocks noChangeArrowheads="1"/>
              </p:cNvSpPr>
              <p:nvPr/>
            </p:nvSpPr>
            <p:spPr bwMode="auto">
              <a:xfrm>
                <a:off x="1134" y="206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44" name="Oval 126"/>
              <p:cNvSpPr>
                <a:spLocks noChangeArrowheads="1"/>
              </p:cNvSpPr>
              <p:nvPr/>
            </p:nvSpPr>
            <p:spPr bwMode="auto">
              <a:xfrm>
                <a:off x="1143" y="2088"/>
                <a:ext cx="276"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45" name="Oval 127"/>
              <p:cNvSpPr>
                <a:spLocks noChangeArrowheads="1"/>
              </p:cNvSpPr>
              <p:nvPr/>
            </p:nvSpPr>
            <p:spPr bwMode="auto">
              <a:xfrm>
                <a:off x="1284" y="206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46" name="Oval 128"/>
              <p:cNvSpPr>
                <a:spLocks noChangeArrowheads="1"/>
              </p:cNvSpPr>
              <p:nvPr/>
            </p:nvSpPr>
            <p:spPr bwMode="auto">
              <a:xfrm>
                <a:off x="1287" y="2115"/>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47" name="Oval 129"/>
              <p:cNvSpPr>
                <a:spLocks noChangeArrowheads="1"/>
              </p:cNvSpPr>
              <p:nvPr/>
            </p:nvSpPr>
            <p:spPr bwMode="auto">
              <a:xfrm>
                <a:off x="1290" y="2148"/>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grpSp>
            <p:nvGrpSpPr>
              <p:cNvPr id="248" name="Group 135"/>
              <p:cNvGrpSpPr>
                <a:grpSpLocks/>
              </p:cNvGrpSpPr>
              <p:nvPr/>
            </p:nvGrpSpPr>
            <p:grpSpPr bwMode="auto">
              <a:xfrm>
                <a:off x="702" y="2037"/>
                <a:ext cx="189" cy="147"/>
                <a:chOff x="552" y="783"/>
                <a:chExt cx="153" cy="111"/>
              </a:xfrm>
            </p:grpSpPr>
            <p:sp>
              <p:nvSpPr>
                <p:cNvPr id="249" name="Oval 136"/>
                <p:cNvSpPr>
                  <a:spLocks noChangeArrowheads="1"/>
                </p:cNvSpPr>
                <p:nvPr/>
              </p:nvSpPr>
              <p:spPr bwMode="auto">
                <a:xfrm>
                  <a:off x="555" y="810"/>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50" name="Oval 137"/>
                <p:cNvSpPr>
                  <a:spLocks noChangeArrowheads="1"/>
                </p:cNvSpPr>
                <p:nvPr/>
              </p:nvSpPr>
              <p:spPr bwMode="auto">
                <a:xfrm>
                  <a:off x="552" y="783"/>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51" name="Oval 138"/>
                <p:cNvSpPr>
                  <a:spLocks noChangeArrowheads="1"/>
                </p:cNvSpPr>
                <p:nvPr/>
              </p:nvSpPr>
              <p:spPr bwMode="auto">
                <a:xfrm>
                  <a:off x="555" y="837"/>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52" name="Oval 139"/>
                <p:cNvSpPr>
                  <a:spLocks noChangeArrowheads="1"/>
                </p:cNvSpPr>
                <p:nvPr/>
              </p:nvSpPr>
              <p:spPr bwMode="auto">
                <a:xfrm>
                  <a:off x="558" y="867"/>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grpSp>
        </p:grpSp>
        <p:sp>
          <p:nvSpPr>
            <p:cNvPr id="253" name="Line 140"/>
            <p:cNvSpPr>
              <a:spLocks noChangeShapeType="1"/>
            </p:cNvSpPr>
            <p:nvPr/>
          </p:nvSpPr>
          <p:spPr bwMode="auto">
            <a:xfrm>
              <a:off x="4072274" y="2611057"/>
              <a:ext cx="192809" cy="50651"/>
            </a:xfrm>
            <a:prstGeom prst="line">
              <a:avLst/>
            </a:prstGeom>
            <a:noFill/>
            <a:ln w="9525">
              <a:solidFill>
                <a:schemeClr val="tx1"/>
              </a:solidFill>
              <a:round/>
              <a:headEnd/>
              <a:tailEnd type="arrow" w="med" len="med"/>
            </a:ln>
            <a:effectLst/>
          </p:spPr>
          <p:txBody>
            <a:bodyPr/>
            <a:lstStyle/>
            <a:p>
              <a:pPr algn="l"/>
              <a:endParaRPr lang="en-US" dirty="0">
                <a:solidFill>
                  <a:srgbClr val="000000"/>
                </a:solidFill>
                <a:latin typeface="Helvetica"/>
                <a:cs typeface="Helvetica"/>
              </a:endParaRPr>
            </a:p>
          </p:txBody>
        </p:sp>
        <p:grpSp>
          <p:nvGrpSpPr>
            <p:cNvPr id="265" name="Group 264"/>
            <p:cNvGrpSpPr/>
            <p:nvPr/>
          </p:nvGrpSpPr>
          <p:grpSpPr>
            <a:xfrm>
              <a:off x="3428493" y="2301089"/>
              <a:ext cx="82747" cy="133116"/>
              <a:chOff x="7076802" y="1408823"/>
              <a:chExt cx="1359025" cy="1370580"/>
            </a:xfrm>
            <a:effectLst>
              <a:outerShdw blurRad="82550" dist="38100" dir="2700000" algn="tl" rotWithShape="0">
                <a:schemeClr val="accent1">
                  <a:lumMod val="75000"/>
                  <a:alpha val="63000"/>
                </a:schemeClr>
              </a:outerShdw>
            </a:effectLst>
          </p:grpSpPr>
          <p:sp>
            <p:nvSpPr>
              <p:cNvPr id="266" name="Freeform 265"/>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267" name="Freeform 266"/>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chemeClr val="bg1">
                  <a:lumMod val="85000"/>
                </a:schemeClr>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nvGrpSpPr>
            <p:cNvPr id="268" name="Group 267"/>
            <p:cNvGrpSpPr/>
            <p:nvPr/>
          </p:nvGrpSpPr>
          <p:grpSpPr>
            <a:xfrm rot="2320320">
              <a:off x="3588658" y="2361452"/>
              <a:ext cx="82747" cy="133116"/>
              <a:chOff x="7076802" y="1408823"/>
              <a:chExt cx="1359025" cy="1370580"/>
            </a:xfrm>
            <a:effectLst>
              <a:outerShdw blurRad="82550" dist="38100" dir="2700000" algn="tl" rotWithShape="0">
                <a:schemeClr val="accent1">
                  <a:lumMod val="75000"/>
                  <a:alpha val="63000"/>
                </a:schemeClr>
              </a:outerShdw>
            </a:effectLst>
          </p:grpSpPr>
          <p:sp>
            <p:nvSpPr>
              <p:cNvPr id="269" name="Freeform 268"/>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270" name="Freeform 269"/>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chemeClr val="bg1">
                  <a:lumMod val="85000"/>
                </a:schemeClr>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nvGrpSpPr>
            <p:cNvPr id="271" name="Group 270"/>
            <p:cNvGrpSpPr/>
            <p:nvPr/>
          </p:nvGrpSpPr>
          <p:grpSpPr>
            <a:xfrm rot="2404248">
              <a:off x="3897161" y="2491696"/>
              <a:ext cx="82747" cy="133116"/>
              <a:chOff x="7076802" y="1408823"/>
              <a:chExt cx="1359025" cy="1370580"/>
            </a:xfrm>
            <a:effectLst>
              <a:outerShdw blurRad="82550" dist="38100" dir="2700000" algn="tl" rotWithShape="0">
                <a:schemeClr val="accent1">
                  <a:lumMod val="75000"/>
                  <a:alpha val="63000"/>
                </a:schemeClr>
              </a:outerShdw>
            </a:effectLst>
          </p:grpSpPr>
          <p:sp>
            <p:nvSpPr>
              <p:cNvPr id="272" name="Freeform 271"/>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273" name="Freeform 272"/>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chemeClr val="bg1">
                  <a:lumMod val="85000"/>
                </a:schemeClr>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nvGrpSpPr>
            <p:cNvPr id="274" name="Group 121"/>
            <p:cNvGrpSpPr>
              <a:grpSpLocks/>
            </p:cNvGrpSpPr>
            <p:nvPr/>
          </p:nvGrpSpPr>
          <p:grpSpPr bwMode="auto">
            <a:xfrm rot="-492393">
              <a:off x="3511695" y="2612318"/>
              <a:ext cx="177265" cy="72822"/>
              <a:chOff x="543" y="1929"/>
              <a:chExt cx="1035" cy="414"/>
            </a:xfrm>
            <a:effectLst>
              <a:outerShdw blurRad="82550" dist="38100" dir="2700000" algn="tl" rotWithShape="0">
                <a:schemeClr val="accent1">
                  <a:lumMod val="75000"/>
                  <a:alpha val="63000"/>
                </a:schemeClr>
              </a:outerShdw>
            </a:effectLst>
          </p:grpSpPr>
          <p:sp>
            <p:nvSpPr>
              <p:cNvPr id="275" name="Oval 122"/>
              <p:cNvSpPr>
                <a:spLocks noChangeArrowheads="1"/>
              </p:cNvSpPr>
              <p:nvPr/>
            </p:nvSpPr>
            <p:spPr bwMode="auto">
              <a:xfrm>
                <a:off x="543" y="1929"/>
                <a:ext cx="1035" cy="414"/>
              </a:xfrm>
              <a:prstGeom prst="ellipse">
                <a:avLst/>
              </a:prstGeom>
              <a:solidFill>
                <a:srgbClr val="FFC7EB"/>
              </a:solidFill>
              <a:ln w="6350" cmpd="sng">
                <a:solidFill>
                  <a:schemeClr val="bg1">
                    <a:lumMod val="50000"/>
                  </a:schemeClr>
                </a:solidFill>
                <a:round/>
                <a:headEnd/>
                <a:tailEnd/>
              </a:ln>
              <a:effectLst>
                <a:outerShdw blurRad="50800" dist="38100" dir="2700000">
                  <a:srgbClr val="000000">
                    <a:alpha val="43000"/>
                  </a:srgbClr>
                </a:outerShdw>
              </a:effectLst>
            </p:spPr>
            <p:txBody>
              <a:bodyPr wrap="none" anchor="ctr"/>
              <a:lstStyle/>
              <a:p>
                <a:pPr algn="l"/>
                <a:endParaRPr lang="en-US" dirty="0">
                  <a:solidFill>
                    <a:srgbClr val="000000"/>
                  </a:solidFill>
                  <a:latin typeface="Helvetica"/>
                  <a:cs typeface="Helvetica"/>
                </a:endParaRPr>
              </a:p>
            </p:txBody>
          </p:sp>
          <p:sp>
            <p:nvSpPr>
              <p:cNvPr id="276" name="Oval 123"/>
              <p:cNvSpPr>
                <a:spLocks noChangeArrowheads="1"/>
              </p:cNvSpPr>
              <p:nvPr/>
            </p:nvSpPr>
            <p:spPr bwMode="auto">
              <a:xfrm>
                <a:off x="606" y="1963"/>
                <a:ext cx="901" cy="351"/>
              </a:xfrm>
              <a:prstGeom prst="ellipse">
                <a:avLst/>
              </a:prstGeom>
              <a:solidFill>
                <a:schemeClr val="bg1">
                  <a:lumMod val="85000"/>
                </a:schemeClr>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77" name="Oval 124"/>
              <p:cNvSpPr>
                <a:spLocks noChangeArrowheads="1"/>
              </p:cNvSpPr>
              <p:nvPr/>
            </p:nvSpPr>
            <p:spPr bwMode="auto">
              <a:xfrm>
                <a:off x="1134" y="203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78" name="Oval 125"/>
              <p:cNvSpPr>
                <a:spLocks noChangeArrowheads="1"/>
              </p:cNvSpPr>
              <p:nvPr/>
            </p:nvSpPr>
            <p:spPr bwMode="auto">
              <a:xfrm>
                <a:off x="1134" y="206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79" name="Oval 126"/>
              <p:cNvSpPr>
                <a:spLocks noChangeArrowheads="1"/>
              </p:cNvSpPr>
              <p:nvPr/>
            </p:nvSpPr>
            <p:spPr bwMode="auto">
              <a:xfrm>
                <a:off x="1143" y="2088"/>
                <a:ext cx="276"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80" name="Oval 127"/>
              <p:cNvSpPr>
                <a:spLocks noChangeArrowheads="1"/>
              </p:cNvSpPr>
              <p:nvPr/>
            </p:nvSpPr>
            <p:spPr bwMode="auto">
              <a:xfrm>
                <a:off x="1284" y="206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81" name="Oval 128"/>
              <p:cNvSpPr>
                <a:spLocks noChangeArrowheads="1"/>
              </p:cNvSpPr>
              <p:nvPr/>
            </p:nvSpPr>
            <p:spPr bwMode="auto">
              <a:xfrm>
                <a:off x="1287" y="2115"/>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82" name="Oval 129"/>
              <p:cNvSpPr>
                <a:spLocks noChangeArrowheads="1"/>
              </p:cNvSpPr>
              <p:nvPr/>
            </p:nvSpPr>
            <p:spPr bwMode="auto">
              <a:xfrm>
                <a:off x="1290" y="2148"/>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grpSp>
            <p:nvGrpSpPr>
              <p:cNvPr id="283" name="Group 135"/>
              <p:cNvGrpSpPr>
                <a:grpSpLocks/>
              </p:cNvGrpSpPr>
              <p:nvPr/>
            </p:nvGrpSpPr>
            <p:grpSpPr bwMode="auto">
              <a:xfrm>
                <a:off x="702" y="2037"/>
                <a:ext cx="189" cy="147"/>
                <a:chOff x="552" y="783"/>
                <a:chExt cx="153" cy="111"/>
              </a:xfrm>
            </p:grpSpPr>
            <p:sp>
              <p:nvSpPr>
                <p:cNvPr id="284" name="Oval 136"/>
                <p:cNvSpPr>
                  <a:spLocks noChangeArrowheads="1"/>
                </p:cNvSpPr>
                <p:nvPr/>
              </p:nvSpPr>
              <p:spPr bwMode="auto">
                <a:xfrm>
                  <a:off x="555" y="810"/>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85" name="Oval 137"/>
                <p:cNvSpPr>
                  <a:spLocks noChangeArrowheads="1"/>
                </p:cNvSpPr>
                <p:nvPr/>
              </p:nvSpPr>
              <p:spPr bwMode="auto">
                <a:xfrm>
                  <a:off x="552" y="783"/>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86" name="Oval 138"/>
                <p:cNvSpPr>
                  <a:spLocks noChangeArrowheads="1"/>
                </p:cNvSpPr>
                <p:nvPr/>
              </p:nvSpPr>
              <p:spPr bwMode="auto">
                <a:xfrm>
                  <a:off x="555" y="837"/>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87" name="Oval 139"/>
                <p:cNvSpPr>
                  <a:spLocks noChangeArrowheads="1"/>
                </p:cNvSpPr>
                <p:nvPr/>
              </p:nvSpPr>
              <p:spPr bwMode="auto">
                <a:xfrm>
                  <a:off x="558" y="867"/>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grpSp>
        </p:grpSp>
        <p:grpSp>
          <p:nvGrpSpPr>
            <p:cNvPr id="291" name="Group 290"/>
            <p:cNvGrpSpPr/>
            <p:nvPr/>
          </p:nvGrpSpPr>
          <p:grpSpPr>
            <a:xfrm rot="2320320">
              <a:off x="4363355" y="2653550"/>
              <a:ext cx="82747" cy="133116"/>
              <a:chOff x="7076802" y="1408823"/>
              <a:chExt cx="1359025" cy="1370580"/>
            </a:xfrm>
            <a:effectLst/>
          </p:grpSpPr>
          <p:sp>
            <p:nvSpPr>
              <p:cNvPr id="292" name="Freeform 291"/>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prstDash val="dot"/>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293" name="Freeform 292"/>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chemeClr val="bg1">
                  <a:lumMod val="85000"/>
                </a:schemeClr>
              </a:solidFill>
              <a:ln w="6350" cmpd="sng">
                <a:solidFill>
                  <a:schemeClr val="tx1">
                    <a:lumMod val="50000"/>
                    <a:lumOff val="50000"/>
                  </a:schemeClr>
                </a:solidFill>
                <a:prstDash val="dot"/>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sp>
          <p:nvSpPr>
            <p:cNvPr id="294" name="TextBox 293"/>
            <p:cNvSpPr txBox="1"/>
            <p:nvPr/>
          </p:nvSpPr>
          <p:spPr>
            <a:xfrm>
              <a:off x="3124201" y="3598103"/>
              <a:ext cx="2921000" cy="1815882"/>
            </a:xfrm>
            <a:prstGeom prst="rect">
              <a:avLst/>
            </a:prstGeom>
            <a:noFill/>
          </p:spPr>
          <p:txBody>
            <a:bodyPr wrap="square" rtlCol="0">
              <a:spAutoFit/>
            </a:bodyPr>
            <a:lstStyle/>
            <a:p>
              <a:pPr marL="182563" indent="-182563" algn="l"/>
              <a:r>
                <a:rPr lang="en-US" sz="1600" dirty="0" smtClean="0"/>
                <a:t>The eukaryotic ancestor likely relied on </a:t>
              </a:r>
              <a:r>
                <a:rPr lang="en-US" sz="1600" b="1" dirty="0" smtClean="0">
                  <a:solidFill>
                    <a:srgbClr val="0000FF"/>
                  </a:solidFill>
                </a:rPr>
                <a:t>fermentation</a:t>
              </a:r>
              <a:r>
                <a:rPr lang="en-US" sz="1600" dirty="0" smtClean="0">
                  <a:solidFill>
                    <a:srgbClr val="0000FF"/>
                  </a:solidFill>
                </a:rPr>
                <a:t> </a:t>
              </a:r>
              <a:r>
                <a:rPr lang="en-US" sz="1600" dirty="0" smtClean="0"/>
                <a:t>for production of ATP.</a:t>
              </a:r>
            </a:p>
            <a:p>
              <a:pPr marL="182563" indent="-182563" algn="l"/>
              <a:r>
                <a:rPr lang="en-US" sz="1600" dirty="0" smtClean="0"/>
                <a:t>But, it was capable of </a:t>
              </a:r>
              <a:r>
                <a:rPr lang="en-US" sz="1600" b="1" i="1" dirty="0" smtClean="0"/>
                <a:t>phagocytosis</a:t>
              </a:r>
              <a:r>
                <a:rPr lang="en-US" sz="1600" dirty="0" smtClean="0"/>
                <a:t>. So, it was able to “swallow” and digest bacteria as food.</a:t>
              </a:r>
            </a:p>
          </p:txBody>
        </p:sp>
        <p:grpSp>
          <p:nvGrpSpPr>
            <p:cNvPr id="6" name="Group 5"/>
            <p:cNvGrpSpPr/>
            <p:nvPr/>
          </p:nvGrpSpPr>
          <p:grpSpPr>
            <a:xfrm flipH="1">
              <a:off x="4382559" y="1944160"/>
              <a:ext cx="474581" cy="437354"/>
              <a:chOff x="6281241" y="2021529"/>
              <a:chExt cx="530499" cy="563882"/>
            </a:xfrm>
          </p:grpSpPr>
          <p:sp>
            <p:nvSpPr>
              <p:cNvPr id="295" name="Freeform 294"/>
              <p:cNvSpPr/>
              <p:nvPr/>
            </p:nvSpPr>
            <p:spPr>
              <a:xfrm>
                <a:off x="6345561" y="2087387"/>
                <a:ext cx="425149" cy="461536"/>
              </a:xfrm>
              <a:custGeom>
                <a:avLst/>
                <a:gdLst>
                  <a:gd name="connsiteX0" fmla="*/ 123910 w 466862"/>
                  <a:gd name="connsiteY0" fmla="*/ 1743 h 462316"/>
                  <a:gd name="connsiteX1" fmla="*/ 9610 w 466862"/>
                  <a:gd name="connsiteY1" fmla="*/ 141443 h 462316"/>
                  <a:gd name="connsiteX2" fmla="*/ 28660 w 466862"/>
                  <a:gd name="connsiteY2" fmla="*/ 338293 h 462316"/>
                  <a:gd name="connsiteX3" fmla="*/ 206460 w 466862"/>
                  <a:gd name="connsiteY3" fmla="*/ 446243 h 462316"/>
                  <a:gd name="connsiteX4" fmla="*/ 377910 w 466862"/>
                  <a:gd name="connsiteY4" fmla="*/ 452593 h 462316"/>
                  <a:gd name="connsiteX5" fmla="*/ 466810 w 466862"/>
                  <a:gd name="connsiteY5" fmla="*/ 357343 h 462316"/>
                  <a:gd name="connsiteX6" fmla="*/ 390610 w 466862"/>
                  <a:gd name="connsiteY6" fmla="*/ 192243 h 462316"/>
                  <a:gd name="connsiteX7" fmla="*/ 371560 w 466862"/>
                  <a:gd name="connsiteY7" fmla="*/ 116043 h 462316"/>
                  <a:gd name="connsiteX8" fmla="*/ 295360 w 466862"/>
                  <a:gd name="connsiteY8" fmla="*/ 65243 h 462316"/>
                  <a:gd name="connsiteX9" fmla="*/ 123910 w 466862"/>
                  <a:gd name="connsiteY9" fmla="*/ 1743 h 462316"/>
                  <a:gd name="connsiteX0" fmla="*/ 123910 w 467152"/>
                  <a:gd name="connsiteY0" fmla="*/ 1743 h 462316"/>
                  <a:gd name="connsiteX1" fmla="*/ 9610 w 467152"/>
                  <a:gd name="connsiteY1" fmla="*/ 141443 h 462316"/>
                  <a:gd name="connsiteX2" fmla="*/ 28660 w 467152"/>
                  <a:gd name="connsiteY2" fmla="*/ 338293 h 462316"/>
                  <a:gd name="connsiteX3" fmla="*/ 206460 w 467152"/>
                  <a:gd name="connsiteY3" fmla="*/ 446243 h 462316"/>
                  <a:gd name="connsiteX4" fmla="*/ 377910 w 467152"/>
                  <a:gd name="connsiteY4" fmla="*/ 452593 h 462316"/>
                  <a:gd name="connsiteX5" fmla="*/ 466810 w 467152"/>
                  <a:gd name="connsiteY5" fmla="*/ 357343 h 462316"/>
                  <a:gd name="connsiteX6" fmla="*/ 348020 w 467152"/>
                  <a:gd name="connsiteY6" fmla="*/ 212711 h 462316"/>
                  <a:gd name="connsiteX7" fmla="*/ 371560 w 467152"/>
                  <a:gd name="connsiteY7" fmla="*/ 116043 h 462316"/>
                  <a:gd name="connsiteX8" fmla="*/ 295360 w 467152"/>
                  <a:gd name="connsiteY8" fmla="*/ 65243 h 462316"/>
                  <a:gd name="connsiteX9" fmla="*/ 123910 w 467152"/>
                  <a:gd name="connsiteY9" fmla="*/ 1743 h 462316"/>
                  <a:gd name="connsiteX0" fmla="*/ 123910 w 425150"/>
                  <a:gd name="connsiteY0" fmla="*/ 1743 h 460918"/>
                  <a:gd name="connsiteX1" fmla="*/ 9610 w 425150"/>
                  <a:gd name="connsiteY1" fmla="*/ 141443 h 460918"/>
                  <a:gd name="connsiteX2" fmla="*/ 28660 w 425150"/>
                  <a:gd name="connsiteY2" fmla="*/ 338293 h 460918"/>
                  <a:gd name="connsiteX3" fmla="*/ 206460 w 425150"/>
                  <a:gd name="connsiteY3" fmla="*/ 446243 h 460918"/>
                  <a:gd name="connsiteX4" fmla="*/ 377910 w 425150"/>
                  <a:gd name="connsiteY4" fmla="*/ 452593 h 460918"/>
                  <a:gd name="connsiteX5" fmla="*/ 424221 w 425150"/>
                  <a:gd name="connsiteY5" fmla="*/ 377811 h 460918"/>
                  <a:gd name="connsiteX6" fmla="*/ 348020 w 425150"/>
                  <a:gd name="connsiteY6" fmla="*/ 212711 h 460918"/>
                  <a:gd name="connsiteX7" fmla="*/ 371560 w 425150"/>
                  <a:gd name="connsiteY7" fmla="*/ 116043 h 460918"/>
                  <a:gd name="connsiteX8" fmla="*/ 295360 w 425150"/>
                  <a:gd name="connsiteY8" fmla="*/ 65243 h 460918"/>
                  <a:gd name="connsiteX9" fmla="*/ 123910 w 425150"/>
                  <a:gd name="connsiteY9" fmla="*/ 1743 h 460918"/>
                  <a:gd name="connsiteX0" fmla="*/ 123910 w 425150"/>
                  <a:gd name="connsiteY0" fmla="*/ 2361 h 461536"/>
                  <a:gd name="connsiteX1" fmla="*/ 9610 w 425150"/>
                  <a:gd name="connsiteY1" fmla="*/ 142061 h 461536"/>
                  <a:gd name="connsiteX2" fmla="*/ 28660 w 425150"/>
                  <a:gd name="connsiteY2" fmla="*/ 338911 h 461536"/>
                  <a:gd name="connsiteX3" fmla="*/ 206460 w 425150"/>
                  <a:gd name="connsiteY3" fmla="*/ 446861 h 461536"/>
                  <a:gd name="connsiteX4" fmla="*/ 377910 w 425150"/>
                  <a:gd name="connsiteY4" fmla="*/ 453211 h 461536"/>
                  <a:gd name="connsiteX5" fmla="*/ 424221 w 425150"/>
                  <a:gd name="connsiteY5" fmla="*/ 378429 h 461536"/>
                  <a:gd name="connsiteX6" fmla="*/ 348020 w 425150"/>
                  <a:gd name="connsiteY6" fmla="*/ 213329 h 461536"/>
                  <a:gd name="connsiteX7" fmla="*/ 295360 w 425150"/>
                  <a:gd name="connsiteY7" fmla="*/ 65861 h 461536"/>
                  <a:gd name="connsiteX8" fmla="*/ 123910 w 425150"/>
                  <a:gd name="connsiteY8" fmla="*/ 2361 h 46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5150" h="461536">
                    <a:moveTo>
                      <a:pt x="123910" y="2361"/>
                    </a:moveTo>
                    <a:cubicBezTo>
                      <a:pt x="76285" y="15061"/>
                      <a:pt x="25485" y="85969"/>
                      <a:pt x="9610" y="142061"/>
                    </a:cubicBezTo>
                    <a:cubicBezTo>
                      <a:pt x="-6265" y="198153"/>
                      <a:pt x="-4148" y="288111"/>
                      <a:pt x="28660" y="338911"/>
                    </a:cubicBezTo>
                    <a:cubicBezTo>
                      <a:pt x="61468" y="389711"/>
                      <a:pt x="148252" y="427811"/>
                      <a:pt x="206460" y="446861"/>
                    </a:cubicBezTo>
                    <a:cubicBezTo>
                      <a:pt x="264668" y="465911"/>
                      <a:pt x="341617" y="464616"/>
                      <a:pt x="377910" y="453211"/>
                    </a:cubicBezTo>
                    <a:cubicBezTo>
                      <a:pt x="414204" y="441806"/>
                      <a:pt x="429203" y="418409"/>
                      <a:pt x="424221" y="378429"/>
                    </a:cubicBezTo>
                    <a:cubicBezTo>
                      <a:pt x="419239" y="338449"/>
                      <a:pt x="369497" y="265424"/>
                      <a:pt x="348020" y="213329"/>
                    </a:cubicBezTo>
                    <a:cubicBezTo>
                      <a:pt x="326543" y="161234"/>
                      <a:pt x="332712" y="101022"/>
                      <a:pt x="295360" y="65861"/>
                    </a:cubicBezTo>
                    <a:cubicBezTo>
                      <a:pt x="258008" y="30700"/>
                      <a:pt x="171535" y="-10339"/>
                      <a:pt x="123910" y="2361"/>
                    </a:cubicBezTo>
                    <a:close/>
                  </a:path>
                </a:pathLst>
              </a:cu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6" name="Freeform 295"/>
              <p:cNvSpPr/>
              <p:nvPr/>
            </p:nvSpPr>
            <p:spPr>
              <a:xfrm>
                <a:off x="6281241" y="2021529"/>
                <a:ext cx="252685" cy="508127"/>
              </a:xfrm>
              <a:custGeom>
                <a:avLst/>
                <a:gdLst>
                  <a:gd name="connsiteX0" fmla="*/ 207279 w 252685"/>
                  <a:gd name="connsiteY0" fmla="*/ 49169 h 508127"/>
                  <a:gd name="connsiteX1" fmla="*/ 105679 w 252685"/>
                  <a:gd name="connsiteY1" fmla="*/ 4719 h 508127"/>
                  <a:gd name="connsiteX2" fmla="*/ 54879 w 252685"/>
                  <a:gd name="connsiteY2" fmla="*/ 169819 h 508127"/>
                  <a:gd name="connsiteX3" fmla="*/ 4079 w 252685"/>
                  <a:gd name="connsiteY3" fmla="*/ 353969 h 508127"/>
                  <a:gd name="connsiteX4" fmla="*/ 169179 w 252685"/>
                  <a:gd name="connsiteY4" fmla="*/ 506369 h 508127"/>
                  <a:gd name="connsiteX5" fmla="*/ 181879 w 252685"/>
                  <a:gd name="connsiteY5" fmla="*/ 430169 h 508127"/>
                  <a:gd name="connsiteX6" fmla="*/ 61229 w 252685"/>
                  <a:gd name="connsiteY6" fmla="*/ 328569 h 508127"/>
                  <a:gd name="connsiteX7" fmla="*/ 131079 w 252685"/>
                  <a:gd name="connsiteY7" fmla="*/ 144419 h 508127"/>
                  <a:gd name="connsiteX8" fmla="*/ 169179 w 252685"/>
                  <a:gd name="connsiteY8" fmla="*/ 93619 h 508127"/>
                  <a:gd name="connsiteX9" fmla="*/ 251729 w 252685"/>
                  <a:gd name="connsiteY9" fmla="*/ 93619 h 508127"/>
                  <a:gd name="connsiteX10" fmla="*/ 207279 w 252685"/>
                  <a:gd name="connsiteY10" fmla="*/ 49169 h 50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2685" h="508127">
                    <a:moveTo>
                      <a:pt x="207279" y="49169"/>
                    </a:moveTo>
                    <a:cubicBezTo>
                      <a:pt x="182937" y="34352"/>
                      <a:pt x="131079" y="-15389"/>
                      <a:pt x="105679" y="4719"/>
                    </a:cubicBezTo>
                    <a:cubicBezTo>
                      <a:pt x="80279" y="24827"/>
                      <a:pt x="71812" y="111611"/>
                      <a:pt x="54879" y="169819"/>
                    </a:cubicBezTo>
                    <a:cubicBezTo>
                      <a:pt x="37946" y="228027"/>
                      <a:pt x="-14971" y="297877"/>
                      <a:pt x="4079" y="353969"/>
                    </a:cubicBezTo>
                    <a:cubicBezTo>
                      <a:pt x="23129" y="410061"/>
                      <a:pt x="139546" y="493669"/>
                      <a:pt x="169179" y="506369"/>
                    </a:cubicBezTo>
                    <a:cubicBezTo>
                      <a:pt x="198812" y="519069"/>
                      <a:pt x="199871" y="459802"/>
                      <a:pt x="181879" y="430169"/>
                    </a:cubicBezTo>
                    <a:cubicBezTo>
                      <a:pt x="163887" y="400536"/>
                      <a:pt x="69696" y="376194"/>
                      <a:pt x="61229" y="328569"/>
                    </a:cubicBezTo>
                    <a:cubicBezTo>
                      <a:pt x="52762" y="280944"/>
                      <a:pt x="113087" y="183577"/>
                      <a:pt x="131079" y="144419"/>
                    </a:cubicBezTo>
                    <a:cubicBezTo>
                      <a:pt x="149071" y="105261"/>
                      <a:pt x="149071" y="102086"/>
                      <a:pt x="169179" y="93619"/>
                    </a:cubicBezTo>
                    <a:cubicBezTo>
                      <a:pt x="189287" y="85152"/>
                      <a:pt x="245379" y="102086"/>
                      <a:pt x="251729" y="93619"/>
                    </a:cubicBezTo>
                    <a:cubicBezTo>
                      <a:pt x="258079" y="85152"/>
                      <a:pt x="231621" y="63986"/>
                      <a:pt x="207279" y="49169"/>
                    </a:cubicBezTo>
                    <a:close/>
                  </a:path>
                </a:pathLst>
              </a:custGeom>
              <a:solidFill>
                <a:srgbClr val="E18D85"/>
              </a:solidFill>
              <a:ln w="9525" cmpd="sng">
                <a:solidFill>
                  <a:srgbClr val="8080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7" name="Freeform 296"/>
              <p:cNvSpPr/>
              <p:nvPr/>
            </p:nvSpPr>
            <p:spPr>
              <a:xfrm>
                <a:off x="6576435" y="2113342"/>
                <a:ext cx="235305" cy="332948"/>
              </a:xfrm>
              <a:custGeom>
                <a:avLst/>
                <a:gdLst>
                  <a:gd name="connsiteX0" fmla="*/ 45 w 235305"/>
                  <a:gd name="connsiteY0" fmla="*/ 2645 h 332948"/>
                  <a:gd name="connsiteX1" fmla="*/ 95295 w 235305"/>
                  <a:gd name="connsiteY1" fmla="*/ 28045 h 332948"/>
                  <a:gd name="connsiteX2" fmla="*/ 139745 w 235305"/>
                  <a:gd name="connsiteY2" fmla="*/ 104245 h 332948"/>
                  <a:gd name="connsiteX3" fmla="*/ 158795 w 235305"/>
                  <a:gd name="connsiteY3" fmla="*/ 218545 h 332948"/>
                  <a:gd name="connsiteX4" fmla="*/ 234995 w 235305"/>
                  <a:gd name="connsiteY4" fmla="*/ 269345 h 332948"/>
                  <a:gd name="connsiteX5" fmla="*/ 184195 w 235305"/>
                  <a:gd name="connsiteY5" fmla="*/ 332845 h 332948"/>
                  <a:gd name="connsiteX6" fmla="*/ 146095 w 235305"/>
                  <a:gd name="connsiteY6" fmla="*/ 282045 h 332948"/>
                  <a:gd name="connsiteX7" fmla="*/ 76245 w 235305"/>
                  <a:gd name="connsiteY7" fmla="*/ 199495 h 332948"/>
                  <a:gd name="connsiteX8" fmla="*/ 82595 w 235305"/>
                  <a:gd name="connsiteY8" fmla="*/ 85195 h 332948"/>
                  <a:gd name="connsiteX9" fmla="*/ 45 w 235305"/>
                  <a:gd name="connsiteY9" fmla="*/ 2645 h 332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5305" h="332948">
                    <a:moveTo>
                      <a:pt x="45" y="2645"/>
                    </a:moveTo>
                    <a:cubicBezTo>
                      <a:pt x="2162" y="-6880"/>
                      <a:pt x="72012" y="11112"/>
                      <a:pt x="95295" y="28045"/>
                    </a:cubicBezTo>
                    <a:cubicBezTo>
                      <a:pt x="118578" y="44978"/>
                      <a:pt x="129162" y="72495"/>
                      <a:pt x="139745" y="104245"/>
                    </a:cubicBezTo>
                    <a:cubicBezTo>
                      <a:pt x="150328" y="135995"/>
                      <a:pt x="142920" y="191028"/>
                      <a:pt x="158795" y="218545"/>
                    </a:cubicBezTo>
                    <a:cubicBezTo>
                      <a:pt x="174670" y="246062"/>
                      <a:pt x="230762" y="250295"/>
                      <a:pt x="234995" y="269345"/>
                    </a:cubicBezTo>
                    <a:cubicBezTo>
                      <a:pt x="239228" y="288395"/>
                      <a:pt x="199012" y="330728"/>
                      <a:pt x="184195" y="332845"/>
                    </a:cubicBezTo>
                    <a:cubicBezTo>
                      <a:pt x="169378" y="334962"/>
                      <a:pt x="164087" y="304270"/>
                      <a:pt x="146095" y="282045"/>
                    </a:cubicBezTo>
                    <a:cubicBezTo>
                      <a:pt x="128103" y="259820"/>
                      <a:pt x="86828" y="232303"/>
                      <a:pt x="76245" y="199495"/>
                    </a:cubicBezTo>
                    <a:cubicBezTo>
                      <a:pt x="65662" y="166687"/>
                      <a:pt x="95295" y="110595"/>
                      <a:pt x="82595" y="85195"/>
                    </a:cubicBezTo>
                    <a:cubicBezTo>
                      <a:pt x="69895" y="59795"/>
                      <a:pt x="-2072" y="12170"/>
                      <a:pt x="45" y="2645"/>
                    </a:cubicBezTo>
                    <a:close/>
                  </a:path>
                </a:pathLst>
              </a:custGeom>
              <a:solidFill>
                <a:srgbClr val="E18D85"/>
              </a:solidFill>
              <a:ln w="9525" cmpd="sng">
                <a:solidFill>
                  <a:srgbClr val="8080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8" name="Freeform 297"/>
              <p:cNvSpPr/>
              <p:nvPr/>
            </p:nvSpPr>
            <p:spPr>
              <a:xfrm>
                <a:off x="6510379" y="2488255"/>
                <a:ext cx="271000" cy="97156"/>
              </a:xfrm>
              <a:custGeom>
                <a:avLst/>
                <a:gdLst>
                  <a:gd name="connsiteX0" fmla="*/ 51540 w 271000"/>
                  <a:gd name="connsiteY0" fmla="*/ 125 h 97155"/>
                  <a:gd name="connsiteX1" fmla="*/ 740 w 271000"/>
                  <a:gd name="connsiteY1" fmla="*/ 38225 h 97155"/>
                  <a:gd name="connsiteX2" fmla="*/ 89640 w 271000"/>
                  <a:gd name="connsiteY2" fmla="*/ 95375 h 97155"/>
                  <a:gd name="connsiteX3" fmla="*/ 242040 w 271000"/>
                  <a:gd name="connsiteY3" fmla="*/ 76325 h 97155"/>
                  <a:gd name="connsiteX4" fmla="*/ 261090 w 271000"/>
                  <a:gd name="connsiteY4" fmla="*/ 12825 h 97155"/>
                  <a:gd name="connsiteX5" fmla="*/ 127740 w 271000"/>
                  <a:gd name="connsiteY5" fmla="*/ 25525 h 97155"/>
                  <a:gd name="connsiteX6" fmla="*/ 51540 w 271000"/>
                  <a:gd name="connsiteY6" fmla="*/ 125 h 97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000" h="97155">
                    <a:moveTo>
                      <a:pt x="51540" y="125"/>
                    </a:moveTo>
                    <a:cubicBezTo>
                      <a:pt x="30373" y="2242"/>
                      <a:pt x="-5610" y="22350"/>
                      <a:pt x="740" y="38225"/>
                    </a:cubicBezTo>
                    <a:cubicBezTo>
                      <a:pt x="7090" y="54100"/>
                      <a:pt x="49423" y="89025"/>
                      <a:pt x="89640" y="95375"/>
                    </a:cubicBezTo>
                    <a:cubicBezTo>
                      <a:pt x="129857" y="101725"/>
                      <a:pt x="213465" y="90083"/>
                      <a:pt x="242040" y="76325"/>
                    </a:cubicBezTo>
                    <a:cubicBezTo>
                      <a:pt x="270615" y="62567"/>
                      <a:pt x="280140" y="21292"/>
                      <a:pt x="261090" y="12825"/>
                    </a:cubicBezTo>
                    <a:cubicBezTo>
                      <a:pt x="242040" y="4358"/>
                      <a:pt x="162665" y="27642"/>
                      <a:pt x="127740" y="25525"/>
                    </a:cubicBezTo>
                    <a:cubicBezTo>
                      <a:pt x="92815" y="23408"/>
                      <a:pt x="72707" y="-1992"/>
                      <a:pt x="51540" y="125"/>
                    </a:cubicBezTo>
                    <a:close/>
                  </a:path>
                </a:pathLst>
              </a:custGeom>
              <a:solidFill>
                <a:srgbClr val="E18D85"/>
              </a:solidFill>
              <a:ln w="9525" cmpd="sng">
                <a:solidFill>
                  <a:srgbClr val="8080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 name="Freeform 6"/>
            <p:cNvSpPr/>
            <p:nvPr/>
          </p:nvSpPr>
          <p:spPr>
            <a:xfrm>
              <a:off x="4458758" y="2582333"/>
              <a:ext cx="209550" cy="127000"/>
            </a:xfrm>
            <a:custGeom>
              <a:avLst/>
              <a:gdLst>
                <a:gd name="connsiteX0" fmla="*/ 0 w 158750"/>
                <a:gd name="connsiteY0" fmla="*/ 114300 h 114300"/>
                <a:gd name="connsiteX1" fmla="*/ 98425 w 158750"/>
                <a:gd name="connsiteY1" fmla="*/ 25400 h 114300"/>
                <a:gd name="connsiteX2" fmla="*/ 158750 w 158750"/>
                <a:gd name="connsiteY2" fmla="*/ 0 h 114300"/>
                <a:gd name="connsiteX0" fmla="*/ 0 w 158750"/>
                <a:gd name="connsiteY0" fmla="*/ 114300 h 114300"/>
                <a:gd name="connsiteX1" fmla="*/ 34925 w 158750"/>
                <a:gd name="connsiteY1" fmla="*/ 25400 h 114300"/>
                <a:gd name="connsiteX2" fmla="*/ 158750 w 158750"/>
                <a:gd name="connsiteY2" fmla="*/ 0 h 114300"/>
                <a:gd name="connsiteX0" fmla="*/ 0 w 209550"/>
                <a:gd name="connsiteY0" fmla="*/ 127000 h 127000"/>
                <a:gd name="connsiteX1" fmla="*/ 85725 w 209550"/>
                <a:gd name="connsiteY1" fmla="*/ 25400 h 127000"/>
                <a:gd name="connsiteX2" fmla="*/ 209550 w 209550"/>
                <a:gd name="connsiteY2" fmla="*/ 0 h 127000"/>
              </a:gdLst>
              <a:ahLst/>
              <a:cxnLst>
                <a:cxn ang="0">
                  <a:pos x="connsiteX0" y="connsiteY0"/>
                </a:cxn>
                <a:cxn ang="0">
                  <a:pos x="connsiteX1" y="connsiteY1"/>
                </a:cxn>
                <a:cxn ang="0">
                  <a:pos x="connsiteX2" y="connsiteY2"/>
                </a:cxn>
              </a:cxnLst>
              <a:rect l="l" t="t" r="r" b="b"/>
              <a:pathLst>
                <a:path w="209550" h="127000">
                  <a:moveTo>
                    <a:pt x="0" y="127000"/>
                  </a:moveTo>
                  <a:cubicBezTo>
                    <a:pt x="35983" y="92075"/>
                    <a:pt x="50800" y="46567"/>
                    <a:pt x="85725" y="25400"/>
                  </a:cubicBezTo>
                  <a:cubicBezTo>
                    <a:pt x="120650" y="4233"/>
                    <a:pt x="192616" y="3175"/>
                    <a:pt x="209550" y="0"/>
                  </a:cubicBezTo>
                </a:path>
              </a:pathLst>
            </a:custGeom>
            <a:ln>
              <a:solidFill>
                <a:srgbClr val="0000FF"/>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 name="Freeform 7"/>
            <p:cNvSpPr/>
            <p:nvPr/>
          </p:nvSpPr>
          <p:spPr>
            <a:xfrm>
              <a:off x="4960845" y="2677583"/>
              <a:ext cx="244038" cy="342900"/>
            </a:xfrm>
            <a:custGeom>
              <a:avLst/>
              <a:gdLst>
                <a:gd name="connsiteX0" fmla="*/ 9088 w 244038"/>
                <a:gd name="connsiteY0" fmla="*/ 0 h 342900"/>
                <a:gd name="connsiteX1" fmla="*/ 28138 w 244038"/>
                <a:gd name="connsiteY1" fmla="*/ 203200 h 342900"/>
                <a:gd name="connsiteX2" fmla="*/ 244038 w 244038"/>
                <a:gd name="connsiteY2" fmla="*/ 342900 h 342900"/>
              </a:gdLst>
              <a:ahLst/>
              <a:cxnLst>
                <a:cxn ang="0">
                  <a:pos x="connsiteX0" y="connsiteY0"/>
                </a:cxn>
                <a:cxn ang="0">
                  <a:pos x="connsiteX1" y="connsiteY1"/>
                </a:cxn>
                <a:cxn ang="0">
                  <a:pos x="connsiteX2" y="connsiteY2"/>
                </a:cxn>
              </a:cxnLst>
              <a:rect l="l" t="t" r="r" b="b"/>
              <a:pathLst>
                <a:path w="244038" h="342900">
                  <a:moveTo>
                    <a:pt x="9088" y="0"/>
                  </a:moveTo>
                  <a:cubicBezTo>
                    <a:pt x="-966" y="73025"/>
                    <a:pt x="-11020" y="146050"/>
                    <a:pt x="28138" y="203200"/>
                  </a:cubicBezTo>
                  <a:cubicBezTo>
                    <a:pt x="67296" y="260350"/>
                    <a:pt x="155667" y="301625"/>
                    <a:pt x="244038" y="342900"/>
                  </a:cubicBezTo>
                </a:path>
              </a:pathLst>
            </a:custGeom>
            <a:ln>
              <a:solidFill>
                <a:srgbClr val="0000FF"/>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grpSp>
        <p:nvGrpSpPr>
          <p:cNvPr id="11" name="Group 10"/>
          <p:cNvGrpSpPr/>
          <p:nvPr/>
        </p:nvGrpSpPr>
        <p:grpSpPr>
          <a:xfrm>
            <a:off x="6240513" y="1816720"/>
            <a:ext cx="2429353" cy="3351043"/>
            <a:chOff x="6240513" y="1816720"/>
            <a:chExt cx="2429353" cy="3351043"/>
          </a:xfrm>
        </p:grpSpPr>
        <p:sp>
          <p:nvSpPr>
            <p:cNvPr id="299" name="Freeform 298"/>
            <p:cNvSpPr/>
            <p:nvPr/>
          </p:nvSpPr>
          <p:spPr>
            <a:xfrm>
              <a:off x="6824710" y="2444954"/>
              <a:ext cx="285770" cy="254255"/>
            </a:xfrm>
            <a:custGeom>
              <a:avLst/>
              <a:gdLst>
                <a:gd name="connsiteX0" fmla="*/ 208973 w 285770"/>
                <a:gd name="connsiteY0" fmla="*/ 23079 h 254255"/>
                <a:gd name="connsiteX1" fmla="*/ 69273 w 285770"/>
                <a:gd name="connsiteY1" fmla="*/ 854 h 254255"/>
                <a:gd name="connsiteX2" fmla="*/ 12123 w 285770"/>
                <a:gd name="connsiteY2" fmla="*/ 42129 h 254255"/>
                <a:gd name="connsiteX3" fmla="*/ 12123 w 285770"/>
                <a:gd name="connsiteY3" fmla="*/ 178654 h 254255"/>
                <a:gd name="connsiteX4" fmla="*/ 142298 w 285770"/>
                <a:gd name="connsiteY4" fmla="*/ 248504 h 254255"/>
                <a:gd name="connsiteX5" fmla="*/ 256598 w 285770"/>
                <a:gd name="connsiteY5" fmla="*/ 235804 h 254255"/>
                <a:gd name="connsiteX6" fmla="*/ 281998 w 285770"/>
                <a:gd name="connsiteY6" fmla="*/ 121504 h 254255"/>
                <a:gd name="connsiteX7" fmla="*/ 208973 w 285770"/>
                <a:gd name="connsiteY7" fmla="*/ 23079 h 254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770" h="254255">
                  <a:moveTo>
                    <a:pt x="208973" y="23079"/>
                  </a:moveTo>
                  <a:cubicBezTo>
                    <a:pt x="173519" y="2971"/>
                    <a:pt x="102081" y="-2321"/>
                    <a:pt x="69273" y="854"/>
                  </a:cubicBezTo>
                  <a:cubicBezTo>
                    <a:pt x="36465" y="4029"/>
                    <a:pt x="21648" y="12496"/>
                    <a:pt x="12123" y="42129"/>
                  </a:cubicBezTo>
                  <a:cubicBezTo>
                    <a:pt x="2598" y="71762"/>
                    <a:pt x="-9573" y="144258"/>
                    <a:pt x="12123" y="178654"/>
                  </a:cubicBezTo>
                  <a:cubicBezTo>
                    <a:pt x="33819" y="213050"/>
                    <a:pt x="101552" y="238979"/>
                    <a:pt x="142298" y="248504"/>
                  </a:cubicBezTo>
                  <a:cubicBezTo>
                    <a:pt x="183044" y="258029"/>
                    <a:pt x="233315" y="256971"/>
                    <a:pt x="256598" y="235804"/>
                  </a:cubicBezTo>
                  <a:cubicBezTo>
                    <a:pt x="279881" y="214637"/>
                    <a:pt x="292581" y="158016"/>
                    <a:pt x="281998" y="121504"/>
                  </a:cubicBezTo>
                  <a:cubicBezTo>
                    <a:pt x="271415" y="84992"/>
                    <a:pt x="244427" y="43187"/>
                    <a:pt x="208973" y="23079"/>
                  </a:cubicBezTo>
                  <a:close/>
                </a:path>
              </a:pathLst>
            </a:custGeom>
            <a:gradFill>
              <a:gsLst>
                <a:gs pos="1000">
                  <a:srgbClr val="FFFF00"/>
                </a:gs>
                <a:gs pos="100000">
                  <a:schemeClr val="bg1"/>
                </a:gs>
              </a:gsLst>
              <a:lin ang="1128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0" name="Freeform 299"/>
            <p:cNvSpPr/>
            <p:nvPr/>
          </p:nvSpPr>
          <p:spPr>
            <a:xfrm>
              <a:off x="6747933" y="1816720"/>
              <a:ext cx="1543054" cy="1257757"/>
            </a:xfrm>
            <a:custGeom>
              <a:avLst/>
              <a:gdLst>
                <a:gd name="connsiteX0" fmla="*/ 114301 w 1384635"/>
                <a:gd name="connsiteY0" fmla="*/ 654488 h 1257757"/>
                <a:gd name="connsiteX1" fmla="*/ 273051 w 1384635"/>
                <a:gd name="connsiteY1" fmla="*/ 594163 h 1257757"/>
                <a:gd name="connsiteX2" fmla="*/ 377826 w 1384635"/>
                <a:gd name="connsiteY2" fmla="*/ 613213 h 1257757"/>
                <a:gd name="connsiteX3" fmla="*/ 444501 w 1384635"/>
                <a:gd name="connsiteY3" fmla="*/ 489388 h 1257757"/>
                <a:gd name="connsiteX4" fmla="*/ 330201 w 1384635"/>
                <a:gd name="connsiteY4" fmla="*/ 308413 h 1257757"/>
                <a:gd name="connsiteX5" fmla="*/ 488951 w 1384635"/>
                <a:gd name="connsiteY5" fmla="*/ 82988 h 1257757"/>
                <a:gd name="connsiteX6" fmla="*/ 635001 w 1384635"/>
                <a:gd name="connsiteY6" fmla="*/ 168713 h 1257757"/>
                <a:gd name="connsiteX7" fmla="*/ 860426 w 1384635"/>
                <a:gd name="connsiteY7" fmla="*/ 438 h 1257757"/>
                <a:gd name="connsiteX8" fmla="*/ 1076326 w 1384635"/>
                <a:gd name="connsiteY8" fmla="*/ 121088 h 1257757"/>
                <a:gd name="connsiteX9" fmla="*/ 1320801 w 1384635"/>
                <a:gd name="connsiteY9" fmla="*/ 159188 h 1257757"/>
                <a:gd name="connsiteX10" fmla="*/ 1212851 w 1384635"/>
                <a:gd name="connsiteY10" fmla="*/ 448113 h 1257757"/>
                <a:gd name="connsiteX11" fmla="*/ 1384301 w 1384635"/>
                <a:gd name="connsiteY11" fmla="*/ 594163 h 1257757"/>
                <a:gd name="connsiteX12" fmla="*/ 1257301 w 1384635"/>
                <a:gd name="connsiteY12" fmla="*/ 765613 h 1257757"/>
                <a:gd name="connsiteX13" fmla="*/ 1285876 w 1384635"/>
                <a:gd name="connsiteY13" fmla="*/ 946588 h 1257757"/>
                <a:gd name="connsiteX14" fmla="*/ 1133476 w 1384635"/>
                <a:gd name="connsiteY14" fmla="*/ 1235513 h 1257757"/>
                <a:gd name="connsiteX15" fmla="*/ 793751 w 1384635"/>
                <a:gd name="connsiteY15" fmla="*/ 1159313 h 1257757"/>
                <a:gd name="connsiteX16" fmla="*/ 549276 w 1384635"/>
                <a:gd name="connsiteY16" fmla="*/ 1257738 h 1257757"/>
                <a:gd name="connsiteX17" fmla="*/ 415926 w 1384635"/>
                <a:gd name="connsiteY17" fmla="*/ 1149788 h 1257757"/>
                <a:gd name="connsiteX18" fmla="*/ 374651 w 1384635"/>
                <a:gd name="connsiteY18" fmla="*/ 933888 h 1257757"/>
                <a:gd name="connsiteX19" fmla="*/ 171451 w 1384635"/>
                <a:gd name="connsiteY19" fmla="*/ 968813 h 1257757"/>
                <a:gd name="connsiteX20" fmla="*/ 1 w 1384635"/>
                <a:gd name="connsiteY20" fmla="*/ 857688 h 1257757"/>
                <a:gd name="connsiteX21" fmla="*/ 174626 w 1384635"/>
                <a:gd name="connsiteY21" fmla="*/ 851338 h 1257757"/>
                <a:gd name="connsiteX22" fmla="*/ 330201 w 1384635"/>
                <a:gd name="connsiteY22" fmla="*/ 813238 h 1257757"/>
                <a:gd name="connsiteX23" fmla="*/ 320676 w 1384635"/>
                <a:gd name="connsiteY23" fmla="*/ 679888 h 1257757"/>
                <a:gd name="connsiteX24" fmla="*/ 190501 w 1384635"/>
                <a:gd name="connsiteY24" fmla="*/ 654488 h 1257757"/>
                <a:gd name="connsiteX25" fmla="*/ 50801 w 1384635"/>
                <a:gd name="connsiteY25" fmla="*/ 711638 h 1257757"/>
                <a:gd name="connsiteX26" fmla="*/ 114301 w 1384635"/>
                <a:gd name="connsiteY26" fmla="*/ 654488 h 1257757"/>
                <a:gd name="connsiteX0" fmla="*/ 114301 w 1544576"/>
                <a:gd name="connsiteY0" fmla="*/ 654488 h 1257757"/>
                <a:gd name="connsiteX1" fmla="*/ 273051 w 1544576"/>
                <a:gd name="connsiteY1" fmla="*/ 594163 h 1257757"/>
                <a:gd name="connsiteX2" fmla="*/ 377826 w 1544576"/>
                <a:gd name="connsiteY2" fmla="*/ 613213 h 1257757"/>
                <a:gd name="connsiteX3" fmla="*/ 444501 w 1544576"/>
                <a:gd name="connsiteY3" fmla="*/ 489388 h 1257757"/>
                <a:gd name="connsiteX4" fmla="*/ 330201 w 1544576"/>
                <a:gd name="connsiteY4" fmla="*/ 308413 h 1257757"/>
                <a:gd name="connsiteX5" fmla="*/ 488951 w 1544576"/>
                <a:gd name="connsiteY5" fmla="*/ 82988 h 1257757"/>
                <a:gd name="connsiteX6" fmla="*/ 635001 w 1544576"/>
                <a:gd name="connsiteY6" fmla="*/ 168713 h 1257757"/>
                <a:gd name="connsiteX7" fmla="*/ 860426 w 1544576"/>
                <a:gd name="connsiteY7" fmla="*/ 438 h 1257757"/>
                <a:gd name="connsiteX8" fmla="*/ 1076326 w 1544576"/>
                <a:gd name="connsiteY8" fmla="*/ 121088 h 1257757"/>
                <a:gd name="connsiteX9" fmla="*/ 1320801 w 1544576"/>
                <a:gd name="connsiteY9" fmla="*/ 159188 h 1257757"/>
                <a:gd name="connsiteX10" fmla="*/ 1212851 w 1544576"/>
                <a:gd name="connsiteY10" fmla="*/ 448113 h 1257757"/>
                <a:gd name="connsiteX11" fmla="*/ 1384301 w 1544576"/>
                <a:gd name="connsiteY11" fmla="*/ 594163 h 1257757"/>
                <a:gd name="connsiteX12" fmla="*/ 1543051 w 1544576"/>
                <a:gd name="connsiteY12" fmla="*/ 784663 h 1257757"/>
                <a:gd name="connsiteX13" fmla="*/ 1285876 w 1544576"/>
                <a:gd name="connsiteY13" fmla="*/ 946588 h 1257757"/>
                <a:gd name="connsiteX14" fmla="*/ 1133476 w 1544576"/>
                <a:gd name="connsiteY14" fmla="*/ 1235513 h 1257757"/>
                <a:gd name="connsiteX15" fmla="*/ 793751 w 1544576"/>
                <a:gd name="connsiteY15" fmla="*/ 1159313 h 1257757"/>
                <a:gd name="connsiteX16" fmla="*/ 549276 w 1544576"/>
                <a:gd name="connsiteY16" fmla="*/ 1257738 h 1257757"/>
                <a:gd name="connsiteX17" fmla="*/ 415926 w 1544576"/>
                <a:gd name="connsiteY17" fmla="*/ 1149788 h 1257757"/>
                <a:gd name="connsiteX18" fmla="*/ 374651 w 1544576"/>
                <a:gd name="connsiteY18" fmla="*/ 933888 h 1257757"/>
                <a:gd name="connsiteX19" fmla="*/ 171451 w 1544576"/>
                <a:gd name="connsiteY19" fmla="*/ 968813 h 1257757"/>
                <a:gd name="connsiteX20" fmla="*/ 1 w 1544576"/>
                <a:gd name="connsiteY20" fmla="*/ 857688 h 1257757"/>
                <a:gd name="connsiteX21" fmla="*/ 174626 w 1544576"/>
                <a:gd name="connsiteY21" fmla="*/ 851338 h 1257757"/>
                <a:gd name="connsiteX22" fmla="*/ 330201 w 1544576"/>
                <a:gd name="connsiteY22" fmla="*/ 813238 h 1257757"/>
                <a:gd name="connsiteX23" fmla="*/ 320676 w 1544576"/>
                <a:gd name="connsiteY23" fmla="*/ 679888 h 1257757"/>
                <a:gd name="connsiteX24" fmla="*/ 190501 w 1544576"/>
                <a:gd name="connsiteY24" fmla="*/ 654488 h 1257757"/>
                <a:gd name="connsiteX25" fmla="*/ 50801 w 1544576"/>
                <a:gd name="connsiteY25" fmla="*/ 711638 h 1257757"/>
                <a:gd name="connsiteX26" fmla="*/ 114301 w 1544576"/>
                <a:gd name="connsiteY26" fmla="*/ 654488 h 1257757"/>
                <a:gd name="connsiteX0" fmla="*/ 114301 w 1547822"/>
                <a:gd name="connsiteY0" fmla="*/ 654488 h 1257757"/>
                <a:gd name="connsiteX1" fmla="*/ 273051 w 1547822"/>
                <a:gd name="connsiteY1" fmla="*/ 594163 h 1257757"/>
                <a:gd name="connsiteX2" fmla="*/ 377826 w 1547822"/>
                <a:gd name="connsiteY2" fmla="*/ 613213 h 1257757"/>
                <a:gd name="connsiteX3" fmla="*/ 444501 w 1547822"/>
                <a:gd name="connsiteY3" fmla="*/ 489388 h 1257757"/>
                <a:gd name="connsiteX4" fmla="*/ 330201 w 1547822"/>
                <a:gd name="connsiteY4" fmla="*/ 308413 h 1257757"/>
                <a:gd name="connsiteX5" fmla="*/ 488951 w 1547822"/>
                <a:gd name="connsiteY5" fmla="*/ 82988 h 1257757"/>
                <a:gd name="connsiteX6" fmla="*/ 635001 w 1547822"/>
                <a:gd name="connsiteY6" fmla="*/ 168713 h 1257757"/>
                <a:gd name="connsiteX7" fmla="*/ 860426 w 1547822"/>
                <a:gd name="connsiteY7" fmla="*/ 438 h 1257757"/>
                <a:gd name="connsiteX8" fmla="*/ 1076326 w 1547822"/>
                <a:gd name="connsiteY8" fmla="*/ 121088 h 1257757"/>
                <a:gd name="connsiteX9" fmla="*/ 1320801 w 1547822"/>
                <a:gd name="connsiteY9" fmla="*/ 159188 h 1257757"/>
                <a:gd name="connsiteX10" fmla="*/ 1212851 w 1547822"/>
                <a:gd name="connsiteY10" fmla="*/ 448113 h 1257757"/>
                <a:gd name="connsiteX11" fmla="*/ 1435101 w 1547822"/>
                <a:gd name="connsiteY11" fmla="*/ 511613 h 1257757"/>
                <a:gd name="connsiteX12" fmla="*/ 1543051 w 1547822"/>
                <a:gd name="connsiteY12" fmla="*/ 784663 h 1257757"/>
                <a:gd name="connsiteX13" fmla="*/ 1285876 w 1547822"/>
                <a:gd name="connsiteY13" fmla="*/ 946588 h 1257757"/>
                <a:gd name="connsiteX14" fmla="*/ 1133476 w 1547822"/>
                <a:gd name="connsiteY14" fmla="*/ 1235513 h 1257757"/>
                <a:gd name="connsiteX15" fmla="*/ 793751 w 1547822"/>
                <a:gd name="connsiteY15" fmla="*/ 1159313 h 1257757"/>
                <a:gd name="connsiteX16" fmla="*/ 549276 w 1547822"/>
                <a:gd name="connsiteY16" fmla="*/ 1257738 h 1257757"/>
                <a:gd name="connsiteX17" fmla="*/ 415926 w 1547822"/>
                <a:gd name="connsiteY17" fmla="*/ 1149788 h 1257757"/>
                <a:gd name="connsiteX18" fmla="*/ 374651 w 1547822"/>
                <a:gd name="connsiteY18" fmla="*/ 933888 h 1257757"/>
                <a:gd name="connsiteX19" fmla="*/ 171451 w 1547822"/>
                <a:gd name="connsiteY19" fmla="*/ 968813 h 1257757"/>
                <a:gd name="connsiteX20" fmla="*/ 1 w 1547822"/>
                <a:gd name="connsiteY20" fmla="*/ 857688 h 1257757"/>
                <a:gd name="connsiteX21" fmla="*/ 174626 w 1547822"/>
                <a:gd name="connsiteY21" fmla="*/ 851338 h 1257757"/>
                <a:gd name="connsiteX22" fmla="*/ 330201 w 1547822"/>
                <a:gd name="connsiteY22" fmla="*/ 813238 h 1257757"/>
                <a:gd name="connsiteX23" fmla="*/ 320676 w 1547822"/>
                <a:gd name="connsiteY23" fmla="*/ 679888 h 1257757"/>
                <a:gd name="connsiteX24" fmla="*/ 190501 w 1547822"/>
                <a:gd name="connsiteY24" fmla="*/ 654488 h 1257757"/>
                <a:gd name="connsiteX25" fmla="*/ 50801 w 1547822"/>
                <a:gd name="connsiteY25" fmla="*/ 711638 h 1257757"/>
                <a:gd name="connsiteX26" fmla="*/ 114301 w 1547822"/>
                <a:gd name="connsiteY26" fmla="*/ 654488 h 1257757"/>
                <a:gd name="connsiteX0" fmla="*/ 114301 w 1547344"/>
                <a:gd name="connsiteY0" fmla="*/ 654488 h 1257757"/>
                <a:gd name="connsiteX1" fmla="*/ 273051 w 1547344"/>
                <a:gd name="connsiteY1" fmla="*/ 594163 h 1257757"/>
                <a:gd name="connsiteX2" fmla="*/ 377826 w 1547344"/>
                <a:gd name="connsiteY2" fmla="*/ 613213 h 1257757"/>
                <a:gd name="connsiteX3" fmla="*/ 444501 w 1547344"/>
                <a:gd name="connsiteY3" fmla="*/ 489388 h 1257757"/>
                <a:gd name="connsiteX4" fmla="*/ 330201 w 1547344"/>
                <a:gd name="connsiteY4" fmla="*/ 308413 h 1257757"/>
                <a:gd name="connsiteX5" fmla="*/ 488951 w 1547344"/>
                <a:gd name="connsiteY5" fmla="*/ 82988 h 1257757"/>
                <a:gd name="connsiteX6" fmla="*/ 635001 w 1547344"/>
                <a:gd name="connsiteY6" fmla="*/ 168713 h 1257757"/>
                <a:gd name="connsiteX7" fmla="*/ 860426 w 1547344"/>
                <a:gd name="connsiteY7" fmla="*/ 438 h 1257757"/>
                <a:gd name="connsiteX8" fmla="*/ 1076326 w 1547344"/>
                <a:gd name="connsiteY8" fmla="*/ 121088 h 1257757"/>
                <a:gd name="connsiteX9" fmla="*/ 1320801 w 1547344"/>
                <a:gd name="connsiteY9" fmla="*/ 159188 h 1257757"/>
                <a:gd name="connsiteX10" fmla="*/ 1282701 w 1547344"/>
                <a:gd name="connsiteY10" fmla="*/ 384613 h 1257757"/>
                <a:gd name="connsiteX11" fmla="*/ 1435101 w 1547344"/>
                <a:gd name="connsiteY11" fmla="*/ 511613 h 1257757"/>
                <a:gd name="connsiteX12" fmla="*/ 1543051 w 1547344"/>
                <a:gd name="connsiteY12" fmla="*/ 784663 h 1257757"/>
                <a:gd name="connsiteX13" fmla="*/ 1285876 w 1547344"/>
                <a:gd name="connsiteY13" fmla="*/ 946588 h 1257757"/>
                <a:gd name="connsiteX14" fmla="*/ 1133476 w 1547344"/>
                <a:gd name="connsiteY14" fmla="*/ 1235513 h 1257757"/>
                <a:gd name="connsiteX15" fmla="*/ 793751 w 1547344"/>
                <a:gd name="connsiteY15" fmla="*/ 1159313 h 1257757"/>
                <a:gd name="connsiteX16" fmla="*/ 549276 w 1547344"/>
                <a:gd name="connsiteY16" fmla="*/ 1257738 h 1257757"/>
                <a:gd name="connsiteX17" fmla="*/ 415926 w 1547344"/>
                <a:gd name="connsiteY17" fmla="*/ 1149788 h 1257757"/>
                <a:gd name="connsiteX18" fmla="*/ 374651 w 1547344"/>
                <a:gd name="connsiteY18" fmla="*/ 933888 h 1257757"/>
                <a:gd name="connsiteX19" fmla="*/ 171451 w 1547344"/>
                <a:gd name="connsiteY19" fmla="*/ 968813 h 1257757"/>
                <a:gd name="connsiteX20" fmla="*/ 1 w 1547344"/>
                <a:gd name="connsiteY20" fmla="*/ 857688 h 1257757"/>
                <a:gd name="connsiteX21" fmla="*/ 174626 w 1547344"/>
                <a:gd name="connsiteY21" fmla="*/ 851338 h 1257757"/>
                <a:gd name="connsiteX22" fmla="*/ 330201 w 1547344"/>
                <a:gd name="connsiteY22" fmla="*/ 813238 h 1257757"/>
                <a:gd name="connsiteX23" fmla="*/ 320676 w 1547344"/>
                <a:gd name="connsiteY23" fmla="*/ 679888 h 1257757"/>
                <a:gd name="connsiteX24" fmla="*/ 190501 w 1547344"/>
                <a:gd name="connsiteY24" fmla="*/ 654488 h 1257757"/>
                <a:gd name="connsiteX25" fmla="*/ 50801 w 1547344"/>
                <a:gd name="connsiteY25" fmla="*/ 711638 h 1257757"/>
                <a:gd name="connsiteX26" fmla="*/ 114301 w 1547344"/>
                <a:gd name="connsiteY26" fmla="*/ 654488 h 1257757"/>
                <a:gd name="connsiteX0" fmla="*/ 114301 w 1543054"/>
                <a:gd name="connsiteY0" fmla="*/ 654488 h 1257757"/>
                <a:gd name="connsiteX1" fmla="*/ 273051 w 1543054"/>
                <a:gd name="connsiteY1" fmla="*/ 594163 h 1257757"/>
                <a:gd name="connsiteX2" fmla="*/ 377826 w 1543054"/>
                <a:gd name="connsiteY2" fmla="*/ 613213 h 1257757"/>
                <a:gd name="connsiteX3" fmla="*/ 444501 w 1543054"/>
                <a:gd name="connsiteY3" fmla="*/ 489388 h 1257757"/>
                <a:gd name="connsiteX4" fmla="*/ 330201 w 1543054"/>
                <a:gd name="connsiteY4" fmla="*/ 308413 h 1257757"/>
                <a:gd name="connsiteX5" fmla="*/ 488951 w 1543054"/>
                <a:gd name="connsiteY5" fmla="*/ 82988 h 1257757"/>
                <a:gd name="connsiteX6" fmla="*/ 635001 w 1543054"/>
                <a:gd name="connsiteY6" fmla="*/ 168713 h 1257757"/>
                <a:gd name="connsiteX7" fmla="*/ 860426 w 1543054"/>
                <a:gd name="connsiteY7" fmla="*/ 438 h 1257757"/>
                <a:gd name="connsiteX8" fmla="*/ 1076326 w 1543054"/>
                <a:gd name="connsiteY8" fmla="*/ 121088 h 1257757"/>
                <a:gd name="connsiteX9" fmla="*/ 1320801 w 1543054"/>
                <a:gd name="connsiteY9" fmla="*/ 159188 h 1257757"/>
                <a:gd name="connsiteX10" fmla="*/ 1282701 w 1543054"/>
                <a:gd name="connsiteY10" fmla="*/ 384613 h 1257757"/>
                <a:gd name="connsiteX11" fmla="*/ 1435101 w 1543054"/>
                <a:gd name="connsiteY11" fmla="*/ 511613 h 1257757"/>
                <a:gd name="connsiteX12" fmla="*/ 1543051 w 1543054"/>
                <a:gd name="connsiteY12" fmla="*/ 784663 h 1257757"/>
                <a:gd name="connsiteX13" fmla="*/ 1431926 w 1543054"/>
                <a:gd name="connsiteY13" fmla="*/ 1010088 h 1257757"/>
                <a:gd name="connsiteX14" fmla="*/ 1133476 w 1543054"/>
                <a:gd name="connsiteY14" fmla="*/ 1235513 h 1257757"/>
                <a:gd name="connsiteX15" fmla="*/ 793751 w 1543054"/>
                <a:gd name="connsiteY15" fmla="*/ 1159313 h 1257757"/>
                <a:gd name="connsiteX16" fmla="*/ 549276 w 1543054"/>
                <a:gd name="connsiteY16" fmla="*/ 1257738 h 1257757"/>
                <a:gd name="connsiteX17" fmla="*/ 415926 w 1543054"/>
                <a:gd name="connsiteY17" fmla="*/ 1149788 h 1257757"/>
                <a:gd name="connsiteX18" fmla="*/ 374651 w 1543054"/>
                <a:gd name="connsiteY18" fmla="*/ 933888 h 1257757"/>
                <a:gd name="connsiteX19" fmla="*/ 171451 w 1543054"/>
                <a:gd name="connsiteY19" fmla="*/ 968813 h 1257757"/>
                <a:gd name="connsiteX20" fmla="*/ 1 w 1543054"/>
                <a:gd name="connsiteY20" fmla="*/ 857688 h 1257757"/>
                <a:gd name="connsiteX21" fmla="*/ 174626 w 1543054"/>
                <a:gd name="connsiteY21" fmla="*/ 851338 h 1257757"/>
                <a:gd name="connsiteX22" fmla="*/ 330201 w 1543054"/>
                <a:gd name="connsiteY22" fmla="*/ 813238 h 1257757"/>
                <a:gd name="connsiteX23" fmla="*/ 320676 w 1543054"/>
                <a:gd name="connsiteY23" fmla="*/ 679888 h 1257757"/>
                <a:gd name="connsiteX24" fmla="*/ 190501 w 1543054"/>
                <a:gd name="connsiteY24" fmla="*/ 654488 h 1257757"/>
                <a:gd name="connsiteX25" fmla="*/ 50801 w 1543054"/>
                <a:gd name="connsiteY25" fmla="*/ 711638 h 1257757"/>
                <a:gd name="connsiteX26" fmla="*/ 114301 w 1543054"/>
                <a:gd name="connsiteY26" fmla="*/ 654488 h 125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43054" h="1257757">
                  <a:moveTo>
                    <a:pt x="114301" y="654488"/>
                  </a:moveTo>
                  <a:cubicBezTo>
                    <a:pt x="151343" y="634909"/>
                    <a:pt x="229130" y="601042"/>
                    <a:pt x="273051" y="594163"/>
                  </a:cubicBezTo>
                  <a:cubicBezTo>
                    <a:pt x="316972" y="587284"/>
                    <a:pt x="349251" y="630675"/>
                    <a:pt x="377826" y="613213"/>
                  </a:cubicBezTo>
                  <a:cubicBezTo>
                    <a:pt x="406401" y="595751"/>
                    <a:pt x="452439" y="540188"/>
                    <a:pt x="444501" y="489388"/>
                  </a:cubicBezTo>
                  <a:cubicBezTo>
                    <a:pt x="436563" y="438588"/>
                    <a:pt x="322793" y="376146"/>
                    <a:pt x="330201" y="308413"/>
                  </a:cubicBezTo>
                  <a:cubicBezTo>
                    <a:pt x="337609" y="240680"/>
                    <a:pt x="438151" y="106271"/>
                    <a:pt x="488951" y="82988"/>
                  </a:cubicBezTo>
                  <a:cubicBezTo>
                    <a:pt x="539751" y="59705"/>
                    <a:pt x="573089" y="182471"/>
                    <a:pt x="635001" y="168713"/>
                  </a:cubicBezTo>
                  <a:cubicBezTo>
                    <a:pt x="696913" y="154955"/>
                    <a:pt x="786872" y="8376"/>
                    <a:pt x="860426" y="438"/>
                  </a:cubicBezTo>
                  <a:cubicBezTo>
                    <a:pt x="933980" y="-7500"/>
                    <a:pt x="999597" y="94630"/>
                    <a:pt x="1076326" y="121088"/>
                  </a:cubicBezTo>
                  <a:cubicBezTo>
                    <a:pt x="1153055" y="147546"/>
                    <a:pt x="1286405" y="115267"/>
                    <a:pt x="1320801" y="159188"/>
                  </a:cubicBezTo>
                  <a:cubicBezTo>
                    <a:pt x="1355197" y="203109"/>
                    <a:pt x="1263651" y="325876"/>
                    <a:pt x="1282701" y="384613"/>
                  </a:cubicBezTo>
                  <a:cubicBezTo>
                    <a:pt x="1301751" y="443350"/>
                    <a:pt x="1391709" y="444938"/>
                    <a:pt x="1435101" y="511613"/>
                  </a:cubicBezTo>
                  <a:cubicBezTo>
                    <a:pt x="1478493" y="578288"/>
                    <a:pt x="1543580" y="701584"/>
                    <a:pt x="1543051" y="784663"/>
                  </a:cubicBezTo>
                  <a:cubicBezTo>
                    <a:pt x="1542522" y="867742"/>
                    <a:pt x="1500188" y="934946"/>
                    <a:pt x="1431926" y="1010088"/>
                  </a:cubicBezTo>
                  <a:cubicBezTo>
                    <a:pt x="1363664" y="1085230"/>
                    <a:pt x="1239838" y="1210642"/>
                    <a:pt x="1133476" y="1235513"/>
                  </a:cubicBezTo>
                  <a:cubicBezTo>
                    <a:pt x="1027114" y="1260384"/>
                    <a:pt x="891117" y="1155609"/>
                    <a:pt x="793751" y="1159313"/>
                  </a:cubicBezTo>
                  <a:cubicBezTo>
                    <a:pt x="696385" y="1163017"/>
                    <a:pt x="612247" y="1259325"/>
                    <a:pt x="549276" y="1257738"/>
                  </a:cubicBezTo>
                  <a:cubicBezTo>
                    <a:pt x="486305" y="1256151"/>
                    <a:pt x="445030" y="1203763"/>
                    <a:pt x="415926" y="1149788"/>
                  </a:cubicBezTo>
                  <a:cubicBezTo>
                    <a:pt x="386822" y="1095813"/>
                    <a:pt x="415397" y="964051"/>
                    <a:pt x="374651" y="933888"/>
                  </a:cubicBezTo>
                  <a:cubicBezTo>
                    <a:pt x="333905" y="903726"/>
                    <a:pt x="233893" y="981513"/>
                    <a:pt x="171451" y="968813"/>
                  </a:cubicBezTo>
                  <a:cubicBezTo>
                    <a:pt x="109009" y="956113"/>
                    <a:pt x="-528" y="877267"/>
                    <a:pt x="1" y="857688"/>
                  </a:cubicBezTo>
                  <a:cubicBezTo>
                    <a:pt x="530" y="838109"/>
                    <a:pt x="119593" y="858746"/>
                    <a:pt x="174626" y="851338"/>
                  </a:cubicBezTo>
                  <a:cubicBezTo>
                    <a:pt x="229659" y="843930"/>
                    <a:pt x="305859" y="841813"/>
                    <a:pt x="330201" y="813238"/>
                  </a:cubicBezTo>
                  <a:cubicBezTo>
                    <a:pt x="354543" y="784663"/>
                    <a:pt x="343959" y="706346"/>
                    <a:pt x="320676" y="679888"/>
                  </a:cubicBezTo>
                  <a:cubicBezTo>
                    <a:pt x="297393" y="653430"/>
                    <a:pt x="235480" y="649196"/>
                    <a:pt x="190501" y="654488"/>
                  </a:cubicBezTo>
                  <a:cubicBezTo>
                    <a:pt x="145522" y="659780"/>
                    <a:pt x="63501" y="713225"/>
                    <a:pt x="50801" y="711638"/>
                  </a:cubicBezTo>
                  <a:cubicBezTo>
                    <a:pt x="38101" y="710051"/>
                    <a:pt x="77259" y="674067"/>
                    <a:pt x="114301" y="654488"/>
                  </a:cubicBezTo>
                  <a:close/>
                </a:path>
              </a:pathLst>
            </a:custGeom>
            <a:solidFill>
              <a:schemeClr val="bg1">
                <a:lumMod val="85000"/>
              </a:schemeClr>
            </a:solidFill>
            <a:ln w="12700" cmpd="sng">
              <a:solidFill>
                <a:schemeClr val="bg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2" name="Freeform 111"/>
            <p:cNvSpPr>
              <a:spLocks/>
            </p:cNvSpPr>
            <p:nvPr/>
          </p:nvSpPr>
          <p:spPr bwMode="auto">
            <a:xfrm>
              <a:off x="7256713" y="2599727"/>
              <a:ext cx="174425" cy="290730"/>
            </a:xfrm>
            <a:custGeom>
              <a:avLst/>
              <a:gdLst>
                <a:gd name="connsiteX0" fmla="*/ 5891 w 9045"/>
                <a:gd name="connsiteY0" fmla="*/ 0 h 10000"/>
                <a:gd name="connsiteX1" fmla="*/ 4385 w 9045"/>
                <a:gd name="connsiteY1" fmla="*/ 625 h 10000"/>
                <a:gd name="connsiteX2" fmla="*/ 1875 w 9045"/>
                <a:gd name="connsiteY2" fmla="*/ 3438 h 10000"/>
                <a:gd name="connsiteX3" fmla="*/ 368 w 9045"/>
                <a:gd name="connsiteY3" fmla="*/ 4063 h 10000"/>
                <a:gd name="connsiteX4" fmla="*/ 1624 w 9045"/>
                <a:gd name="connsiteY4" fmla="*/ 10000 h 10000"/>
                <a:gd name="connsiteX5" fmla="*/ 5891 w 9045"/>
                <a:gd name="connsiteY5" fmla="*/ 8750 h 10000"/>
                <a:gd name="connsiteX6" fmla="*/ 7900 w 9045"/>
                <a:gd name="connsiteY6" fmla="*/ 7188 h 10000"/>
                <a:gd name="connsiteX7" fmla="*/ 8653 w 9045"/>
                <a:gd name="connsiteY7" fmla="*/ 6875 h 10000"/>
                <a:gd name="connsiteX8" fmla="*/ 5891 w 9045"/>
                <a:gd name="connsiteY8" fmla="*/ 0 h 10000"/>
                <a:gd name="connsiteX0" fmla="*/ 6513 w 10000"/>
                <a:gd name="connsiteY0" fmla="*/ 0 h 10000"/>
                <a:gd name="connsiteX1" fmla="*/ 4848 w 10000"/>
                <a:gd name="connsiteY1" fmla="*/ 625 h 10000"/>
                <a:gd name="connsiteX2" fmla="*/ 2073 w 10000"/>
                <a:gd name="connsiteY2" fmla="*/ 3438 h 10000"/>
                <a:gd name="connsiteX3" fmla="*/ 407 w 10000"/>
                <a:gd name="connsiteY3" fmla="*/ 4063 h 10000"/>
                <a:gd name="connsiteX4" fmla="*/ 1795 w 10000"/>
                <a:gd name="connsiteY4" fmla="*/ 10000 h 10000"/>
                <a:gd name="connsiteX5" fmla="*/ 6513 w 10000"/>
                <a:gd name="connsiteY5" fmla="*/ 8750 h 10000"/>
                <a:gd name="connsiteX6" fmla="*/ 9567 w 10000"/>
                <a:gd name="connsiteY6" fmla="*/ 6875 h 10000"/>
                <a:gd name="connsiteX7" fmla="*/ 6513 w 10000"/>
                <a:gd name="connsiteY7" fmla="*/ 0 h 10000"/>
                <a:gd name="connsiteX0" fmla="*/ 6513 w 10000"/>
                <a:gd name="connsiteY0" fmla="*/ 0 h 10000"/>
                <a:gd name="connsiteX1" fmla="*/ 4848 w 10000"/>
                <a:gd name="connsiteY1" fmla="*/ 625 h 10000"/>
                <a:gd name="connsiteX2" fmla="*/ 2073 w 10000"/>
                <a:gd name="connsiteY2" fmla="*/ 3438 h 10000"/>
                <a:gd name="connsiteX3" fmla="*/ 407 w 10000"/>
                <a:gd name="connsiteY3" fmla="*/ 4063 h 10000"/>
                <a:gd name="connsiteX4" fmla="*/ 1795 w 10000"/>
                <a:gd name="connsiteY4" fmla="*/ 10000 h 10000"/>
                <a:gd name="connsiteX5" fmla="*/ 6063 w 10000"/>
                <a:gd name="connsiteY5" fmla="*/ 7866 h 10000"/>
                <a:gd name="connsiteX6" fmla="*/ 9567 w 10000"/>
                <a:gd name="connsiteY6" fmla="*/ 6875 h 10000"/>
                <a:gd name="connsiteX7" fmla="*/ 6513 w 10000"/>
                <a:gd name="connsiteY7" fmla="*/ 0 h 10000"/>
                <a:gd name="connsiteX0" fmla="*/ 7477 w 10209"/>
                <a:gd name="connsiteY0" fmla="*/ 54 h 9652"/>
                <a:gd name="connsiteX1" fmla="*/ 4848 w 10209"/>
                <a:gd name="connsiteY1" fmla="*/ 277 h 9652"/>
                <a:gd name="connsiteX2" fmla="*/ 2073 w 10209"/>
                <a:gd name="connsiteY2" fmla="*/ 3090 h 9652"/>
                <a:gd name="connsiteX3" fmla="*/ 407 w 10209"/>
                <a:gd name="connsiteY3" fmla="*/ 3715 h 9652"/>
                <a:gd name="connsiteX4" fmla="*/ 1795 w 10209"/>
                <a:gd name="connsiteY4" fmla="*/ 9652 h 9652"/>
                <a:gd name="connsiteX5" fmla="*/ 6063 w 10209"/>
                <a:gd name="connsiteY5" fmla="*/ 7518 h 9652"/>
                <a:gd name="connsiteX6" fmla="*/ 9567 w 10209"/>
                <a:gd name="connsiteY6" fmla="*/ 6527 h 9652"/>
                <a:gd name="connsiteX7" fmla="*/ 7477 w 10209"/>
                <a:gd name="connsiteY7" fmla="*/ 54 h 9652"/>
                <a:gd name="connsiteX0" fmla="*/ 7324 w 9999"/>
                <a:gd name="connsiteY0" fmla="*/ 56 h 10000"/>
                <a:gd name="connsiteX1" fmla="*/ 4749 w 9999"/>
                <a:gd name="connsiteY1" fmla="*/ 287 h 10000"/>
                <a:gd name="connsiteX2" fmla="*/ 2031 w 9999"/>
                <a:gd name="connsiteY2" fmla="*/ 3201 h 10000"/>
                <a:gd name="connsiteX3" fmla="*/ 399 w 9999"/>
                <a:gd name="connsiteY3" fmla="*/ 3849 h 10000"/>
                <a:gd name="connsiteX4" fmla="*/ 1758 w 9999"/>
                <a:gd name="connsiteY4" fmla="*/ 10000 h 10000"/>
                <a:gd name="connsiteX5" fmla="*/ 5939 w 9999"/>
                <a:gd name="connsiteY5" fmla="*/ 7789 h 10000"/>
                <a:gd name="connsiteX6" fmla="*/ 9371 w 9999"/>
                <a:gd name="connsiteY6" fmla="*/ 6762 h 10000"/>
                <a:gd name="connsiteX7" fmla="*/ 7324 w 9999"/>
                <a:gd name="connsiteY7" fmla="*/ 56 h 10000"/>
                <a:gd name="connsiteX0" fmla="*/ 7325 w 10000"/>
                <a:gd name="connsiteY0" fmla="*/ 56 h 10000"/>
                <a:gd name="connsiteX1" fmla="*/ 4749 w 10000"/>
                <a:gd name="connsiteY1" fmla="*/ 287 h 10000"/>
                <a:gd name="connsiteX2" fmla="*/ 2031 w 10000"/>
                <a:gd name="connsiteY2" fmla="*/ 3201 h 10000"/>
                <a:gd name="connsiteX3" fmla="*/ 399 w 10000"/>
                <a:gd name="connsiteY3" fmla="*/ 4764 h 10000"/>
                <a:gd name="connsiteX4" fmla="*/ 1758 w 10000"/>
                <a:gd name="connsiteY4" fmla="*/ 10000 h 10000"/>
                <a:gd name="connsiteX5" fmla="*/ 5940 w 10000"/>
                <a:gd name="connsiteY5" fmla="*/ 7789 h 10000"/>
                <a:gd name="connsiteX6" fmla="*/ 9372 w 10000"/>
                <a:gd name="connsiteY6" fmla="*/ 6762 h 10000"/>
                <a:gd name="connsiteX7" fmla="*/ 7325 w 10000"/>
                <a:gd name="connsiteY7" fmla="*/ 56 h 10000"/>
                <a:gd name="connsiteX0" fmla="*/ 7086 w 9761"/>
                <a:gd name="connsiteY0" fmla="*/ 34 h 9978"/>
                <a:gd name="connsiteX1" fmla="*/ 4510 w 9761"/>
                <a:gd name="connsiteY1" fmla="*/ 265 h 9978"/>
                <a:gd name="connsiteX2" fmla="*/ 2044 w 9761"/>
                <a:gd name="connsiteY2" fmla="*/ 2846 h 9978"/>
                <a:gd name="connsiteX3" fmla="*/ 160 w 9761"/>
                <a:gd name="connsiteY3" fmla="*/ 4742 h 9978"/>
                <a:gd name="connsiteX4" fmla="*/ 1519 w 9761"/>
                <a:gd name="connsiteY4" fmla="*/ 9978 h 9978"/>
                <a:gd name="connsiteX5" fmla="*/ 5701 w 9761"/>
                <a:gd name="connsiteY5" fmla="*/ 7767 h 9978"/>
                <a:gd name="connsiteX6" fmla="*/ 9133 w 9761"/>
                <a:gd name="connsiteY6" fmla="*/ 6740 h 9978"/>
                <a:gd name="connsiteX7" fmla="*/ 7086 w 9761"/>
                <a:gd name="connsiteY7" fmla="*/ 34 h 9978"/>
                <a:gd name="connsiteX0" fmla="*/ 7260 w 10215"/>
                <a:gd name="connsiteY0" fmla="*/ 33 h 9999"/>
                <a:gd name="connsiteX1" fmla="*/ 4620 w 10215"/>
                <a:gd name="connsiteY1" fmla="*/ 265 h 9999"/>
                <a:gd name="connsiteX2" fmla="*/ 2094 w 10215"/>
                <a:gd name="connsiteY2" fmla="*/ 2851 h 9999"/>
                <a:gd name="connsiteX3" fmla="*/ 164 w 10215"/>
                <a:gd name="connsiteY3" fmla="*/ 4751 h 9999"/>
                <a:gd name="connsiteX4" fmla="*/ 1556 w 10215"/>
                <a:gd name="connsiteY4" fmla="*/ 9999 h 9999"/>
                <a:gd name="connsiteX5" fmla="*/ 5841 w 10215"/>
                <a:gd name="connsiteY5" fmla="*/ 7783 h 9999"/>
                <a:gd name="connsiteX6" fmla="*/ 9357 w 10215"/>
                <a:gd name="connsiteY6" fmla="*/ 6754 h 9999"/>
                <a:gd name="connsiteX7" fmla="*/ 9933 w 10215"/>
                <a:gd name="connsiteY7" fmla="*/ 3128 h 9999"/>
                <a:gd name="connsiteX0" fmla="*/ 7107 w 9160"/>
                <a:gd name="connsiteY0" fmla="*/ 33 h 10000"/>
                <a:gd name="connsiteX1" fmla="*/ 4523 w 9160"/>
                <a:gd name="connsiteY1" fmla="*/ 265 h 10000"/>
                <a:gd name="connsiteX2" fmla="*/ 2050 w 9160"/>
                <a:gd name="connsiteY2" fmla="*/ 2851 h 10000"/>
                <a:gd name="connsiteX3" fmla="*/ 161 w 9160"/>
                <a:gd name="connsiteY3" fmla="*/ 4751 h 10000"/>
                <a:gd name="connsiteX4" fmla="*/ 1523 w 9160"/>
                <a:gd name="connsiteY4" fmla="*/ 10000 h 10000"/>
                <a:gd name="connsiteX5" fmla="*/ 5718 w 9160"/>
                <a:gd name="connsiteY5" fmla="*/ 7784 h 10000"/>
                <a:gd name="connsiteX6" fmla="*/ 9160 w 9160"/>
                <a:gd name="connsiteY6" fmla="*/ 6755 h 10000"/>
                <a:gd name="connsiteX0" fmla="*/ 7759 w 7759"/>
                <a:gd name="connsiteY0" fmla="*/ 33 h 10000"/>
                <a:gd name="connsiteX1" fmla="*/ 4938 w 7759"/>
                <a:gd name="connsiteY1" fmla="*/ 265 h 10000"/>
                <a:gd name="connsiteX2" fmla="*/ 2238 w 7759"/>
                <a:gd name="connsiteY2" fmla="*/ 2851 h 10000"/>
                <a:gd name="connsiteX3" fmla="*/ 176 w 7759"/>
                <a:gd name="connsiteY3" fmla="*/ 4751 h 10000"/>
                <a:gd name="connsiteX4" fmla="*/ 1663 w 7759"/>
                <a:gd name="connsiteY4" fmla="*/ 10000 h 10000"/>
                <a:gd name="connsiteX5" fmla="*/ 6242 w 7759"/>
                <a:gd name="connsiteY5" fmla="*/ 7784 h 10000"/>
                <a:gd name="connsiteX0" fmla="*/ 6364 w 8045"/>
                <a:gd name="connsiteY0" fmla="*/ 0 h 9735"/>
                <a:gd name="connsiteX1" fmla="*/ 2884 w 8045"/>
                <a:gd name="connsiteY1" fmla="*/ 2586 h 9735"/>
                <a:gd name="connsiteX2" fmla="*/ 227 w 8045"/>
                <a:gd name="connsiteY2" fmla="*/ 4486 h 9735"/>
                <a:gd name="connsiteX3" fmla="*/ 2143 w 8045"/>
                <a:gd name="connsiteY3" fmla="*/ 9735 h 9735"/>
                <a:gd name="connsiteX4" fmla="*/ 8045 w 8045"/>
                <a:gd name="connsiteY4" fmla="*/ 7519 h 9735"/>
                <a:gd name="connsiteX0" fmla="*/ 6322 w 10000"/>
                <a:gd name="connsiteY0" fmla="*/ 0 h 10110"/>
                <a:gd name="connsiteX1" fmla="*/ 3585 w 10000"/>
                <a:gd name="connsiteY1" fmla="*/ 2766 h 10110"/>
                <a:gd name="connsiteX2" fmla="*/ 282 w 10000"/>
                <a:gd name="connsiteY2" fmla="*/ 4718 h 10110"/>
                <a:gd name="connsiteX3" fmla="*/ 2664 w 10000"/>
                <a:gd name="connsiteY3" fmla="*/ 10110 h 10110"/>
                <a:gd name="connsiteX4" fmla="*/ 10000 w 10000"/>
                <a:gd name="connsiteY4" fmla="*/ 7834 h 10110"/>
                <a:gd name="connsiteX0" fmla="*/ 6322 w 8729"/>
                <a:gd name="connsiteY0" fmla="*/ 0 h 10110"/>
                <a:gd name="connsiteX1" fmla="*/ 3585 w 8729"/>
                <a:gd name="connsiteY1" fmla="*/ 2766 h 10110"/>
                <a:gd name="connsiteX2" fmla="*/ 282 w 8729"/>
                <a:gd name="connsiteY2" fmla="*/ 4718 h 10110"/>
                <a:gd name="connsiteX3" fmla="*/ 2664 w 8729"/>
                <a:gd name="connsiteY3" fmla="*/ 10110 h 10110"/>
                <a:gd name="connsiteX4" fmla="*/ 8729 w 8729"/>
                <a:gd name="connsiteY4" fmla="*/ 5957 h 10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9" h="10110">
                  <a:moveTo>
                    <a:pt x="6322" y="0"/>
                  </a:moveTo>
                  <a:cubicBezTo>
                    <a:pt x="4850" y="483"/>
                    <a:pt x="5173" y="1767"/>
                    <a:pt x="3585" y="2766"/>
                  </a:cubicBezTo>
                  <a:cubicBezTo>
                    <a:pt x="2633" y="3045"/>
                    <a:pt x="434" y="3495"/>
                    <a:pt x="282" y="4718"/>
                  </a:cubicBezTo>
                  <a:cubicBezTo>
                    <a:pt x="128" y="5944"/>
                    <a:pt x="-992" y="9277"/>
                    <a:pt x="2664" y="10110"/>
                  </a:cubicBezTo>
                  <a:cubicBezTo>
                    <a:pt x="6561" y="9889"/>
                    <a:pt x="5866" y="7290"/>
                    <a:pt x="8729" y="5957"/>
                  </a:cubicBezTo>
                </a:path>
              </a:pathLst>
            </a:custGeom>
            <a:gradFill flip="none" rotWithShape="1">
              <a:gsLst>
                <a:gs pos="0">
                  <a:srgbClr val="FFFF00"/>
                </a:gs>
                <a:gs pos="70000">
                  <a:schemeClr val="bg1">
                    <a:lumMod val="85000"/>
                  </a:schemeClr>
                </a:gs>
              </a:gsLst>
              <a:lin ang="0" scaled="1"/>
              <a:tileRect/>
            </a:gradFill>
            <a:ln w="12700" cmpd="sng">
              <a:solidFill>
                <a:schemeClr val="bg2"/>
              </a:solidFill>
              <a:round/>
              <a:headEnd/>
              <a:tailEnd/>
            </a:ln>
            <a:effectLst/>
          </p:spPr>
          <p:txBody>
            <a:bodyPr/>
            <a:lstStyle/>
            <a:p>
              <a:pPr algn="l"/>
              <a:endParaRPr lang="en-US" dirty="0">
                <a:solidFill>
                  <a:srgbClr val="000000"/>
                </a:solidFill>
                <a:latin typeface="Helvetica"/>
                <a:cs typeface="Helvetica"/>
              </a:endParaRPr>
            </a:p>
          </p:txBody>
        </p:sp>
        <p:grpSp>
          <p:nvGrpSpPr>
            <p:cNvPr id="303" name="Group 121"/>
            <p:cNvGrpSpPr>
              <a:grpSpLocks/>
            </p:cNvGrpSpPr>
            <p:nvPr/>
          </p:nvGrpSpPr>
          <p:grpSpPr bwMode="auto">
            <a:xfrm rot="20153962">
              <a:off x="6351900" y="2520814"/>
              <a:ext cx="177265" cy="72822"/>
              <a:chOff x="543" y="1929"/>
              <a:chExt cx="1035" cy="414"/>
            </a:xfrm>
            <a:effectLst>
              <a:outerShdw blurRad="82550" dist="38100" dir="2700000" algn="tl" rotWithShape="0">
                <a:schemeClr val="accent1">
                  <a:lumMod val="75000"/>
                  <a:alpha val="63000"/>
                </a:schemeClr>
              </a:outerShdw>
            </a:effectLst>
          </p:grpSpPr>
          <p:sp>
            <p:nvSpPr>
              <p:cNvPr id="304" name="Oval 122"/>
              <p:cNvSpPr>
                <a:spLocks noChangeArrowheads="1"/>
              </p:cNvSpPr>
              <p:nvPr/>
            </p:nvSpPr>
            <p:spPr bwMode="auto">
              <a:xfrm>
                <a:off x="543" y="1929"/>
                <a:ext cx="1035" cy="414"/>
              </a:xfrm>
              <a:prstGeom prst="ellipse">
                <a:avLst/>
              </a:prstGeom>
              <a:solidFill>
                <a:srgbClr val="FFC7EB"/>
              </a:solidFill>
              <a:ln w="6350" cmpd="sng">
                <a:solidFill>
                  <a:schemeClr val="bg1">
                    <a:lumMod val="50000"/>
                  </a:schemeClr>
                </a:solidFill>
                <a:round/>
                <a:headEnd/>
                <a:tailEnd/>
              </a:ln>
              <a:effectLst>
                <a:outerShdw blurRad="50800" dist="38100" dir="2700000">
                  <a:srgbClr val="000000">
                    <a:alpha val="43000"/>
                  </a:srgbClr>
                </a:outerShdw>
              </a:effectLst>
            </p:spPr>
            <p:txBody>
              <a:bodyPr wrap="none" anchor="ctr"/>
              <a:lstStyle/>
              <a:p>
                <a:pPr algn="l"/>
                <a:endParaRPr lang="en-US" dirty="0">
                  <a:solidFill>
                    <a:srgbClr val="000000"/>
                  </a:solidFill>
                  <a:latin typeface="Helvetica"/>
                  <a:cs typeface="Helvetica"/>
                </a:endParaRPr>
              </a:p>
            </p:txBody>
          </p:sp>
          <p:sp>
            <p:nvSpPr>
              <p:cNvPr id="305" name="Oval 123"/>
              <p:cNvSpPr>
                <a:spLocks noChangeArrowheads="1"/>
              </p:cNvSpPr>
              <p:nvPr/>
            </p:nvSpPr>
            <p:spPr bwMode="auto">
              <a:xfrm>
                <a:off x="606" y="1963"/>
                <a:ext cx="901" cy="351"/>
              </a:xfrm>
              <a:prstGeom prst="ellipse">
                <a:avLst/>
              </a:prstGeom>
              <a:solidFill>
                <a:schemeClr val="bg1">
                  <a:lumMod val="85000"/>
                </a:schemeClr>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06" name="Oval 124"/>
              <p:cNvSpPr>
                <a:spLocks noChangeArrowheads="1"/>
              </p:cNvSpPr>
              <p:nvPr/>
            </p:nvSpPr>
            <p:spPr bwMode="auto">
              <a:xfrm>
                <a:off x="1134" y="203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07" name="Oval 125"/>
              <p:cNvSpPr>
                <a:spLocks noChangeArrowheads="1"/>
              </p:cNvSpPr>
              <p:nvPr/>
            </p:nvSpPr>
            <p:spPr bwMode="auto">
              <a:xfrm>
                <a:off x="1134" y="206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08" name="Oval 126"/>
              <p:cNvSpPr>
                <a:spLocks noChangeArrowheads="1"/>
              </p:cNvSpPr>
              <p:nvPr/>
            </p:nvSpPr>
            <p:spPr bwMode="auto">
              <a:xfrm>
                <a:off x="1143" y="2088"/>
                <a:ext cx="276"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09" name="Oval 127"/>
              <p:cNvSpPr>
                <a:spLocks noChangeArrowheads="1"/>
              </p:cNvSpPr>
              <p:nvPr/>
            </p:nvSpPr>
            <p:spPr bwMode="auto">
              <a:xfrm>
                <a:off x="1284" y="206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10" name="Oval 128"/>
              <p:cNvSpPr>
                <a:spLocks noChangeArrowheads="1"/>
              </p:cNvSpPr>
              <p:nvPr/>
            </p:nvSpPr>
            <p:spPr bwMode="auto">
              <a:xfrm>
                <a:off x="1287" y="2115"/>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11" name="Oval 129"/>
              <p:cNvSpPr>
                <a:spLocks noChangeArrowheads="1"/>
              </p:cNvSpPr>
              <p:nvPr/>
            </p:nvSpPr>
            <p:spPr bwMode="auto">
              <a:xfrm>
                <a:off x="1290" y="2148"/>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grpSp>
            <p:nvGrpSpPr>
              <p:cNvPr id="312" name="Group 135"/>
              <p:cNvGrpSpPr>
                <a:grpSpLocks/>
              </p:cNvGrpSpPr>
              <p:nvPr/>
            </p:nvGrpSpPr>
            <p:grpSpPr bwMode="auto">
              <a:xfrm>
                <a:off x="702" y="2037"/>
                <a:ext cx="189" cy="147"/>
                <a:chOff x="552" y="783"/>
                <a:chExt cx="153" cy="111"/>
              </a:xfrm>
            </p:grpSpPr>
            <p:sp>
              <p:nvSpPr>
                <p:cNvPr id="313" name="Oval 136"/>
                <p:cNvSpPr>
                  <a:spLocks noChangeArrowheads="1"/>
                </p:cNvSpPr>
                <p:nvPr/>
              </p:nvSpPr>
              <p:spPr bwMode="auto">
                <a:xfrm>
                  <a:off x="555" y="810"/>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14" name="Oval 137"/>
                <p:cNvSpPr>
                  <a:spLocks noChangeArrowheads="1"/>
                </p:cNvSpPr>
                <p:nvPr/>
              </p:nvSpPr>
              <p:spPr bwMode="auto">
                <a:xfrm>
                  <a:off x="552" y="783"/>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15" name="Oval 138"/>
                <p:cNvSpPr>
                  <a:spLocks noChangeArrowheads="1"/>
                </p:cNvSpPr>
                <p:nvPr/>
              </p:nvSpPr>
              <p:spPr bwMode="auto">
                <a:xfrm>
                  <a:off x="555" y="837"/>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16" name="Oval 139"/>
                <p:cNvSpPr>
                  <a:spLocks noChangeArrowheads="1"/>
                </p:cNvSpPr>
                <p:nvPr/>
              </p:nvSpPr>
              <p:spPr bwMode="auto">
                <a:xfrm>
                  <a:off x="558" y="867"/>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grpSp>
        </p:grpSp>
        <p:sp>
          <p:nvSpPr>
            <p:cNvPr id="317" name="Line 140"/>
            <p:cNvSpPr>
              <a:spLocks noChangeShapeType="1"/>
            </p:cNvSpPr>
            <p:nvPr/>
          </p:nvSpPr>
          <p:spPr bwMode="auto">
            <a:xfrm>
              <a:off x="7069474" y="2611057"/>
              <a:ext cx="192809" cy="50651"/>
            </a:xfrm>
            <a:prstGeom prst="line">
              <a:avLst/>
            </a:prstGeom>
            <a:noFill/>
            <a:ln w="9525">
              <a:solidFill>
                <a:schemeClr val="tx1"/>
              </a:solidFill>
              <a:round/>
              <a:headEnd/>
              <a:tailEnd type="arrow" w="med" len="med"/>
            </a:ln>
            <a:effectLst/>
          </p:spPr>
          <p:txBody>
            <a:bodyPr/>
            <a:lstStyle/>
            <a:p>
              <a:pPr algn="l"/>
              <a:endParaRPr lang="en-US" dirty="0">
                <a:solidFill>
                  <a:srgbClr val="000000"/>
                </a:solidFill>
                <a:latin typeface="Helvetica"/>
                <a:cs typeface="Helvetica"/>
              </a:endParaRPr>
            </a:p>
          </p:txBody>
        </p:sp>
        <p:grpSp>
          <p:nvGrpSpPr>
            <p:cNvPr id="318" name="Group 317"/>
            <p:cNvGrpSpPr/>
            <p:nvPr/>
          </p:nvGrpSpPr>
          <p:grpSpPr>
            <a:xfrm>
              <a:off x="6425693" y="2301089"/>
              <a:ext cx="82747" cy="133116"/>
              <a:chOff x="7076802" y="1408823"/>
              <a:chExt cx="1359025" cy="1370580"/>
            </a:xfrm>
            <a:effectLst>
              <a:outerShdw blurRad="82550" dist="38100" dir="2700000" algn="tl" rotWithShape="0">
                <a:schemeClr val="accent1">
                  <a:lumMod val="75000"/>
                  <a:alpha val="63000"/>
                </a:schemeClr>
              </a:outerShdw>
            </a:effectLst>
          </p:grpSpPr>
          <p:sp>
            <p:nvSpPr>
              <p:cNvPr id="319" name="Freeform 318"/>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320" name="Freeform 319"/>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chemeClr val="bg1">
                  <a:lumMod val="85000"/>
                </a:schemeClr>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nvGrpSpPr>
            <p:cNvPr id="321" name="Group 320"/>
            <p:cNvGrpSpPr/>
            <p:nvPr/>
          </p:nvGrpSpPr>
          <p:grpSpPr>
            <a:xfrm rot="2320320">
              <a:off x="6585858" y="2361452"/>
              <a:ext cx="82747" cy="133116"/>
              <a:chOff x="7076802" y="1408823"/>
              <a:chExt cx="1359025" cy="1370580"/>
            </a:xfrm>
            <a:effectLst>
              <a:outerShdw blurRad="82550" dist="38100" dir="2700000" algn="tl" rotWithShape="0">
                <a:schemeClr val="accent1">
                  <a:lumMod val="75000"/>
                  <a:alpha val="63000"/>
                </a:schemeClr>
              </a:outerShdw>
            </a:effectLst>
          </p:grpSpPr>
          <p:sp>
            <p:nvSpPr>
              <p:cNvPr id="322" name="Freeform 321"/>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323" name="Freeform 322"/>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chemeClr val="bg1">
                  <a:lumMod val="85000"/>
                </a:schemeClr>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nvGrpSpPr>
            <p:cNvPr id="324" name="Group 323"/>
            <p:cNvGrpSpPr/>
            <p:nvPr/>
          </p:nvGrpSpPr>
          <p:grpSpPr>
            <a:xfrm rot="2404248">
              <a:off x="6894361" y="2491696"/>
              <a:ext cx="82747" cy="133116"/>
              <a:chOff x="7076802" y="1408823"/>
              <a:chExt cx="1359025" cy="1370580"/>
            </a:xfrm>
            <a:effectLst>
              <a:outerShdw blurRad="82550" dist="38100" dir="2700000" algn="tl" rotWithShape="0">
                <a:schemeClr val="accent1">
                  <a:lumMod val="75000"/>
                  <a:alpha val="63000"/>
                </a:schemeClr>
              </a:outerShdw>
            </a:effectLst>
          </p:grpSpPr>
          <p:sp>
            <p:nvSpPr>
              <p:cNvPr id="325" name="Freeform 324"/>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326" name="Freeform 325"/>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chemeClr val="bg1">
                  <a:lumMod val="85000"/>
                </a:schemeClr>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nvGrpSpPr>
            <p:cNvPr id="327" name="Group 121"/>
            <p:cNvGrpSpPr>
              <a:grpSpLocks/>
            </p:cNvGrpSpPr>
            <p:nvPr/>
          </p:nvGrpSpPr>
          <p:grpSpPr bwMode="auto">
            <a:xfrm rot="-492393">
              <a:off x="6508895" y="2612318"/>
              <a:ext cx="177265" cy="72822"/>
              <a:chOff x="543" y="1929"/>
              <a:chExt cx="1035" cy="414"/>
            </a:xfrm>
            <a:effectLst>
              <a:outerShdw blurRad="82550" dist="38100" dir="2700000" algn="tl" rotWithShape="0">
                <a:schemeClr val="accent1">
                  <a:lumMod val="75000"/>
                  <a:alpha val="63000"/>
                </a:schemeClr>
              </a:outerShdw>
            </a:effectLst>
          </p:grpSpPr>
          <p:sp>
            <p:nvSpPr>
              <p:cNvPr id="328" name="Oval 122"/>
              <p:cNvSpPr>
                <a:spLocks noChangeArrowheads="1"/>
              </p:cNvSpPr>
              <p:nvPr/>
            </p:nvSpPr>
            <p:spPr bwMode="auto">
              <a:xfrm>
                <a:off x="543" y="1929"/>
                <a:ext cx="1035" cy="414"/>
              </a:xfrm>
              <a:prstGeom prst="ellipse">
                <a:avLst/>
              </a:prstGeom>
              <a:solidFill>
                <a:srgbClr val="FFC7EB"/>
              </a:solidFill>
              <a:ln w="6350" cmpd="sng">
                <a:solidFill>
                  <a:schemeClr val="bg1">
                    <a:lumMod val="50000"/>
                  </a:schemeClr>
                </a:solidFill>
                <a:round/>
                <a:headEnd/>
                <a:tailEnd/>
              </a:ln>
              <a:effectLst>
                <a:outerShdw blurRad="50800" dist="38100" dir="2700000">
                  <a:srgbClr val="000000">
                    <a:alpha val="43000"/>
                  </a:srgbClr>
                </a:outerShdw>
              </a:effectLst>
            </p:spPr>
            <p:txBody>
              <a:bodyPr wrap="none" anchor="ctr"/>
              <a:lstStyle/>
              <a:p>
                <a:pPr algn="l"/>
                <a:endParaRPr lang="en-US" dirty="0">
                  <a:solidFill>
                    <a:srgbClr val="000000"/>
                  </a:solidFill>
                  <a:latin typeface="Helvetica"/>
                  <a:cs typeface="Helvetica"/>
                </a:endParaRPr>
              </a:p>
            </p:txBody>
          </p:sp>
          <p:sp>
            <p:nvSpPr>
              <p:cNvPr id="329" name="Oval 123"/>
              <p:cNvSpPr>
                <a:spLocks noChangeArrowheads="1"/>
              </p:cNvSpPr>
              <p:nvPr/>
            </p:nvSpPr>
            <p:spPr bwMode="auto">
              <a:xfrm>
                <a:off x="606" y="1963"/>
                <a:ext cx="901" cy="351"/>
              </a:xfrm>
              <a:prstGeom prst="ellipse">
                <a:avLst/>
              </a:prstGeom>
              <a:solidFill>
                <a:schemeClr val="bg1">
                  <a:lumMod val="85000"/>
                </a:schemeClr>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30" name="Oval 124"/>
              <p:cNvSpPr>
                <a:spLocks noChangeArrowheads="1"/>
              </p:cNvSpPr>
              <p:nvPr/>
            </p:nvSpPr>
            <p:spPr bwMode="auto">
              <a:xfrm>
                <a:off x="1134" y="203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31" name="Oval 125"/>
              <p:cNvSpPr>
                <a:spLocks noChangeArrowheads="1"/>
              </p:cNvSpPr>
              <p:nvPr/>
            </p:nvSpPr>
            <p:spPr bwMode="auto">
              <a:xfrm>
                <a:off x="1134" y="206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32" name="Oval 126"/>
              <p:cNvSpPr>
                <a:spLocks noChangeArrowheads="1"/>
              </p:cNvSpPr>
              <p:nvPr/>
            </p:nvSpPr>
            <p:spPr bwMode="auto">
              <a:xfrm>
                <a:off x="1143" y="2088"/>
                <a:ext cx="276"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33" name="Oval 127"/>
              <p:cNvSpPr>
                <a:spLocks noChangeArrowheads="1"/>
              </p:cNvSpPr>
              <p:nvPr/>
            </p:nvSpPr>
            <p:spPr bwMode="auto">
              <a:xfrm>
                <a:off x="1284" y="206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34" name="Oval 128"/>
              <p:cNvSpPr>
                <a:spLocks noChangeArrowheads="1"/>
              </p:cNvSpPr>
              <p:nvPr/>
            </p:nvSpPr>
            <p:spPr bwMode="auto">
              <a:xfrm>
                <a:off x="1287" y="2115"/>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35" name="Oval 129"/>
              <p:cNvSpPr>
                <a:spLocks noChangeArrowheads="1"/>
              </p:cNvSpPr>
              <p:nvPr/>
            </p:nvSpPr>
            <p:spPr bwMode="auto">
              <a:xfrm>
                <a:off x="1290" y="2148"/>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grpSp>
            <p:nvGrpSpPr>
              <p:cNvPr id="336" name="Group 135"/>
              <p:cNvGrpSpPr>
                <a:grpSpLocks/>
              </p:cNvGrpSpPr>
              <p:nvPr/>
            </p:nvGrpSpPr>
            <p:grpSpPr bwMode="auto">
              <a:xfrm>
                <a:off x="702" y="2037"/>
                <a:ext cx="189" cy="147"/>
                <a:chOff x="552" y="783"/>
                <a:chExt cx="153" cy="111"/>
              </a:xfrm>
            </p:grpSpPr>
            <p:sp>
              <p:nvSpPr>
                <p:cNvPr id="337" name="Oval 136"/>
                <p:cNvSpPr>
                  <a:spLocks noChangeArrowheads="1"/>
                </p:cNvSpPr>
                <p:nvPr/>
              </p:nvSpPr>
              <p:spPr bwMode="auto">
                <a:xfrm>
                  <a:off x="555" y="810"/>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38" name="Oval 137"/>
                <p:cNvSpPr>
                  <a:spLocks noChangeArrowheads="1"/>
                </p:cNvSpPr>
                <p:nvPr/>
              </p:nvSpPr>
              <p:spPr bwMode="auto">
                <a:xfrm>
                  <a:off x="552" y="783"/>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39" name="Oval 138"/>
                <p:cNvSpPr>
                  <a:spLocks noChangeArrowheads="1"/>
                </p:cNvSpPr>
                <p:nvPr/>
              </p:nvSpPr>
              <p:spPr bwMode="auto">
                <a:xfrm>
                  <a:off x="555" y="837"/>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40" name="Oval 139"/>
                <p:cNvSpPr>
                  <a:spLocks noChangeArrowheads="1"/>
                </p:cNvSpPr>
                <p:nvPr/>
              </p:nvSpPr>
              <p:spPr bwMode="auto">
                <a:xfrm>
                  <a:off x="558" y="867"/>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grpSp>
        </p:grpSp>
        <p:grpSp>
          <p:nvGrpSpPr>
            <p:cNvPr id="344" name="Group 343"/>
            <p:cNvGrpSpPr/>
            <p:nvPr/>
          </p:nvGrpSpPr>
          <p:grpSpPr>
            <a:xfrm flipH="1">
              <a:off x="7379759" y="1944158"/>
              <a:ext cx="474581" cy="409053"/>
              <a:chOff x="6281241" y="2021529"/>
              <a:chExt cx="530499" cy="527394"/>
            </a:xfrm>
          </p:grpSpPr>
          <p:sp>
            <p:nvSpPr>
              <p:cNvPr id="345" name="Freeform 344"/>
              <p:cNvSpPr/>
              <p:nvPr/>
            </p:nvSpPr>
            <p:spPr>
              <a:xfrm>
                <a:off x="6345561" y="2087387"/>
                <a:ext cx="425149" cy="461536"/>
              </a:xfrm>
              <a:custGeom>
                <a:avLst/>
                <a:gdLst>
                  <a:gd name="connsiteX0" fmla="*/ 123910 w 466862"/>
                  <a:gd name="connsiteY0" fmla="*/ 1743 h 462316"/>
                  <a:gd name="connsiteX1" fmla="*/ 9610 w 466862"/>
                  <a:gd name="connsiteY1" fmla="*/ 141443 h 462316"/>
                  <a:gd name="connsiteX2" fmla="*/ 28660 w 466862"/>
                  <a:gd name="connsiteY2" fmla="*/ 338293 h 462316"/>
                  <a:gd name="connsiteX3" fmla="*/ 206460 w 466862"/>
                  <a:gd name="connsiteY3" fmla="*/ 446243 h 462316"/>
                  <a:gd name="connsiteX4" fmla="*/ 377910 w 466862"/>
                  <a:gd name="connsiteY4" fmla="*/ 452593 h 462316"/>
                  <a:gd name="connsiteX5" fmla="*/ 466810 w 466862"/>
                  <a:gd name="connsiteY5" fmla="*/ 357343 h 462316"/>
                  <a:gd name="connsiteX6" fmla="*/ 390610 w 466862"/>
                  <a:gd name="connsiteY6" fmla="*/ 192243 h 462316"/>
                  <a:gd name="connsiteX7" fmla="*/ 371560 w 466862"/>
                  <a:gd name="connsiteY7" fmla="*/ 116043 h 462316"/>
                  <a:gd name="connsiteX8" fmla="*/ 295360 w 466862"/>
                  <a:gd name="connsiteY8" fmla="*/ 65243 h 462316"/>
                  <a:gd name="connsiteX9" fmla="*/ 123910 w 466862"/>
                  <a:gd name="connsiteY9" fmla="*/ 1743 h 462316"/>
                  <a:gd name="connsiteX0" fmla="*/ 123910 w 467152"/>
                  <a:gd name="connsiteY0" fmla="*/ 1743 h 462316"/>
                  <a:gd name="connsiteX1" fmla="*/ 9610 w 467152"/>
                  <a:gd name="connsiteY1" fmla="*/ 141443 h 462316"/>
                  <a:gd name="connsiteX2" fmla="*/ 28660 w 467152"/>
                  <a:gd name="connsiteY2" fmla="*/ 338293 h 462316"/>
                  <a:gd name="connsiteX3" fmla="*/ 206460 w 467152"/>
                  <a:gd name="connsiteY3" fmla="*/ 446243 h 462316"/>
                  <a:gd name="connsiteX4" fmla="*/ 377910 w 467152"/>
                  <a:gd name="connsiteY4" fmla="*/ 452593 h 462316"/>
                  <a:gd name="connsiteX5" fmla="*/ 466810 w 467152"/>
                  <a:gd name="connsiteY5" fmla="*/ 357343 h 462316"/>
                  <a:gd name="connsiteX6" fmla="*/ 348020 w 467152"/>
                  <a:gd name="connsiteY6" fmla="*/ 212711 h 462316"/>
                  <a:gd name="connsiteX7" fmla="*/ 371560 w 467152"/>
                  <a:gd name="connsiteY7" fmla="*/ 116043 h 462316"/>
                  <a:gd name="connsiteX8" fmla="*/ 295360 w 467152"/>
                  <a:gd name="connsiteY8" fmla="*/ 65243 h 462316"/>
                  <a:gd name="connsiteX9" fmla="*/ 123910 w 467152"/>
                  <a:gd name="connsiteY9" fmla="*/ 1743 h 462316"/>
                  <a:gd name="connsiteX0" fmla="*/ 123910 w 425150"/>
                  <a:gd name="connsiteY0" fmla="*/ 1743 h 460918"/>
                  <a:gd name="connsiteX1" fmla="*/ 9610 w 425150"/>
                  <a:gd name="connsiteY1" fmla="*/ 141443 h 460918"/>
                  <a:gd name="connsiteX2" fmla="*/ 28660 w 425150"/>
                  <a:gd name="connsiteY2" fmla="*/ 338293 h 460918"/>
                  <a:gd name="connsiteX3" fmla="*/ 206460 w 425150"/>
                  <a:gd name="connsiteY3" fmla="*/ 446243 h 460918"/>
                  <a:gd name="connsiteX4" fmla="*/ 377910 w 425150"/>
                  <a:gd name="connsiteY4" fmla="*/ 452593 h 460918"/>
                  <a:gd name="connsiteX5" fmla="*/ 424221 w 425150"/>
                  <a:gd name="connsiteY5" fmla="*/ 377811 h 460918"/>
                  <a:gd name="connsiteX6" fmla="*/ 348020 w 425150"/>
                  <a:gd name="connsiteY6" fmla="*/ 212711 h 460918"/>
                  <a:gd name="connsiteX7" fmla="*/ 371560 w 425150"/>
                  <a:gd name="connsiteY7" fmla="*/ 116043 h 460918"/>
                  <a:gd name="connsiteX8" fmla="*/ 295360 w 425150"/>
                  <a:gd name="connsiteY8" fmla="*/ 65243 h 460918"/>
                  <a:gd name="connsiteX9" fmla="*/ 123910 w 425150"/>
                  <a:gd name="connsiteY9" fmla="*/ 1743 h 460918"/>
                  <a:gd name="connsiteX0" fmla="*/ 123910 w 425150"/>
                  <a:gd name="connsiteY0" fmla="*/ 2361 h 461536"/>
                  <a:gd name="connsiteX1" fmla="*/ 9610 w 425150"/>
                  <a:gd name="connsiteY1" fmla="*/ 142061 h 461536"/>
                  <a:gd name="connsiteX2" fmla="*/ 28660 w 425150"/>
                  <a:gd name="connsiteY2" fmla="*/ 338911 h 461536"/>
                  <a:gd name="connsiteX3" fmla="*/ 206460 w 425150"/>
                  <a:gd name="connsiteY3" fmla="*/ 446861 h 461536"/>
                  <a:gd name="connsiteX4" fmla="*/ 377910 w 425150"/>
                  <a:gd name="connsiteY4" fmla="*/ 453211 h 461536"/>
                  <a:gd name="connsiteX5" fmla="*/ 424221 w 425150"/>
                  <a:gd name="connsiteY5" fmla="*/ 378429 h 461536"/>
                  <a:gd name="connsiteX6" fmla="*/ 348020 w 425150"/>
                  <a:gd name="connsiteY6" fmla="*/ 213329 h 461536"/>
                  <a:gd name="connsiteX7" fmla="*/ 295360 w 425150"/>
                  <a:gd name="connsiteY7" fmla="*/ 65861 h 461536"/>
                  <a:gd name="connsiteX8" fmla="*/ 123910 w 425150"/>
                  <a:gd name="connsiteY8" fmla="*/ 2361 h 46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5150" h="461536">
                    <a:moveTo>
                      <a:pt x="123910" y="2361"/>
                    </a:moveTo>
                    <a:cubicBezTo>
                      <a:pt x="76285" y="15061"/>
                      <a:pt x="25485" y="85969"/>
                      <a:pt x="9610" y="142061"/>
                    </a:cubicBezTo>
                    <a:cubicBezTo>
                      <a:pt x="-6265" y="198153"/>
                      <a:pt x="-4148" y="288111"/>
                      <a:pt x="28660" y="338911"/>
                    </a:cubicBezTo>
                    <a:cubicBezTo>
                      <a:pt x="61468" y="389711"/>
                      <a:pt x="148252" y="427811"/>
                      <a:pt x="206460" y="446861"/>
                    </a:cubicBezTo>
                    <a:cubicBezTo>
                      <a:pt x="264668" y="465911"/>
                      <a:pt x="341617" y="464616"/>
                      <a:pt x="377910" y="453211"/>
                    </a:cubicBezTo>
                    <a:cubicBezTo>
                      <a:pt x="414204" y="441806"/>
                      <a:pt x="429203" y="418409"/>
                      <a:pt x="424221" y="378429"/>
                    </a:cubicBezTo>
                    <a:cubicBezTo>
                      <a:pt x="419239" y="338449"/>
                      <a:pt x="369497" y="265424"/>
                      <a:pt x="348020" y="213329"/>
                    </a:cubicBezTo>
                    <a:cubicBezTo>
                      <a:pt x="326543" y="161234"/>
                      <a:pt x="332712" y="101022"/>
                      <a:pt x="295360" y="65861"/>
                    </a:cubicBezTo>
                    <a:cubicBezTo>
                      <a:pt x="258008" y="30700"/>
                      <a:pt x="171535" y="-10339"/>
                      <a:pt x="123910" y="2361"/>
                    </a:cubicBezTo>
                    <a:close/>
                  </a:path>
                </a:pathLst>
              </a:custGeom>
              <a:gradFill flip="none" rotWithShape="1">
                <a:gsLst>
                  <a:gs pos="32000">
                    <a:schemeClr val="bg1">
                      <a:lumMod val="65000"/>
                    </a:schemeClr>
                  </a:gs>
                  <a:gs pos="100000">
                    <a:srgbClr val="FFFFFF"/>
                  </a:gs>
                </a:gsLst>
                <a:lin ang="61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6" name="Freeform 345"/>
              <p:cNvSpPr/>
              <p:nvPr/>
            </p:nvSpPr>
            <p:spPr>
              <a:xfrm>
                <a:off x="6281241" y="2021529"/>
                <a:ext cx="252685" cy="508127"/>
              </a:xfrm>
              <a:custGeom>
                <a:avLst/>
                <a:gdLst>
                  <a:gd name="connsiteX0" fmla="*/ 207279 w 252685"/>
                  <a:gd name="connsiteY0" fmla="*/ 49169 h 508127"/>
                  <a:gd name="connsiteX1" fmla="*/ 105679 w 252685"/>
                  <a:gd name="connsiteY1" fmla="*/ 4719 h 508127"/>
                  <a:gd name="connsiteX2" fmla="*/ 54879 w 252685"/>
                  <a:gd name="connsiteY2" fmla="*/ 169819 h 508127"/>
                  <a:gd name="connsiteX3" fmla="*/ 4079 w 252685"/>
                  <a:gd name="connsiteY3" fmla="*/ 353969 h 508127"/>
                  <a:gd name="connsiteX4" fmla="*/ 169179 w 252685"/>
                  <a:gd name="connsiteY4" fmla="*/ 506369 h 508127"/>
                  <a:gd name="connsiteX5" fmla="*/ 181879 w 252685"/>
                  <a:gd name="connsiteY5" fmla="*/ 430169 h 508127"/>
                  <a:gd name="connsiteX6" fmla="*/ 61229 w 252685"/>
                  <a:gd name="connsiteY6" fmla="*/ 328569 h 508127"/>
                  <a:gd name="connsiteX7" fmla="*/ 131079 w 252685"/>
                  <a:gd name="connsiteY7" fmla="*/ 144419 h 508127"/>
                  <a:gd name="connsiteX8" fmla="*/ 169179 w 252685"/>
                  <a:gd name="connsiteY8" fmla="*/ 93619 h 508127"/>
                  <a:gd name="connsiteX9" fmla="*/ 251729 w 252685"/>
                  <a:gd name="connsiteY9" fmla="*/ 93619 h 508127"/>
                  <a:gd name="connsiteX10" fmla="*/ 207279 w 252685"/>
                  <a:gd name="connsiteY10" fmla="*/ 49169 h 50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2685" h="508127">
                    <a:moveTo>
                      <a:pt x="207279" y="49169"/>
                    </a:moveTo>
                    <a:cubicBezTo>
                      <a:pt x="182937" y="34352"/>
                      <a:pt x="131079" y="-15389"/>
                      <a:pt x="105679" y="4719"/>
                    </a:cubicBezTo>
                    <a:cubicBezTo>
                      <a:pt x="80279" y="24827"/>
                      <a:pt x="71812" y="111611"/>
                      <a:pt x="54879" y="169819"/>
                    </a:cubicBezTo>
                    <a:cubicBezTo>
                      <a:pt x="37946" y="228027"/>
                      <a:pt x="-14971" y="297877"/>
                      <a:pt x="4079" y="353969"/>
                    </a:cubicBezTo>
                    <a:cubicBezTo>
                      <a:pt x="23129" y="410061"/>
                      <a:pt x="139546" y="493669"/>
                      <a:pt x="169179" y="506369"/>
                    </a:cubicBezTo>
                    <a:cubicBezTo>
                      <a:pt x="198812" y="519069"/>
                      <a:pt x="199871" y="459802"/>
                      <a:pt x="181879" y="430169"/>
                    </a:cubicBezTo>
                    <a:cubicBezTo>
                      <a:pt x="163887" y="400536"/>
                      <a:pt x="69696" y="376194"/>
                      <a:pt x="61229" y="328569"/>
                    </a:cubicBezTo>
                    <a:cubicBezTo>
                      <a:pt x="52762" y="280944"/>
                      <a:pt x="113087" y="183577"/>
                      <a:pt x="131079" y="144419"/>
                    </a:cubicBezTo>
                    <a:cubicBezTo>
                      <a:pt x="149071" y="105261"/>
                      <a:pt x="149071" y="102086"/>
                      <a:pt x="169179" y="93619"/>
                    </a:cubicBezTo>
                    <a:cubicBezTo>
                      <a:pt x="189287" y="85152"/>
                      <a:pt x="245379" y="102086"/>
                      <a:pt x="251729" y="93619"/>
                    </a:cubicBezTo>
                    <a:cubicBezTo>
                      <a:pt x="258079" y="85152"/>
                      <a:pt x="231621" y="63986"/>
                      <a:pt x="207279" y="49169"/>
                    </a:cubicBezTo>
                    <a:close/>
                  </a:path>
                </a:pathLst>
              </a:custGeom>
              <a:solidFill>
                <a:srgbClr val="E18D85"/>
              </a:solidFill>
              <a:ln w="9525" cmpd="sng">
                <a:solidFill>
                  <a:srgbClr val="808080"/>
                </a:solidFill>
                <a:prstDash val="do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7" name="Freeform 346"/>
              <p:cNvSpPr/>
              <p:nvPr/>
            </p:nvSpPr>
            <p:spPr>
              <a:xfrm>
                <a:off x="6576435" y="2113342"/>
                <a:ext cx="235305" cy="332948"/>
              </a:xfrm>
              <a:custGeom>
                <a:avLst/>
                <a:gdLst>
                  <a:gd name="connsiteX0" fmla="*/ 45 w 235305"/>
                  <a:gd name="connsiteY0" fmla="*/ 2645 h 332948"/>
                  <a:gd name="connsiteX1" fmla="*/ 95295 w 235305"/>
                  <a:gd name="connsiteY1" fmla="*/ 28045 h 332948"/>
                  <a:gd name="connsiteX2" fmla="*/ 139745 w 235305"/>
                  <a:gd name="connsiteY2" fmla="*/ 104245 h 332948"/>
                  <a:gd name="connsiteX3" fmla="*/ 158795 w 235305"/>
                  <a:gd name="connsiteY3" fmla="*/ 218545 h 332948"/>
                  <a:gd name="connsiteX4" fmla="*/ 234995 w 235305"/>
                  <a:gd name="connsiteY4" fmla="*/ 269345 h 332948"/>
                  <a:gd name="connsiteX5" fmla="*/ 184195 w 235305"/>
                  <a:gd name="connsiteY5" fmla="*/ 332845 h 332948"/>
                  <a:gd name="connsiteX6" fmla="*/ 146095 w 235305"/>
                  <a:gd name="connsiteY6" fmla="*/ 282045 h 332948"/>
                  <a:gd name="connsiteX7" fmla="*/ 76245 w 235305"/>
                  <a:gd name="connsiteY7" fmla="*/ 199495 h 332948"/>
                  <a:gd name="connsiteX8" fmla="*/ 82595 w 235305"/>
                  <a:gd name="connsiteY8" fmla="*/ 85195 h 332948"/>
                  <a:gd name="connsiteX9" fmla="*/ 45 w 235305"/>
                  <a:gd name="connsiteY9" fmla="*/ 2645 h 332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5305" h="332948">
                    <a:moveTo>
                      <a:pt x="45" y="2645"/>
                    </a:moveTo>
                    <a:cubicBezTo>
                      <a:pt x="2162" y="-6880"/>
                      <a:pt x="72012" y="11112"/>
                      <a:pt x="95295" y="28045"/>
                    </a:cubicBezTo>
                    <a:cubicBezTo>
                      <a:pt x="118578" y="44978"/>
                      <a:pt x="129162" y="72495"/>
                      <a:pt x="139745" y="104245"/>
                    </a:cubicBezTo>
                    <a:cubicBezTo>
                      <a:pt x="150328" y="135995"/>
                      <a:pt x="142920" y="191028"/>
                      <a:pt x="158795" y="218545"/>
                    </a:cubicBezTo>
                    <a:cubicBezTo>
                      <a:pt x="174670" y="246062"/>
                      <a:pt x="230762" y="250295"/>
                      <a:pt x="234995" y="269345"/>
                    </a:cubicBezTo>
                    <a:cubicBezTo>
                      <a:pt x="239228" y="288395"/>
                      <a:pt x="199012" y="330728"/>
                      <a:pt x="184195" y="332845"/>
                    </a:cubicBezTo>
                    <a:cubicBezTo>
                      <a:pt x="169378" y="334962"/>
                      <a:pt x="164087" y="304270"/>
                      <a:pt x="146095" y="282045"/>
                    </a:cubicBezTo>
                    <a:cubicBezTo>
                      <a:pt x="128103" y="259820"/>
                      <a:pt x="86828" y="232303"/>
                      <a:pt x="76245" y="199495"/>
                    </a:cubicBezTo>
                    <a:cubicBezTo>
                      <a:pt x="65662" y="166687"/>
                      <a:pt x="95295" y="110595"/>
                      <a:pt x="82595" y="85195"/>
                    </a:cubicBezTo>
                    <a:cubicBezTo>
                      <a:pt x="69895" y="59795"/>
                      <a:pt x="-2072" y="12170"/>
                      <a:pt x="45" y="2645"/>
                    </a:cubicBezTo>
                    <a:close/>
                  </a:path>
                </a:pathLst>
              </a:custGeom>
              <a:solidFill>
                <a:srgbClr val="E18D85"/>
              </a:solidFill>
              <a:ln w="9525" cmpd="sng">
                <a:solidFill>
                  <a:srgbClr val="808080"/>
                </a:solidFill>
                <a:prstDash val="do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351" name="Group 350"/>
            <p:cNvGrpSpPr/>
            <p:nvPr/>
          </p:nvGrpSpPr>
          <p:grpSpPr>
            <a:xfrm rot="2404248">
              <a:off x="7326161" y="2653621"/>
              <a:ext cx="82747" cy="133116"/>
              <a:chOff x="7076802" y="1408823"/>
              <a:chExt cx="1359025" cy="1370580"/>
            </a:xfrm>
            <a:effectLst>
              <a:outerShdw blurRad="82550" dist="38100" dir="2700000" algn="tl" rotWithShape="0">
                <a:schemeClr val="accent1">
                  <a:lumMod val="75000"/>
                  <a:alpha val="63000"/>
                </a:schemeClr>
              </a:outerShdw>
            </a:effectLst>
          </p:grpSpPr>
          <p:sp>
            <p:nvSpPr>
              <p:cNvPr id="352" name="Freeform 351"/>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353" name="Freeform 352"/>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chemeClr val="bg1">
                  <a:lumMod val="85000"/>
                </a:schemeClr>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sp>
          <p:nvSpPr>
            <p:cNvPr id="378" name="Line 140"/>
            <p:cNvSpPr>
              <a:spLocks noChangeShapeType="1"/>
            </p:cNvSpPr>
            <p:nvPr/>
          </p:nvSpPr>
          <p:spPr bwMode="auto">
            <a:xfrm flipV="1">
              <a:off x="7464425" y="2663824"/>
              <a:ext cx="171450" cy="50800"/>
            </a:xfrm>
            <a:prstGeom prst="line">
              <a:avLst/>
            </a:prstGeom>
            <a:noFill/>
            <a:ln w="9525">
              <a:solidFill>
                <a:schemeClr val="tx1"/>
              </a:solidFill>
              <a:round/>
              <a:headEnd/>
              <a:tailEnd type="arrow" w="med" len="med"/>
            </a:ln>
            <a:effectLst/>
          </p:spPr>
          <p:txBody>
            <a:bodyPr/>
            <a:lstStyle/>
            <a:p>
              <a:pPr algn="l"/>
              <a:endParaRPr lang="en-US" dirty="0">
                <a:solidFill>
                  <a:srgbClr val="000000"/>
                </a:solidFill>
                <a:latin typeface="Helvetica"/>
                <a:cs typeface="Helvetica"/>
              </a:endParaRPr>
            </a:p>
          </p:txBody>
        </p:sp>
        <p:sp>
          <p:nvSpPr>
            <p:cNvPr id="379" name="TextBox 378"/>
            <p:cNvSpPr txBox="1"/>
            <p:nvPr/>
          </p:nvSpPr>
          <p:spPr>
            <a:xfrm>
              <a:off x="6240513" y="3598103"/>
              <a:ext cx="2429353" cy="1569660"/>
            </a:xfrm>
            <a:prstGeom prst="rect">
              <a:avLst/>
            </a:prstGeom>
            <a:noFill/>
          </p:spPr>
          <p:txBody>
            <a:bodyPr wrap="square" rtlCol="0">
              <a:spAutoFit/>
            </a:bodyPr>
            <a:lstStyle/>
            <a:p>
              <a:pPr marL="182563" indent="-182563" algn="l"/>
              <a:r>
                <a:rPr lang="en-US" sz="1600" dirty="0" smtClean="0"/>
                <a:t>Any bacteria that escapes the food vacuole can multiply in the cytosol, consuming the organics of the host eukaryotic cell.</a:t>
              </a:r>
            </a:p>
          </p:txBody>
        </p:sp>
        <p:sp>
          <p:nvSpPr>
            <p:cNvPr id="380" name="Text Box 6"/>
            <p:cNvSpPr txBox="1">
              <a:spLocks noChangeArrowheads="1"/>
            </p:cNvSpPr>
            <p:nvPr/>
          </p:nvSpPr>
          <p:spPr bwMode="auto">
            <a:xfrm>
              <a:off x="7117224" y="2363936"/>
              <a:ext cx="740582" cy="233397"/>
            </a:xfrm>
            <a:prstGeom prst="rect">
              <a:avLst/>
            </a:prstGeom>
            <a:noFill/>
            <a:ln w="9525">
              <a:noFill/>
              <a:miter lim="800000"/>
              <a:headEnd/>
              <a:tailEnd/>
            </a:ln>
            <a:effectLst/>
          </p:spPr>
          <p:txBody>
            <a:bodyPr wrap="none">
              <a:spAutoFit/>
            </a:bodyPr>
            <a:lstStyle/>
            <a:p>
              <a:pPr>
                <a:lnSpc>
                  <a:spcPct val="90000"/>
                </a:lnSpc>
              </a:pPr>
              <a:r>
                <a:rPr lang="en-US" sz="1000" b="1" dirty="0" smtClean="0">
                  <a:solidFill>
                    <a:srgbClr val="000000"/>
                  </a:solidFill>
                  <a:latin typeface="Helvetica"/>
                  <a:cs typeface="Helvetica"/>
                </a:rPr>
                <a:t>Organics</a:t>
              </a:r>
              <a:endParaRPr lang="en-US" sz="1000" b="1" dirty="0">
                <a:solidFill>
                  <a:srgbClr val="000000"/>
                </a:solidFill>
                <a:latin typeface="Helvetica"/>
                <a:cs typeface="Helvetica"/>
              </a:endParaRPr>
            </a:p>
          </p:txBody>
        </p:sp>
        <p:sp>
          <p:nvSpPr>
            <p:cNvPr id="10" name="Freeform 9"/>
            <p:cNvSpPr/>
            <p:nvPr/>
          </p:nvSpPr>
          <p:spPr>
            <a:xfrm>
              <a:off x="7552267" y="2667000"/>
              <a:ext cx="381000" cy="423333"/>
            </a:xfrm>
            <a:custGeom>
              <a:avLst/>
              <a:gdLst>
                <a:gd name="connsiteX0" fmla="*/ 0 w 381000"/>
                <a:gd name="connsiteY0" fmla="*/ 423333 h 423333"/>
                <a:gd name="connsiteX1" fmla="*/ 135466 w 381000"/>
                <a:gd name="connsiteY1" fmla="*/ 152400 h 423333"/>
                <a:gd name="connsiteX2" fmla="*/ 381000 w 381000"/>
                <a:gd name="connsiteY2" fmla="*/ 0 h 423333"/>
              </a:gdLst>
              <a:ahLst/>
              <a:cxnLst>
                <a:cxn ang="0">
                  <a:pos x="connsiteX0" y="connsiteY0"/>
                </a:cxn>
                <a:cxn ang="0">
                  <a:pos x="connsiteX1" y="connsiteY1"/>
                </a:cxn>
                <a:cxn ang="0">
                  <a:pos x="connsiteX2" y="connsiteY2"/>
                </a:cxn>
              </a:cxnLst>
              <a:rect l="l" t="t" r="r" b="b"/>
              <a:pathLst>
                <a:path w="381000" h="423333">
                  <a:moveTo>
                    <a:pt x="0" y="423333"/>
                  </a:moveTo>
                  <a:cubicBezTo>
                    <a:pt x="35983" y="323144"/>
                    <a:pt x="71966" y="222955"/>
                    <a:pt x="135466" y="152400"/>
                  </a:cubicBezTo>
                  <a:cubicBezTo>
                    <a:pt x="198966" y="81845"/>
                    <a:pt x="289983" y="40922"/>
                    <a:pt x="381000" y="0"/>
                  </a:cubicBezTo>
                </a:path>
              </a:pathLst>
            </a:cu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81" name="Text Box 102"/>
            <p:cNvSpPr txBox="1">
              <a:spLocks noChangeArrowheads="1"/>
            </p:cNvSpPr>
            <p:nvPr/>
          </p:nvSpPr>
          <p:spPr bwMode="auto">
            <a:xfrm>
              <a:off x="8190650" y="2983814"/>
              <a:ext cx="428322" cy="466794"/>
            </a:xfrm>
            <a:prstGeom prst="rect">
              <a:avLst/>
            </a:prstGeom>
            <a:noFill/>
            <a:ln w="9525">
              <a:noFill/>
              <a:miter lim="800000"/>
              <a:headEnd/>
              <a:tailEnd/>
            </a:ln>
            <a:effectLst/>
          </p:spPr>
          <p:txBody>
            <a:bodyPr wrap="none">
              <a:spAutoFit/>
            </a:bodyPr>
            <a:lstStyle/>
            <a:p>
              <a:pPr>
                <a:lnSpc>
                  <a:spcPct val="80000"/>
                </a:lnSpc>
              </a:pPr>
              <a:r>
                <a:rPr lang="en-US" sz="1000" b="1" dirty="0">
                  <a:solidFill>
                    <a:srgbClr val="000000"/>
                  </a:solidFill>
                  <a:latin typeface="Helvetica"/>
                  <a:cs typeface="Helvetica"/>
                </a:rPr>
                <a:t>C</a:t>
              </a:r>
              <a:r>
                <a:rPr lang="en-US" sz="1000" b="1" dirty="0">
                  <a:solidFill>
                    <a:srgbClr val="FF0000"/>
                  </a:solidFill>
                  <a:latin typeface="Helvetica"/>
                  <a:cs typeface="Helvetica"/>
                </a:rPr>
                <a:t>O</a:t>
              </a:r>
              <a:r>
                <a:rPr lang="en-US" sz="1000" b="1" baseline="-25000" dirty="0">
                  <a:solidFill>
                    <a:srgbClr val="FF0000"/>
                  </a:solidFill>
                  <a:latin typeface="Helvetica"/>
                  <a:cs typeface="Helvetica"/>
                </a:rPr>
                <a:t>2</a:t>
              </a:r>
            </a:p>
            <a:p>
              <a:pPr>
                <a:lnSpc>
                  <a:spcPct val="80000"/>
                </a:lnSpc>
              </a:pPr>
              <a:r>
                <a:rPr lang="en-US" sz="1000" b="1" dirty="0">
                  <a:solidFill>
                    <a:srgbClr val="000000"/>
                  </a:solidFill>
                  <a:latin typeface="Helvetica"/>
                  <a:cs typeface="Helvetica"/>
                </a:rPr>
                <a:t>+</a:t>
              </a:r>
            </a:p>
            <a:p>
              <a:pPr>
                <a:lnSpc>
                  <a:spcPct val="80000"/>
                </a:lnSpc>
              </a:pPr>
              <a:r>
                <a:rPr lang="en-US" sz="1000" b="1" dirty="0">
                  <a:solidFill>
                    <a:srgbClr val="000000"/>
                  </a:solidFill>
                  <a:latin typeface="Helvetica"/>
                  <a:cs typeface="Helvetica"/>
                </a:rPr>
                <a:t>H</a:t>
              </a:r>
              <a:r>
                <a:rPr lang="en-US" sz="1000" b="1" baseline="-25000" dirty="0">
                  <a:solidFill>
                    <a:srgbClr val="000000"/>
                  </a:solidFill>
                  <a:latin typeface="Helvetica"/>
                  <a:cs typeface="Helvetica"/>
                </a:rPr>
                <a:t>2</a:t>
              </a:r>
              <a:r>
                <a:rPr lang="en-US" sz="1000" b="1" dirty="0">
                  <a:solidFill>
                    <a:srgbClr val="FF0000"/>
                  </a:solidFill>
                  <a:latin typeface="Helvetica"/>
                  <a:cs typeface="Helvetica"/>
                </a:rPr>
                <a:t>O</a:t>
              </a:r>
            </a:p>
          </p:txBody>
        </p:sp>
        <p:sp>
          <p:nvSpPr>
            <p:cNvPr id="382" name="Text Box 103"/>
            <p:cNvSpPr txBox="1">
              <a:spLocks noChangeArrowheads="1"/>
            </p:cNvSpPr>
            <p:nvPr/>
          </p:nvSpPr>
          <p:spPr bwMode="auto">
            <a:xfrm>
              <a:off x="7384104" y="3079064"/>
              <a:ext cx="338554" cy="220573"/>
            </a:xfrm>
            <a:prstGeom prst="rect">
              <a:avLst/>
            </a:prstGeom>
            <a:noFill/>
            <a:ln w="9525">
              <a:noFill/>
              <a:miter lim="800000"/>
              <a:headEnd/>
              <a:tailEnd/>
            </a:ln>
            <a:effectLst/>
          </p:spPr>
          <p:txBody>
            <a:bodyPr wrap="none">
              <a:spAutoFit/>
            </a:bodyPr>
            <a:lstStyle/>
            <a:p>
              <a:pPr>
                <a:lnSpc>
                  <a:spcPct val="80000"/>
                </a:lnSpc>
              </a:pPr>
              <a:r>
                <a:rPr lang="en-US" sz="1000" b="1" dirty="0" smtClean="0">
                  <a:solidFill>
                    <a:srgbClr val="FF0000"/>
                  </a:solidFill>
                  <a:latin typeface="Helvetica"/>
                  <a:cs typeface="Helvetica"/>
                </a:rPr>
                <a:t>O</a:t>
              </a:r>
              <a:r>
                <a:rPr lang="en-US" sz="1000" b="1" baseline="-25000" dirty="0" smtClean="0">
                  <a:solidFill>
                    <a:srgbClr val="FF0000"/>
                  </a:solidFill>
                  <a:latin typeface="Helvetica"/>
                  <a:cs typeface="Helvetica"/>
                </a:rPr>
                <a:t>2</a:t>
              </a:r>
              <a:endParaRPr lang="en-US" sz="1000" b="1" baseline="-25000" dirty="0">
                <a:solidFill>
                  <a:srgbClr val="FF0000"/>
                </a:solidFill>
                <a:latin typeface="Helvetica"/>
                <a:cs typeface="Helvetica"/>
              </a:endParaRPr>
            </a:p>
          </p:txBody>
        </p:sp>
        <p:sp>
          <p:nvSpPr>
            <p:cNvPr id="9" name="Freeform 8"/>
            <p:cNvSpPr/>
            <p:nvPr/>
          </p:nvSpPr>
          <p:spPr>
            <a:xfrm>
              <a:off x="7679267" y="2523067"/>
              <a:ext cx="626533" cy="457200"/>
            </a:xfrm>
            <a:custGeom>
              <a:avLst/>
              <a:gdLst>
                <a:gd name="connsiteX0" fmla="*/ 0 w 626533"/>
                <a:gd name="connsiteY0" fmla="*/ 0 h 457200"/>
                <a:gd name="connsiteX1" fmla="*/ 211666 w 626533"/>
                <a:gd name="connsiteY1" fmla="*/ 127000 h 457200"/>
                <a:gd name="connsiteX2" fmla="*/ 457200 w 626533"/>
                <a:gd name="connsiteY2" fmla="*/ 177800 h 457200"/>
                <a:gd name="connsiteX3" fmla="*/ 626533 w 626533"/>
                <a:gd name="connsiteY3" fmla="*/ 457200 h 457200"/>
              </a:gdLst>
              <a:ahLst/>
              <a:cxnLst>
                <a:cxn ang="0">
                  <a:pos x="connsiteX0" y="connsiteY0"/>
                </a:cxn>
                <a:cxn ang="0">
                  <a:pos x="connsiteX1" y="connsiteY1"/>
                </a:cxn>
                <a:cxn ang="0">
                  <a:pos x="connsiteX2" y="connsiteY2"/>
                </a:cxn>
                <a:cxn ang="0">
                  <a:pos x="connsiteX3" y="connsiteY3"/>
                </a:cxn>
              </a:cxnLst>
              <a:rect l="l" t="t" r="r" b="b"/>
              <a:pathLst>
                <a:path w="626533" h="457200">
                  <a:moveTo>
                    <a:pt x="0" y="0"/>
                  </a:moveTo>
                  <a:cubicBezTo>
                    <a:pt x="67733" y="48683"/>
                    <a:pt x="135466" y="97367"/>
                    <a:pt x="211666" y="127000"/>
                  </a:cubicBezTo>
                  <a:cubicBezTo>
                    <a:pt x="287866" y="156633"/>
                    <a:pt x="388056" y="122767"/>
                    <a:pt x="457200" y="177800"/>
                  </a:cubicBezTo>
                  <a:cubicBezTo>
                    <a:pt x="526344" y="232833"/>
                    <a:pt x="626533" y="457200"/>
                    <a:pt x="626533" y="457200"/>
                  </a:cubicBezTo>
                </a:path>
              </a:pathLst>
            </a:custGeom>
            <a:ln>
              <a:solidFill>
                <a:srgbClr val="FF00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nvGrpSpPr>
            <p:cNvPr id="354" name="Group 353"/>
            <p:cNvGrpSpPr/>
            <p:nvPr/>
          </p:nvGrpSpPr>
          <p:grpSpPr>
            <a:xfrm rot="2404248">
              <a:off x="8062761" y="2615520"/>
              <a:ext cx="82747" cy="133116"/>
              <a:chOff x="7076802" y="1408823"/>
              <a:chExt cx="1359025" cy="1370580"/>
            </a:xfrm>
            <a:effectLst>
              <a:outerShdw blurRad="82550" dist="38100" dir="2700000" algn="tl" rotWithShape="0">
                <a:schemeClr val="accent1">
                  <a:lumMod val="75000"/>
                  <a:alpha val="63000"/>
                </a:schemeClr>
              </a:outerShdw>
            </a:effectLst>
          </p:grpSpPr>
          <p:sp>
            <p:nvSpPr>
              <p:cNvPr id="355" name="Freeform 354"/>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356" name="Freeform 355"/>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chemeClr val="bg1">
                  <a:lumMod val="85000"/>
                </a:schemeClr>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nvGrpSpPr>
            <p:cNvPr id="357" name="Group 356"/>
            <p:cNvGrpSpPr/>
            <p:nvPr/>
          </p:nvGrpSpPr>
          <p:grpSpPr>
            <a:xfrm rot="2404248">
              <a:off x="7840510" y="2345646"/>
              <a:ext cx="82747" cy="133116"/>
              <a:chOff x="7076802" y="1408823"/>
              <a:chExt cx="1359025" cy="1370580"/>
            </a:xfrm>
            <a:effectLst>
              <a:outerShdw blurRad="82550" dist="38100" dir="2700000" algn="tl" rotWithShape="0">
                <a:schemeClr val="accent1">
                  <a:lumMod val="75000"/>
                  <a:alpha val="63000"/>
                </a:schemeClr>
              </a:outerShdw>
            </a:effectLst>
          </p:grpSpPr>
          <p:sp>
            <p:nvSpPr>
              <p:cNvPr id="358" name="Freeform 357"/>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359" name="Freeform 358"/>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chemeClr val="bg1">
                  <a:lumMod val="85000"/>
                </a:schemeClr>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nvGrpSpPr>
            <p:cNvPr id="360" name="Group 359"/>
            <p:cNvGrpSpPr/>
            <p:nvPr/>
          </p:nvGrpSpPr>
          <p:grpSpPr>
            <a:xfrm rot="2404248">
              <a:off x="7834159" y="2494871"/>
              <a:ext cx="82747" cy="133116"/>
              <a:chOff x="7076802" y="1408823"/>
              <a:chExt cx="1359025" cy="1370580"/>
            </a:xfrm>
            <a:effectLst>
              <a:outerShdw blurRad="82550" dist="38100" dir="2700000" algn="tl" rotWithShape="0">
                <a:schemeClr val="accent1">
                  <a:lumMod val="75000"/>
                  <a:alpha val="63000"/>
                </a:schemeClr>
              </a:outerShdw>
            </a:effectLst>
          </p:grpSpPr>
          <p:sp>
            <p:nvSpPr>
              <p:cNvPr id="361" name="Freeform 360"/>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362" name="Freeform 361"/>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chemeClr val="bg1">
                  <a:lumMod val="85000"/>
                </a:schemeClr>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nvGrpSpPr>
            <p:cNvPr id="363" name="Group 362"/>
            <p:cNvGrpSpPr/>
            <p:nvPr/>
          </p:nvGrpSpPr>
          <p:grpSpPr>
            <a:xfrm rot="21434727">
              <a:off x="7684933" y="2609171"/>
              <a:ext cx="82747" cy="133116"/>
              <a:chOff x="7076802" y="1408823"/>
              <a:chExt cx="1359025" cy="1370580"/>
            </a:xfrm>
            <a:effectLst>
              <a:outerShdw blurRad="82550" dist="38100" dir="2700000" algn="tl" rotWithShape="0">
                <a:schemeClr val="accent1">
                  <a:lumMod val="75000"/>
                  <a:alpha val="63000"/>
                </a:schemeClr>
              </a:outerShdw>
            </a:effectLst>
          </p:grpSpPr>
          <p:sp>
            <p:nvSpPr>
              <p:cNvPr id="364" name="Freeform 363"/>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365" name="Freeform 364"/>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chemeClr val="bg1">
                  <a:lumMod val="85000"/>
                </a:schemeClr>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nvGrpSpPr>
            <p:cNvPr id="366" name="Group 365"/>
            <p:cNvGrpSpPr/>
            <p:nvPr/>
          </p:nvGrpSpPr>
          <p:grpSpPr>
            <a:xfrm rot="21434727">
              <a:off x="7802407" y="2682196"/>
              <a:ext cx="82747" cy="133116"/>
              <a:chOff x="7076802" y="1408823"/>
              <a:chExt cx="1359025" cy="1370580"/>
            </a:xfrm>
            <a:effectLst>
              <a:outerShdw blurRad="82550" dist="38100" dir="2700000" algn="tl" rotWithShape="0">
                <a:schemeClr val="accent1">
                  <a:lumMod val="75000"/>
                  <a:alpha val="63000"/>
                </a:schemeClr>
              </a:outerShdw>
            </a:effectLst>
          </p:grpSpPr>
          <p:sp>
            <p:nvSpPr>
              <p:cNvPr id="367" name="Freeform 366"/>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368" name="Freeform 367"/>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chemeClr val="bg1">
                  <a:lumMod val="85000"/>
                </a:schemeClr>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nvGrpSpPr>
            <p:cNvPr id="369" name="Group 368"/>
            <p:cNvGrpSpPr/>
            <p:nvPr/>
          </p:nvGrpSpPr>
          <p:grpSpPr>
            <a:xfrm rot="21434727">
              <a:off x="7938931" y="2650445"/>
              <a:ext cx="82747" cy="133116"/>
              <a:chOff x="7076802" y="1408823"/>
              <a:chExt cx="1359025" cy="1370580"/>
            </a:xfrm>
            <a:effectLst>
              <a:outerShdw blurRad="82550" dist="38100" dir="2700000" algn="tl" rotWithShape="0">
                <a:schemeClr val="accent1">
                  <a:lumMod val="75000"/>
                  <a:alpha val="63000"/>
                </a:schemeClr>
              </a:outerShdw>
            </a:effectLst>
          </p:grpSpPr>
          <p:sp>
            <p:nvSpPr>
              <p:cNvPr id="370" name="Freeform 369"/>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371" name="Freeform 370"/>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chemeClr val="bg1">
                  <a:lumMod val="85000"/>
                </a:schemeClr>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nvGrpSpPr>
            <p:cNvPr id="372" name="Group 371"/>
            <p:cNvGrpSpPr/>
            <p:nvPr/>
          </p:nvGrpSpPr>
          <p:grpSpPr>
            <a:xfrm rot="20131763">
              <a:off x="7992906" y="2482168"/>
              <a:ext cx="82747" cy="133116"/>
              <a:chOff x="7076802" y="1408823"/>
              <a:chExt cx="1359025" cy="1370580"/>
            </a:xfrm>
            <a:effectLst>
              <a:outerShdw blurRad="82550" dist="38100" dir="2700000" algn="tl" rotWithShape="0">
                <a:schemeClr val="accent1">
                  <a:lumMod val="75000"/>
                  <a:alpha val="63000"/>
                </a:schemeClr>
              </a:outerShdw>
            </a:effectLst>
          </p:grpSpPr>
          <p:sp>
            <p:nvSpPr>
              <p:cNvPr id="373" name="Freeform 372"/>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374" name="Freeform 373"/>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chemeClr val="bg1">
                  <a:lumMod val="85000"/>
                </a:schemeClr>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nvGrpSpPr>
            <p:cNvPr id="375" name="Group 374"/>
            <p:cNvGrpSpPr/>
            <p:nvPr/>
          </p:nvGrpSpPr>
          <p:grpSpPr>
            <a:xfrm rot="20131763">
              <a:off x="7700807" y="2786966"/>
              <a:ext cx="82747" cy="133116"/>
              <a:chOff x="7076802" y="1408823"/>
              <a:chExt cx="1359025" cy="1370580"/>
            </a:xfrm>
            <a:effectLst>
              <a:outerShdw blurRad="82550" dist="38100" dir="2700000" algn="tl" rotWithShape="0">
                <a:schemeClr val="accent1">
                  <a:lumMod val="75000"/>
                  <a:alpha val="63000"/>
                </a:schemeClr>
              </a:outerShdw>
            </a:effectLst>
          </p:grpSpPr>
          <p:sp>
            <p:nvSpPr>
              <p:cNvPr id="376" name="Freeform 375"/>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377" name="Freeform 376"/>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chemeClr val="bg1">
                  <a:lumMod val="85000"/>
                </a:schemeClr>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75" name="Text Box 117"/>
          <p:cNvSpPr txBox="1">
            <a:spLocks noChangeArrowheads="1"/>
          </p:cNvSpPr>
          <p:nvPr/>
        </p:nvSpPr>
        <p:spPr bwMode="auto">
          <a:xfrm>
            <a:off x="441324" y="231775"/>
            <a:ext cx="8232775" cy="646331"/>
          </a:xfrm>
          <a:prstGeom prst="rect">
            <a:avLst/>
          </a:prstGeom>
          <a:noFill/>
          <a:ln w="9525">
            <a:noFill/>
            <a:miter lim="800000"/>
            <a:headEnd/>
            <a:tailEnd/>
          </a:ln>
        </p:spPr>
        <p:txBody>
          <a:bodyPr wrap="square">
            <a:spAutoFit/>
          </a:bodyPr>
          <a:lstStyle/>
          <a:p>
            <a:pPr marL="360363" indent="-360363" algn="l"/>
            <a:r>
              <a:rPr lang="en-US" dirty="0" smtClean="0">
                <a:solidFill>
                  <a:srgbClr val="000000"/>
                </a:solidFill>
                <a:latin typeface="Helvetica"/>
                <a:cs typeface="Helvetica"/>
              </a:rPr>
              <a:t>What kinds of metabolic adaptations would be necessary to produce a successful endosymbiosis between a proteobacteria and a eukaryotic cell?</a:t>
            </a:r>
            <a:endParaRPr lang="en-US" dirty="0">
              <a:solidFill>
                <a:srgbClr val="000000"/>
              </a:solidFill>
              <a:latin typeface="Helvetica"/>
              <a:cs typeface="Helvetica"/>
            </a:endParaRPr>
          </a:p>
        </p:txBody>
      </p:sp>
      <p:sp>
        <p:nvSpPr>
          <p:cNvPr id="326" name="Freeform 325"/>
          <p:cNvSpPr/>
          <p:nvPr/>
        </p:nvSpPr>
        <p:spPr>
          <a:xfrm>
            <a:off x="166130" y="1227439"/>
            <a:ext cx="1591716" cy="2023907"/>
          </a:xfrm>
          <a:custGeom>
            <a:avLst/>
            <a:gdLst>
              <a:gd name="connsiteX0" fmla="*/ 114301 w 1384635"/>
              <a:gd name="connsiteY0" fmla="*/ 654488 h 1257757"/>
              <a:gd name="connsiteX1" fmla="*/ 273051 w 1384635"/>
              <a:gd name="connsiteY1" fmla="*/ 594163 h 1257757"/>
              <a:gd name="connsiteX2" fmla="*/ 377826 w 1384635"/>
              <a:gd name="connsiteY2" fmla="*/ 613213 h 1257757"/>
              <a:gd name="connsiteX3" fmla="*/ 444501 w 1384635"/>
              <a:gd name="connsiteY3" fmla="*/ 489388 h 1257757"/>
              <a:gd name="connsiteX4" fmla="*/ 330201 w 1384635"/>
              <a:gd name="connsiteY4" fmla="*/ 308413 h 1257757"/>
              <a:gd name="connsiteX5" fmla="*/ 488951 w 1384635"/>
              <a:gd name="connsiteY5" fmla="*/ 82988 h 1257757"/>
              <a:gd name="connsiteX6" fmla="*/ 635001 w 1384635"/>
              <a:gd name="connsiteY6" fmla="*/ 168713 h 1257757"/>
              <a:gd name="connsiteX7" fmla="*/ 860426 w 1384635"/>
              <a:gd name="connsiteY7" fmla="*/ 438 h 1257757"/>
              <a:gd name="connsiteX8" fmla="*/ 1076326 w 1384635"/>
              <a:gd name="connsiteY8" fmla="*/ 121088 h 1257757"/>
              <a:gd name="connsiteX9" fmla="*/ 1320801 w 1384635"/>
              <a:gd name="connsiteY9" fmla="*/ 159188 h 1257757"/>
              <a:gd name="connsiteX10" fmla="*/ 1212851 w 1384635"/>
              <a:gd name="connsiteY10" fmla="*/ 448113 h 1257757"/>
              <a:gd name="connsiteX11" fmla="*/ 1384301 w 1384635"/>
              <a:gd name="connsiteY11" fmla="*/ 594163 h 1257757"/>
              <a:gd name="connsiteX12" fmla="*/ 1257301 w 1384635"/>
              <a:gd name="connsiteY12" fmla="*/ 765613 h 1257757"/>
              <a:gd name="connsiteX13" fmla="*/ 1285876 w 1384635"/>
              <a:gd name="connsiteY13" fmla="*/ 946588 h 1257757"/>
              <a:gd name="connsiteX14" fmla="*/ 1133476 w 1384635"/>
              <a:gd name="connsiteY14" fmla="*/ 1235513 h 1257757"/>
              <a:gd name="connsiteX15" fmla="*/ 793751 w 1384635"/>
              <a:gd name="connsiteY15" fmla="*/ 1159313 h 1257757"/>
              <a:gd name="connsiteX16" fmla="*/ 549276 w 1384635"/>
              <a:gd name="connsiteY16" fmla="*/ 1257738 h 1257757"/>
              <a:gd name="connsiteX17" fmla="*/ 415926 w 1384635"/>
              <a:gd name="connsiteY17" fmla="*/ 1149788 h 1257757"/>
              <a:gd name="connsiteX18" fmla="*/ 374651 w 1384635"/>
              <a:gd name="connsiteY18" fmla="*/ 933888 h 1257757"/>
              <a:gd name="connsiteX19" fmla="*/ 171451 w 1384635"/>
              <a:gd name="connsiteY19" fmla="*/ 968813 h 1257757"/>
              <a:gd name="connsiteX20" fmla="*/ 1 w 1384635"/>
              <a:gd name="connsiteY20" fmla="*/ 857688 h 1257757"/>
              <a:gd name="connsiteX21" fmla="*/ 174626 w 1384635"/>
              <a:gd name="connsiteY21" fmla="*/ 851338 h 1257757"/>
              <a:gd name="connsiteX22" fmla="*/ 330201 w 1384635"/>
              <a:gd name="connsiteY22" fmla="*/ 813238 h 1257757"/>
              <a:gd name="connsiteX23" fmla="*/ 320676 w 1384635"/>
              <a:gd name="connsiteY23" fmla="*/ 679888 h 1257757"/>
              <a:gd name="connsiteX24" fmla="*/ 190501 w 1384635"/>
              <a:gd name="connsiteY24" fmla="*/ 654488 h 1257757"/>
              <a:gd name="connsiteX25" fmla="*/ 50801 w 1384635"/>
              <a:gd name="connsiteY25" fmla="*/ 711638 h 1257757"/>
              <a:gd name="connsiteX26" fmla="*/ 114301 w 1384635"/>
              <a:gd name="connsiteY26" fmla="*/ 654488 h 1257757"/>
              <a:gd name="connsiteX0" fmla="*/ 114301 w 1544576"/>
              <a:gd name="connsiteY0" fmla="*/ 654488 h 1257757"/>
              <a:gd name="connsiteX1" fmla="*/ 273051 w 1544576"/>
              <a:gd name="connsiteY1" fmla="*/ 594163 h 1257757"/>
              <a:gd name="connsiteX2" fmla="*/ 377826 w 1544576"/>
              <a:gd name="connsiteY2" fmla="*/ 613213 h 1257757"/>
              <a:gd name="connsiteX3" fmla="*/ 444501 w 1544576"/>
              <a:gd name="connsiteY3" fmla="*/ 489388 h 1257757"/>
              <a:gd name="connsiteX4" fmla="*/ 330201 w 1544576"/>
              <a:gd name="connsiteY4" fmla="*/ 308413 h 1257757"/>
              <a:gd name="connsiteX5" fmla="*/ 488951 w 1544576"/>
              <a:gd name="connsiteY5" fmla="*/ 82988 h 1257757"/>
              <a:gd name="connsiteX6" fmla="*/ 635001 w 1544576"/>
              <a:gd name="connsiteY6" fmla="*/ 168713 h 1257757"/>
              <a:gd name="connsiteX7" fmla="*/ 860426 w 1544576"/>
              <a:gd name="connsiteY7" fmla="*/ 438 h 1257757"/>
              <a:gd name="connsiteX8" fmla="*/ 1076326 w 1544576"/>
              <a:gd name="connsiteY8" fmla="*/ 121088 h 1257757"/>
              <a:gd name="connsiteX9" fmla="*/ 1320801 w 1544576"/>
              <a:gd name="connsiteY9" fmla="*/ 159188 h 1257757"/>
              <a:gd name="connsiteX10" fmla="*/ 1212851 w 1544576"/>
              <a:gd name="connsiteY10" fmla="*/ 448113 h 1257757"/>
              <a:gd name="connsiteX11" fmla="*/ 1384301 w 1544576"/>
              <a:gd name="connsiteY11" fmla="*/ 594163 h 1257757"/>
              <a:gd name="connsiteX12" fmla="*/ 1543051 w 1544576"/>
              <a:gd name="connsiteY12" fmla="*/ 784663 h 1257757"/>
              <a:gd name="connsiteX13" fmla="*/ 1285876 w 1544576"/>
              <a:gd name="connsiteY13" fmla="*/ 946588 h 1257757"/>
              <a:gd name="connsiteX14" fmla="*/ 1133476 w 1544576"/>
              <a:gd name="connsiteY14" fmla="*/ 1235513 h 1257757"/>
              <a:gd name="connsiteX15" fmla="*/ 793751 w 1544576"/>
              <a:gd name="connsiteY15" fmla="*/ 1159313 h 1257757"/>
              <a:gd name="connsiteX16" fmla="*/ 549276 w 1544576"/>
              <a:gd name="connsiteY16" fmla="*/ 1257738 h 1257757"/>
              <a:gd name="connsiteX17" fmla="*/ 415926 w 1544576"/>
              <a:gd name="connsiteY17" fmla="*/ 1149788 h 1257757"/>
              <a:gd name="connsiteX18" fmla="*/ 374651 w 1544576"/>
              <a:gd name="connsiteY18" fmla="*/ 933888 h 1257757"/>
              <a:gd name="connsiteX19" fmla="*/ 171451 w 1544576"/>
              <a:gd name="connsiteY19" fmla="*/ 968813 h 1257757"/>
              <a:gd name="connsiteX20" fmla="*/ 1 w 1544576"/>
              <a:gd name="connsiteY20" fmla="*/ 857688 h 1257757"/>
              <a:gd name="connsiteX21" fmla="*/ 174626 w 1544576"/>
              <a:gd name="connsiteY21" fmla="*/ 851338 h 1257757"/>
              <a:gd name="connsiteX22" fmla="*/ 330201 w 1544576"/>
              <a:gd name="connsiteY22" fmla="*/ 813238 h 1257757"/>
              <a:gd name="connsiteX23" fmla="*/ 320676 w 1544576"/>
              <a:gd name="connsiteY23" fmla="*/ 679888 h 1257757"/>
              <a:gd name="connsiteX24" fmla="*/ 190501 w 1544576"/>
              <a:gd name="connsiteY24" fmla="*/ 654488 h 1257757"/>
              <a:gd name="connsiteX25" fmla="*/ 50801 w 1544576"/>
              <a:gd name="connsiteY25" fmla="*/ 711638 h 1257757"/>
              <a:gd name="connsiteX26" fmla="*/ 114301 w 1544576"/>
              <a:gd name="connsiteY26" fmla="*/ 654488 h 1257757"/>
              <a:gd name="connsiteX0" fmla="*/ 114301 w 1547822"/>
              <a:gd name="connsiteY0" fmla="*/ 654488 h 1257757"/>
              <a:gd name="connsiteX1" fmla="*/ 273051 w 1547822"/>
              <a:gd name="connsiteY1" fmla="*/ 594163 h 1257757"/>
              <a:gd name="connsiteX2" fmla="*/ 377826 w 1547822"/>
              <a:gd name="connsiteY2" fmla="*/ 613213 h 1257757"/>
              <a:gd name="connsiteX3" fmla="*/ 444501 w 1547822"/>
              <a:gd name="connsiteY3" fmla="*/ 489388 h 1257757"/>
              <a:gd name="connsiteX4" fmla="*/ 330201 w 1547822"/>
              <a:gd name="connsiteY4" fmla="*/ 308413 h 1257757"/>
              <a:gd name="connsiteX5" fmla="*/ 488951 w 1547822"/>
              <a:gd name="connsiteY5" fmla="*/ 82988 h 1257757"/>
              <a:gd name="connsiteX6" fmla="*/ 635001 w 1547822"/>
              <a:gd name="connsiteY6" fmla="*/ 168713 h 1257757"/>
              <a:gd name="connsiteX7" fmla="*/ 860426 w 1547822"/>
              <a:gd name="connsiteY7" fmla="*/ 438 h 1257757"/>
              <a:gd name="connsiteX8" fmla="*/ 1076326 w 1547822"/>
              <a:gd name="connsiteY8" fmla="*/ 121088 h 1257757"/>
              <a:gd name="connsiteX9" fmla="*/ 1320801 w 1547822"/>
              <a:gd name="connsiteY9" fmla="*/ 159188 h 1257757"/>
              <a:gd name="connsiteX10" fmla="*/ 1212851 w 1547822"/>
              <a:gd name="connsiteY10" fmla="*/ 448113 h 1257757"/>
              <a:gd name="connsiteX11" fmla="*/ 1435101 w 1547822"/>
              <a:gd name="connsiteY11" fmla="*/ 511613 h 1257757"/>
              <a:gd name="connsiteX12" fmla="*/ 1543051 w 1547822"/>
              <a:gd name="connsiteY12" fmla="*/ 784663 h 1257757"/>
              <a:gd name="connsiteX13" fmla="*/ 1285876 w 1547822"/>
              <a:gd name="connsiteY13" fmla="*/ 946588 h 1257757"/>
              <a:gd name="connsiteX14" fmla="*/ 1133476 w 1547822"/>
              <a:gd name="connsiteY14" fmla="*/ 1235513 h 1257757"/>
              <a:gd name="connsiteX15" fmla="*/ 793751 w 1547822"/>
              <a:gd name="connsiteY15" fmla="*/ 1159313 h 1257757"/>
              <a:gd name="connsiteX16" fmla="*/ 549276 w 1547822"/>
              <a:gd name="connsiteY16" fmla="*/ 1257738 h 1257757"/>
              <a:gd name="connsiteX17" fmla="*/ 415926 w 1547822"/>
              <a:gd name="connsiteY17" fmla="*/ 1149788 h 1257757"/>
              <a:gd name="connsiteX18" fmla="*/ 374651 w 1547822"/>
              <a:gd name="connsiteY18" fmla="*/ 933888 h 1257757"/>
              <a:gd name="connsiteX19" fmla="*/ 171451 w 1547822"/>
              <a:gd name="connsiteY19" fmla="*/ 968813 h 1257757"/>
              <a:gd name="connsiteX20" fmla="*/ 1 w 1547822"/>
              <a:gd name="connsiteY20" fmla="*/ 857688 h 1257757"/>
              <a:gd name="connsiteX21" fmla="*/ 174626 w 1547822"/>
              <a:gd name="connsiteY21" fmla="*/ 851338 h 1257757"/>
              <a:gd name="connsiteX22" fmla="*/ 330201 w 1547822"/>
              <a:gd name="connsiteY22" fmla="*/ 813238 h 1257757"/>
              <a:gd name="connsiteX23" fmla="*/ 320676 w 1547822"/>
              <a:gd name="connsiteY23" fmla="*/ 679888 h 1257757"/>
              <a:gd name="connsiteX24" fmla="*/ 190501 w 1547822"/>
              <a:gd name="connsiteY24" fmla="*/ 654488 h 1257757"/>
              <a:gd name="connsiteX25" fmla="*/ 50801 w 1547822"/>
              <a:gd name="connsiteY25" fmla="*/ 711638 h 1257757"/>
              <a:gd name="connsiteX26" fmla="*/ 114301 w 1547822"/>
              <a:gd name="connsiteY26" fmla="*/ 654488 h 1257757"/>
              <a:gd name="connsiteX0" fmla="*/ 114301 w 1547344"/>
              <a:gd name="connsiteY0" fmla="*/ 654488 h 1257757"/>
              <a:gd name="connsiteX1" fmla="*/ 273051 w 1547344"/>
              <a:gd name="connsiteY1" fmla="*/ 594163 h 1257757"/>
              <a:gd name="connsiteX2" fmla="*/ 377826 w 1547344"/>
              <a:gd name="connsiteY2" fmla="*/ 613213 h 1257757"/>
              <a:gd name="connsiteX3" fmla="*/ 444501 w 1547344"/>
              <a:gd name="connsiteY3" fmla="*/ 489388 h 1257757"/>
              <a:gd name="connsiteX4" fmla="*/ 330201 w 1547344"/>
              <a:gd name="connsiteY4" fmla="*/ 308413 h 1257757"/>
              <a:gd name="connsiteX5" fmla="*/ 488951 w 1547344"/>
              <a:gd name="connsiteY5" fmla="*/ 82988 h 1257757"/>
              <a:gd name="connsiteX6" fmla="*/ 635001 w 1547344"/>
              <a:gd name="connsiteY6" fmla="*/ 168713 h 1257757"/>
              <a:gd name="connsiteX7" fmla="*/ 860426 w 1547344"/>
              <a:gd name="connsiteY7" fmla="*/ 438 h 1257757"/>
              <a:gd name="connsiteX8" fmla="*/ 1076326 w 1547344"/>
              <a:gd name="connsiteY8" fmla="*/ 121088 h 1257757"/>
              <a:gd name="connsiteX9" fmla="*/ 1320801 w 1547344"/>
              <a:gd name="connsiteY9" fmla="*/ 159188 h 1257757"/>
              <a:gd name="connsiteX10" fmla="*/ 1282701 w 1547344"/>
              <a:gd name="connsiteY10" fmla="*/ 384613 h 1257757"/>
              <a:gd name="connsiteX11" fmla="*/ 1435101 w 1547344"/>
              <a:gd name="connsiteY11" fmla="*/ 511613 h 1257757"/>
              <a:gd name="connsiteX12" fmla="*/ 1543051 w 1547344"/>
              <a:gd name="connsiteY12" fmla="*/ 784663 h 1257757"/>
              <a:gd name="connsiteX13" fmla="*/ 1285876 w 1547344"/>
              <a:gd name="connsiteY13" fmla="*/ 946588 h 1257757"/>
              <a:gd name="connsiteX14" fmla="*/ 1133476 w 1547344"/>
              <a:gd name="connsiteY14" fmla="*/ 1235513 h 1257757"/>
              <a:gd name="connsiteX15" fmla="*/ 793751 w 1547344"/>
              <a:gd name="connsiteY15" fmla="*/ 1159313 h 1257757"/>
              <a:gd name="connsiteX16" fmla="*/ 549276 w 1547344"/>
              <a:gd name="connsiteY16" fmla="*/ 1257738 h 1257757"/>
              <a:gd name="connsiteX17" fmla="*/ 415926 w 1547344"/>
              <a:gd name="connsiteY17" fmla="*/ 1149788 h 1257757"/>
              <a:gd name="connsiteX18" fmla="*/ 374651 w 1547344"/>
              <a:gd name="connsiteY18" fmla="*/ 933888 h 1257757"/>
              <a:gd name="connsiteX19" fmla="*/ 171451 w 1547344"/>
              <a:gd name="connsiteY19" fmla="*/ 968813 h 1257757"/>
              <a:gd name="connsiteX20" fmla="*/ 1 w 1547344"/>
              <a:gd name="connsiteY20" fmla="*/ 857688 h 1257757"/>
              <a:gd name="connsiteX21" fmla="*/ 174626 w 1547344"/>
              <a:gd name="connsiteY21" fmla="*/ 851338 h 1257757"/>
              <a:gd name="connsiteX22" fmla="*/ 330201 w 1547344"/>
              <a:gd name="connsiteY22" fmla="*/ 813238 h 1257757"/>
              <a:gd name="connsiteX23" fmla="*/ 320676 w 1547344"/>
              <a:gd name="connsiteY23" fmla="*/ 679888 h 1257757"/>
              <a:gd name="connsiteX24" fmla="*/ 190501 w 1547344"/>
              <a:gd name="connsiteY24" fmla="*/ 654488 h 1257757"/>
              <a:gd name="connsiteX25" fmla="*/ 50801 w 1547344"/>
              <a:gd name="connsiteY25" fmla="*/ 711638 h 1257757"/>
              <a:gd name="connsiteX26" fmla="*/ 114301 w 1547344"/>
              <a:gd name="connsiteY26" fmla="*/ 654488 h 1257757"/>
              <a:gd name="connsiteX0" fmla="*/ 114301 w 1543054"/>
              <a:gd name="connsiteY0" fmla="*/ 654488 h 1257757"/>
              <a:gd name="connsiteX1" fmla="*/ 273051 w 1543054"/>
              <a:gd name="connsiteY1" fmla="*/ 594163 h 1257757"/>
              <a:gd name="connsiteX2" fmla="*/ 377826 w 1543054"/>
              <a:gd name="connsiteY2" fmla="*/ 613213 h 1257757"/>
              <a:gd name="connsiteX3" fmla="*/ 444501 w 1543054"/>
              <a:gd name="connsiteY3" fmla="*/ 489388 h 1257757"/>
              <a:gd name="connsiteX4" fmla="*/ 330201 w 1543054"/>
              <a:gd name="connsiteY4" fmla="*/ 308413 h 1257757"/>
              <a:gd name="connsiteX5" fmla="*/ 488951 w 1543054"/>
              <a:gd name="connsiteY5" fmla="*/ 82988 h 1257757"/>
              <a:gd name="connsiteX6" fmla="*/ 635001 w 1543054"/>
              <a:gd name="connsiteY6" fmla="*/ 168713 h 1257757"/>
              <a:gd name="connsiteX7" fmla="*/ 860426 w 1543054"/>
              <a:gd name="connsiteY7" fmla="*/ 438 h 1257757"/>
              <a:gd name="connsiteX8" fmla="*/ 1076326 w 1543054"/>
              <a:gd name="connsiteY8" fmla="*/ 121088 h 1257757"/>
              <a:gd name="connsiteX9" fmla="*/ 1320801 w 1543054"/>
              <a:gd name="connsiteY9" fmla="*/ 159188 h 1257757"/>
              <a:gd name="connsiteX10" fmla="*/ 1282701 w 1543054"/>
              <a:gd name="connsiteY10" fmla="*/ 384613 h 1257757"/>
              <a:gd name="connsiteX11" fmla="*/ 1435101 w 1543054"/>
              <a:gd name="connsiteY11" fmla="*/ 511613 h 1257757"/>
              <a:gd name="connsiteX12" fmla="*/ 1543051 w 1543054"/>
              <a:gd name="connsiteY12" fmla="*/ 784663 h 1257757"/>
              <a:gd name="connsiteX13" fmla="*/ 1431926 w 1543054"/>
              <a:gd name="connsiteY13" fmla="*/ 1010088 h 1257757"/>
              <a:gd name="connsiteX14" fmla="*/ 1133476 w 1543054"/>
              <a:gd name="connsiteY14" fmla="*/ 1235513 h 1257757"/>
              <a:gd name="connsiteX15" fmla="*/ 793751 w 1543054"/>
              <a:gd name="connsiteY15" fmla="*/ 1159313 h 1257757"/>
              <a:gd name="connsiteX16" fmla="*/ 549276 w 1543054"/>
              <a:gd name="connsiteY16" fmla="*/ 1257738 h 1257757"/>
              <a:gd name="connsiteX17" fmla="*/ 415926 w 1543054"/>
              <a:gd name="connsiteY17" fmla="*/ 1149788 h 1257757"/>
              <a:gd name="connsiteX18" fmla="*/ 374651 w 1543054"/>
              <a:gd name="connsiteY18" fmla="*/ 933888 h 1257757"/>
              <a:gd name="connsiteX19" fmla="*/ 171451 w 1543054"/>
              <a:gd name="connsiteY19" fmla="*/ 968813 h 1257757"/>
              <a:gd name="connsiteX20" fmla="*/ 1 w 1543054"/>
              <a:gd name="connsiteY20" fmla="*/ 857688 h 1257757"/>
              <a:gd name="connsiteX21" fmla="*/ 174626 w 1543054"/>
              <a:gd name="connsiteY21" fmla="*/ 851338 h 1257757"/>
              <a:gd name="connsiteX22" fmla="*/ 330201 w 1543054"/>
              <a:gd name="connsiteY22" fmla="*/ 813238 h 1257757"/>
              <a:gd name="connsiteX23" fmla="*/ 320676 w 1543054"/>
              <a:gd name="connsiteY23" fmla="*/ 679888 h 1257757"/>
              <a:gd name="connsiteX24" fmla="*/ 190501 w 1543054"/>
              <a:gd name="connsiteY24" fmla="*/ 654488 h 1257757"/>
              <a:gd name="connsiteX25" fmla="*/ 50801 w 1543054"/>
              <a:gd name="connsiteY25" fmla="*/ 711638 h 1257757"/>
              <a:gd name="connsiteX26" fmla="*/ 114301 w 1543054"/>
              <a:gd name="connsiteY26" fmla="*/ 654488 h 1257757"/>
              <a:gd name="connsiteX0" fmla="*/ 65943 w 1494696"/>
              <a:gd name="connsiteY0" fmla="*/ 654488 h 1257757"/>
              <a:gd name="connsiteX1" fmla="*/ 224693 w 1494696"/>
              <a:gd name="connsiteY1" fmla="*/ 594163 h 1257757"/>
              <a:gd name="connsiteX2" fmla="*/ 329468 w 1494696"/>
              <a:gd name="connsiteY2" fmla="*/ 613213 h 1257757"/>
              <a:gd name="connsiteX3" fmla="*/ 396143 w 1494696"/>
              <a:gd name="connsiteY3" fmla="*/ 489388 h 1257757"/>
              <a:gd name="connsiteX4" fmla="*/ 281843 w 1494696"/>
              <a:gd name="connsiteY4" fmla="*/ 308413 h 1257757"/>
              <a:gd name="connsiteX5" fmla="*/ 440593 w 1494696"/>
              <a:gd name="connsiteY5" fmla="*/ 82988 h 1257757"/>
              <a:gd name="connsiteX6" fmla="*/ 586643 w 1494696"/>
              <a:gd name="connsiteY6" fmla="*/ 168713 h 1257757"/>
              <a:gd name="connsiteX7" fmla="*/ 812068 w 1494696"/>
              <a:gd name="connsiteY7" fmla="*/ 438 h 1257757"/>
              <a:gd name="connsiteX8" fmla="*/ 1027968 w 1494696"/>
              <a:gd name="connsiteY8" fmla="*/ 121088 h 1257757"/>
              <a:gd name="connsiteX9" fmla="*/ 1272443 w 1494696"/>
              <a:gd name="connsiteY9" fmla="*/ 159188 h 1257757"/>
              <a:gd name="connsiteX10" fmla="*/ 1234343 w 1494696"/>
              <a:gd name="connsiteY10" fmla="*/ 384613 h 1257757"/>
              <a:gd name="connsiteX11" fmla="*/ 1386743 w 1494696"/>
              <a:gd name="connsiteY11" fmla="*/ 511613 h 1257757"/>
              <a:gd name="connsiteX12" fmla="*/ 1494693 w 1494696"/>
              <a:gd name="connsiteY12" fmla="*/ 784663 h 1257757"/>
              <a:gd name="connsiteX13" fmla="*/ 1383568 w 1494696"/>
              <a:gd name="connsiteY13" fmla="*/ 1010088 h 1257757"/>
              <a:gd name="connsiteX14" fmla="*/ 1085118 w 1494696"/>
              <a:gd name="connsiteY14" fmla="*/ 1235513 h 1257757"/>
              <a:gd name="connsiteX15" fmla="*/ 745393 w 1494696"/>
              <a:gd name="connsiteY15" fmla="*/ 1159313 h 1257757"/>
              <a:gd name="connsiteX16" fmla="*/ 500918 w 1494696"/>
              <a:gd name="connsiteY16" fmla="*/ 1257738 h 1257757"/>
              <a:gd name="connsiteX17" fmla="*/ 367568 w 1494696"/>
              <a:gd name="connsiteY17" fmla="*/ 1149788 h 1257757"/>
              <a:gd name="connsiteX18" fmla="*/ 326293 w 1494696"/>
              <a:gd name="connsiteY18" fmla="*/ 933888 h 1257757"/>
              <a:gd name="connsiteX19" fmla="*/ 123093 w 1494696"/>
              <a:gd name="connsiteY19" fmla="*/ 968813 h 1257757"/>
              <a:gd name="connsiteX20" fmla="*/ 126268 w 1494696"/>
              <a:gd name="connsiteY20" fmla="*/ 851338 h 1257757"/>
              <a:gd name="connsiteX21" fmla="*/ 281843 w 1494696"/>
              <a:gd name="connsiteY21" fmla="*/ 813238 h 1257757"/>
              <a:gd name="connsiteX22" fmla="*/ 272318 w 1494696"/>
              <a:gd name="connsiteY22" fmla="*/ 679888 h 1257757"/>
              <a:gd name="connsiteX23" fmla="*/ 142143 w 1494696"/>
              <a:gd name="connsiteY23" fmla="*/ 654488 h 1257757"/>
              <a:gd name="connsiteX24" fmla="*/ 2443 w 1494696"/>
              <a:gd name="connsiteY24" fmla="*/ 711638 h 1257757"/>
              <a:gd name="connsiteX25" fmla="*/ 65943 w 1494696"/>
              <a:gd name="connsiteY25" fmla="*/ 654488 h 1257757"/>
              <a:gd name="connsiteX0" fmla="*/ 2147 w 1430900"/>
              <a:gd name="connsiteY0" fmla="*/ 654488 h 1257757"/>
              <a:gd name="connsiteX1" fmla="*/ 160897 w 1430900"/>
              <a:gd name="connsiteY1" fmla="*/ 594163 h 1257757"/>
              <a:gd name="connsiteX2" fmla="*/ 265672 w 1430900"/>
              <a:gd name="connsiteY2" fmla="*/ 613213 h 1257757"/>
              <a:gd name="connsiteX3" fmla="*/ 332347 w 1430900"/>
              <a:gd name="connsiteY3" fmla="*/ 489388 h 1257757"/>
              <a:gd name="connsiteX4" fmla="*/ 218047 w 1430900"/>
              <a:gd name="connsiteY4" fmla="*/ 308413 h 1257757"/>
              <a:gd name="connsiteX5" fmla="*/ 376797 w 1430900"/>
              <a:gd name="connsiteY5" fmla="*/ 82988 h 1257757"/>
              <a:gd name="connsiteX6" fmla="*/ 522847 w 1430900"/>
              <a:gd name="connsiteY6" fmla="*/ 168713 h 1257757"/>
              <a:gd name="connsiteX7" fmla="*/ 748272 w 1430900"/>
              <a:gd name="connsiteY7" fmla="*/ 438 h 1257757"/>
              <a:gd name="connsiteX8" fmla="*/ 964172 w 1430900"/>
              <a:gd name="connsiteY8" fmla="*/ 121088 h 1257757"/>
              <a:gd name="connsiteX9" fmla="*/ 1208647 w 1430900"/>
              <a:gd name="connsiteY9" fmla="*/ 159188 h 1257757"/>
              <a:gd name="connsiteX10" fmla="*/ 1170547 w 1430900"/>
              <a:gd name="connsiteY10" fmla="*/ 384613 h 1257757"/>
              <a:gd name="connsiteX11" fmla="*/ 1322947 w 1430900"/>
              <a:gd name="connsiteY11" fmla="*/ 511613 h 1257757"/>
              <a:gd name="connsiteX12" fmla="*/ 1430897 w 1430900"/>
              <a:gd name="connsiteY12" fmla="*/ 784663 h 1257757"/>
              <a:gd name="connsiteX13" fmla="*/ 1319772 w 1430900"/>
              <a:gd name="connsiteY13" fmla="*/ 1010088 h 1257757"/>
              <a:gd name="connsiteX14" fmla="*/ 1021322 w 1430900"/>
              <a:gd name="connsiteY14" fmla="*/ 1235513 h 1257757"/>
              <a:gd name="connsiteX15" fmla="*/ 681597 w 1430900"/>
              <a:gd name="connsiteY15" fmla="*/ 1159313 h 1257757"/>
              <a:gd name="connsiteX16" fmla="*/ 437122 w 1430900"/>
              <a:gd name="connsiteY16" fmla="*/ 1257738 h 1257757"/>
              <a:gd name="connsiteX17" fmla="*/ 303772 w 1430900"/>
              <a:gd name="connsiteY17" fmla="*/ 1149788 h 1257757"/>
              <a:gd name="connsiteX18" fmla="*/ 262497 w 1430900"/>
              <a:gd name="connsiteY18" fmla="*/ 933888 h 1257757"/>
              <a:gd name="connsiteX19" fmla="*/ 59297 w 1430900"/>
              <a:gd name="connsiteY19" fmla="*/ 968813 h 1257757"/>
              <a:gd name="connsiteX20" fmla="*/ 62472 w 1430900"/>
              <a:gd name="connsiteY20" fmla="*/ 851338 h 1257757"/>
              <a:gd name="connsiteX21" fmla="*/ 218047 w 1430900"/>
              <a:gd name="connsiteY21" fmla="*/ 813238 h 1257757"/>
              <a:gd name="connsiteX22" fmla="*/ 208522 w 1430900"/>
              <a:gd name="connsiteY22" fmla="*/ 679888 h 1257757"/>
              <a:gd name="connsiteX23" fmla="*/ 78347 w 1430900"/>
              <a:gd name="connsiteY23" fmla="*/ 654488 h 1257757"/>
              <a:gd name="connsiteX24" fmla="*/ 2147 w 1430900"/>
              <a:gd name="connsiteY24" fmla="*/ 654488 h 1257757"/>
              <a:gd name="connsiteX0" fmla="*/ 40156 w 1392709"/>
              <a:gd name="connsiteY0" fmla="*/ 654488 h 1257757"/>
              <a:gd name="connsiteX1" fmla="*/ 122706 w 1392709"/>
              <a:gd name="connsiteY1" fmla="*/ 594163 h 1257757"/>
              <a:gd name="connsiteX2" fmla="*/ 227481 w 1392709"/>
              <a:gd name="connsiteY2" fmla="*/ 613213 h 1257757"/>
              <a:gd name="connsiteX3" fmla="*/ 294156 w 1392709"/>
              <a:gd name="connsiteY3" fmla="*/ 489388 h 1257757"/>
              <a:gd name="connsiteX4" fmla="*/ 179856 w 1392709"/>
              <a:gd name="connsiteY4" fmla="*/ 308413 h 1257757"/>
              <a:gd name="connsiteX5" fmla="*/ 338606 w 1392709"/>
              <a:gd name="connsiteY5" fmla="*/ 82988 h 1257757"/>
              <a:gd name="connsiteX6" fmla="*/ 484656 w 1392709"/>
              <a:gd name="connsiteY6" fmla="*/ 168713 h 1257757"/>
              <a:gd name="connsiteX7" fmla="*/ 710081 w 1392709"/>
              <a:gd name="connsiteY7" fmla="*/ 438 h 1257757"/>
              <a:gd name="connsiteX8" fmla="*/ 925981 w 1392709"/>
              <a:gd name="connsiteY8" fmla="*/ 121088 h 1257757"/>
              <a:gd name="connsiteX9" fmla="*/ 1170456 w 1392709"/>
              <a:gd name="connsiteY9" fmla="*/ 159188 h 1257757"/>
              <a:gd name="connsiteX10" fmla="*/ 1132356 w 1392709"/>
              <a:gd name="connsiteY10" fmla="*/ 384613 h 1257757"/>
              <a:gd name="connsiteX11" fmla="*/ 1284756 w 1392709"/>
              <a:gd name="connsiteY11" fmla="*/ 511613 h 1257757"/>
              <a:gd name="connsiteX12" fmla="*/ 1392706 w 1392709"/>
              <a:gd name="connsiteY12" fmla="*/ 784663 h 1257757"/>
              <a:gd name="connsiteX13" fmla="*/ 1281581 w 1392709"/>
              <a:gd name="connsiteY13" fmla="*/ 1010088 h 1257757"/>
              <a:gd name="connsiteX14" fmla="*/ 983131 w 1392709"/>
              <a:gd name="connsiteY14" fmla="*/ 1235513 h 1257757"/>
              <a:gd name="connsiteX15" fmla="*/ 643406 w 1392709"/>
              <a:gd name="connsiteY15" fmla="*/ 1159313 h 1257757"/>
              <a:gd name="connsiteX16" fmla="*/ 398931 w 1392709"/>
              <a:gd name="connsiteY16" fmla="*/ 1257738 h 1257757"/>
              <a:gd name="connsiteX17" fmla="*/ 265581 w 1392709"/>
              <a:gd name="connsiteY17" fmla="*/ 1149788 h 1257757"/>
              <a:gd name="connsiteX18" fmla="*/ 224306 w 1392709"/>
              <a:gd name="connsiteY18" fmla="*/ 933888 h 1257757"/>
              <a:gd name="connsiteX19" fmla="*/ 21106 w 1392709"/>
              <a:gd name="connsiteY19" fmla="*/ 968813 h 1257757"/>
              <a:gd name="connsiteX20" fmla="*/ 24281 w 1392709"/>
              <a:gd name="connsiteY20" fmla="*/ 851338 h 1257757"/>
              <a:gd name="connsiteX21" fmla="*/ 179856 w 1392709"/>
              <a:gd name="connsiteY21" fmla="*/ 813238 h 1257757"/>
              <a:gd name="connsiteX22" fmla="*/ 170331 w 1392709"/>
              <a:gd name="connsiteY22" fmla="*/ 679888 h 1257757"/>
              <a:gd name="connsiteX23" fmla="*/ 40156 w 1392709"/>
              <a:gd name="connsiteY23" fmla="*/ 654488 h 1257757"/>
              <a:gd name="connsiteX0" fmla="*/ 15875 w 1368428"/>
              <a:gd name="connsiteY0" fmla="*/ 654488 h 1257757"/>
              <a:gd name="connsiteX1" fmla="*/ 98425 w 1368428"/>
              <a:gd name="connsiteY1" fmla="*/ 594163 h 1257757"/>
              <a:gd name="connsiteX2" fmla="*/ 203200 w 1368428"/>
              <a:gd name="connsiteY2" fmla="*/ 613213 h 1257757"/>
              <a:gd name="connsiteX3" fmla="*/ 269875 w 1368428"/>
              <a:gd name="connsiteY3" fmla="*/ 489388 h 1257757"/>
              <a:gd name="connsiteX4" fmla="*/ 155575 w 1368428"/>
              <a:gd name="connsiteY4" fmla="*/ 308413 h 1257757"/>
              <a:gd name="connsiteX5" fmla="*/ 314325 w 1368428"/>
              <a:gd name="connsiteY5" fmla="*/ 82988 h 1257757"/>
              <a:gd name="connsiteX6" fmla="*/ 460375 w 1368428"/>
              <a:gd name="connsiteY6" fmla="*/ 168713 h 1257757"/>
              <a:gd name="connsiteX7" fmla="*/ 685800 w 1368428"/>
              <a:gd name="connsiteY7" fmla="*/ 438 h 1257757"/>
              <a:gd name="connsiteX8" fmla="*/ 901700 w 1368428"/>
              <a:gd name="connsiteY8" fmla="*/ 121088 h 1257757"/>
              <a:gd name="connsiteX9" fmla="*/ 1146175 w 1368428"/>
              <a:gd name="connsiteY9" fmla="*/ 159188 h 1257757"/>
              <a:gd name="connsiteX10" fmla="*/ 1108075 w 1368428"/>
              <a:gd name="connsiteY10" fmla="*/ 384613 h 1257757"/>
              <a:gd name="connsiteX11" fmla="*/ 1260475 w 1368428"/>
              <a:gd name="connsiteY11" fmla="*/ 511613 h 1257757"/>
              <a:gd name="connsiteX12" fmla="*/ 1368425 w 1368428"/>
              <a:gd name="connsiteY12" fmla="*/ 784663 h 1257757"/>
              <a:gd name="connsiteX13" fmla="*/ 1257300 w 1368428"/>
              <a:gd name="connsiteY13" fmla="*/ 1010088 h 1257757"/>
              <a:gd name="connsiteX14" fmla="*/ 958850 w 1368428"/>
              <a:gd name="connsiteY14" fmla="*/ 1235513 h 1257757"/>
              <a:gd name="connsiteX15" fmla="*/ 619125 w 1368428"/>
              <a:gd name="connsiteY15" fmla="*/ 1159313 h 1257757"/>
              <a:gd name="connsiteX16" fmla="*/ 374650 w 1368428"/>
              <a:gd name="connsiteY16" fmla="*/ 1257738 h 1257757"/>
              <a:gd name="connsiteX17" fmla="*/ 241300 w 1368428"/>
              <a:gd name="connsiteY17" fmla="*/ 1149788 h 1257757"/>
              <a:gd name="connsiteX18" fmla="*/ 200025 w 1368428"/>
              <a:gd name="connsiteY18" fmla="*/ 933888 h 1257757"/>
              <a:gd name="connsiteX19" fmla="*/ 0 w 1368428"/>
              <a:gd name="connsiteY19" fmla="*/ 851338 h 1257757"/>
              <a:gd name="connsiteX20" fmla="*/ 155575 w 1368428"/>
              <a:gd name="connsiteY20" fmla="*/ 813238 h 1257757"/>
              <a:gd name="connsiteX21" fmla="*/ 146050 w 1368428"/>
              <a:gd name="connsiteY21" fmla="*/ 679888 h 1257757"/>
              <a:gd name="connsiteX22" fmla="*/ 15875 w 1368428"/>
              <a:gd name="connsiteY22" fmla="*/ 654488 h 1257757"/>
              <a:gd name="connsiteX0" fmla="*/ 15875 w 1368428"/>
              <a:gd name="connsiteY0" fmla="*/ 654488 h 1480047"/>
              <a:gd name="connsiteX1" fmla="*/ 98425 w 1368428"/>
              <a:gd name="connsiteY1" fmla="*/ 594163 h 1480047"/>
              <a:gd name="connsiteX2" fmla="*/ 203200 w 1368428"/>
              <a:gd name="connsiteY2" fmla="*/ 613213 h 1480047"/>
              <a:gd name="connsiteX3" fmla="*/ 269875 w 1368428"/>
              <a:gd name="connsiteY3" fmla="*/ 489388 h 1480047"/>
              <a:gd name="connsiteX4" fmla="*/ 155575 w 1368428"/>
              <a:gd name="connsiteY4" fmla="*/ 308413 h 1480047"/>
              <a:gd name="connsiteX5" fmla="*/ 314325 w 1368428"/>
              <a:gd name="connsiteY5" fmla="*/ 82988 h 1480047"/>
              <a:gd name="connsiteX6" fmla="*/ 460375 w 1368428"/>
              <a:gd name="connsiteY6" fmla="*/ 168713 h 1480047"/>
              <a:gd name="connsiteX7" fmla="*/ 685800 w 1368428"/>
              <a:gd name="connsiteY7" fmla="*/ 438 h 1480047"/>
              <a:gd name="connsiteX8" fmla="*/ 901700 w 1368428"/>
              <a:gd name="connsiteY8" fmla="*/ 121088 h 1480047"/>
              <a:gd name="connsiteX9" fmla="*/ 1146175 w 1368428"/>
              <a:gd name="connsiteY9" fmla="*/ 159188 h 1480047"/>
              <a:gd name="connsiteX10" fmla="*/ 1108075 w 1368428"/>
              <a:gd name="connsiteY10" fmla="*/ 384613 h 1480047"/>
              <a:gd name="connsiteX11" fmla="*/ 1260475 w 1368428"/>
              <a:gd name="connsiteY11" fmla="*/ 511613 h 1480047"/>
              <a:gd name="connsiteX12" fmla="*/ 1368425 w 1368428"/>
              <a:gd name="connsiteY12" fmla="*/ 784663 h 1480047"/>
              <a:gd name="connsiteX13" fmla="*/ 1257300 w 1368428"/>
              <a:gd name="connsiteY13" fmla="*/ 1010088 h 1480047"/>
              <a:gd name="connsiteX14" fmla="*/ 958850 w 1368428"/>
              <a:gd name="connsiteY14" fmla="*/ 1235513 h 1480047"/>
              <a:gd name="connsiteX15" fmla="*/ 701675 w 1368428"/>
              <a:gd name="connsiteY15" fmla="*/ 1479988 h 1480047"/>
              <a:gd name="connsiteX16" fmla="*/ 374650 w 1368428"/>
              <a:gd name="connsiteY16" fmla="*/ 1257738 h 1480047"/>
              <a:gd name="connsiteX17" fmla="*/ 241300 w 1368428"/>
              <a:gd name="connsiteY17" fmla="*/ 1149788 h 1480047"/>
              <a:gd name="connsiteX18" fmla="*/ 200025 w 1368428"/>
              <a:gd name="connsiteY18" fmla="*/ 933888 h 1480047"/>
              <a:gd name="connsiteX19" fmla="*/ 0 w 1368428"/>
              <a:gd name="connsiteY19" fmla="*/ 851338 h 1480047"/>
              <a:gd name="connsiteX20" fmla="*/ 155575 w 1368428"/>
              <a:gd name="connsiteY20" fmla="*/ 813238 h 1480047"/>
              <a:gd name="connsiteX21" fmla="*/ 146050 w 1368428"/>
              <a:gd name="connsiteY21" fmla="*/ 679888 h 1480047"/>
              <a:gd name="connsiteX22" fmla="*/ 15875 w 1368428"/>
              <a:gd name="connsiteY22" fmla="*/ 654488 h 1480047"/>
              <a:gd name="connsiteX0" fmla="*/ 15875 w 1368428"/>
              <a:gd name="connsiteY0" fmla="*/ 654488 h 1492758"/>
              <a:gd name="connsiteX1" fmla="*/ 98425 w 1368428"/>
              <a:gd name="connsiteY1" fmla="*/ 594163 h 1492758"/>
              <a:gd name="connsiteX2" fmla="*/ 203200 w 1368428"/>
              <a:gd name="connsiteY2" fmla="*/ 613213 h 1492758"/>
              <a:gd name="connsiteX3" fmla="*/ 269875 w 1368428"/>
              <a:gd name="connsiteY3" fmla="*/ 489388 h 1492758"/>
              <a:gd name="connsiteX4" fmla="*/ 155575 w 1368428"/>
              <a:gd name="connsiteY4" fmla="*/ 308413 h 1492758"/>
              <a:gd name="connsiteX5" fmla="*/ 314325 w 1368428"/>
              <a:gd name="connsiteY5" fmla="*/ 82988 h 1492758"/>
              <a:gd name="connsiteX6" fmla="*/ 460375 w 1368428"/>
              <a:gd name="connsiteY6" fmla="*/ 168713 h 1492758"/>
              <a:gd name="connsiteX7" fmla="*/ 685800 w 1368428"/>
              <a:gd name="connsiteY7" fmla="*/ 438 h 1492758"/>
              <a:gd name="connsiteX8" fmla="*/ 901700 w 1368428"/>
              <a:gd name="connsiteY8" fmla="*/ 121088 h 1492758"/>
              <a:gd name="connsiteX9" fmla="*/ 1146175 w 1368428"/>
              <a:gd name="connsiteY9" fmla="*/ 159188 h 1492758"/>
              <a:gd name="connsiteX10" fmla="*/ 1108075 w 1368428"/>
              <a:gd name="connsiteY10" fmla="*/ 384613 h 1492758"/>
              <a:gd name="connsiteX11" fmla="*/ 1260475 w 1368428"/>
              <a:gd name="connsiteY11" fmla="*/ 511613 h 1492758"/>
              <a:gd name="connsiteX12" fmla="*/ 1368425 w 1368428"/>
              <a:gd name="connsiteY12" fmla="*/ 784663 h 1492758"/>
              <a:gd name="connsiteX13" fmla="*/ 1257300 w 1368428"/>
              <a:gd name="connsiteY13" fmla="*/ 1010088 h 1492758"/>
              <a:gd name="connsiteX14" fmla="*/ 1273175 w 1368428"/>
              <a:gd name="connsiteY14" fmla="*/ 1416488 h 1492758"/>
              <a:gd name="connsiteX15" fmla="*/ 701675 w 1368428"/>
              <a:gd name="connsiteY15" fmla="*/ 1479988 h 1492758"/>
              <a:gd name="connsiteX16" fmla="*/ 374650 w 1368428"/>
              <a:gd name="connsiteY16" fmla="*/ 1257738 h 1492758"/>
              <a:gd name="connsiteX17" fmla="*/ 241300 w 1368428"/>
              <a:gd name="connsiteY17" fmla="*/ 1149788 h 1492758"/>
              <a:gd name="connsiteX18" fmla="*/ 200025 w 1368428"/>
              <a:gd name="connsiteY18" fmla="*/ 933888 h 1492758"/>
              <a:gd name="connsiteX19" fmla="*/ 0 w 1368428"/>
              <a:gd name="connsiteY19" fmla="*/ 851338 h 1492758"/>
              <a:gd name="connsiteX20" fmla="*/ 155575 w 1368428"/>
              <a:gd name="connsiteY20" fmla="*/ 813238 h 1492758"/>
              <a:gd name="connsiteX21" fmla="*/ 146050 w 1368428"/>
              <a:gd name="connsiteY21" fmla="*/ 679888 h 1492758"/>
              <a:gd name="connsiteX22" fmla="*/ 15875 w 1368428"/>
              <a:gd name="connsiteY22" fmla="*/ 654488 h 1492758"/>
              <a:gd name="connsiteX0" fmla="*/ 15875 w 1478273"/>
              <a:gd name="connsiteY0" fmla="*/ 654488 h 1492549"/>
              <a:gd name="connsiteX1" fmla="*/ 98425 w 1478273"/>
              <a:gd name="connsiteY1" fmla="*/ 594163 h 1492549"/>
              <a:gd name="connsiteX2" fmla="*/ 203200 w 1478273"/>
              <a:gd name="connsiteY2" fmla="*/ 613213 h 1492549"/>
              <a:gd name="connsiteX3" fmla="*/ 269875 w 1478273"/>
              <a:gd name="connsiteY3" fmla="*/ 489388 h 1492549"/>
              <a:gd name="connsiteX4" fmla="*/ 155575 w 1478273"/>
              <a:gd name="connsiteY4" fmla="*/ 308413 h 1492549"/>
              <a:gd name="connsiteX5" fmla="*/ 314325 w 1478273"/>
              <a:gd name="connsiteY5" fmla="*/ 82988 h 1492549"/>
              <a:gd name="connsiteX6" fmla="*/ 460375 w 1478273"/>
              <a:gd name="connsiteY6" fmla="*/ 168713 h 1492549"/>
              <a:gd name="connsiteX7" fmla="*/ 685800 w 1478273"/>
              <a:gd name="connsiteY7" fmla="*/ 438 h 1492549"/>
              <a:gd name="connsiteX8" fmla="*/ 901700 w 1478273"/>
              <a:gd name="connsiteY8" fmla="*/ 121088 h 1492549"/>
              <a:gd name="connsiteX9" fmla="*/ 1146175 w 1478273"/>
              <a:gd name="connsiteY9" fmla="*/ 159188 h 1492549"/>
              <a:gd name="connsiteX10" fmla="*/ 1108075 w 1478273"/>
              <a:gd name="connsiteY10" fmla="*/ 384613 h 1492549"/>
              <a:gd name="connsiteX11" fmla="*/ 1260475 w 1478273"/>
              <a:gd name="connsiteY11" fmla="*/ 511613 h 1492549"/>
              <a:gd name="connsiteX12" fmla="*/ 1368425 w 1478273"/>
              <a:gd name="connsiteY12" fmla="*/ 784663 h 1492549"/>
              <a:gd name="connsiteX13" fmla="*/ 1476375 w 1478273"/>
              <a:gd name="connsiteY13" fmla="*/ 1016438 h 1492549"/>
              <a:gd name="connsiteX14" fmla="*/ 1273175 w 1478273"/>
              <a:gd name="connsiteY14" fmla="*/ 1416488 h 1492549"/>
              <a:gd name="connsiteX15" fmla="*/ 701675 w 1478273"/>
              <a:gd name="connsiteY15" fmla="*/ 1479988 h 1492549"/>
              <a:gd name="connsiteX16" fmla="*/ 374650 w 1478273"/>
              <a:gd name="connsiteY16" fmla="*/ 1257738 h 1492549"/>
              <a:gd name="connsiteX17" fmla="*/ 241300 w 1478273"/>
              <a:gd name="connsiteY17" fmla="*/ 1149788 h 1492549"/>
              <a:gd name="connsiteX18" fmla="*/ 200025 w 1478273"/>
              <a:gd name="connsiteY18" fmla="*/ 933888 h 1492549"/>
              <a:gd name="connsiteX19" fmla="*/ 0 w 1478273"/>
              <a:gd name="connsiteY19" fmla="*/ 851338 h 1492549"/>
              <a:gd name="connsiteX20" fmla="*/ 155575 w 1478273"/>
              <a:gd name="connsiteY20" fmla="*/ 813238 h 1492549"/>
              <a:gd name="connsiteX21" fmla="*/ 146050 w 1478273"/>
              <a:gd name="connsiteY21" fmla="*/ 679888 h 1492549"/>
              <a:gd name="connsiteX22" fmla="*/ 15875 w 1478273"/>
              <a:gd name="connsiteY22" fmla="*/ 654488 h 1492549"/>
              <a:gd name="connsiteX0" fmla="*/ 15875 w 1489907"/>
              <a:gd name="connsiteY0" fmla="*/ 654488 h 1492549"/>
              <a:gd name="connsiteX1" fmla="*/ 98425 w 1489907"/>
              <a:gd name="connsiteY1" fmla="*/ 594163 h 1492549"/>
              <a:gd name="connsiteX2" fmla="*/ 203200 w 1489907"/>
              <a:gd name="connsiteY2" fmla="*/ 613213 h 1492549"/>
              <a:gd name="connsiteX3" fmla="*/ 269875 w 1489907"/>
              <a:gd name="connsiteY3" fmla="*/ 489388 h 1492549"/>
              <a:gd name="connsiteX4" fmla="*/ 155575 w 1489907"/>
              <a:gd name="connsiteY4" fmla="*/ 308413 h 1492549"/>
              <a:gd name="connsiteX5" fmla="*/ 314325 w 1489907"/>
              <a:gd name="connsiteY5" fmla="*/ 82988 h 1492549"/>
              <a:gd name="connsiteX6" fmla="*/ 460375 w 1489907"/>
              <a:gd name="connsiteY6" fmla="*/ 168713 h 1492549"/>
              <a:gd name="connsiteX7" fmla="*/ 685800 w 1489907"/>
              <a:gd name="connsiteY7" fmla="*/ 438 h 1492549"/>
              <a:gd name="connsiteX8" fmla="*/ 901700 w 1489907"/>
              <a:gd name="connsiteY8" fmla="*/ 121088 h 1492549"/>
              <a:gd name="connsiteX9" fmla="*/ 1146175 w 1489907"/>
              <a:gd name="connsiteY9" fmla="*/ 159188 h 1492549"/>
              <a:gd name="connsiteX10" fmla="*/ 1108075 w 1489907"/>
              <a:gd name="connsiteY10" fmla="*/ 384613 h 1492549"/>
              <a:gd name="connsiteX11" fmla="*/ 1260475 w 1489907"/>
              <a:gd name="connsiteY11" fmla="*/ 511613 h 1492549"/>
              <a:gd name="connsiteX12" fmla="*/ 1447800 w 1489907"/>
              <a:gd name="connsiteY12" fmla="*/ 705288 h 1492549"/>
              <a:gd name="connsiteX13" fmla="*/ 1476375 w 1489907"/>
              <a:gd name="connsiteY13" fmla="*/ 1016438 h 1492549"/>
              <a:gd name="connsiteX14" fmla="*/ 1273175 w 1489907"/>
              <a:gd name="connsiteY14" fmla="*/ 1416488 h 1492549"/>
              <a:gd name="connsiteX15" fmla="*/ 701675 w 1489907"/>
              <a:gd name="connsiteY15" fmla="*/ 1479988 h 1492549"/>
              <a:gd name="connsiteX16" fmla="*/ 374650 w 1489907"/>
              <a:gd name="connsiteY16" fmla="*/ 1257738 h 1492549"/>
              <a:gd name="connsiteX17" fmla="*/ 241300 w 1489907"/>
              <a:gd name="connsiteY17" fmla="*/ 1149788 h 1492549"/>
              <a:gd name="connsiteX18" fmla="*/ 200025 w 1489907"/>
              <a:gd name="connsiteY18" fmla="*/ 933888 h 1492549"/>
              <a:gd name="connsiteX19" fmla="*/ 0 w 1489907"/>
              <a:gd name="connsiteY19" fmla="*/ 851338 h 1492549"/>
              <a:gd name="connsiteX20" fmla="*/ 155575 w 1489907"/>
              <a:gd name="connsiteY20" fmla="*/ 813238 h 1492549"/>
              <a:gd name="connsiteX21" fmla="*/ 146050 w 1489907"/>
              <a:gd name="connsiteY21" fmla="*/ 679888 h 1492549"/>
              <a:gd name="connsiteX22" fmla="*/ 15875 w 1489907"/>
              <a:gd name="connsiteY22" fmla="*/ 654488 h 1492549"/>
              <a:gd name="connsiteX0" fmla="*/ 18142 w 1492174"/>
              <a:gd name="connsiteY0" fmla="*/ 654488 h 1492549"/>
              <a:gd name="connsiteX1" fmla="*/ 100692 w 1492174"/>
              <a:gd name="connsiteY1" fmla="*/ 594163 h 1492549"/>
              <a:gd name="connsiteX2" fmla="*/ 205467 w 1492174"/>
              <a:gd name="connsiteY2" fmla="*/ 613213 h 1492549"/>
              <a:gd name="connsiteX3" fmla="*/ 272142 w 1492174"/>
              <a:gd name="connsiteY3" fmla="*/ 489388 h 1492549"/>
              <a:gd name="connsiteX4" fmla="*/ 157842 w 1492174"/>
              <a:gd name="connsiteY4" fmla="*/ 308413 h 1492549"/>
              <a:gd name="connsiteX5" fmla="*/ 316592 w 1492174"/>
              <a:gd name="connsiteY5" fmla="*/ 82988 h 1492549"/>
              <a:gd name="connsiteX6" fmla="*/ 462642 w 1492174"/>
              <a:gd name="connsiteY6" fmla="*/ 168713 h 1492549"/>
              <a:gd name="connsiteX7" fmla="*/ 688067 w 1492174"/>
              <a:gd name="connsiteY7" fmla="*/ 438 h 1492549"/>
              <a:gd name="connsiteX8" fmla="*/ 903967 w 1492174"/>
              <a:gd name="connsiteY8" fmla="*/ 121088 h 1492549"/>
              <a:gd name="connsiteX9" fmla="*/ 1148442 w 1492174"/>
              <a:gd name="connsiteY9" fmla="*/ 159188 h 1492549"/>
              <a:gd name="connsiteX10" fmla="*/ 1110342 w 1492174"/>
              <a:gd name="connsiteY10" fmla="*/ 384613 h 1492549"/>
              <a:gd name="connsiteX11" fmla="*/ 1262742 w 1492174"/>
              <a:gd name="connsiteY11" fmla="*/ 511613 h 1492549"/>
              <a:gd name="connsiteX12" fmla="*/ 1450067 w 1492174"/>
              <a:gd name="connsiteY12" fmla="*/ 705288 h 1492549"/>
              <a:gd name="connsiteX13" fmla="*/ 1478642 w 1492174"/>
              <a:gd name="connsiteY13" fmla="*/ 1016438 h 1492549"/>
              <a:gd name="connsiteX14" fmla="*/ 1275442 w 1492174"/>
              <a:gd name="connsiteY14" fmla="*/ 1416488 h 1492549"/>
              <a:gd name="connsiteX15" fmla="*/ 703942 w 1492174"/>
              <a:gd name="connsiteY15" fmla="*/ 1479988 h 1492549"/>
              <a:gd name="connsiteX16" fmla="*/ 376917 w 1492174"/>
              <a:gd name="connsiteY16" fmla="*/ 1257738 h 1492549"/>
              <a:gd name="connsiteX17" fmla="*/ 243567 w 1492174"/>
              <a:gd name="connsiteY17" fmla="*/ 1149788 h 1492549"/>
              <a:gd name="connsiteX18" fmla="*/ 202292 w 1492174"/>
              <a:gd name="connsiteY18" fmla="*/ 933888 h 1492549"/>
              <a:gd name="connsiteX19" fmla="*/ 2267 w 1492174"/>
              <a:gd name="connsiteY19" fmla="*/ 851338 h 1492549"/>
              <a:gd name="connsiteX20" fmla="*/ 97517 w 1492174"/>
              <a:gd name="connsiteY20" fmla="*/ 784663 h 1492549"/>
              <a:gd name="connsiteX21" fmla="*/ 148317 w 1492174"/>
              <a:gd name="connsiteY21" fmla="*/ 679888 h 1492549"/>
              <a:gd name="connsiteX22" fmla="*/ 18142 w 1492174"/>
              <a:gd name="connsiteY22" fmla="*/ 654488 h 1492549"/>
              <a:gd name="connsiteX0" fmla="*/ 18023 w 1492055"/>
              <a:gd name="connsiteY0" fmla="*/ 654488 h 1492549"/>
              <a:gd name="connsiteX1" fmla="*/ 100573 w 1492055"/>
              <a:gd name="connsiteY1" fmla="*/ 594163 h 1492549"/>
              <a:gd name="connsiteX2" fmla="*/ 205348 w 1492055"/>
              <a:gd name="connsiteY2" fmla="*/ 613213 h 1492549"/>
              <a:gd name="connsiteX3" fmla="*/ 272023 w 1492055"/>
              <a:gd name="connsiteY3" fmla="*/ 489388 h 1492549"/>
              <a:gd name="connsiteX4" fmla="*/ 157723 w 1492055"/>
              <a:gd name="connsiteY4" fmla="*/ 308413 h 1492549"/>
              <a:gd name="connsiteX5" fmla="*/ 316473 w 1492055"/>
              <a:gd name="connsiteY5" fmla="*/ 82988 h 1492549"/>
              <a:gd name="connsiteX6" fmla="*/ 462523 w 1492055"/>
              <a:gd name="connsiteY6" fmla="*/ 168713 h 1492549"/>
              <a:gd name="connsiteX7" fmla="*/ 687948 w 1492055"/>
              <a:gd name="connsiteY7" fmla="*/ 438 h 1492549"/>
              <a:gd name="connsiteX8" fmla="*/ 903848 w 1492055"/>
              <a:gd name="connsiteY8" fmla="*/ 121088 h 1492549"/>
              <a:gd name="connsiteX9" fmla="*/ 1148323 w 1492055"/>
              <a:gd name="connsiteY9" fmla="*/ 159188 h 1492549"/>
              <a:gd name="connsiteX10" fmla="*/ 1110223 w 1492055"/>
              <a:gd name="connsiteY10" fmla="*/ 384613 h 1492549"/>
              <a:gd name="connsiteX11" fmla="*/ 1262623 w 1492055"/>
              <a:gd name="connsiteY11" fmla="*/ 511613 h 1492549"/>
              <a:gd name="connsiteX12" fmla="*/ 1449948 w 1492055"/>
              <a:gd name="connsiteY12" fmla="*/ 705288 h 1492549"/>
              <a:gd name="connsiteX13" fmla="*/ 1478523 w 1492055"/>
              <a:gd name="connsiteY13" fmla="*/ 1016438 h 1492549"/>
              <a:gd name="connsiteX14" fmla="*/ 1275323 w 1492055"/>
              <a:gd name="connsiteY14" fmla="*/ 1416488 h 1492549"/>
              <a:gd name="connsiteX15" fmla="*/ 703823 w 1492055"/>
              <a:gd name="connsiteY15" fmla="*/ 1479988 h 1492549"/>
              <a:gd name="connsiteX16" fmla="*/ 376798 w 1492055"/>
              <a:gd name="connsiteY16" fmla="*/ 1257738 h 1492549"/>
              <a:gd name="connsiteX17" fmla="*/ 243448 w 1492055"/>
              <a:gd name="connsiteY17" fmla="*/ 1149788 h 1492549"/>
              <a:gd name="connsiteX18" fmla="*/ 202173 w 1492055"/>
              <a:gd name="connsiteY18" fmla="*/ 933888 h 1492549"/>
              <a:gd name="connsiteX19" fmla="*/ 2148 w 1492055"/>
              <a:gd name="connsiteY19" fmla="*/ 851338 h 1492549"/>
              <a:gd name="connsiteX20" fmla="*/ 97398 w 1492055"/>
              <a:gd name="connsiteY20" fmla="*/ 784663 h 1492549"/>
              <a:gd name="connsiteX21" fmla="*/ 113273 w 1492055"/>
              <a:gd name="connsiteY21" fmla="*/ 686238 h 1492549"/>
              <a:gd name="connsiteX22" fmla="*/ 18023 w 1492055"/>
              <a:gd name="connsiteY22" fmla="*/ 654488 h 1492549"/>
              <a:gd name="connsiteX0" fmla="*/ 18023 w 1492055"/>
              <a:gd name="connsiteY0" fmla="*/ 654488 h 1682641"/>
              <a:gd name="connsiteX1" fmla="*/ 100573 w 1492055"/>
              <a:gd name="connsiteY1" fmla="*/ 594163 h 1682641"/>
              <a:gd name="connsiteX2" fmla="*/ 205348 w 1492055"/>
              <a:gd name="connsiteY2" fmla="*/ 613213 h 1682641"/>
              <a:gd name="connsiteX3" fmla="*/ 272023 w 1492055"/>
              <a:gd name="connsiteY3" fmla="*/ 489388 h 1682641"/>
              <a:gd name="connsiteX4" fmla="*/ 157723 w 1492055"/>
              <a:gd name="connsiteY4" fmla="*/ 308413 h 1682641"/>
              <a:gd name="connsiteX5" fmla="*/ 316473 w 1492055"/>
              <a:gd name="connsiteY5" fmla="*/ 82988 h 1682641"/>
              <a:gd name="connsiteX6" fmla="*/ 462523 w 1492055"/>
              <a:gd name="connsiteY6" fmla="*/ 168713 h 1682641"/>
              <a:gd name="connsiteX7" fmla="*/ 687948 w 1492055"/>
              <a:gd name="connsiteY7" fmla="*/ 438 h 1682641"/>
              <a:gd name="connsiteX8" fmla="*/ 903848 w 1492055"/>
              <a:gd name="connsiteY8" fmla="*/ 121088 h 1682641"/>
              <a:gd name="connsiteX9" fmla="*/ 1148323 w 1492055"/>
              <a:gd name="connsiteY9" fmla="*/ 159188 h 1682641"/>
              <a:gd name="connsiteX10" fmla="*/ 1110223 w 1492055"/>
              <a:gd name="connsiteY10" fmla="*/ 384613 h 1682641"/>
              <a:gd name="connsiteX11" fmla="*/ 1262623 w 1492055"/>
              <a:gd name="connsiteY11" fmla="*/ 511613 h 1682641"/>
              <a:gd name="connsiteX12" fmla="*/ 1449948 w 1492055"/>
              <a:gd name="connsiteY12" fmla="*/ 705288 h 1682641"/>
              <a:gd name="connsiteX13" fmla="*/ 1478523 w 1492055"/>
              <a:gd name="connsiteY13" fmla="*/ 1016438 h 1682641"/>
              <a:gd name="connsiteX14" fmla="*/ 1275323 w 1492055"/>
              <a:gd name="connsiteY14" fmla="*/ 1416488 h 1682641"/>
              <a:gd name="connsiteX15" fmla="*/ 560948 w 1492055"/>
              <a:gd name="connsiteY15" fmla="*/ 1680013 h 1682641"/>
              <a:gd name="connsiteX16" fmla="*/ 376798 w 1492055"/>
              <a:gd name="connsiteY16" fmla="*/ 1257738 h 1682641"/>
              <a:gd name="connsiteX17" fmla="*/ 243448 w 1492055"/>
              <a:gd name="connsiteY17" fmla="*/ 1149788 h 1682641"/>
              <a:gd name="connsiteX18" fmla="*/ 202173 w 1492055"/>
              <a:gd name="connsiteY18" fmla="*/ 933888 h 1682641"/>
              <a:gd name="connsiteX19" fmla="*/ 2148 w 1492055"/>
              <a:gd name="connsiteY19" fmla="*/ 851338 h 1682641"/>
              <a:gd name="connsiteX20" fmla="*/ 97398 w 1492055"/>
              <a:gd name="connsiteY20" fmla="*/ 784663 h 1682641"/>
              <a:gd name="connsiteX21" fmla="*/ 113273 w 1492055"/>
              <a:gd name="connsiteY21" fmla="*/ 686238 h 1682641"/>
              <a:gd name="connsiteX22" fmla="*/ 18023 w 1492055"/>
              <a:gd name="connsiteY22" fmla="*/ 654488 h 1682641"/>
              <a:gd name="connsiteX0" fmla="*/ 18023 w 1533159"/>
              <a:gd name="connsiteY0" fmla="*/ 654488 h 1726923"/>
              <a:gd name="connsiteX1" fmla="*/ 100573 w 1533159"/>
              <a:gd name="connsiteY1" fmla="*/ 594163 h 1726923"/>
              <a:gd name="connsiteX2" fmla="*/ 205348 w 1533159"/>
              <a:gd name="connsiteY2" fmla="*/ 613213 h 1726923"/>
              <a:gd name="connsiteX3" fmla="*/ 272023 w 1533159"/>
              <a:gd name="connsiteY3" fmla="*/ 489388 h 1726923"/>
              <a:gd name="connsiteX4" fmla="*/ 157723 w 1533159"/>
              <a:gd name="connsiteY4" fmla="*/ 308413 h 1726923"/>
              <a:gd name="connsiteX5" fmla="*/ 316473 w 1533159"/>
              <a:gd name="connsiteY5" fmla="*/ 82988 h 1726923"/>
              <a:gd name="connsiteX6" fmla="*/ 462523 w 1533159"/>
              <a:gd name="connsiteY6" fmla="*/ 168713 h 1726923"/>
              <a:gd name="connsiteX7" fmla="*/ 687948 w 1533159"/>
              <a:gd name="connsiteY7" fmla="*/ 438 h 1726923"/>
              <a:gd name="connsiteX8" fmla="*/ 903848 w 1533159"/>
              <a:gd name="connsiteY8" fmla="*/ 121088 h 1726923"/>
              <a:gd name="connsiteX9" fmla="*/ 1148323 w 1533159"/>
              <a:gd name="connsiteY9" fmla="*/ 159188 h 1726923"/>
              <a:gd name="connsiteX10" fmla="*/ 1110223 w 1533159"/>
              <a:gd name="connsiteY10" fmla="*/ 384613 h 1726923"/>
              <a:gd name="connsiteX11" fmla="*/ 1262623 w 1533159"/>
              <a:gd name="connsiteY11" fmla="*/ 511613 h 1726923"/>
              <a:gd name="connsiteX12" fmla="*/ 1449948 w 1533159"/>
              <a:gd name="connsiteY12" fmla="*/ 705288 h 1726923"/>
              <a:gd name="connsiteX13" fmla="*/ 1478523 w 1533159"/>
              <a:gd name="connsiteY13" fmla="*/ 1016438 h 1726923"/>
              <a:gd name="connsiteX14" fmla="*/ 1459473 w 1533159"/>
              <a:gd name="connsiteY14" fmla="*/ 1641913 h 1726923"/>
              <a:gd name="connsiteX15" fmla="*/ 560948 w 1533159"/>
              <a:gd name="connsiteY15" fmla="*/ 1680013 h 1726923"/>
              <a:gd name="connsiteX16" fmla="*/ 376798 w 1533159"/>
              <a:gd name="connsiteY16" fmla="*/ 1257738 h 1726923"/>
              <a:gd name="connsiteX17" fmla="*/ 243448 w 1533159"/>
              <a:gd name="connsiteY17" fmla="*/ 1149788 h 1726923"/>
              <a:gd name="connsiteX18" fmla="*/ 202173 w 1533159"/>
              <a:gd name="connsiteY18" fmla="*/ 933888 h 1726923"/>
              <a:gd name="connsiteX19" fmla="*/ 2148 w 1533159"/>
              <a:gd name="connsiteY19" fmla="*/ 851338 h 1726923"/>
              <a:gd name="connsiteX20" fmla="*/ 97398 w 1533159"/>
              <a:gd name="connsiteY20" fmla="*/ 784663 h 1726923"/>
              <a:gd name="connsiteX21" fmla="*/ 113273 w 1533159"/>
              <a:gd name="connsiteY21" fmla="*/ 686238 h 1726923"/>
              <a:gd name="connsiteX22" fmla="*/ 18023 w 1533159"/>
              <a:gd name="connsiteY22" fmla="*/ 654488 h 1726923"/>
              <a:gd name="connsiteX0" fmla="*/ 18023 w 1533159"/>
              <a:gd name="connsiteY0" fmla="*/ 654488 h 1718962"/>
              <a:gd name="connsiteX1" fmla="*/ 100573 w 1533159"/>
              <a:gd name="connsiteY1" fmla="*/ 594163 h 1718962"/>
              <a:gd name="connsiteX2" fmla="*/ 205348 w 1533159"/>
              <a:gd name="connsiteY2" fmla="*/ 613213 h 1718962"/>
              <a:gd name="connsiteX3" fmla="*/ 272023 w 1533159"/>
              <a:gd name="connsiteY3" fmla="*/ 489388 h 1718962"/>
              <a:gd name="connsiteX4" fmla="*/ 157723 w 1533159"/>
              <a:gd name="connsiteY4" fmla="*/ 308413 h 1718962"/>
              <a:gd name="connsiteX5" fmla="*/ 316473 w 1533159"/>
              <a:gd name="connsiteY5" fmla="*/ 82988 h 1718962"/>
              <a:gd name="connsiteX6" fmla="*/ 462523 w 1533159"/>
              <a:gd name="connsiteY6" fmla="*/ 168713 h 1718962"/>
              <a:gd name="connsiteX7" fmla="*/ 687948 w 1533159"/>
              <a:gd name="connsiteY7" fmla="*/ 438 h 1718962"/>
              <a:gd name="connsiteX8" fmla="*/ 903848 w 1533159"/>
              <a:gd name="connsiteY8" fmla="*/ 121088 h 1718962"/>
              <a:gd name="connsiteX9" fmla="*/ 1148323 w 1533159"/>
              <a:gd name="connsiteY9" fmla="*/ 159188 h 1718962"/>
              <a:gd name="connsiteX10" fmla="*/ 1110223 w 1533159"/>
              <a:gd name="connsiteY10" fmla="*/ 384613 h 1718962"/>
              <a:gd name="connsiteX11" fmla="*/ 1262623 w 1533159"/>
              <a:gd name="connsiteY11" fmla="*/ 511613 h 1718962"/>
              <a:gd name="connsiteX12" fmla="*/ 1449948 w 1533159"/>
              <a:gd name="connsiteY12" fmla="*/ 705288 h 1718962"/>
              <a:gd name="connsiteX13" fmla="*/ 1478523 w 1533159"/>
              <a:gd name="connsiteY13" fmla="*/ 1016438 h 1718962"/>
              <a:gd name="connsiteX14" fmla="*/ 1459473 w 1533159"/>
              <a:gd name="connsiteY14" fmla="*/ 1641913 h 1718962"/>
              <a:gd name="connsiteX15" fmla="*/ 560948 w 1533159"/>
              <a:gd name="connsiteY15" fmla="*/ 1680013 h 1718962"/>
              <a:gd name="connsiteX16" fmla="*/ 237098 w 1533159"/>
              <a:gd name="connsiteY16" fmla="*/ 1378388 h 1718962"/>
              <a:gd name="connsiteX17" fmla="*/ 243448 w 1533159"/>
              <a:gd name="connsiteY17" fmla="*/ 1149788 h 1718962"/>
              <a:gd name="connsiteX18" fmla="*/ 202173 w 1533159"/>
              <a:gd name="connsiteY18" fmla="*/ 933888 h 1718962"/>
              <a:gd name="connsiteX19" fmla="*/ 2148 w 1533159"/>
              <a:gd name="connsiteY19" fmla="*/ 851338 h 1718962"/>
              <a:gd name="connsiteX20" fmla="*/ 97398 w 1533159"/>
              <a:gd name="connsiteY20" fmla="*/ 784663 h 1718962"/>
              <a:gd name="connsiteX21" fmla="*/ 113273 w 1533159"/>
              <a:gd name="connsiteY21" fmla="*/ 686238 h 1718962"/>
              <a:gd name="connsiteX22" fmla="*/ 18023 w 1533159"/>
              <a:gd name="connsiteY22" fmla="*/ 654488 h 1718962"/>
              <a:gd name="connsiteX0" fmla="*/ 18023 w 1496474"/>
              <a:gd name="connsiteY0" fmla="*/ 654488 h 1681357"/>
              <a:gd name="connsiteX1" fmla="*/ 100573 w 1496474"/>
              <a:gd name="connsiteY1" fmla="*/ 594163 h 1681357"/>
              <a:gd name="connsiteX2" fmla="*/ 205348 w 1496474"/>
              <a:gd name="connsiteY2" fmla="*/ 613213 h 1681357"/>
              <a:gd name="connsiteX3" fmla="*/ 272023 w 1496474"/>
              <a:gd name="connsiteY3" fmla="*/ 489388 h 1681357"/>
              <a:gd name="connsiteX4" fmla="*/ 157723 w 1496474"/>
              <a:gd name="connsiteY4" fmla="*/ 308413 h 1681357"/>
              <a:gd name="connsiteX5" fmla="*/ 316473 w 1496474"/>
              <a:gd name="connsiteY5" fmla="*/ 82988 h 1681357"/>
              <a:gd name="connsiteX6" fmla="*/ 462523 w 1496474"/>
              <a:gd name="connsiteY6" fmla="*/ 168713 h 1681357"/>
              <a:gd name="connsiteX7" fmla="*/ 687948 w 1496474"/>
              <a:gd name="connsiteY7" fmla="*/ 438 h 1681357"/>
              <a:gd name="connsiteX8" fmla="*/ 903848 w 1496474"/>
              <a:gd name="connsiteY8" fmla="*/ 121088 h 1681357"/>
              <a:gd name="connsiteX9" fmla="*/ 1148323 w 1496474"/>
              <a:gd name="connsiteY9" fmla="*/ 159188 h 1681357"/>
              <a:gd name="connsiteX10" fmla="*/ 1110223 w 1496474"/>
              <a:gd name="connsiteY10" fmla="*/ 384613 h 1681357"/>
              <a:gd name="connsiteX11" fmla="*/ 1262623 w 1496474"/>
              <a:gd name="connsiteY11" fmla="*/ 511613 h 1681357"/>
              <a:gd name="connsiteX12" fmla="*/ 1449948 w 1496474"/>
              <a:gd name="connsiteY12" fmla="*/ 705288 h 1681357"/>
              <a:gd name="connsiteX13" fmla="*/ 1478523 w 1496474"/>
              <a:gd name="connsiteY13" fmla="*/ 1016438 h 1681357"/>
              <a:gd name="connsiteX14" fmla="*/ 1215633 w 1496474"/>
              <a:gd name="connsiteY14" fmla="*/ 1469193 h 1681357"/>
              <a:gd name="connsiteX15" fmla="*/ 560948 w 1496474"/>
              <a:gd name="connsiteY15" fmla="*/ 1680013 h 1681357"/>
              <a:gd name="connsiteX16" fmla="*/ 237098 w 1496474"/>
              <a:gd name="connsiteY16" fmla="*/ 1378388 h 1681357"/>
              <a:gd name="connsiteX17" fmla="*/ 243448 w 1496474"/>
              <a:gd name="connsiteY17" fmla="*/ 1149788 h 1681357"/>
              <a:gd name="connsiteX18" fmla="*/ 202173 w 1496474"/>
              <a:gd name="connsiteY18" fmla="*/ 933888 h 1681357"/>
              <a:gd name="connsiteX19" fmla="*/ 2148 w 1496474"/>
              <a:gd name="connsiteY19" fmla="*/ 851338 h 1681357"/>
              <a:gd name="connsiteX20" fmla="*/ 97398 w 1496474"/>
              <a:gd name="connsiteY20" fmla="*/ 784663 h 1681357"/>
              <a:gd name="connsiteX21" fmla="*/ 113273 w 1496474"/>
              <a:gd name="connsiteY21" fmla="*/ 686238 h 1681357"/>
              <a:gd name="connsiteX22" fmla="*/ 18023 w 1496474"/>
              <a:gd name="connsiteY22" fmla="*/ 654488 h 1681357"/>
              <a:gd name="connsiteX0" fmla="*/ 18023 w 1451594"/>
              <a:gd name="connsiteY0" fmla="*/ 654488 h 1681291"/>
              <a:gd name="connsiteX1" fmla="*/ 100573 w 1451594"/>
              <a:gd name="connsiteY1" fmla="*/ 594163 h 1681291"/>
              <a:gd name="connsiteX2" fmla="*/ 205348 w 1451594"/>
              <a:gd name="connsiteY2" fmla="*/ 613213 h 1681291"/>
              <a:gd name="connsiteX3" fmla="*/ 272023 w 1451594"/>
              <a:gd name="connsiteY3" fmla="*/ 489388 h 1681291"/>
              <a:gd name="connsiteX4" fmla="*/ 157723 w 1451594"/>
              <a:gd name="connsiteY4" fmla="*/ 308413 h 1681291"/>
              <a:gd name="connsiteX5" fmla="*/ 316473 w 1451594"/>
              <a:gd name="connsiteY5" fmla="*/ 82988 h 1681291"/>
              <a:gd name="connsiteX6" fmla="*/ 462523 w 1451594"/>
              <a:gd name="connsiteY6" fmla="*/ 168713 h 1681291"/>
              <a:gd name="connsiteX7" fmla="*/ 687948 w 1451594"/>
              <a:gd name="connsiteY7" fmla="*/ 438 h 1681291"/>
              <a:gd name="connsiteX8" fmla="*/ 903848 w 1451594"/>
              <a:gd name="connsiteY8" fmla="*/ 121088 h 1681291"/>
              <a:gd name="connsiteX9" fmla="*/ 1148323 w 1451594"/>
              <a:gd name="connsiteY9" fmla="*/ 159188 h 1681291"/>
              <a:gd name="connsiteX10" fmla="*/ 1110223 w 1451594"/>
              <a:gd name="connsiteY10" fmla="*/ 384613 h 1681291"/>
              <a:gd name="connsiteX11" fmla="*/ 1262623 w 1451594"/>
              <a:gd name="connsiteY11" fmla="*/ 511613 h 1681291"/>
              <a:gd name="connsiteX12" fmla="*/ 1449948 w 1451594"/>
              <a:gd name="connsiteY12" fmla="*/ 705288 h 1681291"/>
              <a:gd name="connsiteX13" fmla="*/ 1346443 w 1451594"/>
              <a:gd name="connsiteY13" fmla="*/ 1057078 h 1681291"/>
              <a:gd name="connsiteX14" fmla="*/ 1215633 w 1451594"/>
              <a:gd name="connsiteY14" fmla="*/ 1469193 h 1681291"/>
              <a:gd name="connsiteX15" fmla="*/ 560948 w 1451594"/>
              <a:gd name="connsiteY15" fmla="*/ 1680013 h 1681291"/>
              <a:gd name="connsiteX16" fmla="*/ 237098 w 1451594"/>
              <a:gd name="connsiteY16" fmla="*/ 1378388 h 1681291"/>
              <a:gd name="connsiteX17" fmla="*/ 243448 w 1451594"/>
              <a:gd name="connsiteY17" fmla="*/ 1149788 h 1681291"/>
              <a:gd name="connsiteX18" fmla="*/ 202173 w 1451594"/>
              <a:gd name="connsiteY18" fmla="*/ 933888 h 1681291"/>
              <a:gd name="connsiteX19" fmla="*/ 2148 w 1451594"/>
              <a:gd name="connsiteY19" fmla="*/ 851338 h 1681291"/>
              <a:gd name="connsiteX20" fmla="*/ 97398 w 1451594"/>
              <a:gd name="connsiteY20" fmla="*/ 784663 h 1681291"/>
              <a:gd name="connsiteX21" fmla="*/ 113273 w 1451594"/>
              <a:gd name="connsiteY21" fmla="*/ 686238 h 1681291"/>
              <a:gd name="connsiteX22" fmla="*/ 18023 w 1451594"/>
              <a:gd name="connsiteY22" fmla="*/ 654488 h 1681291"/>
              <a:gd name="connsiteX0" fmla="*/ 18023 w 1451594"/>
              <a:gd name="connsiteY0" fmla="*/ 654488 h 1671216"/>
              <a:gd name="connsiteX1" fmla="*/ 100573 w 1451594"/>
              <a:gd name="connsiteY1" fmla="*/ 594163 h 1671216"/>
              <a:gd name="connsiteX2" fmla="*/ 205348 w 1451594"/>
              <a:gd name="connsiteY2" fmla="*/ 613213 h 1671216"/>
              <a:gd name="connsiteX3" fmla="*/ 272023 w 1451594"/>
              <a:gd name="connsiteY3" fmla="*/ 489388 h 1671216"/>
              <a:gd name="connsiteX4" fmla="*/ 157723 w 1451594"/>
              <a:gd name="connsiteY4" fmla="*/ 308413 h 1671216"/>
              <a:gd name="connsiteX5" fmla="*/ 316473 w 1451594"/>
              <a:gd name="connsiteY5" fmla="*/ 82988 h 1671216"/>
              <a:gd name="connsiteX6" fmla="*/ 462523 w 1451594"/>
              <a:gd name="connsiteY6" fmla="*/ 168713 h 1671216"/>
              <a:gd name="connsiteX7" fmla="*/ 687948 w 1451594"/>
              <a:gd name="connsiteY7" fmla="*/ 438 h 1671216"/>
              <a:gd name="connsiteX8" fmla="*/ 903848 w 1451594"/>
              <a:gd name="connsiteY8" fmla="*/ 121088 h 1671216"/>
              <a:gd name="connsiteX9" fmla="*/ 1148323 w 1451594"/>
              <a:gd name="connsiteY9" fmla="*/ 159188 h 1671216"/>
              <a:gd name="connsiteX10" fmla="*/ 1110223 w 1451594"/>
              <a:gd name="connsiteY10" fmla="*/ 384613 h 1671216"/>
              <a:gd name="connsiteX11" fmla="*/ 1262623 w 1451594"/>
              <a:gd name="connsiteY11" fmla="*/ 511613 h 1671216"/>
              <a:gd name="connsiteX12" fmla="*/ 1449948 w 1451594"/>
              <a:gd name="connsiteY12" fmla="*/ 705288 h 1671216"/>
              <a:gd name="connsiteX13" fmla="*/ 1346443 w 1451594"/>
              <a:gd name="connsiteY13" fmla="*/ 1057078 h 1671216"/>
              <a:gd name="connsiteX14" fmla="*/ 1215633 w 1451594"/>
              <a:gd name="connsiteY14" fmla="*/ 1469193 h 1671216"/>
              <a:gd name="connsiteX15" fmla="*/ 693028 w 1451594"/>
              <a:gd name="connsiteY15" fmla="*/ 1669853 h 1671216"/>
              <a:gd name="connsiteX16" fmla="*/ 237098 w 1451594"/>
              <a:gd name="connsiteY16" fmla="*/ 1378388 h 1671216"/>
              <a:gd name="connsiteX17" fmla="*/ 243448 w 1451594"/>
              <a:gd name="connsiteY17" fmla="*/ 1149788 h 1671216"/>
              <a:gd name="connsiteX18" fmla="*/ 202173 w 1451594"/>
              <a:gd name="connsiteY18" fmla="*/ 933888 h 1671216"/>
              <a:gd name="connsiteX19" fmla="*/ 2148 w 1451594"/>
              <a:gd name="connsiteY19" fmla="*/ 851338 h 1671216"/>
              <a:gd name="connsiteX20" fmla="*/ 97398 w 1451594"/>
              <a:gd name="connsiteY20" fmla="*/ 784663 h 1671216"/>
              <a:gd name="connsiteX21" fmla="*/ 113273 w 1451594"/>
              <a:gd name="connsiteY21" fmla="*/ 686238 h 1671216"/>
              <a:gd name="connsiteX22" fmla="*/ 18023 w 1451594"/>
              <a:gd name="connsiteY22" fmla="*/ 654488 h 167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51594" h="1671216">
                <a:moveTo>
                  <a:pt x="18023" y="654488"/>
                </a:moveTo>
                <a:cubicBezTo>
                  <a:pt x="10086" y="640201"/>
                  <a:pt x="69352" y="601042"/>
                  <a:pt x="100573" y="594163"/>
                </a:cubicBezTo>
                <a:cubicBezTo>
                  <a:pt x="131794" y="587284"/>
                  <a:pt x="176773" y="630675"/>
                  <a:pt x="205348" y="613213"/>
                </a:cubicBezTo>
                <a:cubicBezTo>
                  <a:pt x="233923" y="595751"/>
                  <a:pt x="279961" y="540188"/>
                  <a:pt x="272023" y="489388"/>
                </a:cubicBezTo>
                <a:cubicBezTo>
                  <a:pt x="264085" y="438588"/>
                  <a:pt x="150315" y="376146"/>
                  <a:pt x="157723" y="308413"/>
                </a:cubicBezTo>
                <a:cubicBezTo>
                  <a:pt x="165131" y="240680"/>
                  <a:pt x="265673" y="106271"/>
                  <a:pt x="316473" y="82988"/>
                </a:cubicBezTo>
                <a:cubicBezTo>
                  <a:pt x="367273" y="59705"/>
                  <a:pt x="400611" y="182471"/>
                  <a:pt x="462523" y="168713"/>
                </a:cubicBezTo>
                <a:cubicBezTo>
                  <a:pt x="524435" y="154955"/>
                  <a:pt x="614394" y="8376"/>
                  <a:pt x="687948" y="438"/>
                </a:cubicBezTo>
                <a:cubicBezTo>
                  <a:pt x="761502" y="-7500"/>
                  <a:pt x="827119" y="94630"/>
                  <a:pt x="903848" y="121088"/>
                </a:cubicBezTo>
                <a:cubicBezTo>
                  <a:pt x="980577" y="147546"/>
                  <a:pt x="1113927" y="115267"/>
                  <a:pt x="1148323" y="159188"/>
                </a:cubicBezTo>
                <a:cubicBezTo>
                  <a:pt x="1182719" y="203109"/>
                  <a:pt x="1091173" y="325876"/>
                  <a:pt x="1110223" y="384613"/>
                </a:cubicBezTo>
                <a:cubicBezTo>
                  <a:pt x="1129273" y="443350"/>
                  <a:pt x="1206002" y="458167"/>
                  <a:pt x="1262623" y="511613"/>
                </a:cubicBezTo>
                <a:cubicBezTo>
                  <a:pt x="1319244" y="565059"/>
                  <a:pt x="1435978" y="614377"/>
                  <a:pt x="1449948" y="705288"/>
                </a:cubicBezTo>
                <a:cubicBezTo>
                  <a:pt x="1463918" y="796199"/>
                  <a:pt x="1385495" y="929761"/>
                  <a:pt x="1346443" y="1057078"/>
                </a:cubicBezTo>
                <a:cubicBezTo>
                  <a:pt x="1307391" y="1184395"/>
                  <a:pt x="1324535" y="1367064"/>
                  <a:pt x="1215633" y="1469193"/>
                </a:cubicBezTo>
                <a:cubicBezTo>
                  <a:pt x="1106731" y="1571322"/>
                  <a:pt x="856117" y="1684987"/>
                  <a:pt x="693028" y="1669853"/>
                </a:cubicBezTo>
                <a:cubicBezTo>
                  <a:pt x="529939" y="1654719"/>
                  <a:pt x="312028" y="1465065"/>
                  <a:pt x="237098" y="1378388"/>
                </a:cubicBezTo>
                <a:cubicBezTo>
                  <a:pt x="162168" y="1291711"/>
                  <a:pt x="249269" y="1223871"/>
                  <a:pt x="243448" y="1149788"/>
                </a:cubicBezTo>
                <a:cubicBezTo>
                  <a:pt x="237627" y="1075705"/>
                  <a:pt x="242390" y="983630"/>
                  <a:pt x="202173" y="933888"/>
                </a:cubicBezTo>
                <a:cubicBezTo>
                  <a:pt x="161956" y="884146"/>
                  <a:pt x="19610" y="876209"/>
                  <a:pt x="2148" y="851338"/>
                </a:cubicBezTo>
                <a:cubicBezTo>
                  <a:pt x="-15314" y="826467"/>
                  <a:pt x="78877" y="812180"/>
                  <a:pt x="97398" y="784663"/>
                </a:cubicBezTo>
                <a:cubicBezTo>
                  <a:pt x="115919" y="757146"/>
                  <a:pt x="126502" y="707934"/>
                  <a:pt x="113273" y="686238"/>
                </a:cubicBezTo>
                <a:cubicBezTo>
                  <a:pt x="100044" y="664542"/>
                  <a:pt x="63002" y="649196"/>
                  <a:pt x="18023" y="654488"/>
                </a:cubicBezTo>
                <a:close/>
              </a:path>
            </a:pathLst>
          </a:custGeom>
          <a:solidFill>
            <a:schemeClr val="bg1">
              <a:lumMod val="85000"/>
            </a:schemeClr>
          </a:solidFill>
          <a:ln w="12700" cmpd="sng">
            <a:solidFill>
              <a:schemeClr val="bg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327" name="Explosion 2 326"/>
          <p:cNvSpPr/>
          <p:nvPr/>
        </p:nvSpPr>
        <p:spPr>
          <a:xfrm rot="712706">
            <a:off x="2204129" y="3646822"/>
            <a:ext cx="506134" cy="231128"/>
          </a:xfrm>
          <a:prstGeom prst="irregularSeal2">
            <a:avLst/>
          </a:prstGeom>
          <a:solidFill>
            <a:srgbClr val="FFFF00"/>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328" name="Explosion 2 327"/>
          <p:cNvSpPr/>
          <p:nvPr/>
        </p:nvSpPr>
        <p:spPr>
          <a:xfrm rot="2190379">
            <a:off x="1988185" y="3345567"/>
            <a:ext cx="180975" cy="219168"/>
          </a:xfrm>
          <a:prstGeom prst="irregularSeal2">
            <a:avLst/>
          </a:prstGeom>
          <a:solidFill>
            <a:srgbClr val="FFFF00"/>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329" name="Explosion 2 328"/>
          <p:cNvSpPr/>
          <p:nvPr/>
        </p:nvSpPr>
        <p:spPr>
          <a:xfrm rot="19143442">
            <a:off x="902969" y="2014926"/>
            <a:ext cx="180975" cy="219168"/>
          </a:xfrm>
          <a:prstGeom prst="irregularSeal2">
            <a:avLst/>
          </a:prstGeom>
          <a:solidFill>
            <a:srgbClr val="FFFF00"/>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330" name="TextBox 329"/>
          <p:cNvSpPr txBox="1"/>
          <p:nvPr/>
        </p:nvSpPr>
        <p:spPr>
          <a:xfrm>
            <a:off x="998365" y="1899489"/>
            <a:ext cx="668522" cy="400110"/>
          </a:xfrm>
          <a:prstGeom prst="rect">
            <a:avLst/>
          </a:prstGeom>
          <a:noFill/>
        </p:spPr>
        <p:txBody>
          <a:bodyPr wrap="square" rtlCol="0">
            <a:spAutoFit/>
          </a:bodyPr>
          <a:lstStyle/>
          <a:p>
            <a:r>
              <a:rPr lang="en-US" sz="1000" b="1" dirty="0" smtClean="0"/>
              <a:t>organic acids</a:t>
            </a:r>
            <a:endParaRPr lang="en-US" sz="1000" b="1" dirty="0"/>
          </a:p>
        </p:txBody>
      </p:sp>
      <p:grpSp>
        <p:nvGrpSpPr>
          <p:cNvPr id="331" name="Group 330"/>
          <p:cNvGrpSpPr/>
          <p:nvPr/>
        </p:nvGrpSpPr>
        <p:grpSpPr>
          <a:xfrm flipH="1">
            <a:off x="765599" y="1381775"/>
            <a:ext cx="474581" cy="529653"/>
            <a:chOff x="6281241" y="2021529"/>
            <a:chExt cx="530499" cy="563882"/>
          </a:xfrm>
        </p:grpSpPr>
        <p:sp>
          <p:nvSpPr>
            <p:cNvPr id="332" name="Freeform 331"/>
            <p:cNvSpPr/>
            <p:nvPr/>
          </p:nvSpPr>
          <p:spPr>
            <a:xfrm>
              <a:off x="6345561" y="2087387"/>
              <a:ext cx="425149" cy="461536"/>
            </a:xfrm>
            <a:custGeom>
              <a:avLst/>
              <a:gdLst>
                <a:gd name="connsiteX0" fmla="*/ 123910 w 466862"/>
                <a:gd name="connsiteY0" fmla="*/ 1743 h 462316"/>
                <a:gd name="connsiteX1" fmla="*/ 9610 w 466862"/>
                <a:gd name="connsiteY1" fmla="*/ 141443 h 462316"/>
                <a:gd name="connsiteX2" fmla="*/ 28660 w 466862"/>
                <a:gd name="connsiteY2" fmla="*/ 338293 h 462316"/>
                <a:gd name="connsiteX3" fmla="*/ 206460 w 466862"/>
                <a:gd name="connsiteY3" fmla="*/ 446243 h 462316"/>
                <a:gd name="connsiteX4" fmla="*/ 377910 w 466862"/>
                <a:gd name="connsiteY4" fmla="*/ 452593 h 462316"/>
                <a:gd name="connsiteX5" fmla="*/ 466810 w 466862"/>
                <a:gd name="connsiteY5" fmla="*/ 357343 h 462316"/>
                <a:gd name="connsiteX6" fmla="*/ 390610 w 466862"/>
                <a:gd name="connsiteY6" fmla="*/ 192243 h 462316"/>
                <a:gd name="connsiteX7" fmla="*/ 371560 w 466862"/>
                <a:gd name="connsiteY7" fmla="*/ 116043 h 462316"/>
                <a:gd name="connsiteX8" fmla="*/ 295360 w 466862"/>
                <a:gd name="connsiteY8" fmla="*/ 65243 h 462316"/>
                <a:gd name="connsiteX9" fmla="*/ 123910 w 466862"/>
                <a:gd name="connsiteY9" fmla="*/ 1743 h 462316"/>
                <a:gd name="connsiteX0" fmla="*/ 123910 w 467152"/>
                <a:gd name="connsiteY0" fmla="*/ 1743 h 462316"/>
                <a:gd name="connsiteX1" fmla="*/ 9610 w 467152"/>
                <a:gd name="connsiteY1" fmla="*/ 141443 h 462316"/>
                <a:gd name="connsiteX2" fmla="*/ 28660 w 467152"/>
                <a:gd name="connsiteY2" fmla="*/ 338293 h 462316"/>
                <a:gd name="connsiteX3" fmla="*/ 206460 w 467152"/>
                <a:gd name="connsiteY3" fmla="*/ 446243 h 462316"/>
                <a:gd name="connsiteX4" fmla="*/ 377910 w 467152"/>
                <a:gd name="connsiteY4" fmla="*/ 452593 h 462316"/>
                <a:gd name="connsiteX5" fmla="*/ 466810 w 467152"/>
                <a:gd name="connsiteY5" fmla="*/ 357343 h 462316"/>
                <a:gd name="connsiteX6" fmla="*/ 348020 w 467152"/>
                <a:gd name="connsiteY6" fmla="*/ 212711 h 462316"/>
                <a:gd name="connsiteX7" fmla="*/ 371560 w 467152"/>
                <a:gd name="connsiteY7" fmla="*/ 116043 h 462316"/>
                <a:gd name="connsiteX8" fmla="*/ 295360 w 467152"/>
                <a:gd name="connsiteY8" fmla="*/ 65243 h 462316"/>
                <a:gd name="connsiteX9" fmla="*/ 123910 w 467152"/>
                <a:gd name="connsiteY9" fmla="*/ 1743 h 462316"/>
                <a:gd name="connsiteX0" fmla="*/ 123910 w 425150"/>
                <a:gd name="connsiteY0" fmla="*/ 1743 h 460918"/>
                <a:gd name="connsiteX1" fmla="*/ 9610 w 425150"/>
                <a:gd name="connsiteY1" fmla="*/ 141443 h 460918"/>
                <a:gd name="connsiteX2" fmla="*/ 28660 w 425150"/>
                <a:gd name="connsiteY2" fmla="*/ 338293 h 460918"/>
                <a:gd name="connsiteX3" fmla="*/ 206460 w 425150"/>
                <a:gd name="connsiteY3" fmla="*/ 446243 h 460918"/>
                <a:gd name="connsiteX4" fmla="*/ 377910 w 425150"/>
                <a:gd name="connsiteY4" fmla="*/ 452593 h 460918"/>
                <a:gd name="connsiteX5" fmla="*/ 424221 w 425150"/>
                <a:gd name="connsiteY5" fmla="*/ 377811 h 460918"/>
                <a:gd name="connsiteX6" fmla="*/ 348020 w 425150"/>
                <a:gd name="connsiteY6" fmla="*/ 212711 h 460918"/>
                <a:gd name="connsiteX7" fmla="*/ 371560 w 425150"/>
                <a:gd name="connsiteY7" fmla="*/ 116043 h 460918"/>
                <a:gd name="connsiteX8" fmla="*/ 295360 w 425150"/>
                <a:gd name="connsiteY8" fmla="*/ 65243 h 460918"/>
                <a:gd name="connsiteX9" fmla="*/ 123910 w 425150"/>
                <a:gd name="connsiteY9" fmla="*/ 1743 h 460918"/>
                <a:gd name="connsiteX0" fmla="*/ 123910 w 425150"/>
                <a:gd name="connsiteY0" fmla="*/ 2361 h 461536"/>
                <a:gd name="connsiteX1" fmla="*/ 9610 w 425150"/>
                <a:gd name="connsiteY1" fmla="*/ 142061 h 461536"/>
                <a:gd name="connsiteX2" fmla="*/ 28660 w 425150"/>
                <a:gd name="connsiteY2" fmla="*/ 338911 h 461536"/>
                <a:gd name="connsiteX3" fmla="*/ 206460 w 425150"/>
                <a:gd name="connsiteY3" fmla="*/ 446861 h 461536"/>
                <a:gd name="connsiteX4" fmla="*/ 377910 w 425150"/>
                <a:gd name="connsiteY4" fmla="*/ 453211 h 461536"/>
                <a:gd name="connsiteX5" fmla="*/ 424221 w 425150"/>
                <a:gd name="connsiteY5" fmla="*/ 378429 h 461536"/>
                <a:gd name="connsiteX6" fmla="*/ 348020 w 425150"/>
                <a:gd name="connsiteY6" fmla="*/ 213329 h 461536"/>
                <a:gd name="connsiteX7" fmla="*/ 295360 w 425150"/>
                <a:gd name="connsiteY7" fmla="*/ 65861 h 461536"/>
                <a:gd name="connsiteX8" fmla="*/ 123910 w 425150"/>
                <a:gd name="connsiteY8" fmla="*/ 2361 h 46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5150" h="461536">
                  <a:moveTo>
                    <a:pt x="123910" y="2361"/>
                  </a:moveTo>
                  <a:cubicBezTo>
                    <a:pt x="76285" y="15061"/>
                    <a:pt x="25485" y="85969"/>
                    <a:pt x="9610" y="142061"/>
                  </a:cubicBezTo>
                  <a:cubicBezTo>
                    <a:pt x="-6265" y="198153"/>
                    <a:pt x="-4148" y="288111"/>
                    <a:pt x="28660" y="338911"/>
                  </a:cubicBezTo>
                  <a:cubicBezTo>
                    <a:pt x="61468" y="389711"/>
                    <a:pt x="148252" y="427811"/>
                    <a:pt x="206460" y="446861"/>
                  </a:cubicBezTo>
                  <a:cubicBezTo>
                    <a:pt x="264668" y="465911"/>
                    <a:pt x="341617" y="464616"/>
                    <a:pt x="377910" y="453211"/>
                  </a:cubicBezTo>
                  <a:cubicBezTo>
                    <a:pt x="414204" y="441806"/>
                    <a:pt x="429203" y="418409"/>
                    <a:pt x="424221" y="378429"/>
                  </a:cubicBezTo>
                  <a:cubicBezTo>
                    <a:pt x="419239" y="338449"/>
                    <a:pt x="369497" y="265424"/>
                    <a:pt x="348020" y="213329"/>
                  </a:cubicBezTo>
                  <a:cubicBezTo>
                    <a:pt x="326543" y="161234"/>
                    <a:pt x="332712" y="101022"/>
                    <a:pt x="295360" y="65861"/>
                  </a:cubicBezTo>
                  <a:cubicBezTo>
                    <a:pt x="258008" y="30700"/>
                    <a:pt x="171535" y="-10339"/>
                    <a:pt x="123910" y="2361"/>
                  </a:cubicBezTo>
                  <a:close/>
                </a:path>
              </a:pathLst>
            </a:cu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333" name="Freeform 332"/>
            <p:cNvSpPr/>
            <p:nvPr/>
          </p:nvSpPr>
          <p:spPr>
            <a:xfrm>
              <a:off x="6281241" y="2021529"/>
              <a:ext cx="252685" cy="508127"/>
            </a:xfrm>
            <a:custGeom>
              <a:avLst/>
              <a:gdLst>
                <a:gd name="connsiteX0" fmla="*/ 207279 w 252685"/>
                <a:gd name="connsiteY0" fmla="*/ 49169 h 508127"/>
                <a:gd name="connsiteX1" fmla="*/ 105679 w 252685"/>
                <a:gd name="connsiteY1" fmla="*/ 4719 h 508127"/>
                <a:gd name="connsiteX2" fmla="*/ 54879 w 252685"/>
                <a:gd name="connsiteY2" fmla="*/ 169819 h 508127"/>
                <a:gd name="connsiteX3" fmla="*/ 4079 w 252685"/>
                <a:gd name="connsiteY3" fmla="*/ 353969 h 508127"/>
                <a:gd name="connsiteX4" fmla="*/ 169179 w 252685"/>
                <a:gd name="connsiteY4" fmla="*/ 506369 h 508127"/>
                <a:gd name="connsiteX5" fmla="*/ 181879 w 252685"/>
                <a:gd name="connsiteY5" fmla="*/ 430169 h 508127"/>
                <a:gd name="connsiteX6" fmla="*/ 61229 w 252685"/>
                <a:gd name="connsiteY6" fmla="*/ 328569 h 508127"/>
                <a:gd name="connsiteX7" fmla="*/ 131079 w 252685"/>
                <a:gd name="connsiteY7" fmla="*/ 144419 h 508127"/>
                <a:gd name="connsiteX8" fmla="*/ 169179 w 252685"/>
                <a:gd name="connsiteY8" fmla="*/ 93619 h 508127"/>
                <a:gd name="connsiteX9" fmla="*/ 251729 w 252685"/>
                <a:gd name="connsiteY9" fmla="*/ 93619 h 508127"/>
                <a:gd name="connsiteX10" fmla="*/ 207279 w 252685"/>
                <a:gd name="connsiteY10" fmla="*/ 49169 h 50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2685" h="508127">
                  <a:moveTo>
                    <a:pt x="207279" y="49169"/>
                  </a:moveTo>
                  <a:cubicBezTo>
                    <a:pt x="182937" y="34352"/>
                    <a:pt x="131079" y="-15389"/>
                    <a:pt x="105679" y="4719"/>
                  </a:cubicBezTo>
                  <a:cubicBezTo>
                    <a:pt x="80279" y="24827"/>
                    <a:pt x="71812" y="111611"/>
                    <a:pt x="54879" y="169819"/>
                  </a:cubicBezTo>
                  <a:cubicBezTo>
                    <a:pt x="37946" y="228027"/>
                    <a:pt x="-14971" y="297877"/>
                    <a:pt x="4079" y="353969"/>
                  </a:cubicBezTo>
                  <a:cubicBezTo>
                    <a:pt x="23129" y="410061"/>
                    <a:pt x="139546" y="493669"/>
                    <a:pt x="169179" y="506369"/>
                  </a:cubicBezTo>
                  <a:cubicBezTo>
                    <a:pt x="198812" y="519069"/>
                    <a:pt x="199871" y="459802"/>
                    <a:pt x="181879" y="430169"/>
                  </a:cubicBezTo>
                  <a:cubicBezTo>
                    <a:pt x="163887" y="400536"/>
                    <a:pt x="69696" y="376194"/>
                    <a:pt x="61229" y="328569"/>
                  </a:cubicBezTo>
                  <a:cubicBezTo>
                    <a:pt x="52762" y="280944"/>
                    <a:pt x="113087" y="183577"/>
                    <a:pt x="131079" y="144419"/>
                  </a:cubicBezTo>
                  <a:cubicBezTo>
                    <a:pt x="149071" y="105261"/>
                    <a:pt x="149071" y="102086"/>
                    <a:pt x="169179" y="93619"/>
                  </a:cubicBezTo>
                  <a:cubicBezTo>
                    <a:pt x="189287" y="85152"/>
                    <a:pt x="245379" y="102086"/>
                    <a:pt x="251729" y="93619"/>
                  </a:cubicBezTo>
                  <a:cubicBezTo>
                    <a:pt x="258079" y="85152"/>
                    <a:pt x="231621" y="63986"/>
                    <a:pt x="207279" y="49169"/>
                  </a:cubicBezTo>
                  <a:close/>
                </a:path>
              </a:pathLst>
            </a:custGeom>
            <a:solidFill>
              <a:srgbClr val="E18D85"/>
            </a:solidFill>
            <a:ln w="9525" cmpd="sng">
              <a:solidFill>
                <a:srgbClr val="8080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334" name="Freeform 333"/>
            <p:cNvSpPr/>
            <p:nvPr/>
          </p:nvSpPr>
          <p:spPr>
            <a:xfrm>
              <a:off x="6576435" y="2113342"/>
              <a:ext cx="235305" cy="332948"/>
            </a:xfrm>
            <a:custGeom>
              <a:avLst/>
              <a:gdLst>
                <a:gd name="connsiteX0" fmla="*/ 45 w 235305"/>
                <a:gd name="connsiteY0" fmla="*/ 2645 h 332948"/>
                <a:gd name="connsiteX1" fmla="*/ 95295 w 235305"/>
                <a:gd name="connsiteY1" fmla="*/ 28045 h 332948"/>
                <a:gd name="connsiteX2" fmla="*/ 139745 w 235305"/>
                <a:gd name="connsiteY2" fmla="*/ 104245 h 332948"/>
                <a:gd name="connsiteX3" fmla="*/ 158795 w 235305"/>
                <a:gd name="connsiteY3" fmla="*/ 218545 h 332948"/>
                <a:gd name="connsiteX4" fmla="*/ 234995 w 235305"/>
                <a:gd name="connsiteY4" fmla="*/ 269345 h 332948"/>
                <a:gd name="connsiteX5" fmla="*/ 184195 w 235305"/>
                <a:gd name="connsiteY5" fmla="*/ 332845 h 332948"/>
                <a:gd name="connsiteX6" fmla="*/ 146095 w 235305"/>
                <a:gd name="connsiteY6" fmla="*/ 282045 h 332948"/>
                <a:gd name="connsiteX7" fmla="*/ 76245 w 235305"/>
                <a:gd name="connsiteY7" fmla="*/ 199495 h 332948"/>
                <a:gd name="connsiteX8" fmla="*/ 82595 w 235305"/>
                <a:gd name="connsiteY8" fmla="*/ 85195 h 332948"/>
                <a:gd name="connsiteX9" fmla="*/ 45 w 235305"/>
                <a:gd name="connsiteY9" fmla="*/ 2645 h 332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5305" h="332948">
                  <a:moveTo>
                    <a:pt x="45" y="2645"/>
                  </a:moveTo>
                  <a:cubicBezTo>
                    <a:pt x="2162" y="-6880"/>
                    <a:pt x="72012" y="11112"/>
                    <a:pt x="95295" y="28045"/>
                  </a:cubicBezTo>
                  <a:cubicBezTo>
                    <a:pt x="118578" y="44978"/>
                    <a:pt x="129162" y="72495"/>
                    <a:pt x="139745" y="104245"/>
                  </a:cubicBezTo>
                  <a:cubicBezTo>
                    <a:pt x="150328" y="135995"/>
                    <a:pt x="142920" y="191028"/>
                    <a:pt x="158795" y="218545"/>
                  </a:cubicBezTo>
                  <a:cubicBezTo>
                    <a:pt x="174670" y="246062"/>
                    <a:pt x="230762" y="250295"/>
                    <a:pt x="234995" y="269345"/>
                  </a:cubicBezTo>
                  <a:cubicBezTo>
                    <a:pt x="239228" y="288395"/>
                    <a:pt x="199012" y="330728"/>
                    <a:pt x="184195" y="332845"/>
                  </a:cubicBezTo>
                  <a:cubicBezTo>
                    <a:pt x="169378" y="334962"/>
                    <a:pt x="164087" y="304270"/>
                    <a:pt x="146095" y="282045"/>
                  </a:cubicBezTo>
                  <a:cubicBezTo>
                    <a:pt x="128103" y="259820"/>
                    <a:pt x="86828" y="232303"/>
                    <a:pt x="76245" y="199495"/>
                  </a:cubicBezTo>
                  <a:cubicBezTo>
                    <a:pt x="65662" y="166687"/>
                    <a:pt x="95295" y="110595"/>
                    <a:pt x="82595" y="85195"/>
                  </a:cubicBezTo>
                  <a:cubicBezTo>
                    <a:pt x="69895" y="59795"/>
                    <a:pt x="-2072" y="12170"/>
                    <a:pt x="45" y="2645"/>
                  </a:cubicBezTo>
                  <a:close/>
                </a:path>
              </a:pathLst>
            </a:custGeom>
            <a:solidFill>
              <a:srgbClr val="E18D85"/>
            </a:solidFill>
            <a:ln w="9525" cmpd="sng">
              <a:solidFill>
                <a:srgbClr val="8080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335" name="Freeform 334"/>
            <p:cNvSpPr/>
            <p:nvPr/>
          </p:nvSpPr>
          <p:spPr>
            <a:xfrm>
              <a:off x="6510379" y="2488255"/>
              <a:ext cx="271000" cy="97156"/>
            </a:xfrm>
            <a:custGeom>
              <a:avLst/>
              <a:gdLst>
                <a:gd name="connsiteX0" fmla="*/ 51540 w 271000"/>
                <a:gd name="connsiteY0" fmla="*/ 125 h 97155"/>
                <a:gd name="connsiteX1" fmla="*/ 740 w 271000"/>
                <a:gd name="connsiteY1" fmla="*/ 38225 h 97155"/>
                <a:gd name="connsiteX2" fmla="*/ 89640 w 271000"/>
                <a:gd name="connsiteY2" fmla="*/ 95375 h 97155"/>
                <a:gd name="connsiteX3" fmla="*/ 242040 w 271000"/>
                <a:gd name="connsiteY3" fmla="*/ 76325 h 97155"/>
                <a:gd name="connsiteX4" fmla="*/ 261090 w 271000"/>
                <a:gd name="connsiteY4" fmla="*/ 12825 h 97155"/>
                <a:gd name="connsiteX5" fmla="*/ 127740 w 271000"/>
                <a:gd name="connsiteY5" fmla="*/ 25525 h 97155"/>
                <a:gd name="connsiteX6" fmla="*/ 51540 w 271000"/>
                <a:gd name="connsiteY6" fmla="*/ 125 h 97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000" h="97155">
                  <a:moveTo>
                    <a:pt x="51540" y="125"/>
                  </a:moveTo>
                  <a:cubicBezTo>
                    <a:pt x="30373" y="2242"/>
                    <a:pt x="-5610" y="22350"/>
                    <a:pt x="740" y="38225"/>
                  </a:cubicBezTo>
                  <a:cubicBezTo>
                    <a:pt x="7090" y="54100"/>
                    <a:pt x="49423" y="89025"/>
                    <a:pt x="89640" y="95375"/>
                  </a:cubicBezTo>
                  <a:cubicBezTo>
                    <a:pt x="129857" y="101725"/>
                    <a:pt x="213465" y="90083"/>
                    <a:pt x="242040" y="76325"/>
                  </a:cubicBezTo>
                  <a:cubicBezTo>
                    <a:pt x="270615" y="62567"/>
                    <a:pt x="280140" y="21292"/>
                    <a:pt x="261090" y="12825"/>
                  </a:cubicBezTo>
                  <a:cubicBezTo>
                    <a:pt x="242040" y="4358"/>
                    <a:pt x="162665" y="27642"/>
                    <a:pt x="127740" y="25525"/>
                  </a:cubicBezTo>
                  <a:cubicBezTo>
                    <a:pt x="92815" y="23408"/>
                    <a:pt x="72707" y="-1992"/>
                    <a:pt x="51540" y="125"/>
                  </a:cubicBezTo>
                  <a:close/>
                </a:path>
              </a:pathLst>
            </a:custGeom>
            <a:solidFill>
              <a:srgbClr val="E18D85"/>
            </a:solidFill>
            <a:ln w="9525" cmpd="sng">
              <a:solidFill>
                <a:srgbClr val="8080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grpSp>
      <p:sp>
        <p:nvSpPr>
          <p:cNvPr id="336" name="TextBox 335"/>
          <p:cNvSpPr txBox="1"/>
          <p:nvPr/>
        </p:nvSpPr>
        <p:spPr>
          <a:xfrm>
            <a:off x="278949" y="1956567"/>
            <a:ext cx="737659" cy="246221"/>
          </a:xfrm>
          <a:prstGeom prst="rect">
            <a:avLst/>
          </a:prstGeom>
          <a:noFill/>
        </p:spPr>
        <p:txBody>
          <a:bodyPr wrap="square" rtlCol="0">
            <a:spAutoFit/>
          </a:bodyPr>
          <a:lstStyle/>
          <a:p>
            <a:pPr algn="l"/>
            <a:r>
              <a:rPr lang="en-US" sz="1000" b="1" dirty="0" smtClean="0"/>
              <a:t>sugars</a:t>
            </a:r>
            <a:endParaRPr lang="en-US" sz="1000" b="1" dirty="0"/>
          </a:p>
        </p:txBody>
      </p:sp>
      <p:sp>
        <p:nvSpPr>
          <p:cNvPr id="337" name="Right Arrow 336"/>
          <p:cNvSpPr/>
          <p:nvPr/>
        </p:nvSpPr>
        <p:spPr>
          <a:xfrm>
            <a:off x="894855" y="2070030"/>
            <a:ext cx="218068" cy="102011"/>
          </a:xfrm>
          <a:prstGeom prst="rightArrow">
            <a:avLst>
              <a:gd name="adj1" fmla="val 50000"/>
              <a:gd name="adj2" fmla="val 75448"/>
            </a:avLst>
          </a:prstGeom>
          <a:solidFill>
            <a:srgbClr val="FF5E6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2000" dirty="0">
              <a:solidFill>
                <a:srgbClr val="FFFFFF"/>
              </a:solidFill>
              <a:latin typeface="Helvetica"/>
            </a:endParaRPr>
          </a:p>
        </p:txBody>
      </p:sp>
      <p:sp>
        <p:nvSpPr>
          <p:cNvPr id="338" name="Text Box 533"/>
          <p:cNvSpPr txBox="1">
            <a:spLocks noChangeArrowheads="1"/>
          </p:cNvSpPr>
          <p:nvPr/>
        </p:nvSpPr>
        <p:spPr bwMode="auto">
          <a:xfrm>
            <a:off x="2337805" y="3863149"/>
            <a:ext cx="428322" cy="246221"/>
          </a:xfrm>
          <a:prstGeom prst="rect">
            <a:avLst/>
          </a:prstGeom>
          <a:noFill/>
          <a:ln w="9525">
            <a:noFill/>
            <a:miter lim="800000"/>
            <a:headEnd/>
            <a:tailEnd/>
          </a:ln>
          <a:effectLst/>
        </p:spPr>
        <p:txBody>
          <a:bodyPr wrap="none">
            <a:spAutoFit/>
          </a:bodyPr>
          <a:lstStyle/>
          <a:p>
            <a:pPr defTabSz="914400" fontAlgn="base">
              <a:spcBef>
                <a:spcPct val="0"/>
              </a:spcBef>
              <a:spcAft>
                <a:spcPct val="0"/>
              </a:spcAft>
            </a:pPr>
            <a:r>
              <a:rPr lang="en-US" sz="1000" b="1" dirty="0" smtClean="0">
                <a:solidFill>
                  <a:srgbClr val="000000"/>
                </a:solidFill>
                <a:latin typeface="Helvetica"/>
                <a:cs typeface="Helvetica"/>
              </a:rPr>
              <a:t>C</a:t>
            </a:r>
            <a:r>
              <a:rPr lang="en-US" sz="1000" b="1" dirty="0" smtClean="0">
                <a:solidFill>
                  <a:srgbClr val="FF0000"/>
                </a:solidFill>
                <a:latin typeface="Helvetica"/>
                <a:cs typeface="Helvetica"/>
              </a:rPr>
              <a:t>O</a:t>
            </a:r>
            <a:r>
              <a:rPr lang="en-US" sz="1000" b="1" baseline="-25000" dirty="0" smtClean="0">
                <a:solidFill>
                  <a:srgbClr val="FF0000"/>
                </a:solidFill>
                <a:latin typeface="Helvetica"/>
                <a:cs typeface="Helvetica"/>
              </a:rPr>
              <a:t>2</a:t>
            </a:r>
            <a:endParaRPr lang="en-US" sz="1000" b="1" baseline="-25000" dirty="0">
              <a:solidFill>
                <a:srgbClr val="FF0000"/>
              </a:solidFill>
              <a:latin typeface="Helvetica"/>
              <a:cs typeface="Helvetica"/>
            </a:endParaRPr>
          </a:p>
        </p:txBody>
      </p:sp>
      <p:grpSp>
        <p:nvGrpSpPr>
          <p:cNvPr id="339" name="Group 338"/>
          <p:cNvGrpSpPr/>
          <p:nvPr/>
        </p:nvGrpSpPr>
        <p:grpSpPr>
          <a:xfrm rot="4088618">
            <a:off x="2326995" y="3475720"/>
            <a:ext cx="101611" cy="134977"/>
            <a:chOff x="7076802" y="1408823"/>
            <a:chExt cx="1359025" cy="1370580"/>
          </a:xfrm>
          <a:effectLst>
            <a:outerShdw blurRad="82550" dist="38100" dir="2700000" algn="tl" rotWithShape="0">
              <a:schemeClr val="accent1">
                <a:lumMod val="75000"/>
                <a:alpha val="63000"/>
              </a:schemeClr>
            </a:outerShdw>
          </a:effectLst>
        </p:grpSpPr>
        <p:sp>
          <p:nvSpPr>
            <p:cNvPr id="340" name="Freeform 339"/>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cs typeface="Arial" charset="0"/>
              </a:endParaRPr>
            </a:p>
          </p:txBody>
        </p:sp>
        <p:sp>
          <p:nvSpPr>
            <p:cNvPr id="341" name="Freeform 340"/>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D9D9D9"/>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cs typeface="Arial" charset="0"/>
              </a:endParaRPr>
            </a:p>
          </p:txBody>
        </p:sp>
      </p:grpSp>
      <p:grpSp>
        <p:nvGrpSpPr>
          <p:cNvPr id="342" name="Group 341"/>
          <p:cNvGrpSpPr/>
          <p:nvPr/>
        </p:nvGrpSpPr>
        <p:grpSpPr>
          <a:xfrm rot="19235211">
            <a:off x="2448826" y="3355343"/>
            <a:ext cx="83904" cy="163464"/>
            <a:chOff x="7076802" y="1408823"/>
            <a:chExt cx="1359025" cy="1370580"/>
          </a:xfrm>
          <a:effectLst>
            <a:outerShdw blurRad="82550" dist="38100" dir="2700000" algn="tl" rotWithShape="0">
              <a:schemeClr val="accent1">
                <a:lumMod val="75000"/>
                <a:alpha val="63000"/>
              </a:schemeClr>
            </a:outerShdw>
          </a:effectLst>
        </p:grpSpPr>
        <p:sp>
          <p:nvSpPr>
            <p:cNvPr id="343" name="Freeform 342"/>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cs typeface="Arial" charset="0"/>
              </a:endParaRPr>
            </a:p>
          </p:txBody>
        </p:sp>
        <p:sp>
          <p:nvSpPr>
            <p:cNvPr id="344" name="Freeform 343"/>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D9D9D9"/>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cs typeface="Arial" charset="0"/>
              </a:endParaRPr>
            </a:p>
          </p:txBody>
        </p:sp>
      </p:grpSp>
      <p:sp>
        <p:nvSpPr>
          <p:cNvPr id="345" name="Right Arrow 344"/>
          <p:cNvSpPr/>
          <p:nvPr/>
        </p:nvSpPr>
        <p:spPr>
          <a:xfrm rot="5400000">
            <a:off x="2301242" y="3750368"/>
            <a:ext cx="267368" cy="84234"/>
          </a:xfrm>
          <a:prstGeom prst="rightArrow">
            <a:avLst>
              <a:gd name="adj1" fmla="val 50000"/>
              <a:gd name="adj2" fmla="val 75448"/>
            </a:avLst>
          </a:prstGeom>
          <a:solidFill>
            <a:srgbClr val="31859C"/>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2000" dirty="0">
              <a:solidFill>
                <a:srgbClr val="FFFFFF"/>
              </a:solidFill>
              <a:latin typeface="Helvetica"/>
            </a:endParaRPr>
          </a:p>
        </p:txBody>
      </p:sp>
      <p:sp>
        <p:nvSpPr>
          <p:cNvPr id="346" name="Bent Arrow 345"/>
          <p:cNvSpPr/>
          <p:nvPr/>
        </p:nvSpPr>
        <p:spPr>
          <a:xfrm flipV="1">
            <a:off x="2029461" y="3207140"/>
            <a:ext cx="260350" cy="388353"/>
          </a:xfrm>
          <a:prstGeom prst="bentArrow">
            <a:avLst>
              <a:gd name="adj1" fmla="val 18903"/>
              <a:gd name="adj2" fmla="val 20732"/>
              <a:gd name="adj3" fmla="val 25000"/>
              <a:gd name="adj4" fmla="val 43750"/>
            </a:avLst>
          </a:prstGeom>
          <a:solidFill>
            <a:srgbClr val="FF5E61"/>
          </a:solidFill>
          <a:ln w="952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solidFill>
                <a:schemeClr val="tx1"/>
              </a:solidFill>
            </a:endParaRPr>
          </a:p>
        </p:txBody>
      </p:sp>
      <p:grpSp>
        <p:nvGrpSpPr>
          <p:cNvPr id="347" name="Group 346"/>
          <p:cNvGrpSpPr/>
          <p:nvPr/>
        </p:nvGrpSpPr>
        <p:grpSpPr>
          <a:xfrm rot="2978972">
            <a:off x="2301462" y="3361504"/>
            <a:ext cx="101612" cy="134979"/>
            <a:chOff x="7076802" y="1408823"/>
            <a:chExt cx="1359025" cy="1370580"/>
          </a:xfrm>
          <a:effectLst>
            <a:outerShdw blurRad="82550" dist="38100" dir="2700000" algn="tl" rotWithShape="0">
              <a:schemeClr val="accent1">
                <a:lumMod val="75000"/>
                <a:alpha val="63000"/>
              </a:schemeClr>
            </a:outerShdw>
          </a:effectLst>
        </p:grpSpPr>
        <p:sp>
          <p:nvSpPr>
            <p:cNvPr id="348" name="Freeform 347"/>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cs typeface="Arial" charset="0"/>
              </a:endParaRPr>
            </a:p>
          </p:txBody>
        </p:sp>
        <p:sp>
          <p:nvSpPr>
            <p:cNvPr id="349" name="Freeform 348"/>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D9D9D9"/>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cs typeface="Arial" charset="0"/>
              </a:endParaRPr>
            </a:p>
          </p:txBody>
        </p:sp>
      </p:grpSp>
      <p:grpSp>
        <p:nvGrpSpPr>
          <p:cNvPr id="350" name="Group 349"/>
          <p:cNvGrpSpPr/>
          <p:nvPr/>
        </p:nvGrpSpPr>
        <p:grpSpPr>
          <a:xfrm rot="5909790">
            <a:off x="2403063" y="3426870"/>
            <a:ext cx="101612" cy="134979"/>
            <a:chOff x="7076802" y="1408823"/>
            <a:chExt cx="1359025" cy="1370580"/>
          </a:xfrm>
          <a:effectLst>
            <a:outerShdw blurRad="82550" dist="38100" dir="2700000" algn="tl" rotWithShape="0">
              <a:schemeClr val="accent1">
                <a:lumMod val="75000"/>
                <a:alpha val="63000"/>
              </a:schemeClr>
            </a:outerShdw>
          </a:effectLst>
        </p:grpSpPr>
        <p:sp>
          <p:nvSpPr>
            <p:cNvPr id="351" name="Freeform 350"/>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cs typeface="Arial" charset="0"/>
              </a:endParaRPr>
            </a:p>
          </p:txBody>
        </p:sp>
        <p:sp>
          <p:nvSpPr>
            <p:cNvPr id="352" name="Freeform 351"/>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chemeClr val="bg1">
                <a:lumMod val="85000"/>
              </a:schemeClr>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cs typeface="Arial" charset="0"/>
              </a:endParaRPr>
            </a:p>
          </p:txBody>
        </p:sp>
      </p:grpSp>
      <p:grpSp>
        <p:nvGrpSpPr>
          <p:cNvPr id="353" name="Group 352"/>
          <p:cNvGrpSpPr/>
          <p:nvPr/>
        </p:nvGrpSpPr>
        <p:grpSpPr>
          <a:xfrm rot="2978972">
            <a:off x="2403062" y="3549912"/>
            <a:ext cx="101612" cy="134979"/>
            <a:chOff x="7076802" y="1408823"/>
            <a:chExt cx="1359025" cy="1370580"/>
          </a:xfrm>
          <a:effectLst>
            <a:outerShdw blurRad="82550" dist="38100" dir="2700000" algn="tl" rotWithShape="0">
              <a:schemeClr val="accent1">
                <a:lumMod val="75000"/>
                <a:alpha val="63000"/>
              </a:schemeClr>
            </a:outerShdw>
          </a:effectLst>
        </p:grpSpPr>
        <p:sp>
          <p:nvSpPr>
            <p:cNvPr id="354" name="Freeform 353"/>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cs typeface="Arial" charset="0"/>
              </a:endParaRPr>
            </a:p>
          </p:txBody>
        </p:sp>
        <p:sp>
          <p:nvSpPr>
            <p:cNvPr id="355" name="Freeform 354"/>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D9D9D9"/>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cs typeface="Arial" charset="0"/>
              </a:endParaRPr>
            </a:p>
          </p:txBody>
        </p:sp>
      </p:grpSp>
      <p:sp>
        <p:nvSpPr>
          <p:cNvPr id="356" name="Right Arrow 355"/>
          <p:cNvSpPr/>
          <p:nvPr/>
        </p:nvSpPr>
        <p:spPr>
          <a:xfrm>
            <a:off x="1596529" y="2070030"/>
            <a:ext cx="325615" cy="102011"/>
          </a:xfrm>
          <a:prstGeom prst="rightArrow">
            <a:avLst>
              <a:gd name="adj1" fmla="val 50000"/>
              <a:gd name="adj2" fmla="val 75448"/>
            </a:avLst>
          </a:prstGeom>
          <a:solidFill>
            <a:schemeClr val="bg1">
              <a:lumMod val="6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2000" dirty="0">
              <a:solidFill>
                <a:srgbClr val="FFFFFF"/>
              </a:solidFill>
              <a:latin typeface="Helvetica"/>
            </a:endParaRPr>
          </a:p>
        </p:txBody>
      </p:sp>
      <p:sp>
        <p:nvSpPr>
          <p:cNvPr id="357" name="TextBox 356"/>
          <p:cNvSpPr txBox="1"/>
          <p:nvPr/>
        </p:nvSpPr>
        <p:spPr>
          <a:xfrm>
            <a:off x="1832777" y="1925636"/>
            <a:ext cx="778518" cy="400110"/>
          </a:xfrm>
          <a:prstGeom prst="rect">
            <a:avLst/>
          </a:prstGeom>
          <a:noFill/>
        </p:spPr>
        <p:txBody>
          <a:bodyPr wrap="square" rtlCol="0">
            <a:spAutoFit/>
          </a:bodyPr>
          <a:lstStyle/>
          <a:p>
            <a:r>
              <a:rPr lang="en-US" sz="1000" b="1" dirty="0" smtClean="0"/>
              <a:t>excreted as waste</a:t>
            </a:r>
            <a:endParaRPr lang="en-US" sz="1000" b="1" dirty="0"/>
          </a:p>
        </p:txBody>
      </p:sp>
      <p:sp>
        <p:nvSpPr>
          <p:cNvPr id="358" name="Bent Arrow 357"/>
          <p:cNvSpPr/>
          <p:nvPr/>
        </p:nvSpPr>
        <p:spPr>
          <a:xfrm flipH="1" flipV="1">
            <a:off x="2559685" y="3295575"/>
            <a:ext cx="190500" cy="303764"/>
          </a:xfrm>
          <a:prstGeom prst="bentArrow">
            <a:avLst>
              <a:gd name="adj1" fmla="val 25570"/>
              <a:gd name="adj2" fmla="val 20732"/>
              <a:gd name="adj3" fmla="val 25000"/>
              <a:gd name="adj4" fmla="val 43750"/>
            </a:avLst>
          </a:prstGeom>
          <a:solidFill>
            <a:srgbClr val="A6A6A6"/>
          </a:solidFill>
          <a:ln w="952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solidFill>
                <a:schemeClr val="tx1"/>
              </a:solidFill>
            </a:endParaRPr>
          </a:p>
        </p:txBody>
      </p:sp>
      <p:sp>
        <p:nvSpPr>
          <p:cNvPr id="359" name="TextBox 358"/>
          <p:cNvSpPr txBox="1"/>
          <p:nvPr/>
        </p:nvSpPr>
        <p:spPr>
          <a:xfrm>
            <a:off x="2375046" y="2900226"/>
            <a:ext cx="668522" cy="400110"/>
          </a:xfrm>
          <a:prstGeom prst="rect">
            <a:avLst/>
          </a:prstGeom>
          <a:noFill/>
        </p:spPr>
        <p:txBody>
          <a:bodyPr wrap="square" rtlCol="0">
            <a:spAutoFit/>
          </a:bodyPr>
          <a:lstStyle/>
          <a:p>
            <a:r>
              <a:rPr lang="en-US" sz="1000" b="1" dirty="0" smtClean="0"/>
              <a:t>organic acids</a:t>
            </a:r>
            <a:endParaRPr lang="en-US" sz="1000" b="1" dirty="0"/>
          </a:p>
        </p:txBody>
      </p:sp>
      <p:sp>
        <p:nvSpPr>
          <p:cNvPr id="360" name="TextBox 359"/>
          <p:cNvSpPr txBox="1"/>
          <p:nvPr/>
        </p:nvSpPr>
        <p:spPr>
          <a:xfrm>
            <a:off x="1768049" y="2957304"/>
            <a:ext cx="605204" cy="246221"/>
          </a:xfrm>
          <a:prstGeom prst="rect">
            <a:avLst/>
          </a:prstGeom>
          <a:noFill/>
        </p:spPr>
        <p:txBody>
          <a:bodyPr wrap="none" rtlCol="0">
            <a:spAutoFit/>
          </a:bodyPr>
          <a:lstStyle/>
          <a:p>
            <a:pPr algn="l"/>
            <a:r>
              <a:rPr lang="en-US" sz="1000" b="1" dirty="0" smtClean="0"/>
              <a:t>sugars</a:t>
            </a:r>
            <a:endParaRPr lang="en-US" sz="1000" b="1" dirty="0"/>
          </a:p>
        </p:txBody>
      </p:sp>
      <p:sp>
        <p:nvSpPr>
          <p:cNvPr id="18" name="TextBox 17"/>
          <p:cNvSpPr txBox="1"/>
          <p:nvPr/>
        </p:nvSpPr>
        <p:spPr>
          <a:xfrm>
            <a:off x="221741" y="4269701"/>
            <a:ext cx="2580726" cy="2246769"/>
          </a:xfrm>
          <a:prstGeom prst="rect">
            <a:avLst/>
          </a:prstGeom>
          <a:noFill/>
        </p:spPr>
        <p:txBody>
          <a:bodyPr wrap="square" rtlCol="0">
            <a:spAutoFit/>
          </a:bodyPr>
          <a:lstStyle/>
          <a:p>
            <a:pPr marL="177800" indent="-177800" algn="l"/>
            <a:r>
              <a:rPr lang="en-US" sz="1400" dirty="0" smtClean="0"/>
              <a:t>Both eukaryotes and bacteria can eat sugars (glycolysis), but bacteria can also oxidize the resulting organic acids all the way to </a:t>
            </a:r>
            <a:r>
              <a:rPr lang="en-US" sz="1400" b="1" dirty="0" smtClean="0"/>
              <a:t>C</a:t>
            </a:r>
            <a:r>
              <a:rPr lang="en-US" sz="1400" b="1" dirty="0" smtClean="0">
                <a:solidFill>
                  <a:srgbClr val="FF0000"/>
                </a:solidFill>
              </a:rPr>
              <a:t>O</a:t>
            </a:r>
            <a:r>
              <a:rPr lang="en-US" sz="1400" b="1" baseline="-25000" dirty="0" smtClean="0">
                <a:solidFill>
                  <a:srgbClr val="FF0000"/>
                </a:solidFill>
              </a:rPr>
              <a:t>2</a:t>
            </a:r>
            <a:r>
              <a:rPr lang="en-US" sz="1400" dirty="0" smtClean="0"/>
              <a:t> in </a:t>
            </a:r>
            <a:r>
              <a:rPr lang="en-US" sz="1400" b="1" i="1" dirty="0" smtClean="0">
                <a:solidFill>
                  <a:srgbClr val="FF0000"/>
                </a:solidFill>
              </a:rPr>
              <a:t>aerobic respiration</a:t>
            </a:r>
            <a:r>
              <a:rPr lang="en-US" sz="1400" dirty="0" smtClean="0"/>
              <a:t>.</a:t>
            </a:r>
          </a:p>
          <a:p>
            <a:pPr marL="177800" indent="-177800" algn="l"/>
            <a:endParaRPr lang="en-US" sz="1400" b="1" i="1" dirty="0">
              <a:solidFill>
                <a:srgbClr val="FF0000"/>
              </a:solidFill>
            </a:endParaRPr>
          </a:p>
          <a:p>
            <a:pPr marL="177800" indent="-177800" algn="l"/>
            <a:r>
              <a:rPr lang="en-US" sz="1400" b="1" i="1" dirty="0" smtClean="0">
                <a:solidFill>
                  <a:srgbClr val="FF0000"/>
                </a:solidFill>
              </a:rPr>
              <a:t>Aerobic respiration</a:t>
            </a:r>
            <a:r>
              <a:rPr lang="en-US" sz="1400" dirty="0" smtClean="0">
                <a:solidFill>
                  <a:srgbClr val="FF0000"/>
                </a:solidFill>
              </a:rPr>
              <a:t> </a:t>
            </a:r>
            <a:r>
              <a:rPr lang="en-US" sz="1400" dirty="0" smtClean="0">
                <a:solidFill>
                  <a:srgbClr val="000000"/>
                </a:solidFill>
              </a:rPr>
              <a:t>can produce </a:t>
            </a:r>
            <a:r>
              <a:rPr lang="en-US" sz="1400" b="1" u="sng" dirty="0" smtClean="0">
                <a:solidFill>
                  <a:srgbClr val="000000"/>
                </a:solidFill>
              </a:rPr>
              <a:t>19x more ATP</a:t>
            </a:r>
            <a:r>
              <a:rPr lang="en-US" sz="1400" dirty="0" smtClean="0">
                <a:solidFill>
                  <a:srgbClr val="000000"/>
                </a:solidFill>
              </a:rPr>
              <a:t> than glycolysis!</a:t>
            </a:r>
            <a:endParaRPr lang="en-US" sz="1400" b="1" i="1" dirty="0">
              <a:solidFill>
                <a:srgbClr val="FF0000"/>
              </a:solidFill>
            </a:endParaRPr>
          </a:p>
        </p:txBody>
      </p:sp>
      <p:grpSp>
        <p:nvGrpSpPr>
          <p:cNvPr id="2" name="Group 1"/>
          <p:cNvGrpSpPr/>
          <p:nvPr/>
        </p:nvGrpSpPr>
        <p:grpSpPr>
          <a:xfrm>
            <a:off x="2080684" y="1227439"/>
            <a:ext cx="3483784" cy="4942769"/>
            <a:chOff x="2080684" y="1227439"/>
            <a:chExt cx="3483784" cy="4942769"/>
          </a:xfrm>
        </p:grpSpPr>
        <p:sp>
          <p:nvSpPr>
            <p:cNvPr id="193" name="Freeform 192"/>
            <p:cNvSpPr/>
            <p:nvPr/>
          </p:nvSpPr>
          <p:spPr>
            <a:xfrm>
              <a:off x="3119303" y="1227439"/>
              <a:ext cx="1591716" cy="2023907"/>
            </a:xfrm>
            <a:custGeom>
              <a:avLst/>
              <a:gdLst>
                <a:gd name="connsiteX0" fmla="*/ 114301 w 1384635"/>
                <a:gd name="connsiteY0" fmla="*/ 654488 h 1257757"/>
                <a:gd name="connsiteX1" fmla="*/ 273051 w 1384635"/>
                <a:gd name="connsiteY1" fmla="*/ 594163 h 1257757"/>
                <a:gd name="connsiteX2" fmla="*/ 377826 w 1384635"/>
                <a:gd name="connsiteY2" fmla="*/ 613213 h 1257757"/>
                <a:gd name="connsiteX3" fmla="*/ 444501 w 1384635"/>
                <a:gd name="connsiteY3" fmla="*/ 489388 h 1257757"/>
                <a:gd name="connsiteX4" fmla="*/ 330201 w 1384635"/>
                <a:gd name="connsiteY4" fmla="*/ 308413 h 1257757"/>
                <a:gd name="connsiteX5" fmla="*/ 488951 w 1384635"/>
                <a:gd name="connsiteY5" fmla="*/ 82988 h 1257757"/>
                <a:gd name="connsiteX6" fmla="*/ 635001 w 1384635"/>
                <a:gd name="connsiteY6" fmla="*/ 168713 h 1257757"/>
                <a:gd name="connsiteX7" fmla="*/ 860426 w 1384635"/>
                <a:gd name="connsiteY7" fmla="*/ 438 h 1257757"/>
                <a:gd name="connsiteX8" fmla="*/ 1076326 w 1384635"/>
                <a:gd name="connsiteY8" fmla="*/ 121088 h 1257757"/>
                <a:gd name="connsiteX9" fmla="*/ 1320801 w 1384635"/>
                <a:gd name="connsiteY9" fmla="*/ 159188 h 1257757"/>
                <a:gd name="connsiteX10" fmla="*/ 1212851 w 1384635"/>
                <a:gd name="connsiteY10" fmla="*/ 448113 h 1257757"/>
                <a:gd name="connsiteX11" fmla="*/ 1384301 w 1384635"/>
                <a:gd name="connsiteY11" fmla="*/ 594163 h 1257757"/>
                <a:gd name="connsiteX12" fmla="*/ 1257301 w 1384635"/>
                <a:gd name="connsiteY12" fmla="*/ 765613 h 1257757"/>
                <a:gd name="connsiteX13" fmla="*/ 1285876 w 1384635"/>
                <a:gd name="connsiteY13" fmla="*/ 946588 h 1257757"/>
                <a:gd name="connsiteX14" fmla="*/ 1133476 w 1384635"/>
                <a:gd name="connsiteY14" fmla="*/ 1235513 h 1257757"/>
                <a:gd name="connsiteX15" fmla="*/ 793751 w 1384635"/>
                <a:gd name="connsiteY15" fmla="*/ 1159313 h 1257757"/>
                <a:gd name="connsiteX16" fmla="*/ 549276 w 1384635"/>
                <a:gd name="connsiteY16" fmla="*/ 1257738 h 1257757"/>
                <a:gd name="connsiteX17" fmla="*/ 415926 w 1384635"/>
                <a:gd name="connsiteY17" fmla="*/ 1149788 h 1257757"/>
                <a:gd name="connsiteX18" fmla="*/ 374651 w 1384635"/>
                <a:gd name="connsiteY18" fmla="*/ 933888 h 1257757"/>
                <a:gd name="connsiteX19" fmla="*/ 171451 w 1384635"/>
                <a:gd name="connsiteY19" fmla="*/ 968813 h 1257757"/>
                <a:gd name="connsiteX20" fmla="*/ 1 w 1384635"/>
                <a:gd name="connsiteY20" fmla="*/ 857688 h 1257757"/>
                <a:gd name="connsiteX21" fmla="*/ 174626 w 1384635"/>
                <a:gd name="connsiteY21" fmla="*/ 851338 h 1257757"/>
                <a:gd name="connsiteX22" fmla="*/ 330201 w 1384635"/>
                <a:gd name="connsiteY22" fmla="*/ 813238 h 1257757"/>
                <a:gd name="connsiteX23" fmla="*/ 320676 w 1384635"/>
                <a:gd name="connsiteY23" fmla="*/ 679888 h 1257757"/>
                <a:gd name="connsiteX24" fmla="*/ 190501 w 1384635"/>
                <a:gd name="connsiteY24" fmla="*/ 654488 h 1257757"/>
                <a:gd name="connsiteX25" fmla="*/ 50801 w 1384635"/>
                <a:gd name="connsiteY25" fmla="*/ 711638 h 1257757"/>
                <a:gd name="connsiteX26" fmla="*/ 114301 w 1384635"/>
                <a:gd name="connsiteY26" fmla="*/ 654488 h 1257757"/>
                <a:gd name="connsiteX0" fmla="*/ 114301 w 1544576"/>
                <a:gd name="connsiteY0" fmla="*/ 654488 h 1257757"/>
                <a:gd name="connsiteX1" fmla="*/ 273051 w 1544576"/>
                <a:gd name="connsiteY1" fmla="*/ 594163 h 1257757"/>
                <a:gd name="connsiteX2" fmla="*/ 377826 w 1544576"/>
                <a:gd name="connsiteY2" fmla="*/ 613213 h 1257757"/>
                <a:gd name="connsiteX3" fmla="*/ 444501 w 1544576"/>
                <a:gd name="connsiteY3" fmla="*/ 489388 h 1257757"/>
                <a:gd name="connsiteX4" fmla="*/ 330201 w 1544576"/>
                <a:gd name="connsiteY4" fmla="*/ 308413 h 1257757"/>
                <a:gd name="connsiteX5" fmla="*/ 488951 w 1544576"/>
                <a:gd name="connsiteY5" fmla="*/ 82988 h 1257757"/>
                <a:gd name="connsiteX6" fmla="*/ 635001 w 1544576"/>
                <a:gd name="connsiteY6" fmla="*/ 168713 h 1257757"/>
                <a:gd name="connsiteX7" fmla="*/ 860426 w 1544576"/>
                <a:gd name="connsiteY7" fmla="*/ 438 h 1257757"/>
                <a:gd name="connsiteX8" fmla="*/ 1076326 w 1544576"/>
                <a:gd name="connsiteY8" fmla="*/ 121088 h 1257757"/>
                <a:gd name="connsiteX9" fmla="*/ 1320801 w 1544576"/>
                <a:gd name="connsiteY9" fmla="*/ 159188 h 1257757"/>
                <a:gd name="connsiteX10" fmla="*/ 1212851 w 1544576"/>
                <a:gd name="connsiteY10" fmla="*/ 448113 h 1257757"/>
                <a:gd name="connsiteX11" fmla="*/ 1384301 w 1544576"/>
                <a:gd name="connsiteY11" fmla="*/ 594163 h 1257757"/>
                <a:gd name="connsiteX12" fmla="*/ 1543051 w 1544576"/>
                <a:gd name="connsiteY12" fmla="*/ 784663 h 1257757"/>
                <a:gd name="connsiteX13" fmla="*/ 1285876 w 1544576"/>
                <a:gd name="connsiteY13" fmla="*/ 946588 h 1257757"/>
                <a:gd name="connsiteX14" fmla="*/ 1133476 w 1544576"/>
                <a:gd name="connsiteY14" fmla="*/ 1235513 h 1257757"/>
                <a:gd name="connsiteX15" fmla="*/ 793751 w 1544576"/>
                <a:gd name="connsiteY15" fmla="*/ 1159313 h 1257757"/>
                <a:gd name="connsiteX16" fmla="*/ 549276 w 1544576"/>
                <a:gd name="connsiteY16" fmla="*/ 1257738 h 1257757"/>
                <a:gd name="connsiteX17" fmla="*/ 415926 w 1544576"/>
                <a:gd name="connsiteY17" fmla="*/ 1149788 h 1257757"/>
                <a:gd name="connsiteX18" fmla="*/ 374651 w 1544576"/>
                <a:gd name="connsiteY18" fmla="*/ 933888 h 1257757"/>
                <a:gd name="connsiteX19" fmla="*/ 171451 w 1544576"/>
                <a:gd name="connsiteY19" fmla="*/ 968813 h 1257757"/>
                <a:gd name="connsiteX20" fmla="*/ 1 w 1544576"/>
                <a:gd name="connsiteY20" fmla="*/ 857688 h 1257757"/>
                <a:gd name="connsiteX21" fmla="*/ 174626 w 1544576"/>
                <a:gd name="connsiteY21" fmla="*/ 851338 h 1257757"/>
                <a:gd name="connsiteX22" fmla="*/ 330201 w 1544576"/>
                <a:gd name="connsiteY22" fmla="*/ 813238 h 1257757"/>
                <a:gd name="connsiteX23" fmla="*/ 320676 w 1544576"/>
                <a:gd name="connsiteY23" fmla="*/ 679888 h 1257757"/>
                <a:gd name="connsiteX24" fmla="*/ 190501 w 1544576"/>
                <a:gd name="connsiteY24" fmla="*/ 654488 h 1257757"/>
                <a:gd name="connsiteX25" fmla="*/ 50801 w 1544576"/>
                <a:gd name="connsiteY25" fmla="*/ 711638 h 1257757"/>
                <a:gd name="connsiteX26" fmla="*/ 114301 w 1544576"/>
                <a:gd name="connsiteY26" fmla="*/ 654488 h 1257757"/>
                <a:gd name="connsiteX0" fmla="*/ 114301 w 1547822"/>
                <a:gd name="connsiteY0" fmla="*/ 654488 h 1257757"/>
                <a:gd name="connsiteX1" fmla="*/ 273051 w 1547822"/>
                <a:gd name="connsiteY1" fmla="*/ 594163 h 1257757"/>
                <a:gd name="connsiteX2" fmla="*/ 377826 w 1547822"/>
                <a:gd name="connsiteY2" fmla="*/ 613213 h 1257757"/>
                <a:gd name="connsiteX3" fmla="*/ 444501 w 1547822"/>
                <a:gd name="connsiteY3" fmla="*/ 489388 h 1257757"/>
                <a:gd name="connsiteX4" fmla="*/ 330201 w 1547822"/>
                <a:gd name="connsiteY4" fmla="*/ 308413 h 1257757"/>
                <a:gd name="connsiteX5" fmla="*/ 488951 w 1547822"/>
                <a:gd name="connsiteY5" fmla="*/ 82988 h 1257757"/>
                <a:gd name="connsiteX6" fmla="*/ 635001 w 1547822"/>
                <a:gd name="connsiteY6" fmla="*/ 168713 h 1257757"/>
                <a:gd name="connsiteX7" fmla="*/ 860426 w 1547822"/>
                <a:gd name="connsiteY7" fmla="*/ 438 h 1257757"/>
                <a:gd name="connsiteX8" fmla="*/ 1076326 w 1547822"/>
                <a:gd name="connsiteY8" fmla="*/ 121088 h 1257757"/>
                <a:gd name="connsiteX9" fmla="*/ 1320801 w 1547822"/>
                <a:gd name="connsiteY9" fmla="*/ 159188 h 1257757"/>
                <a:gd name="connsiteX10" fmla="*/ 1212851 w 1547822"/>
                <a:gd name="connsiteY10" fmla="*/ 448113 h 1257757"/>
                <a:gd name="connsiteX11" fmla="*/ 1435101 w 1547822"/>
                <a:gd name="connsiteY11" fmla="*/ 511613 h 1257757"/>
                <a:gd name="connsiteX12" fmla="*/ 1543051 w 1547822"/>
                <a:gd name="connsiteY12" fmla="*/ 784663 h 1257757"/>
                <a:gd name="connsiteX13" fmla="*/ 1285876 w 1547822"/>
                <a:gd name="connsiteY13" fmla="*/ 946588 h 1257757"/>
                <a:gd name="connsiteX14" fmla="*/ 1133476 w 1547822"/>
                <a:gd name="connsiteY14" fmla="*/ 1235513 h 1257757"/>
                <a:gd name="connsiteX15" fmla="*/ 793751 w 1547822"/>
                <a:gd name="connsiteY15" fmla="*/ 1159313 h 1257757"/>
                <a:gd name="connsiteX16" fmla="*/ 549276 w 1547822"/>
                <a:gd name="connsiteY16" fmla="*/ 1257738 h 1257757"/>
                <a:gd name="connsiteX17" fmla="*/ 415926 w 1547822"/>
                <a:gd name="connsiteY17" fmla="*/ 1149788 h 1257757"/>
                <a:gd name="connsiteX18" fmla="*/ 374651 w 1547822"/>
                <a:gd name="connsiteY18" fmla="*/ 933888 h 1257757"/>
                <a:gd name="connsiteX19" fmla="*/ 171451 w 1547822"/>
                <a:gd name="connsiteY19" fmla="*/ 968813 h 1257757"/>
                <a:gd name="connsiteX20" fmla="*/ 1 w 1547822"/>
                <a:gd name="connsiteY20" fmla="*/ 857688 h 1257757"/>
                <a:gd name="connsiteX21" fmla="*/ 174626 w 1547822"/>
                <a:gd name="connsiteY21" fmla="*/ 851338 h 1257757"/>
                <a:gd name="connsiteX22" fmla="*/ 330201 w 1547822"/>
                <a:gd name="connsiteY22" fmla="*/ 813238 h 1257757"/>
                <a:gd name="connsiteX23" fmla="*/ 320676 w 1547822"/>
                <a:gd name="connsiteY23" fmla="*/ 679888 h 1257757"/>
                <a:gd name="connsiteX24" fmla="*/ 190501 w 1547822"/>
                <a:gd name="connsiteY24" fmla="*/ 654488 h 1257757"/>
                <a:gd name="connsiteX25" fmla="*/ 50801 w 1547822"/>
                <a:gd name="connsiteY25" fmla="*/ 711638 h 1257757"/>
                <a:gd name="connsiteX26" fmla="*/ 114301 w 1547822"/>
                <a:gd name="connsiteY26" fmla="*/ 654488 h 1257757"/>
                <a:gd name="connsiteX0" fmla="*/ 114301 w 1547344"/>
                <a:gd name="connsiteY0" fmla="*/ 654488 h 1257757"/>
                <a:gd name="connsiteX1" fmla="*/ 273051 w 1547344"/>
                <a:gd name="connsiteY1" fmla="*/ 594163 h 1257757"/>
                <a:gd name="connsiteX2" fmla="*/ 377826 w 1547344"/>
                <a:gd name="connsiteY2" fmla="*/ 613213 h 1257757"/>
                <a:gd name="connsiteX3" fmla="*/ 444501 w 1547344"/>
                <a:gd name="connsiteY3" fmla="*/ 489388 h 1257757"/>
                <a:gd name="connsiteX4" fmla="*/ 330201 w 1547344"/>
                <a:gd name="connsiteY4" fmla="*/ 308413 h 1257757"/>
                <a:gd name="connsiteX5" fmla="*/ 488951 w 1547344"/>
                <a:gd name="connsiteY5" fmla="*/ 82988 h 1257757"/>
                <a:gd name="connsiteX6" fmla="*/ 635001 w 1547344"/>
                <a:gd name="connsiteY6" fmla="*/ 168713 h 1257757"/>
                <a:gd name="connsiteX7" fmla="*/ 860426 w 1547344"/>
                <a:gd name="connsiteY7" fmla="*/ 438 h 1257757"/>
                <a:gd name="connsiteX8" fmla="*/ 1076326 w 1547344"/>
                <a:gd name="connsiteY8" fmla="*/ 121088 h 1257757"/>
                <a:gd name="connsiteX9" fmla="*/ 1320801 w 1547344"/>
                <a:gd name="connsiteY9" fmla="*/ 159188 h 1257757"/>
                <a:gd name="connsiteX10" fmla="*/ 1282701 w 1547344"/>
                <a:gd name="connsiteY10" fmla="*/ 384613 h 1257757"/>
                <a:gd name="connsiteX11" fmla="*/ 1435101 w 1547344"/>
                <a:gd name="connsiteY11" fmla="*/ 511613 h 1257757"/>
                <a:gd name="connsiteX12" fmla="*/ 1543051 w 1547344"/>
                <a:gd name="connsiteY12" fmla="*/ 784663 h 1257757"/>
                <a:gd name="connsiteX13" fmla="*/ 1285876 w 1547344"/>
                <a:gd name="connsiteY13" fmla="*/ 946588 h 1257757"/>
                <a:gd name="connsiteX14" fmla="*/ 1133476 w 1547344"/>
                <a:gd name="connsiteY14" fmla="*/ 1235513 h 1257757"/>
                <a:gd name="connsiteX15" fmla="*/ 793751 w 1547344"/>
                <a:gd name="connsiteY15" fmla="*/ 1159313 h 1257757"/>
                <a:gd name="connsiteX16" fmla="*/ 549276 w 1547344"/>
                <a:gd name="connsiteY16" fmla="*/ 1257738 h 1257757"/>
                <a:gd name="connsiteX17" fmla="*/ 415926 w 1547344"/>
                <a:gd name="connsiteY17" fmla="*/ 1149788 h 1257757"/>
                <a:gd name="connsiteX18" fmla="*/ 374651 w 1547344"/>
                <a:gd name="connsiteY18" fmla="*/ 933888 h 1257757"/>
                <a:gd name="connsiteX19" fmla="*/ 171451 w 1547344"/>
                <a:gd name="connsiteY19" fmla="*/ 968813 h 1257757"/>
                <a:gd name="connsiteX20" fmla="*/ 1 w 1547344"/>
                <a:gd name="connsiteY20" fmla="*/ 857688 h 1257757"/>
                <a:gd name="connsiteX21" fmla="*/ 174626 w 1547344"/>
                <a:gd name="connsiteY21" fmla="*/ 851338 h 1257757"/>
                <a:gd name="connsiteX22" fmla="*/ 330201 w 1547344"/>
                <a:gd name="connsiteY22" fmla="*/ 813238 h 1257757"/>
                <a:gd name="connsiteX23" fmla="*/ 320676 w 1547344"/>
                <a:gd name="connsiteY23" fmla="*/ 679888 h 1257757"/>
                <a:gd name="connsiteX24" fmla="*/ 190501 w 1547344"/>
                <a:gd name="connsiteY24" fmla="*/ 654488 h 1257757"/>
                <a:gd name="connsiteX25" fmla="*/ 50801 w 1547344"/>
                <a:gd name="connsiteY25" fmla="*/ 711638 h 1257757"/>
                <a:gd name="connsiteX26" fmla="*/ 114301 w 1547344"/>
                <a:gd name="connsiteY26" fmla="*/ 654488 h 1257757"/>
                <a:gd name="connsiteX0" fmla="*/ 114301 w 1543054"/>
                <a:gd name="connsiteY0" fmla="*/ 654488 h 1257757"/>
                <a:gd name="connsiteX1" fmla="*/ 273051 w 1543054"/>
                <a:gd name="connsiteY1" fmla="*/ 594163 h 1257757"/>
                <a:gd name="connsiteX2" fmla="*/ 377826 w 1543054"/>
                <a:gd name="connsiteY2" fmla="*/ 613213 h 1257757"/>
                <a:gd name="connsiteX3" fmla="*/ 444501 w 1543054"/>
                <a:gd name="connsiteY3" fmla="*/ 489388 h 1257757"/>
                <a:gd name="connsiteX4" fmla="*/ 330201 w 1543054"/>
                <a:gd name="connsiteY4" fmla="*/ 308413 h 1257757"/>
                <a:gd name="connsiteX5" fmla="*/ 488951 w 1543054"/>
                <a:gd name="connsiteY5" fmla="*/ 82988 h 1257757"/>
                <a:gd name="connsiteX6" fmla="*/ 635001 w 1543054"/>
                <a:gd name="connsiteY6" fmla="*/ 168713 h 1257757"/>
                <a:gd name="connsiteX7" fmla="*/ 860426 w 1543054"/>
                <a:gd name="connsiteY7" fmla="*/ 438 h 1257757"/>
                <a:gd name="connsiteX8" fmla="*/ 1076326 w 1543054"/>
                <a:gd name="connsiteY8" fmla="*/ 121088 h 1257757"/>
                <a:gd name="connsiteX9" fmla="*/ 1320801 w 1543054"/>
                <a:gd name="connsiteY9" fmla="*/ 159188 h 1257757"/>
                <a:gd name="connsiteX10" fmla="*/ 1282701 w 1543054"/>
                <a:gd name="connsiteY10" fmla="*/ 384613 h 1257757"/>
                <a:gd name="connsiteX11" fmla="*/ 1435101 w 1543054"/>
                <a:gd name="connsiteY11" fmla="*/ 511613 h 1257757"/>
                <a:gd name="connsiteX12" fmla="*/ 1543051 w 1543054"/>
                <a:gd name="connsiteY12" fmla="*/ 784663 h 1257757"/>
                <a:gd name="connsiteX13" fmla="*/ 1431926 w 1543054"/>
                <a:gd name="connsiteY13" fmla="*/ 1010088 h 1257757"/>
                <a:gd name="connsiteX14" fmla="*/ 1133476 w 1543054"/>
                <a:gd name="connsiteY14" fmla="*/ 1235513 h 1257757"/>
                <a:gd name="connsiteX15" fmla="*/ 793751 w 1543054"/>
                <a:gd name="connsiteY15" fmla="*/ 1159313 h 1257757"/>
                <a:gd name="connsiteX16" fmla="*/ 549276 w 1543054"/>
                <a:gd name="connsiteY16" fmla="*/ 1257738 h 1257757"/>
                <a:gd name="connsiteX17" fmla="*/ 415926 w 1543054"/>
                <a:gd name="connsiteY17" fmla="*/ 1149788 h 1257757"/>
                <a:gd name="connsiteX18" fmla="*/ 374651 w 1543054"/>
                <a:gd name="connsiteY18" fmla="*/ 933888 h 1257757"/>
                <a:gd name="connsiteX19" fmla="*/ 171451 w 1543054"/>
                <a:gd name="connsiteY19" fmla="*/ 968813 h 1257757"/>
                <a:gd name="connsiteX20" fmla="*/ 1 w 1543054"/>
                <a:gd name="connsiteY20" fmla="*/ 857688 h 1257757"/>
                <a:gd name="connsiteX21" fmla="*/ 174626 w 1543054"/>
                <a:gd name="connsiteY21" fmla="*/ 851338 h 1257757"/>
                <a:gd name="connsiteX22" fmla="*/ 330201 w 1543054"/>
                <a:gd name="connsiteY22" fmla="*/ 813238 h 1257757"/>
                <a:gd name="connsiteX23" fmla="*/ 320676 w 1543054"/>
                <a:gd name="connsiteY23" fmla="*/ 679888 h 1257757"/>
                <a:gd name="connsiteX24" fmla="*/ 190501 w 1543054"/>
                <a:gd name="connsiteY24" fmla="*/ 654488 h 1257757"/>
                <a:gd name="connsiteX25" fmla="*/ 50801 w 1543054"/>
                <a:gd name="connsiteY25" fmla="*/ 711638 h 1257757"/>
                <a:gd name="connsiteX26" fmla="*/ 114301 w 1543054"/>
                <a:gd name="connsiteY26" fmla="*/ 654488 h 1257757"/>
                <a:gd name="connsiteX0" fmla="*/ 65943 w 1494696"/>
                <a:gd name="connsiteY0" fmla="*/ 654488 h 1257757"/>
                <a:gd name="connsiteX1" fmla="*/ 224693 w 1494696"/>
                <a:gd name="connsiteY1" fmla="*/ 594163 h 1257757"/>
                <a:gd name="connsiteX2" fmla="*/ 329468 w 1494696"/>
                <a:gd name="connsiteY2" fmla="*/ 613213 h 1257757"/>
                <a:gd name="connsiteX3" fmla="*/ 396143 w 1494696"/>
                <a:gd name="connsiteY3" fmla="*/ 489388 h 1257757"/>
                <a:gd name="connsiteX4" fmla="*/ 281843 w 1494696"/>
                <a:gd name="connsiteY4" fmla="*/ 308413 h 1257757"/>
                <a:gd name="connsiteX5" fmla="*/ 440593 w 1494696"/>
                <a:gd name="connsiteY5" fmla="*/ 82988 h 1257757"/>
                <a:gd name="connsiteX6" fmla="*/ 586643 w 1494696"/>
                <a:gd name="connsiteY6" fmla="*/ 168713 h 1257757"/>
                <a:gd name="connsiteX7" fmla="*/ 812068 w 1494696"/>
                <a:gd name="connsiteY7" fmla="*/ 438 h 1257757"/>
                <a:gd name="connsiteX8" fmla="*/ 1027968 w 1494696"/>
                <a:gd name="connsiteY8" fmla="*/ 121088 h 1257757"/>
                <a:gd name="connsiteX9" fmla="*/ 1272443 w 1494696"/>
                <a:gd name="connsiteY9" fmla="*/ 159188 h 1257757"/>
                <a:gd name="connsiteX10" fmla="*/ 1234343 w 1494696"/>
                <a:gd name="connsiteY10" fmla="*/ 384613 h 1257757"/>
                <a:gd name="connsiteX11" fmla="*/ 1386743 w 1494696"/>
                <a:gd name="connsiteY11" fmla="*/ 511613 h 1257757"/>
                <a:gd name="connsiteX12" fmla="*/ 1494693 w 1494696"/>
                <a:gd name="connsiteY12" fmla="*/ 784663 h 1257757"/>
                <a:gd name="connsiteX13" fmla="*/ 1383568 w 1494696"/>
                <a:gd name="connsiteY13" fmla="*/ 1010088 h 1257757"/>
                <a:gd name="connsiteX14" fmla="*/ 1085118 w 1494696"/>
                <a:gd name="connsiteY14" fmla="*/ 1235513 h 1257757"/>
                <a:gd name="connsiteX15" fmla="*/ 745393 w 1494696"/>
                <a:gd name="connsiteY15" fmla="*/ 1159313 h 1257757"/>
                <a:gd name="connsiteX16" fmla="*/ 500918 w 1494696"/>
                <a:gd name="connsiteY16" fmla="*/ 1257738 h 1257757"/>
                <a:gd name="connsiteX17" fmla="*/ 367568 w 1494696"/>
                <a:gd name="connsiteY17" fmla="*/ 1149788 h 1257757"/>
                <a:gd name="connsiteX18" fmla="*/ 326293 w 1494696"/>
                <a:gd name="connsiteY18" fmla="*/ 933888 h 1257757"/>
                <a:gd name="connsiteX19" fmla="*/ 123093 w 1494696"/>
                <a:gd name="connsiteY19" fmla="*/ 968813 h 1257757"/>
                <a:gd name="connsiteX20" fmla="*/ 126268 w 1494696"/>
                <a:gd name="connsiteY20" fmla="*/ 851338 h 1257757"/>
                <a:gd name="connsiteX21" fmla="*/ 281843 w 1494696"/>
                <a:gd name="connsiteY21" fmla="*/ 813238 h 1257757"/>
                <a:gd name="connsiteX22" fmla="*/ 272318 w 1494696"/>
                <a:gd name="connsiteY22" fmla="*/ 679888 h 1257757"/>
                <a:gd name="connsiteX23" fmla="*/ 142143 w 1494696"/>
                <a:gd name="connsiteY23" fmla="*/ 654488 h 1257757"/>
                <a:gd name="connsiteX24" fmla="*/ 2443 w 1494696"/>
                <a:gd name="connsiteY24" fmla="*/ 711638 h 1257757"/>
                <a:gd name="connsiteX25" fmla="*/ 65943 w 1494696"/>
                <a:gd name="connsiteY25" fmla="*/ 654488 h 1257757"/>
                <a:gd name="connsiteX0" fmla="*/ 2147 w 1430900"/>
                <a:gd name="connsiteY0" fmla="*/ 654488 h 1257757"/>
                <a:gd name="connsiteX1" fmla="*/ 160897 w 1430900"/>
                <a:gd name="connsiteY1" fmla="*/ 594163 h 1257757"/>
                <a:gd name="connsiteX2" fmla="*/ 265672 w 1430900"/>
                <a:gd name="connsiteY2" fmla="*/ 613213 h 1257757"/>
                <a:gd name="connsiteX3" fmla="*/ 332347 w 1430900"/>
                <a:gd name="connsiteY3" fmla="*/ 489388 h 1257757"/>
                <a:gd name="connsiteX4" fmla="*/ 218047 w 1430900"/>
                <a:gd name="connsiteY4" fmla="*/ 308413 h 1257757"/>
                <a:gd name="connsiteX5" fmla="*/ 376797 w 1430900"/>
                <a:gd name="connsiteY5" fmla="*/ 82988 h 1257757"/>
                <a:gd name="connsiteX6" fmla="*/ 522847 w 1430900"/>
                <a:gd name="connsiteY6" fmla="*/ 168713 h 1257757"/>
                <a:gd name="connsiteX7" fmla="*/ 748272 w 1430900"/>
                <a:gd name="connsiteY7" fmla="*/ 438 h 1257757"/>
                <a:gd name="connsiteX8" fmla="*/ 964172 w 1430900"/>
                <a:gd name="connsiteY8" fmla="*/ 121088 h 1257757"/>
                <a:gd name="connsiteX9" fmla="*/ 1208647 w 1430900"/>
                <a:gd name="connsiteY9" fmla="*/ 159188 h 1257757"/>
                <a:gd name="connsiteX10" fmla="*/ 1170547 w 1430900"/>
                <a:gd name="connsiteY10" fmla="*/ 384613 h 1257757"/>
                <a:gd name="connsiteX11" fmla="*/ 1322947 w 1430900"/>
                <a:gd name="connsiteY11" fmla="*/ 511613 h 1257757"/>
                <a:gd name="connsiteX12" fmla="*/ 1430897 w 1430900"/>
                <a:gd name="connsiteY12" fmla="*/ 784663 h 1257757"/>
                <a:gd name="connsiteX13" fmla="*/ 1319772 w 1430900"/>
                <a:gd name="connsiteY13" fmla="*/ 1010088 h 1257757"/>
                <a:gd name="connsiteX14" fmla="*/ 1021322 w 1430900"/>
                <a:gd name="connsiteY14" fmla="*/ 1235513 h 1257757"/>
                <a:gd name="connsiteX15" fmla="*/ 681597 w 1430900"/>
                <a:gd name="connsiteY15" fmla="*/ 1159313 h 1257757"/>
                <a:gd name="connsiteX16" fmla="*/ 437122 w 1430900"/>
                <a:gd name="connsiteY16" fmla="*/ 1257738 h 1257757"/>
                <a:gd name="connsiteX17" fmla="*/ 303772 w 1430900"/>
                <a:gd name="connsiteY17" fmla="*/ 1149788 h 1257757"/>
                <a:gd name="connsiteX18" fmla="*/ 262497 w 1430900"/>
                <a:gd name="connsiteY18" fmla="*/ 933888 h 1257757"/>
                <a:gd name="connsiteX19" fmla="*/ 59297 w 1430900"/>
                <a:gd name="connsiteY19" fmla="*/ 968813 h 1257757"/>
                <a:gd name="connsiteX20" fmla="*/ 62472 w 1430900"/>
                <a:gd name="connsiteY20" fmla="*/ 851338 h 1257757"/>
                <a:gd name="connsiteX21" fmla="*/ 218047 w 1430900"/>
                <a:gd name="connsiteY21" fmla="*/ 813238 h 1257757"/>
                <a:gd name="connsiteX22" fmla="*/ 208522 w 1430900"/>
                <a:gd name="connsiteY22" fmla="*/ 679888 h 1257757"/>
                <a:gd name="connsiteX23" fmla="*/ 78347 w 1430900"/>
                <a:gd name="connsiteY23" fmla="*/ 654488 h 1257757"/>
                <a:gd name="connsiteX24" fmla="*/ 2147 w 1430900"/>
                <a:gd name="connsiteY24" fmla="*/ 654488 h 1257757"/>
                <a:gd name="connsiteX0" fmla="*/ 40156 w 1392709"/>
                <a:gd name="connsiteY0" fmla="*/ 654488 h 1257757"/>
                <a:gd name="connsiteX1" fmla="*/ 122706 w 1392709"/>
                <a:gd name="connsiteY1" fmla="*/ 594163 h 1257757"/>
                <a:gd name="connsiteX2" fmla="*/ 227481 w 1392709"/>
                <a:gd name="connsiteY2" fmla="*/ 613213 h 1257757"/>
                <a:gd name="connsiteX3" fmla="*/ 294156 w 1392709"/>
                <a:gd name="connsiteY3" fmla="*/ 489388 h 1257757"/>
                <a:gd name="connsiteX4" fmla="*/ 179856 w 1392709"/>
                <a:gd name="connsiteY4" fmla="*/ 308413 h 1257757"/>
                <a:gd name="connsiteX5" fmla="*/ 338606 w 1392709"/>
                <a:gd name="connsiteY5" fmla="*/ 82988 h 1257757"/>
                <a:gd name="connsiteX6" fmla="*/ 484656 w 1392709"/>
                <a:gd name="connsiteY6" fmla="*/ 168713 h 1257757"/>
                <a:gd name="connsiteX7" fmla="*/ 710081 w 1392709"/>
                <a:gd name="connsiteY7" fmla="*/ 438 h 1257757"/>
                <a:gd name="connsiteX8" fmla="*/ 925981 w 1392709"/>
                <a:gd name="connsiteY8" fmla="*/ 121088 h 1257757"/>
                <a:gd name="connsiteX9" fmla="*/ 1170456 w 1392709"/>
                <a:gd name="connsiteY9" fmla="*/ 159188 h 1257757"/>
                <a:gd name="connsiteX10" fmla="*/ 1132356 w 1392709"/>
                <a:gd name="connsiteY10" fmla="*/ 384613 h 1257757"/>
                <a:gd name="connsiteX11" fmla="*/ 1284756 w 1392709"/>
                <a:gd name="connsiteY11" fmla="*/ 511613 h 1257757"/>
                <a:gd name="connsiteX12" fmla="*/ 1392706 w 1392709"/>
                <a:gd name="connsiteY12" fmla="*/ 784663 h 1257757"/>
                <a:gd name="connsiteX13" fmla="*/ 1281581 w 1392709"/>
                <a:gd name="connsiteY13" fmla="*/ 1010088 h 1257757"/>
                <a:gd name="connsiteX14" fmla="*/ 983131 w 1392709"/>
                <a:gd name="connsiteY14" fmla="*/ 1235513 h 1257757"/>
                <a:gd name="connsiteX15" fmla="*/ 643406 w 1392709"/>
                <a:gd name="connsiteY15" fmla="*/ 1159313 h 1257757"/>
                <a:gd name="connsiteX16" fmla="*/ 398931 w 1392709"/>
                <a:gd name="connsiteY16" fmla="*/ 1257738 h 1257757"/>
                <a:gd name="connsiteX17" fmla="*/ 265581 w 1392709"/>
                <a:gd name="connsiteY17" fmla="*/ 1149788 h 1257757"/>
                <a:gd name="connsiteX18" fmla="*/ 224306 w 1392709"/>
                <a:gd name="connsiteY18" fmla="*/ 933888 h 1257757"/>
                <a:gd name="connsiteX19" fmla="*/ 21106 w 1392709"/>
                <a:gd name="connsiteY19" fmla="*/ 968813 h 1257757"/>
                <a:gd name="connsiteX20" fmla="*/ 24281 w 1392709"/>
                <a:gd name="connsiteY20" fmla="*/ 851338 h 1257757"/>
                <a:gd name="connsiteX21" fmla="*/ 179856 w 1392709"/>
                <a:gd name="connsiteY21" fmla="*/ 813238 h 1257757"/>
                <a:gd name="connsiteX22" fmla="*/ 170331 w 1392709"/>
                <a:gd name="connsiteY22" fmla="*/ 679888 h 1257757"/>
                <a:gd name="connsiteX23" fmla="*/ 40156 w 1392709"/>
                <a:gd name="connsiteY23" fmla="*/ 654488 h 1257757"/>
                <a:gd name="connsiteX0" fmla="*/ 15875 w 1368428"/>
                <a:gd name="connsiteY0" fmla="*/ 654488 h 1257757"/>
                <a:gd name="connsiteX1" fmla="*/ 98425 w 1368428"/>
                <a:gd name="connsiteY1" fmla="*/ 594163 h 1257757"/>
                <a:gd name="connsiteX2" fmla="*/ 203200 w 1368428"/>
                <a:gd name="connsiteY2" fmla="*/ 613213 h 1257757"/>
                <a:gd name="connsiteX3" fmla="*/ 269875 w 1368428"/>
                <a:gd name="connsiteY3" fmla="*/ 489388 h 1257757"/>
                <a:gd name="connsiteX4" fmla="*/ 155575 w 1368428"/>
                <a:gd name="connsiteY4" fmla="*/ 308413 h 1257757"/>
                <a:gd name="connsiteX5" fmla="*/ 314325 w 1368428"/>
                <a:gd name="connsiteY5" fmla="*/ 82988 h 1257757"/>
                <a:gd name="connsiteX6" fmla="*/ 460375 w 1368428"/>
                <a:gd name="connsiteY6" fmla="*/ 168713 h 1257757"/>
                <a:gd name="connsiteX7" fmla="*/ 685800 w 1368428"/>
                <a:gd name="connsiteY7" fmla="*/ 438 h 1257757"/>
                <a:gd name="connsiteX8" fmla="*/ 901700 w 1368428"/>
                <a:gd name="connsiteY8" fmla="*/ 121088 h 1257757"/>
                <a:gd name="connsiteX9" fmla="*/ 1146175 w 1368428"/>
                <a:gd name="connsiteY9" fmla="*/ 159188 h 1257757"/>
                <a:gd name="connsiteX10" fmla="*/ 1108075 w 1368428"/>
                <a:gd name="connsiteY10" fmla="*/ 384613 h 1257757"/>
                <a:gd name="connsiteX11" fmla="*/ 1260475 w 1368428"/>
                <a:gd name="connsiteY11" fmla="*/ 511613 h 1257757"/>
                <a:gd name="connsiteX12" fmla="*/ 1368425 w 1368428"/>
                <a:gd name="connsiteY12" fmla="*/ 784663 h 1257757"/>
                <a:gd name="connsiteX13" fmla="*/ 1257300 w 1368428"/>
                <a:gd name="connsiteY13" fmla="*/ 1010088 h 1257757"/>
                <a:gd name="connsiteX14" fmla="*/ 958850 w 1368428"/>
                <a:gd name="connsiteY14" fmla="*/ 1235513 h 1257757"/>
                <a:gd name="connsiteX15" fmla="*/ 619125 w 1368428"/>
                <a:gd name="connsiteY15" fmla="*/ 1159313 h 1257757"/>
                <a:gd name="connsiteX16" fmla="*/ 374650 w 1368428"/>
                <a:gd name="connsiteY16" fmla="*/ 1257738 h 1257757"/>
                <a:gd name="connsiteX17" fmla="*/ 241300 w 1368428"/>
                <a:gd name="connsiteY17" fmla="*/ 1149788 h 1257757"/>
                <a:gd name="connsiteX18" fmla="*/ 200025 w 1368428"/>
                <a:gd name="connsiteY18" fmla="*/ 933888 h 1257757"/>
                <a:gd name="connsiteX19" fmla="*/ 0 w 1368428"/>
                <a:gd name="connsiteY19" fmla="*/ 851338 h 1257757"/>
                <a:gd name="connsiteX20" fmla="*/ 155575 w 1368428"/>
                <a:gd name="connsiteY20" fmla="*/ 813238 h 1257757"/>
                <a:gd name="connsiteX21" fmla="*/ 146050 w 1368428"/>
                <a:gd name="connsiteY21" fmla="*/ 679888 h 1257757"/>
                <a:gd name="connsiteX22" fmla="*/ 15875 w 1368428"/>
                <a:gd name="connsiteY22" fmla="*/ 654488 h 1257757"/>
                <a:gd name="connsiteX0" fmla="*/ 15875 w 1368428"/>
                <a:gd name="connsiteY0" fmla="*/ 654488 h 1480047"/>
                <a:gd name="connsiteX1" fmla="*/ 98425 w 1368428"/>
                <a:gd name="connsiteY1" fmla="*/ 594163 h 1480047"/>
                <a:gd name="connsiteX2" fmla="*/ 203200 w 1368428"/>
                <a:gd name="connsiteY2" fmla="*/ 613213 h 1480047"/>
                <a:gd name="connsiteX3" fmla="*/ 269875 w 1368428"/>
                <a:gd name="connsiteY3" fmla="*/ 489388 h 1480047"/>
                <a:gd name="connsiteX4" fmla="*/ 155575 w 1368428"/>
                <a:gd name="connsiteY4" fmla="*/ 308413 h 1480047"/>
                <a:gd name="connsiteX5" fmla="*/ 314325 w 1368428"/>
                <a:gd name="connsiteY5" fmla="*/ 82988 h 1480047"/>
                <a:gd name="connsiteX6" fmla="*/ 460375 w 1368428"/>
                <a:gd name="connsiteY6" fmla="*/ 168713 h 1480047"/>
                <a:gd name="connsiteX7" fmla="*/ 685800 w 1368428"/>
                <a:gd name="connsiteY7" fmla="*/ 438 h 1480047"/>
                <a:gd name="connsiteX8" fmla="*/ 901700 w 1368428"/>
                <a:gd name="connsiteY8" fmla="*/ 121088 h 1480047"/>
                <a:gd name="connsiteX9" fmla="*/ 1146175 w 1368428"/>
                <a:gd name="connsiteY9" fmla="*/ 159188 h 1480047"/>
                <a:gd name="connsiteX10" fmla="*/ 1108075 w 1368428"/>
                <a:gd name="connsiteY10" fmla="*/ 384613 h 1480047"/>
                <a:gd name="connsiteX11" fmla="*/ 1260475 w 1368428"/>
                <a:gd name="connsiteY11" fmla="*/ 511613 h 1480047"/>
                <a:gd name="connsiteX12" fmla="*/ 1368425 w 1368428"/>
                <a:gd name="connsiteY12" fmla="*/ 784663 h 1480047"/>
                <a:gd name="connsiteX13" fmla="*/ 1257300 w 1368428"/>
                <a:gd name="connsiteY13" fmla="*/ 1010088 h 1480047"/>
                <a:gd name="connsiteX14" fmla="*/ 958850 w 1368428"/>
                <a:gd name="connsiteY14" fmla="*/ 1235513 h 1480047"/>
                <a:gd name="connsiteX15" fmla="*/ 701675 w 1368428"/>
                <a:gd name="connsiteY15" fmla="*/ 1479988 h 1480047"/>
                <a:gd name="connsiteX16" fmla="*/ 374650 w 1368428"/>
                <a:gd name="connsiteY16" fmla="*/ 1257738 h 1480047"/>
                <a:gd name="connsiteX17" fmla="*/ 241300 w 1368428"/>
                <a:gd name="connsiteY17" fmla="*/ 1149788 h 1480047"/>
                <a:gd name="connsiteX18" fmla="*/ 200025 w 1368428"/>
                <a:gd name="connsiteY18" fmla="*/ 933888 h 1480047"/>
                <a:gd name="connsiteX19" fmla="*/ 0 w 1368428"/>
                <a:gd name="connsiteY19" fmla="*/ 851338 h 1480047"/>
                <a:gd name="connsiteX20" fmla="*/ 155575 w 1368428"/>
                <a:gd name="connsiteY20" fmla="*/ 813238 h 1480047"/>
                <a:gd name="connsiteX21" fmla="*/ 146050 w 1368428"/>
                <a:gd name="connsiteY21" fmla="*/ 679888 h 1480047"/>
                <a:gd name="connsiteX22" fmla="*/ 15875 w 1368428"/>
                <a:gd name="connsiteY22" fmla="*/ 654488 h 1480047"/>
                <a:gd name="connsiteX0" fmla="*/ 15875 w 1368428"/>
                <a:gd name="connsiteY0" fmla="*/ 654488 h 1492758"/>
                <a:gd name="connsiteX1" fmla="*/ 98425 w 1368428"/>
                <a:gd name="connsiteY1" fmla="*/ 594163 h 1492758"/>
                <a:gd name="connsiteX2" fmla="*/ 203200 w 1368428"/>
                <a:gd name="connsiteY2" fmla="*/ 613213 h 1492758"/>
                <a:gd name="connsiteX3" fmla="*/ 269875 w 1368428"/>
                <a:gd name="connsiteY3" fmla="*/ 489388 h 1492758"/>
                <a:gd name="connsiteX4" fmla="*/ 155575 w 1368428"/>
                <a:gd name="connsiteY4" fmla="*/ 308413 h 1492758"/>
                <a:gd name="connsiteX5" fmla="*/ 314325 w 1368428"/>
                <a:gd name="connsiteY5" fmla="*/ 82988 h 1492758"/>
                <a:gd name="connsiteX6" fmla="*/ 460375 w 1368428"/>
                <a:gd name="connsiteY6" fmla="*/ 168713 h 1492758"/>
                <a:gd name="connsiteX7" fmla="*/ 685800 w 1368428"/>
                <a:gd name="connsiteY7" fmla="*/ 438 h 1492758"/>
                <a:gd name="connsiteX8" fmla="*/ 901700 w 1368428"/>
                <a:gd name="connsiteY8" fmla="*/ 121088 h 1492758"/>
                <a:gd name="connsiteX9" fmla="*/ 1146175 w 1368428"/>
                <a:gd name="connsiteY9" fmla="*/ 159188 h 1492758"/>
                <a:gd name="connsiteX10" fmla="*/ 1108075 w 1368428"/>
                <a:gd name="connsiteY10" fmla="*/ 384613 h 1492758"/>
                <a:gd name="connsiteX11" fmla="*/ 1260475 w 1368428"/>
                <a:gd name="connsiteY11" fmla="*/ 511613 h 1492758"/>
                <a:gd name="connsiteX12" fmla="*/ 1368425 w 1368428"/>
                <a:gd name="connsiteY12" fmla="*/ 784663 h 1492758"/>
                <a:gd name="connsiteX13" fmla="*/ 1257300 w 1368428"/>
                <a:gd name="connsiteY13" fmla="*/ 1010088 h 1492758"/>
                <a:gd name="connsiteX14" fmla="*/ 1273175 w 1368428"/>
                <a:gd name="connsiteY14" fmla="*/ 1416488 h 1492758"/>
                <a:gd name="connsiteX15" fmla="*/ 701675 w 1368428"/>
                <a:gd name="connsiteY15" fmla="*/ 1479988 h 1492758"/>
                <a:gd name="connsiteX16" fmla="*/ 374650 w 1368428"/>
                <a:gd name="connsiteY16" fmla="*/ 1257738 h 1492758"/>
                <a:gd name="connsiteX17" fmla="*/ 241300 w 1368428"/>
                <a:gd name="connsiteY17" fmla="*/ 1149788 h 1492758"/>
                <a:gd name="connsiteX18" fmla="*/ 200025 w 1368428"/>
                <a:gd name="connsiteY18" fmla="*/ 933888 h 1492758"/>
                <a:gd name="connsiteX19" fmla="*/ 0 w 1368428"/>
                <a:gd name="connsiteY19" fmla="*/ 851338 h 1492758"/>
                <a:gd name="connsiteX20" fmla="*/ 155575 w 1368428"/>
                <a:gd name="connsiteY20" fmla="*/ 813238 h 1492758"/>
                <a:gd name="connsiteX21" fmla="*/ 146050 w 1368428"/>
                <a:gd name="connsiteY21" fmla="*/ 679888 h 1492758"/>
                <a:gd name="connsiteX22" fmla="*/ 15875 w 1368428"/>
                <a:gd name="connsiteY22" fmla="*/ 654488 h 1492758"/>
                <a:gd name="connsiteX0" fmla="*/ 15875 w 1478273"/>
                <a:gd name="connsiteY0" fmla="*/ 654488 h 1492549"/>
                <a:gd name="connsiteX1" fmla="*/ 98425 w 1478273"/>
                <a:gd name="connsiteY1" fmla="*/ 594163 h 1492549"/>
                <a:gd name="connsiteX2" fmla="*/ 203200 w 1478273"/>
                <a:gd name="connsiteY2" fmla="*/ 613213 h 1492549"/>
                <a:gd name="connsiteX3" fmla="*/ 269875 w 1478273"/>
                <a:gd name="connsiteY3" fmla="*/ 489388 h 1492549"/>
                <a:gd name="connsiteX4" fmla="*/ 155575 w 1478273"/>
                <a:gd name="connsiteY4" fmla="*/ 308413 h 1492549"/>
                <a:gd name="connsiteX5" fmla="*/ 314325 w 1478273"/>
                <a:gd name="connsiteY5" fmla="*/ 82988 h 1492549"/>
                <a:gd name="connsiteX6" fmla="*/ 460375 w 1478273"/>
                <a:gd name="connsiteY6" fmla="*/ 168713 h 1492549"/>
                <a:gd name="connsiteX7" fmla="*/ 685800 w 1478273"/>
                <a:gd name="connsiteY7" fmla="*/ 438 h 1492549"/>
                <a:gd name="connsiteX8" fmla="*/ 901700 w 1478273"/>
                <a:gd name="connsiteY8" fmla="*/ 121088 h 1492549"/>
                <a:gd name="connsiteX9" fmla="*/ 1146175 w 1478273"/>
                <a:gd name="connsiteY9" fmla="*/ 159188 h 1492549"/>
                <a:gd name="connsiteX10" fmla="*/ 1108075 w 1478273"/>
                <a:gd name="connsiteY10" fmla="*/ 384613 h 1492549"/>
                <a:gd name="connsiteX11" fmla="*/ 1260475 w 1478273"/>
                <a:gd name="connsiteY11" fmla="*/ 511613 h 1492549"/>
                <a:gd name="connsiteX12" fmla="*/ 1368425 w 1478273"/>
                <a:gd name="connsiteY12" fmla="*/ 784663 h 1492549"/>
                <a:gd name="connsiteX13" fmla="*/ 1476375 w 1478273"/>
                <a:gd name="connsiteY13" fmla="*/ 1016438 h 1492549"/>
                <a:gd name="connsiteX14" fmla="*/ 1273175 w 1478273"/>
                <a:gd name="connsiteY14" fmla="*/ 1416488 h 1492549"/>
                <a:gd name="connsiteX15" fmla="*/ 701675 w 1478273"/>
                <a:gd name="connsiteY15" fmla="*/ 1479988 h 1492549"/>
                <a:gd name="connsiteX16" fmla="*/ 374650 w 1478273"/>
                <a:gd name="connsiteY16" fmla="*/ 1257738 h 1492549"/>
                <a:gd name="connsiteX17" fmla="*/ 241300 w 1478273"/>
                <a:gd name="connsiteY17" fmla="*/ 1149788 h 1492549"/>
                <a:gd name="connsiteX18" fmla="*/ 200025 w 1478273"/>
                <a:gd name="connsiteY18" fmla="*/ 933888 h 1492549"/>
                <a:gd name="connsiteX19" fmla="*/ 0 w 1478273"/>
                <a:gd name="connsiteY19" fmla="*/ 851338 h 1492549"/>
                <a:gd name="connsiteX20" fmla="*/ 155575 w 1478273"/>
                <a:gd name="connsiteY20" fmla="*/ 813238 h 1492549"/>
                <a:gd name="connsiteX21" fmla="*/ 146050 w 1478273"/>
                <a:gd name="connsiteY21" fmla="*/ 679888 h 1492549"/>
                <a:gd name="connsiteX22" fmla="*/ 15875 w 1478273"/>
                <a:gd name="connsiteY22" fmla="*/ 654488 h 1492549"/>
                <a:gd name="connsiteX0" fmla="*/ 15875 w 1489907"/>
                <a:gd name="connsiteY0" fmla="*/ 654488 h 1492549"/>
                <a:gd name="connsiteX1" fmla="*/ 98425 w 1489907"/>
                <a:gd name="connsiteY1" fmla="*/ 594163 h 1492549"/>
                <a:gd name="connsiteX2" fmla="*/ 203200 w 1489907"/>
                <a:gd name="connsiteY2" fmla="*/ 613213 h 1492549"/>
                <a:gd name="connsiteX3" fmla="*/ 269875 w 1489907"/>
                <a:gd name="connsiteY3" fmla="*/ 489388 h 1492549"/>
                <a:gd name="connsiteX4" fmla="*/ 155575 w 1489907"/>
                <a:gd name="connsiteY4" fmla="*/ 308413 h 1492549"/>
                <a:gd name="connsiteX5" fmla="*/ 314325 w 1489907"/>
                <a:gd name="connsiteY5" fmla="*/ 82988 h 1492549"/>
                <a:gd name="connsiteX6" fmla="*/ 460375 w 1489907"/>
                <a:gd name="connsiteY6" fmla="*/ 168713 h 1492549"/>
                <a:gd name="connsiteX7" fmla="*/ 685800 w 1489907"/>
                <a:gd name="connsiteY7" fmla="*/ 438 h 1492549"/>
                <a:gd name="connsiteX8" fmla="*/ 901700 w 1489907"/>
                <a:gd name="connsiteY8" fmla="*/ 121088 h 1492549"/>
                <a:gd name="connsiteX9" fmla="*/ 1146175 w 1489907"/>
                <a:gd name="connsiteY9" fmla="*/ 159188 h 1492549"/>
                <a:gd name="connsiteX10" fmla="*/ 1108075 w 1489907"/>
                <a:gd name="connsiteY10" fmla="*/ 384613 h 1492549"/>
                <a:gd name="connsiteX11" fmla="*/ 1260475 w 1489907"/>
                <a:gd name="connsiteY11" fmla="*/ 511613 h 1492549"/>
                <a:gd name="connsiteX12" fmla="*/ 1447800 w 1489907"/>
                <a:gd name="connsiteY12" fmla="*/ 705288 h 1492549"/>
                <a:gd name="connsiteX13" fmla="*/ 1476375 w 1489907"/>
                <a:gd name="connsiteY13" fmla="*/ 1016438 h 1492549"/>
                <a:gd name="connsiteX14" fmla="*/ 1273175 w 1489907"/>
                <a:gd name="connsiteY14" fmla="*/ 1416488 h 1492549"/>
                <a:gd name="connsiteX15" fmla="*/ 701675 w 1489907"/>
                <a:gd name="connsiteY15" fmla="*/ 1479988 h 1492549"/>
                <a:gd name="connsiteX16" fmla="*/ 374650 w 1489907"/>
                <a:gd name="connsiteY16" fmla="*/ 1257738 h 1492549"/>
                <a:gd name="connsiteX17" fmla="*/ 241300 w 1489907"/>
                <a:gd name="connsiteY17" fmla="*/ 1149788 h 1492549"/>
                <a:gd name="connsiteX18" fmla="*/ 200025 w 1489907"/>
                <a:gd name="connsiteY18" fmla="*/ 933888 h 1492549"/>
                <a:gd name="connsiteX19" fmla="*/ 0 w 1489907"/>
                <a:gd name="connsiteY19" fmla="*/ 851338 h 1492549"/>
                <a:gd name="connsiteX20" fmla="*/ 155575 w 1489907"/>
                <a:gd name="connsiteY20" fmla="*/ 813238 h 1492549"/>
                <a:gd name="connsiteX21" fmla="*/ 146050 w 1489907"/>
                <a:gd name="connsiteY21" fmla="*/ 679888 h 1492549"/>
                <a:gd name="connsiteX22" fmla="*/ 15875 w 1489907"/>
                <a:gd name="connsiteY22" fmla="*/ 654488 h 1492549"/>
                <a:gd name="connsiteX0" fmla="*/ 18142 w 1492174"/>
                <a:gd name="connsiteY0" fmla="*/ 654488 h 1492549"/>
                <a:gd name="connsiteX1" fmla="*/ 100692 w 1492174"/>
                <a:gd name="connsiteY1" fmla="*/ 594163 h 1492549"/>
                <a:gd name="connsiteX2" fmla="*/ 205467 w 1492174"/>
                <a:gd name="connsiteY2" fmla="*/ 613213 h 1492549"/>
                <a:gd name="connsiteX3" fmla="*/ 272142 w 1492174"/>
                <a:gd name="connsiteY3" fmla="*/ 489388 h 1492549"/>
                <a:gd name="connsiteX4" fmla="*/ 157842 w 1492174"/>
                <a:gd name="connsiteY4" fmla="*/ 308413 h 1492549"/>
                <a:gd name="connsiteX5" fmla="*/ 316592 w 1492174"/>
                <a:gd name="connsiteY5" fmla="*/ 82988 h 1492549"/>
                <a:gd name="connsiteX6" fmla="*/ 462642 w 1492174"/>
                <a:gd name="connsiteY6" fmla="*/ 168713 h 1492549"/>
                <a:gd name="connsiteX7" fmla="*/ 688067 w 1492174"/>
                <a:gd name="connsiteY7" fmla="*/ 438 h 1492549"/>
                <a:gd name="connsiteX8" fmla="*/ 903967 w 1492174"/>
                <a:gd name="connsiteY8" fmla="*/ 121088 h 1492549"/>
                <a:gd name="connsiteX9" fmla="*/ 1148442 w 1492174"/>
                <a:gd name="connsiteY9" fmla="*/ 159188 h 1492549"/>
                <a:gd name="connsiteX10" fmla="*/ 1110342 w 1492174"/>
                <a:gd name="connsiteY10" fmla="*/ 384613 h 1492549"/>
                <a:gd name="connsiteX11" fmla="*/ 1262742 w 1492174"/>
                <a:gd name="connsiteY11" fmla="*/ 511613 h 1492549"/>
                <a:gd name="connsiteX12" fmla="*/ 1450067 w 1492174"/>
                <a:gd name="connsiteY12" fmla="*/ 705288 h 1492549"/>
                <a:gd name="connsiteX13" fmla="*/ 1478642 w 1492174"/>
                <a:gd name="connsiteY13" fmla="*/ 1016438 h 1492549"/>
                <a:gd name="connsiteX14" fmla="*/ 1275442 w 1492174"/>
                <a:gd name="connsiteY14" fmla="*/ 1416488 h 1492549"/>
                <a:gd name="connsiteX15" fmla="*/ 703942 w 1492174"/>
                <a:gd name="connsiteY15" fmla="*/ 1479988 h 1492549"/>
                <a:gd name="connsiteX16" fmla="*/ 376917 w 1492174"/>
                <a:gd name="connsiteY16" fmla="*/ 1257738 h 1492549"/>
                <a:gd name="connsiteX17" fmla="*/ 243567 w 1492174"/>
                <a:gd name="connsiteY17" fmla="*/ 1149788 h 1492549"/>
                <a:gd name="connsiteX18" fmla="*/ 202292 w 1492174"/>
                <a:gd name="connsiteY18" fmla="*/ 933888 h 1492549"/>
                <a:gd name="connsiteX19" fmla="*/ 2267 w 1492174"/>
                <a:gd name="connsiteY19" fmla="*/ 851338 h 1492549"/>
                <a:gd name="connsiteX20" fmla="*/ 97517 w 1492174"/>
                <a:gd name="connsiteY20" fmla="*/ 784663 h 1492549"/>
                <a:gd name="connsiteX21" fmla="*/ 148317 w 1492174"/>
                <a:gd name="connsiteY21" fmla="*/ 679888 h 1492549"/>
                <a:gd name="connsiteX22" fmla="*/ 18142 w 1492174"/>
                <a:gd name="connsiteY22" fmla="*/ 654488 h 1492549"/>
                <a:gd name="connsiteX0" fmla="*/ 18023 w 1492055"/>
                <a:gd name="connsiteY0" fmla="*/ 654488 h 1492549"/>
                <a:gd name="connsiteX1" fmla="*/ 100573 w 1492055"/>
                <a:gd name="connsiteY1" fmla="*/ 594163 h 1492549"/>
                <a:gd name="connsiteX2" fmla="*/ 205348 w 1492055"/>
                <a:gd name="connsiteY2" fmla="*/ 613213 h 1492549"/>
                <a:gd name="connsiteX3" fmla="*/ 272023 w 1492055"/>
                <a:gd name="connsiteY3" fmla="*/ 489388 h 1492549"/>
                <a:gd name="connsiteX4" fmla="*/ 157723 w 1492055"/>
                <a:gd name="connsiteY4" fmla="*/ 308413 h 1492549"/>
                <a:gd name="connsiteX5" fmla="*/ 316473 w 1492055"/>
                <a:gd name="connsiteY5" fmla="*/ 82988 h 1492549"/>
                <a:gd name="connsiteX6" fmla="*/ 462523 w 1492055"/>
                <a:gd name="connsiteY6" fmla="*/ 168713 h 1492549"/>
                <a:gd name="connsiteX7" fmla="*/ 687948 w 1492055"/>
                <a:gd name="connsiteY7" fmla="*/ 438 h 1492549"/>
                <a:gd name="connsiteX8" fmla="*/ 903848 w 1492055"/>
                <a:gd name="connsiteY8" fmla="*/ 121088 h 1492549"/>
                <a:gd name="connsiteX9" fmla="*/ 1148323 w 1492055"/>
                <a:gd name="connsiteY9" fmla="*/ 159188 h 1492549"/>
                <a:gd name="connsiteX10" fmla="*/ 1110223 w 1492055"/>
                <a:gd name="connsiteY10" fmla="*/ 384613 h 1492549"/>
                <a:gd name="connsiteX11" fmla="*/ 1262623 w 1492055"/>
                <a:gd name="connsiteY11" fmla="*/ 511613 h 1492549"/>
                <a:gd name="connsiteX12" fmla="*/ 1449948 w 1492055"/>
                <a:gd name="connsiteY12" fmla="*/ 705288 h 1492549"/>
                <a:gd name="connsiteX13" fmla="*/ 1478523 w 1492055"/>
                <a:gd name="connsiteY13" fmla="*/ 1016438 h 1492549"/>
                <a:gd name="connsiteX14" fmla="*/ 1275323 w 1492055"/>
                <a:gd name="connsiteY14" fmla="*/ 1416488 h 1492549"/>
                <a:gd name="connsiteX15" fmla="*/ 703823 w 1492055"/>
                <a:gd name="connsiteY15" fmla="*/ 1479988 h 1492549"/>
                <a:gd name="connsiteX16" fmla="*/ 376798 w 1492055"/>
                <a:gd name="connsiteY16" fmla="*/ 1257738 h 1492549"/>
                <a:gd name="connsiteX17" fmla="*/ 243448 w 1492055"/>
                <a:gd name="connsiteY17" fmla="*/ 1149788 h 1492549"/>
                <a:gd name="connsiteX18" fmla="*/ 202173 w 1492055"/>
                <a:gd name="connsiteY18" fmla="*/ 933888 h 1492549"/>
                <a:gd name="connsiteX19" fmla="*/ 2148 w 1492055"/>
                <a:gd name="connsiteY19" fmla="*/ 851338 h 1492549"/>
                <a:gd name="connsiteX20" fmla="*/ 97398 w 1492055"/>
                <a:gd name="connsiteY20" fmla="*/ 784663 h 1492549"/>
                <a:gd name="connsiteX21" fmla="*/ 113273 w 1492055"/>
                <a:gd name="connsiteY21" fmla="*/ 686238 h 1492549"/>
                <a:gd name="connsiteX22" fmla="*/ 18023 w 1492055"/>
                <a:gd name="connsiteY22" fmla="*/ 654488 h 1492549"/>
                <a:gd name="connsiteX0" fmla="*/ 18023 w 1492055"/>
                <a:gd name="connsiteY0" fmla="*/ 654488 h 1682641"/>
                <a:gd name="connsiteX1" fmla="*/ 100573 w 1492055"/>
                <a:gd name="connsiteY1" fmla="*/ 594163 h 1682641"/>
                <a:gd name="connsiteX2" fmla="*/ 205348 w 1492055"/>
                <a:gd name="connsiteY2" fmla="*/ 613213 h 1682641"/>
                <a:gd name="connsiteX3" fmla="*/ 272023 w 1492055"/>
                <a:gd name="connsiteY3" fmla="*/ 489388 h 1682641"/>
                <a:gd name="connsiteX4" fmla="*/ 157723 w 1492055"/>
                <a:gd name="connsiteY4" fmla="*/ 308413 h 1682641"/>
                <a:gd name="connsiteX5" fmla="*/ 316473 w 1492055"/>
                <a:gd name="connsiteY5" fmla="*/ 82988 h 1682641"/>
                <a:gd name="connsiteX6" fmla="*/ 462523 w 1492055"/>
                <a:gd name="connsiteY6" fmla="*/ 168713 h 1682641"/>
                <a:gd name="connsiteX7" fmla="*/ 687948 w 1492055"/>
                <a:gd name="connsiteY7" fmla="*/ 438 h 1682641"/>
                <a:gd name="connsiteX8" fmla="*/ 903848 w 1492055"/>
                <a:gd name="connsiteY8" fmla="*/ 121088 h 1682641"/>
                <a:gd name="connsiteX9" fmla="*/ 1148323 w 1492055"/>
                <a:gd name="connsiteY9" fmla="*/ 159188 h 1682641"/>
                <a:gd name="connsiteX10" fmla="*/ 1110223 w 1492055"/>
                <a:gd name="connsiteY10" fmla="*/ 384613 h 1682641"/>
                <a:gd name="connsiteX11" fmla="*/ 1262623 w 1492055"/>
                <a:gd name="connsiteY11" fmla="*/ 511613 h 1682641"/>
                <a:gd name="connsiteX12" fmla="*/ 1449948 w 1492055"/>
                <a:gd name="connsiteY12" fmla="*/ 705288 h 1682641"/>
                <a:gd name="connsiteX13" fmla="*/ 1478523 w 1492055"/>
                <a:gd name="connsiteY13" fmla="*/ 1016438 h 1682641"/>
                <a:gd name="connsiteX14" fmla="*/ 1275323 w 1492055"/>
                <a:gd name="connsiteY14" fmla="*/ 1416488 h 1682641"/>
                <a:gd name="connsiteX15" fmla="*/ 560948 w 1492055"/>
                <a:gd name="connsiteY15" fmla="*/ 1680013 h 1682641"/>
                <a:gd name="connsiteX16" fmla="*/ 376798 w 1492055"/>
                <a:gd name="connsiteY16" fmla="*/ 1257738 h 1682641"/>
                <a:gd name="connsiteX17" fmla="*/ 243448 w 1492055"/>
                <a:gd name="connsiteY17" fmla="*/ 1149788 h 1682641"/>
                <a:gd name="connsiteX18" fmla="*/ 202173 w 1492055"/>
                <a:gd name="connsiteY18" fmla="*/ 933888 h 1682641"/>
                <a:gd name="connsiteX19" fmla="*/ 2148 w 1492055"/>
                <a:gd name="connsiteY19" fmla="*/ 851338 h 1682641"/>
                <a:gd name="connsiteX20" fmla="*/ 97398 w 1492055"/>
                <a:gd name="connsiteY20" fmla="*/ 784663 h 1682641"/>
                <a:gd name="connsiteX21" fmla="*/ 113273 w 1492055"/>
                <a:gd name="connsiteY21" fmla="*/ 686238 h 1682641"/>
                <a:gd name="connsiteX22" fmla="*/ 18023 w 1492055"/>
                <a:gd name="connsiteY22" fmla="*/ 654488 h 1682641"/>
                <a:gd name="connsiteX0" fmla="*/ 18023 w 1533159"/>
                <a:gd name="connsiteY0" fmla="*/ 654488 h 1726923"/>
                <a:gd name="connsiteX1" fmla="*/ 100573 w 1533159"/>
                <a:gd name="connsiteY1" fmla="*/ 594163 h 1726923"/>
                <a:gd name="connsiteX2" fmla="*/ 205348 w 1533159"/>
                <a:gd name="connsiteY2" fmla="*/ 613213 h 1726923"/>
                <a:gd name="connsiteX3" fmla="*/ 272023 w 1533159"/>
                <a:gd name="connsiteY3" fmla="*/ 489388 h 1726923"/>
                <a:gd name="connsiteX4" fmla="*/ 157723 w 1533159"/>
                <a:gd name="connsiteY4" fmla="*/ 308413 h 1726923"/>
                <a:gd name="connsiteX5" fmla="*/ 316473 w 1533159"/>
                <a:gd name="connsiteY5" fmla="*/ 82988 h 1726923"/>
                <a:gd name="connsiteX6" fmla="*/ 462523 w 1533159"/>
                <a:gd name="connsiteY6" fmla="*/ 168713 h 1726923"/>
                <a:gd name="connsiteX7" fmla="*/ 687948 w 1533159"/>
                <a:gd name="connsiteY7" fmla="*/ 438 h 1726923"/>
                <a:gd name="connsiteX8" fmla="*/ 903848 w 1533159"/>
                <a:gd name="connsiteY8" fmla="*/ 121088 h 1726923"/>
                <a:gd name="connsiteX9" fmla="*/ 1148323 w 1533159"/>
                <a:gd name="connsiteY9" fmla="*/ 159188 h 1726923"/>
                <a:gd name="connsiteX10" fmla="*/ 1110223 w 1533159"/>
                <a:gd name="connsiteY10" fmla="*/ 384613 h 1726923"/>
                <a:gd name="connsiteX11" fmla="*/ 1262623 w 1533159"/>
                <a:gd name="connsiteY11" fmla="*/ 511613 h 1726923"/>
                <a:gd name="connsiteX12" fmla="*/ 1449948 w 1533159"/>
                <a:gd name="connsiteY12" fmla="*/ 705288 h 1726923"/>
                <a:gd name="connsiteX13" fmla="*/ 1478523 w 1533159"/>
                <a:gd name="connsiteY13" fmla="*/ 1016438 h 1726923"/>
                <a:gd name="connsiteX14" fmla="*/ 1459473 w 1533159"/>
                <a:gd name="connsiteY14" fmla="*/ 1641913 h 1726923"/>
                <a:gd name="connsiteX15" fmla="*/ 560948 w 1533159"/>
                <a:gd name="connsiteY15" fmla="*/ 1680013 h 1726923"/>
                <a:gd name="connsiteX16" fmla="*/ 376798 w 1533159"/>
                <a:gd name="connsiteY16" fmla="*/ 1257738 h 1726923"/>
                <a:gd name="connsiteX17" fmla="*/ 243448 w 1533159"/>
                <a:gd name="connsiteY17" fmla="*/ 1149788 h 1726923"/>
                <a:gd name="connsiteX18" fmla="*/ 202173 w 1533159"/>
                <a:gd name="connsiteY18" fmla="*/ 933888 h 1726923"/>
                <a:gd name="connsiteX19" fmla="*/ 2148 w 1533159"/>
                <a:gd name="connsiteY19" fmla="*/ 851338 h 1726923"/>
                <a:gd name="connsiteX20" fmla="*/ 97398 w 1533159"/>
                <a:gd name="connsiteY20" fmla="*/ 784663 h 1726923"/>
                <a:gd name="connsiteX21" fmla="*/ 113273 w 1533159"/>
                <a:gd name="connsiteY21" fmla="*/ 686238 h 1726923"/>
                <a:gd name="connsiteX22" fmla="*/ 18023 w 1533159"/>
                <a:gd name="connsiteY22" fmla="*/ 654488 h 1726923"/>
                <a:gd name="connsiteX0" fmla="*/ 18023 w 1533159"/>
                <a:gd name="connsiteY0" fmla="*/ 654488 h 1718962"/>
                <a:gd name="connsiteX1" fmla="*/ 100573 w 1533159"/>
                <a:gd name="connsiteY1" fmla="*/ 594163 h 1718962"/>
                <a:gd name="connsiteX2" fmla="*/ 205348 w 1533159"/>
                <a:gd name="connsiteY2" fmla="*/ 613213 h 1718962"/>
                <a:gd name="connsiteX3" fmla="*/ 272023 w 1533159"/>
                <a:gd name="connsiteY3" fmla="*/ 489388 h 1718962"/>
                <a:gd name="connsiteX4" fmla="*/ 157723 w 1533159"/>
                <a:gd name="connsiteY4" fmla="*/ 308413 h 1718962"/>
                <a:gd name="connsiteX5" fmla="*/ 316473 w 1533159"/>
                <a:gd name="connsiteY5" fmla="*/ 82988 h 1718962"/>
                <a:gd name="connsiteX6" fmla="*/ 462523 w 1533159"/>
                <a:gd name="connsiteY6" fmla="*/ 168713 h 1718962"/>
                <a:gd name="connsiteX7" fmla="*/ 687948 w 1533159"/>
                <a:gd name="connsiteY7" fmla="*/ 438 h 1718962"/>
                <a:gd name="connsiteX8" fmla="*/ 903848 w 1533159"/>
                <a:gd name="connsiteY8" fmla="*/ 121088 h 1718962"/>
                <a:gd name="connsiteX9" fmla="*/ 1148323 w 1533159"/>
                <a:gd name="connsiteY9" fmla="*/ 159188 h 1718962"/>
                <a:gd name="connsiteX10" fmla="*/ 1110223 w 1533159"/>
                <a:gd name="connsiteY10" fmla="*/ 384613 h 1718962"/>
                <a:gd name="connsiteX11" fmla="*/ 1262623 w 1533159"/>
                <a:gd name="connsiteY11" fmla="*/ 511613 h 1718962"/>
                <a:gd name="connsiteX12" fmla="*/ 1449948 w 1533159"/>
                <a:gd name="connsiteY12" fmla="*/ 705288 h 1718962"/>
                <a:gd name="connsiteX13" fmla="*/ 1478523 w 1533159"/>
                <a:gd name="connsiteY13" fmla="*/ 1016438 h 1718962"/>
                <a:gd name="connsiteX14" fmla="*/ 1459473 w 1533159"/>
                <a:gd name="connsiteY14" fmla="*/ 1641913 h 1718962"/>
                <a:gd name="connsiteX15" fmla="*/ 560948 w 1533159"/>
                <a:gd name="connsiteY15" fmla="*/ 1680013 h 1718962"/>
                <a:gd name="connsiteX16" fmla="*/ 237098 w 1533159"/>
                <a:gd name="connsiteY16" fmla="*/ 1378388 h 1718962"/>
                <a:gd name="connsiteX17" fmla="*/ 243448 w 1533159"/>
                <a:gd name="connsiteY17" fmla="*/ 1149788 h 1718962"/>
                <a:gd name="connsiteX18" fmla="*/ 202173 w 1533159"/>
                <a:gd name="connsiteY18" fmla="*/ 933888 h 1718962"/>
                <a:gd name="connsiteX19" fmla="*/ 2148 w 1533159"/>
                <a:gd name="connsiteY19" fmla="*/ 851338 h 1718962"/>
                <a:gd name="connsiteX20" fmla="*/ 97398 w 1533159"/>
                <a:gd name="connsiteY20" fmla="*/ 784663 h 1718962"/>
                <a:gd name="connsiteX21" fmla="*/ 113273 w 1533159"/>
                <a:gd name="connsiteY21" fmla="*/ 686238 h 1718962"/>
                <a:gd name="connsiteX22" fmla="*/ 18023 w 1533159"/>
                <a:gd name="connsiteY22" fmla="*/ 654488 h 1718962"/>
                <a:gd name="connsiteX0" fmla="*/ 18023 w 1496474"/>
                <a:gd name="connsiteY0" fmla="*/ 654488 h 1681357"/>
                <a:gd name="connsiteX1" fmla="*/ 100573 w 1496474"/>
                <a:gd name="connsiteY1" fmla="*/ 594163 h 1681357"/>
                <a:gd name="connsiteX2" fmla="*/ 205348 w 1496474"/>
                <a:gd name="connsiteY2" fmla="*/ 613213 h 1681357"/>
                <a:gd name="connsiteX3" fmla="*/ 272023 w 1496474"/>
                <a:gd name="connsiteY3" fmla="*/ 489388 h 1681357"/>
                <a:gd name="connsiteX4" fmla="*/ 157723 w 1496474"/>
                <a:gd name="connsiteY4" fmla="*/ 308413 h 1681357"/>
                <a:gd name="connsiteX5" fmla="*/ 316473 w 1496474"/>
                <a:gd name="connsiteY5" fmla="*/ 82988 h 1681357"/>
                <a:gd name="connsiteX6" fmla="*/ 462523 w 1496474"/>
                <a:gd name="connsiteY6" fmla="*/ 168713 h 1681357"/>
                <a:gd name="connsiteX7" fmla="*/ 687948 w 1496474"/>
                <a:gd name="connsiteY7" fmla="*/ 438 h 1681357"/>
                <a:gd name="connsiteX8" fmla="*/ 903848 w 1496474"/>
                <a:gd name="connsiteY8" fmla="*/ 121088 h 1681357"/>
                <a:gd name="connsiteX9" fmla="*/ 1148323 w 1496474"/>
                <a:gd name="connsiteY9" fmla="*/ 159188 h 1681357"/>
                <a:gd name="connsiteX10" fmla="*/ 1110223 w 1496474"/>
                <a:gd name="connsiteY10" fmla="*/ 384613 h 1681357"/>
                <a:gd name="connsiteX11" fmla="*/ 1262623 w 1496474"/>
                <a:gd name="connsiteY11" fmla="*/ 511613 h 1681357"/>
                <a:gd name="connsiteX12" fmla="*/ 1449948 w 1496474"/>
                <a:gd name="connsiteY12" fmla="*/ 705288 h 1681357"/>
                <a:gd name="connsiteX13" fmla="*/ 1478523 w 1496474"/>
                <a:gd name="connsiteY13" fmla="*/ 1016438 h 1681357"/>
                <a:gd name="connsiteX14" fmla="*/ 1215633 w 1496474"/>
                <a:gd name="connsiteY14" fmla="*/ 1469193 h 1681357"/>
                <a:gd name="connsiteX15" fmla="*/ 560948 w 1496474"/>
                <a:gd name="connsiteY15" fmla="*/ 1680013 h 1681357"/>
                <a:gd name="connsiteX16" fmla="*/ 237098 w 1496474"/>
                <a:gd name="connsiteY16" fmla="*/ 1378388 h 1681357"/>
                <a:gd name="connsiteX17" fmla="*/ 243448 w 1496474"/>
                <a:gd name="connsiteY17" fmla="*/ 1149788 h 1681357"/>
                <a:gd name="connsiteX18" fmla="*/ 202173 w 1496474"/>
                <a:gd name="connsiteY18" fmla="*/ 933888 h 1681357"/>
                <a:gd name="connsiteX19" fmla="*/ 2148 w 1496474"/>
                <a:gd name="connsiteY19" fmla="*/ 851338 h 1681357"/>
                <a:gd name="connsiteX20" fmla="*/ 97398 w 1496474"/>
                <a:gd name="connsiteY20" fmla="*/ 784663 h 1681357"/>
                <a:gd name="connsiteX21" fmla="*/ 113273 w 1496474"/>
                <a:gd name="connsiteY21" fmla="*/ 686238 h 1681357"/>
                <a:gd name="connsiteX22" fmla="*/ 18023 w 1496474"/>
                <a:gd name="connsiteY22" fmla="*/ 654488 h 1681357"/>
                <a:gd name="connsiteX0" fmla="*/ 18023 w 1451594"/>
                <a:gd name="connsiteY0" fmla="*/ 654488 h 1681291"/>
                <a:gd name="connsiteX1" fmla="*/ 100573 w 1451594"/>
                <a:gd name="connsiteY1" fmla="*/ 594163 h 1681291"/>
                <a:gd name="connsiteX2" fmla="*/ 205348 w 1451594"/>
                <a:gd name="connsiteY2" fmla="*/ 613213 h 1681291"/>
                <a:gd name="connsiteX3" fmla="*/ 272023 w 1451594"/>
                <a:gd name="connsiteY3" fmla="*/ 489388 h 1681291"/>
                <a:gd name="connsiteX4" fmla="*/ 157723 w 1451594"/>
                <a:gd name="connsiteY4" fmla="*/ 308413 h 1681291"/>
                <a:gd name="connsiteX5" fmla="*/ 316473 w 1451594"/>
                <a:gd name="connsiteY5" fmla="*/ 82988 h 1681291"/>
                <a:gd name="connsiteX6" fmla="*/ 462523 w 1451594"/>
                <a:gd name="connsiteY6" fmla="*/ 168713 h 1681291"/>
                <a:gd name="connsiteX7" fmla="*/ 687948 w 1451594"/>
                <a:gd name="connsiteY7" fmla="*/ 438 h 1681291"/>
                <a:gd name="connsiteX8" fmla="*/ 903848 w 1451594"/>
                <a:gd name="connsiteY8" fmla="*/ 121088 h 1681291"/>
                <a:gd name="connsiteX9" fmla="*/ 1148323 w 1451594"/>
                <a:gd name="connsiteY9" fmla="*/ 159188 h 1681291"/>
                <a:gd name="connsiteX10" fmla="*/ 1110223 w 1451594"/>
                <a:gd name="connsiteY10" fmla="*/ 384613 h 1681291"/>
                <a:gd name="connsiteX11" fmla="*/ 1262623 w 1451594"/>
                <a:gd name="connsiteY11" fmla="*/ 511613 h 1681291"/>
                <a:gd name="connsiteX12" fmla="*/ 1449948 w 1451594"/>
                <a:gd name="connsiteY12" fmla="*/ 705288 h 1681291"/>
                <a:gd name="connsiteX13" fmla="*/ 1346443 w 1451594"/>
                <a:gd name="connsiteY13" fmla="*/ 1057078 h 1681291"/>
                <a:gd name="connsiteX14" fmla="*/ 1215633 w 1451594"/>
                <a:gd name="connsiteY14" fmla="*/ 1469193 h 1681291"/>
                <a:gd name="connsiteX15" fmla="*/ 560948 w 1451594"/>
                <a:gd name="connsiteY15" fmla="*/ 1680013 h 1681291"/>
                <a:gd name="connsiteX16" fmla="*/ 237098 w 1451594"/>
                <a:gd name="connsiteY16" fmla="*/ 1378388 h 1681291"/>
                <a:gd name="connsiteX17" fmla="*/ 243448 w 1451594"/>
                <a:gd name="connsiteY17" fmla="*/ 1149788 h 1681291"/>
                <a:gd name="connsiteX18" fmla="*/ 202173 w 1451594"/>
                <a:gd name="connsiteY18" fmla="*/ 933888 h 1681291"/>
                <a:gd name="connsiteX19" fmla="*/ 2148 w 1451594"/>
                <a:gd name="connsiteY19" fmla="*/ 851338 h 1681291"/>
                <a:gd name="connsiteX20" fmla="*/ 97398 w 1451594"/>
                <a:gd name="connsiteY20" fmla="*/ 784663 h 1681291"/>
                <a:gd name="connsiteX21" fmla="*/ 113273 w 1451594"/>
                <a:gd name="connsiteY21" fmla="*/ 686238 h 1681291"/>
                <a:gd name="connsiteX22" fmla="*/ 18023 w 1451594"/>
                <a:gd name="connsiteY22" fmla="*/ 654488 h 1681291"/>
                <a:gd name="connsiteX0" fmla="*/ 18023 w 1451594"/>
                <a:gd name="connsiteY0" fmla="*/ 654488 h 1671216"/>
                <a:gd name="connsiteX1" fmla="*/ 100573 w 1451594"/>
                <a:gd name="connsiteY1" fmla="*/ 594163 h 1671216"/>
                <a:gd name="connsiteX2" fmla="*/ 205348 w 1451594"/>
                <a:gd name="connsiteY2" fmla="*/ 613213 h 1671216"/>
                <a:gd name="connsiteX3" fmla="*/ 272023 w 1451594"/>
                <a:gd name="connsiteY3" fmla="*/ 489388 h 1671216"/>
                <a:gd name="connsiteX4" fmla="*/ 157723 w 1451594"/>
                <a:gd name="connsiteY4" fmla="*/ 308413 h 1671216"/>
                <a:gd name="connsiteX5" fmla="*/ 316473 w 1451594"/>
                <a:gd name="connsiteY5" fmla="*/ 82988 h 1671216"/>
                <a:gd name="connsiteX6" fmla="*/ 462523 w 1451594"/>
                <a:gd name="connsiteY6" fmla="*/ 168713 h 1671216"/>
                <a:gd name="connsiteX7" fmla="*/ 687948 w 1451594"/>
                <a:gd name="connsiteY7" fmla="*/ 438 h 1671216"/>
                <a:gd name="connsiteX8" fmla="*/ 903848 w 1451594"/>
                <a:gd name="connsiteY8" fmla="*/ 121088 h 1671216"/>
                <a:gd name="connsiteX9" fmla="*/ 1148323 w 1451594"/>
                <a:gd name="connsiteY9" fmla="*/ 159188 h 1671216"/>
                <a:gd name="connsiteX10" fmla="*/ 1110223 w 1451594"/>
                <a:gd name="connsiteY10" fmla="*/ 384613 h 1671216"/>
                <a:gd name="connsiteX11" fmla="*/ 1262623 w 1451594"/>
                <a:gd name="connsiteY11" fmla="*/ 511613 h 1671216"/>
                <a:gd name="connsiteX12" fmla="*/ 1449948 w 1451594"/>
                <a:gd name="connsiteY12" fmla="*/ 705288 h 1671216"/>
                <a:gd name="connsiteX13" fmla="*/ 1346443 w 1451594"/>
                <a:gd name="connsiteY13" fmla="*/ 1057078 h 1671216"/>
                <a:gd name="connsiteX14" fmla="*/ 1215633 w 1451594"/>
                <a:gd name="connsiteY14" fmla="*/ 1469193 h 1671216"/>
                <a:gd name="connsiteX15" fmla="*/ 693028 w 1451594"/>
                <a:gd name="connsiteY15" fmla="*/ 1669853 h 1671216"/>
                <a:gd name="connsiteX16" fmla="*/ 237098 w 1451594"/>
                <a:gd name="connsiteY16" fmla="*/ 1378388 h 1671216"/>
                <a:gd name="connsiteX17" fmla="*/ 243448 w 1451594"/>
                <a:gd name="connsiteY17" fmla="*/ 1149788 h 1671216"/>
                <a:gd name="connsiteX18" fmla="*/ 202173 w 1451594"/>
                <a:gd name="connsiteY18" fmla="*/ 933888 h 1671216"/>
                <a:gd name="connsiteX19" fmla="*/ 2148 w 1451594"/>
                <a:gd name="connsiteY19" fmla="*/ 851338 h 1671216"/>
                <a:gd name="connsiteX20" fmla="*/ 97398 w 1451594"/>
                <a:gd name="connsiteY20" fmla="*/ 784663 h 1671216"/>
                <a:gd name="connsiteX21" fmla="*/ 113273 w 1451594"/>
                <a:gd name="connsiteY21" fmla="*/ 686238 h 1671216"/>
                <a:gd name="connsiteX22" fmla="*/ 18023 w 1451594"/>
                <a:gd name="connsiteY22" fmla="*/ 654488 h 167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51594" h="1671216">
                  <a:moveTo>
                    <a:pt x="18023" y="654488"/>
                  </a:moveTo>
                  <a:cubicBezTo>
                    <a:pt x="10086" y="640201"/>
                    <a:pt x="69352" y="601042"/>
                    <a:pt x="100573" y="594163"/>
                  </a:cubicBezTo>
                  <a:cubicBezTo>
                    <a:pt x="131794" y="587284"/>
                    <a:pt x="176773" y="630675"/>
                    <a:pt x="205348" y="613213"/>
                  </a:cubicBezTo>
                  <a:cubicBezTo>
                    <a:pt x="233923" y="595751"/>
                    <a:pt x="279961" y="540188"/>
                    <a:pt x="272023" y="489388"/>
                  </a:cubicBezTo>
                  <a:cubicBezTo>
                    <a:pt x="264085" y="438588"/>
                    <a:pt x="150315" y="376146"/>
                    <a:pt x="157723" y="308413"/>
                  </a:cubicBezTo>
                  <a:cubicBezTo>
                    <a:pt x="165131" y="240680"/>
                    <a:pt x="265673" y="106271"/>
                    <a:pt x="316473" y="82988"/>
                  </a:cubicBezTo>
                  <a:cubicBezTo>
                    <a:pt x="367273" y="59705"/>
                    <a:pt x="400611" y="182471"/>
                    <a:pt x="462523" y="168713"/>
                  </a:cubicBezTo>
                  <a:cubicBezTo>
                    <a:pt x="524435" y="154955"/>
                    <a:pt x="614394" y="8376"/>
                    <a:pt x="687948" y="438"/>
                  </a:cubicBezTo>
                  <a:cubicBezTo>
                    <a:pt x="761502" y="-7500"/>
                    <a:pt x="827119" y="94630"/>
                    <a:pt x="903848" y="121088"/>
                  </a:cubicBezTo>
                  <a:cubicBezTo>
                    <a:pt x="980577" y="147546"/>
                    <a:pt x="1113927" y="115267"/>
                    <a:pt x="1148323" y="159188"/>
                  </a:cubicBezTo>
                  <a:cubicBezTo>
                    <a:pt x="1182719" y="203109"/>
                    <a:pt x="1091173" y="325876"/>
                    <a:pt x="1110223" y="384613"/>
                  </a:cubicBezTo>
                  <a:cubicBezTo>
                    <a:pt x="1129273" y="443350"/>
                    <a:pt x="1206002" y="458167"/>
                    <a:pt x="1262623" y="511613"/>
                  </a:cubicBezTo>
                  <a:cubicBezTo>
                    <a:pt x="1319244" y="565059"/>
                    <a:pt x="1435978" y="614377"/>
                    <a:pt x="1449948" y="705288"/>
                  </a:cubicBezTo>
                  <a:cubicBezTo>
                    <a:pt x="1463918" y="796199"/>
                    <a:pt x="1385495" y="929761"/>
                    <a:pt x="1346443" y="1057078"/>
                  </a:cubicBezTo>
                  <a:cubicBezTo>
                    <a:pt x="1307391" y="1184395"/>
                    <a:pt x="1324535" y="1367064"/>
                    <a:pt x="1215633" y="1469193"/>
                  </a:cubicBezTo>
                  <a:cubicBezTo>
                    <a:pt x="1106731" y="1571322"/>
                    <a:pt x="856117" y="1684987"/>
                    <a:pt x="693028" y="1669853"/>
                  </a:cubicBezTo>
                  <a:cubicBezTo>
                    <a:pt x="529939" y="1654719"/>
                    <a:pt x="312028" y="1465065"/>
                    <a:pt x="237098" y="1378388"/>
                  </a:cubicBezTo>
                  <a:cubicBezTo>
                    <a:pt x="162168" y="1291711"/>
                    <a:pt x="249269" y="1223871"/>
                    <a:pt x="243448" y="1149788"/>
                  </a:cubicBezTo>
                  <a:cubicBezTo>
                    <a:pt x="237627" y="1075705"/>
                    <a:pt x="242390" y="983630"/>
                    <a:pt x="202173" y="933888"/>
                  </a:cubicBezTo>
                  <a:cubicBezTo>
                    <a:pt x="161956" y="884146"/>
                    <a:pt x="19610" y="876209"/>
                    <a:pt x="2148" y="851338"/>
                  </a:cubicBezTo>
                  <a:cubicBezTo>
                    <a:pt x="-15314" y="826467"/>
                    <a:pt x="78877" y="812180"/>
                    <a:pt x="97398" y="784663"/>
                  </a:cubicBezTo>
                  <a:cubicBezTo>
                    <a:pt x="115919" y="757146"/>
                    <a:pt x="126502" y="707934"/>
                    <a:pt x="113273" y="686238"/>
                  </a:cubicBezTo>
                  <a:cubicBezTo>
                    <a:pt x="100044" y="664542"/>
                    <a:pt x="63002" y="649196"/>
                    <a:pt x="18023" y="654488"/>
                  </a:cubicBezTo>
                  <a:close/>
                </a:path>
              </a:pathLst>
            </a:custGeom>
            <a:solidFill>
              <a:schemeClr val="bg1">
                <a:lumMod val="85000"/>
              </a:schemeClr>
            </a:solidFill>
            <a:ln w="12700" cmpd="sng">
              <a:solidFill>
                <a:schemeClr val="bg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319" name="Explosion 2 318"/>
            <p:cNvSpPr/>
            <p:nvPr/>
          </p:nvSpPr>
          <p:spPr>
            <a:xfrm rot="712706">
              <a:off x="3770461" y="2658389"/>
              <a:ext cx="506134" cy="231128"/>
            </a:xfrm>
            <a:prstGeom prst="irregularSeal2">
              <a:avLst/>
            </a:prstGeom>
            <a:solidFill>
              <a:srgbClr val="FFFF00"/>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321" name="Explosion 2 320"/>
            <p:cNvSpPr/>
            <p:nvPr/>
          </p:nvSpPr>
          <p:spPr>
            <a:xfrm rot="2190379">
              <a:off x="3554517" y="2357134"/>
              <a:ext cx="180975" cy="219168"/>
            </a:xfrm>
            <a:prstGeom prst="irregularSeal2">
              <a:avLst/>
            </a:prstGeom>
            <a:solidFill>
              <a:srgbClr val="FFFF00"/>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320" name="Explosion 2 319"/>
            <p:cNvSpPr/>
            <p:nvPr/>
          </p:nvSpPr>
          <p:spPr>
            <a:xfrm rot="19143442">
              <a:off x="3856142" y="2014926"/>
              <a:ext cx="180975" cy="219168"/>
            </a:xfrm>
            <a:prstGeom prst="irregularSeal2">
              <a:avLst/>
            </a:prstGeom>
            <a:solidFill>
              <a:srgbClr val="FFFF00"/>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194" name="TextBox 193"/>
            <p:cNvSpPr txBox="1"/>
            <p:nvPr/>
          </p:nvSpPr>
          <p:spPr>
            <a:xfrm>
              <a:off x="3951538" y="1899489"/>
              <a:ext cx="668522" cy="400110"/>
            </a:xfrm>
            <a:prstGeom prst="rect">
              <a:avLst/>
            </a:prstGeom>
            <a:noFill/>
          </p:spPr>
          <p:txBody>
            <a:bodyPr wrap="square" rtlCol="0">
              <a:spAutoFit/>
            </a:bodyPr>
            <a:lstStyle/>
            <a:p>
              <a:r>
                <a:rPr lang="en-US" sz="1000" b="1" dirty="0" smtClean="0"/>
                <a:t>organic acids</a:t>
              </a:r>
              <a:endParaRPr lang="en-US" sz="1000" b="1" dirty="0"/>
            </a:p>
          </p:txBody>
        </p:sp>
        <p:grpSp>
          <p:nvGrpSpPr>
            <p:cNvPr id="197" name="Group 196"/>
            <p:cNvGrpSpPr/>
            <p:nvPr/>
          </p:nvGrpSpPr>
          <p:grpSpPr>
            <a:xfrm flipH="1">
              <a:off x="3718772" y="1381775"/>
              <a:ext cx="474581" cy="529653"/>
              <a:chOff x="6281241" y="2021529"/>
              <a:chExt cx="530499" cy="563882"/>
            </a:xfrm>
          </p:grpSpPr>
          <p:sp>
            <p:nvSpPr>
              <p:cNvPr id="198" name="Freeform 197"/>
              <p:cNvSpPr/>
              <p:nvPr/>
            </p:nvSpPr>
            <p:spPr>
              <a:xfrm>
                <a:off x="6345561" y="2087387"/>
                <a:ext cx="425149" cy="461536"/>
              </a:xfrm>
              <a:custGeom>
                <a:avLst/>
                <a:gdLst>
                  <a:gd name="connsiteX0" fmla="*/ 123910 w 466862"/>
                  <a:gd name="connsiteY0" fmla="*/ 1743 h 462316"/>
                  <a:gd name="connsiteX1" fmla="*/ 9610 w 466862"/>
                  <a:gd name="connsiteY1" fmla="*/ 141443 h 462316"/>
                  <a:gd name="connsiteX2" fmla="*/ 28660 w 466862"/>
                  <a:gd name="connsiteY2" fmla="*/ 338293 h 462316"/>
                  <a:gd name="connsiteX3" fmla="*/ 206460 w 466862"/>
                  <a:gd name="connsiteY3" fmla="*/ 446243 h 462316"/>
                  <a:gd name="connsiteX4" fmla="*/ 377910 w 466862"/>
                  <a:gd name="connsiteY4" fmla="*/ 452593 h 462316"/>
                  <a:gd name="connsiteX5" fmla="*/ 466810 w 466862"/>
                  <a:gd name="connsiteY5" fmla="*/ 357343 h 462316"/>
                  <a:gd name="connsiteX6" fmla="*/ 390610 w 466862"/>
                  <a:gd name="connsiteY6" fmla="*/ 192243 h 462316"/>
                  <a:gd name="connsiteX7" fmla="*/ 371560 w 466862"/>
                  <a:gd name="connsiteY7" fmla="*/ 116043 h 462316"/>
                  <a:gd name="connsiteX8" fmla="*/ 295360 w 466862"/>
                  <a:gd name="connsiteY8" fmla="*/ 65243 h 462316"/>
                  <a:gd name="connsiteX9" fmla="*/ 123910 w 466862"/>
                  <a:gd name="connsiteY9" fmla="*/ 1743 h 462316"/>
                  <a:gd name="connsiteX0" fmla="*/ 123910 w 467152"/>
                  <a:gd name="connsiteY0" fmla="*/ 1743 h 462316"/>
                  <a:gd name="connsiteX1" fmla="*/ 9610 w 467152"/>
                  <a:gd name="connsiteY1" fmla="*/ 141443 h 462316"/>
                  <a:gd name="connsiteX2" fmla="*/ 28660 w 467152"/>
                  <a:gd name="connsiteY2" fmla="*/ 338293 h 462316"/>
                  <a:gd name="connsiteX3" fmla="*/ 206460 w 467152"/>
                  <a:gd name="connsiteY3" fmla="*/ 446243 h 462316"/>
                  <a:gd name="connsiteX4" fmla="*/ 377910 w 467152"/>
                  <a:gd name="connsiteY4" fmla="*/ 452593 h 462316"/>
                  <a:gd name="connsiteX5" fmla="*/ 466810 w 467152"/>
                  <a:gd name="connsiteY5" fmla="*/ 357343 h 462316"/>
                  <a:gd name="connsiteX6" fmla="*/ 348020 w 467152"/>
                  <a:gd name="connsiteY6" fmla="*/ 212711 h 462316"/>
                  <a:gd name="connsiteX7" fmla="*/ 371560 w 467152"/>
                  <a:gd name="connsiteY7" fmla="*/ 116043 h 462316"/>
                  <a:gd name="connsiteX8" fmla="*/ 295360 w 467152"/>
                  <a:gd name="connsiteY8" fmla="*/ 65243 h 462316"/>
                  <a:gd name="connsiteX9" fmla="*/ 123910 w 467152"/>
                  <a:gd name="connsiteY9" fmla="*/ 1743 h 462316"/>
                  <a:gd name="connsiteX0" fmla="*/ 123910 w 425150"/>
                  <a:gd name="connsiteY0" fmla="*/ 1743 h 460918"/>
                  <a:gd name="connsiteX1" fmla="*/ 9610 w 425150"/>
                  <a:gd name="connsiteY1" fmla="*/ 141443 h 460918"/>
                  <a:gd name="connsiteX2" fmla="*/ 28660 w 425150"/>
                  <a:gd name="connsiteY2" fmla="*/ 338293 h 460918"/>
                  <a:gd name="connsiteX3" fmla="*/ 206460 w 425150"/>
                  <a:gd name="connsiteY3" fmla="*/ 446243 h 460918"/>
                  <a:gd name="connsiteX4" fmla="*/ 377910 w 425150"/>
                  <a:gd name="connsiteY4" fmla="*/ 452593 h 460918"/>
                  <a:gd name="connsiteX5" fmla="*/ 424221 w 425150"/>
                  <a:gd name="connsiteY5" fmla="*/ 377811 h 460918"/>
                  <a:gd name="connsiteX6" fmla="*/ 348020 w 425150"/>
                  <a:gd name="connsiteY6" fmla="*/ 212711 h 460918"/>
                  <a:gd name="connsiteX7" fmla="*/ 371560 w 425150"/>
                  <a:gd name="connsiteY7" fmla="*/ 116043 h 460918"/>
                  <a:gd name="connsiteX8" fmla="*/ 295360 w 425150"/>
                  <a:gd name="connsiteY8" fmla="*/ 65243 h 460918"/>
                  <a:gd name="connsiteX9" fmla="*/ 123910 w 425150"/>
                  <a:gd name="connsiteY9" fmla="*/ 1743 h 460918"/>
                  <a:gd name="connsiteX0" fmla="*/ 123910 w 425150"/>
                  <a:gd name="connsiteY0" fmla="*/ 2361 h 461536"/>
                  <a:gd name="connsiteX1" fmla="*/ 9610 w 425150"/>
                  <a:gd name="connsiteY1" fmla="*/ 142061 h 461536"/>
                  <a:gd name="connsiteX2" fmla="*/ 28660 w 425150"/>
                  <a:gd name="connsiteY2" fmla="*/ 338911 h 461536"/>
                  <a:gd name="connsiteX3" fmla="*/ 206460 w 425150"/>
                  <a:gd name="connsiteY3" fmla="*/ 446861 h 461536"/>
                  <a:gd name="connsiteX4" fmla="*/ 377910 w 425150"/>
                  <a:gd name="connsiteY4" fmla="*/ 453211 h 461536"/>
                  <a:gd name="connsiteX5" fmla="*/ 424221 w 425150"/>
                  <a:gd name="connsiteY5" fmla="*/ 378429 h 461536"/>
                  <a:gd name="connsiteX6" fmla="*/ 348020 w 425150"/>
                  <a:gd name="connsiteY6" fmla="*/ 213329 h 461536"/>
                  <a:gd name="connsiteX7" fmla="*/ 295360 w 425150"/>
                  <a:gd name="connsiteY7" fmla="*/ 65861 h 461536"/>
                  <a:gd name="connsiteX8" fmla="*/ 123910 w 425150"/>
                  <a:gd name="connsiteY8" fmla="*/ 2361 h 46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5150" h="461536">
                    <a:moveTo>
                      <a:pt x="123910" y="2361"/>
                    </a:moveTo>
                    <a:cubicBezTo>
                      <a:pt x="76285" y="15061"/>
                      <a:pt x="25485" y="85969"/>
                      <a:pt x="9610" y="142061"/>
                    </a:cubicBezTo>
                    <a:cubicBezTo>
                      <a:pt x="-6265" y="198153"/>
                      <a:pt x="-4148" y="288111"/>
                      <a:pt x="28660" y="338911"/>
                    </a:cubicBezTo>
                    <a:cubicBezTo>
                      <a:pt x="61468" y="389711"/>
                      <a:pt x="148252" y="427811"/>
                      <a:pt x="206460" y="446861"/>
                    </a:cubicBezTo>
                    <a:cubicBezTo>
                      <a:pt x="264668" y="465911"/>
                      <a:pt x="341617" y="464616"/>
                      <a:pt x="377910" y="453211"/>
                    </a:cubicBezTo>
                    <a:cubicBezTo>
                      <a:pt x="414204" y="441806"/>
                      <a:pt x="429203" y="418409"/>
                      <a:pt x="424221" y="378429"/>
                    </a:cubicBezTo>
                    <a:cubicBezTo>
                      <a:pt x="419239" y="338449"/>
                      <a:pt x="369497" y="265424"/>
                      <a:pt x="348020" y="213329"/>
                    </a:cubicBezTo>
                    <a:cubicBezTo>
                      <a:pt x="326543" y="161234"/>
                      <a:pt x="332712" y="101022"/>
                      <a:pt x="295360" y="65861"/>
                    </a:cubicBezTo>
                    <a:cubicBezTo>
                      <a:pt x="258008" y="30700"/>
                      <a:pt x="171535" y="-10339"/>
                      <a:pt x="123910" y="2361"/>
                    </a:cubicBezTo>
                    <a:close/>
                  </a:path>
                </a:pathLst>
              </a:cu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199" name="Freeform 198"/>
              <p:cNvSpPr/>
              <p:nvPr/>
            </p:nvSpPr>
            <p:spPr>
              <a:xfrm>
                <a:off x="6281241" y="2021529"/>
                <a:ext cx="252685" cy="508127"/>
              </a:xfrm>
              <a:custGeom>
                <a:avLst/>
                <a:gdLst>
                  <a:gd name="connsiteX0" fmla="*/ 207279 w 252685"/>
                  <a:gd name="connsiteY0" fmla="*/ 49169 h 508127"/>
                  <a:gd name="connsiteX1" fmla="*/ 105679 w 252685"/>
                  <a:gd name="connsiteY1" fmla="*/ 4719 h 508127"/>
                  <a:gd name="connsiteX2" fmla="*/ 54879 w 252685"/>
                  <a:gd name="connsiteY2" fmla="*/ 169819 h 508127"/>
                  <a:gd name="connsiteX3" fmla="*/ 4079 w 252685"/>
                  <a:gd name="connsiteY3" fmla="*/ 353969 h 508127"/>
                  <a:gd name="connsiteX4" fmla="*/ 169179 w 252685"/>
                  <a:gd name="connsiteY4" fmla="*/ 506369 h 508127"/>
                  <a:gd name="connsiteX5" fmla="*/ 181879 w 252685"/>
                  <a:gd name="connsiteY5" fmla="*/ 430169 h 508127"/>
                  <a:gd name="connsiteX6" fmla="*/ 61229 w 252685"/>
                  <a:gd name="connsiteY6" fmla="*/ 328569 h 508127"/>
                  <a:gd name="connsiteX7" fmla="*/ 131079 w 252685"/>
                  <a:gd name="connsiteY7" fmla="*/ 144419 h 508127"/>
                  <a:gd name="connsiteX8" fmla="*/ 169179 w 252685"/>
                  <a:gd name="connsiteY8" fmla="*/ 93619 h 508127"/>
                  <a:gd name="connsiteX9" fmla="*/ 251729 w 252685"/>
                  <a:gd name="connsiteY9" fmla="*/ 93619 h 508127"/>
                  <a:gd name="connsiteX10" fmla="*/ 207279 w 252685"/>
                  <a:gd name="connsiteY10" fmla="*/ 49169 h 50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2685" h="508127">
                    <a:moveTo>
                      <a:pt x="207279" y="49169"/>
                    </a:moveTo>
                    <a:cubicBezTo>
                      <a:pt x="182937" y="34352"/>
                      <a:pt x="131079" y="-15389"/>
                      <a:pt x="105679" y="4719"/>
                    </a:cubicBezTo>
                    <a:cubicBezTo>
                      <a:pt x="80279" y="24827"/>
                      <a:pt x="71812" y="111611"/>
                      <a:pt x="54879" y="169819"/>
                    </a:cubicBezTo>
                    <a:cubicBezTo>
                      <a:pt x="37946" y="228027"/>
                      <a:pt x="-14971" y="297877"/>
                      <a:pt x="4079" y="353969"/>
                    </a:cubicBezTo>
                    <a:cubicBezTo>
                      <a:pt x="23129" y="410061"/>
                      <a:pt x="139546" y="493669"/>
                      <a:pt x="169179" y="506369"/>
                    </a:cubicBezTo>
                    <a:cubicBezTo>
                      <a:pt x="198812" y="519069"/>
                      <a:pt x="199871" y="459802"/>
                      <a:pt x="181879" y="430169"/>
                    </a:cubicBezTo>
                    <a:cubicBezTo>
                      <a:pt x="163887" y="400536"/>
                      <a:pt x="69696" y="376194"/>
                      <a:pt x="61229" y="328569"/>
                    </a:cubicBezTo>
                    <a:cubicBezTo>
                      <a:pt x="52762" y="280944"/>
                      <a:pt x="113087" y="183577"/>
                      <a:pt x="131079" y="144419"/>
                    </a:cubicBezTo>
                    <a:cubicBezTo>
                      <a:pt x="149071" y="105261"/>
                      <a:pt x="149071" y="102086"/>
                      <a:pt x="169179" y="93619"/>
                    </a:cubicBezTo>
                    <a:cubicBezTo>
                      <a:pt x="189287" y="85152"/>
                      <a:pt x="245379" y="102086"/>
                      <a:pt x="251729" y="93619"/>
                    </a:cubicBezTo>
                    <a:cubicBezTo>
                      <a:pt x="258079" y="85152"/>
                      <a:pt x="231621" y="63986"/>
                      <a:pt x="207279" y="49169"/>
                    </a:cubicBezTo>
                    <a:close/>
                  </a:path>
                </a:pathLst>
              </a:custGeom>
              <a:solidFill>
                <a:srgbClr val="E18D85"/>
              </a:solidFill>
              <a:ln w="9525" cmpd="sng">
                <a:solidFill>
                  <a:srgbClr val="8080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200" name="Freeform 199"/>
              <p:cNvSpPr/>
              <p:nvPr/>
            </p:nvSpPr>
            <p:spPr>
              <a:xfrm>
                <a:off x="6576435" y="2113342"/>
                <a:ext cx="235305" cy="332948"/>
              </a:xfrm>
              <a:custGeom>
                <a:avLst/>
                <a:gdLst>
                  <a:gd name="connsiteX0" fmla="*/ 45 w 235305"/>
                  <a:gd name="connsiteY0" fmla="*/ 2645 h 332948"/>
                  <a:gd name="connsiteX1" fmla="*/ 95295 w 235305"/>
                  <a:gd name="connsiteY1" fmla="*/ 28045 h 332948"/>
                  <a:gd name="connsiteX2" fmla="*/ 139745 w 235305"/>
                  <a:gd name="connsiteY2" fmla="*/ 104245 h 332948"/>
                  <a:gd name="connsiteX3" fmla="*/ 158795 w 235305"/>
                  <a:gd name="connsiteY3" fmla="*/ 218545 h 332948"/>
                  <a:gd name="connsiteX4" fmla="*/ 234995 w 235305"/>
                  <a:gd name="connsiteY4" fmla="*/ 269345 h 332948"/>
                  <a:gd name="connsiteX5" fmla="*/ 184195 w 235305"/>
                  <a:gd name="connsiteY5" fmla="*/ 332845 h 332948"/>
                  <a:gd name="connsiteX6" fmla="*/ 146095 w 235305"/>
                  <a:gd name="connsiteY6" fmla="*/ 282045 h 332948"/>
                  <a:gd name="connsiteX7" fmla="*/ 76245 w 235305"/>
                  <a:gd name="connsiteY7" fmla="*/ 199495 h 332948"/>
                  <a:gd name="connsiteX8" fmla="*/ 82595 w 235305"/>
                  <a:gd name="connsiteY8" fmla="*/ 85195 h 332948"/>
                  <a:gd name="connsiteX9" fmla="*/ 45 w 235305"/>
                  <a:gd name="connsiteY9" fmla="*/ 2645 h 332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5305" h="332948">
                    <a:moveTo>
                      <a:pt x="45" y="2645"/>
                    </a:moveTo>
                    <a:cubicBezTo>
                      <a:pt x="2162" y="-6880"/>
                      <a:pt x="72012" y="11112"/>
                      <a:pt x="95295" y="28045"/>
                    </a:cubicBezTo>
                    <a:cubicBezTo>
                      <a:pt x="118578" y="44978"/>
                      <a:pt x="129162" y="72495"/>
                      <a:pt x="139745" y="104245"/>
                    </a:cubicBezTo>
                    <a:cubicBezTo>
                      <a:pt x="150328" y="135995"/>
                      <a:pt x="142920" y="191028"/>
                      <a:pt x="158795" y="218545"/>
                    </a:cubicBezTo>
                    <a:cubicBezTo>
                      <a:pt x="174670" y="246062"/>
                      <a:pt x="230762" y="250295"/>
                      <a:pt x="234995" y="269345"/>
                    </a:cubicBezTo>
                    <a:cubicBezTo>
                      <a:pt x="239228" y="288395"/>
                      <a:pt x="199012" y="330728"/>
                      <a:pt x="184195" y="332845"/>
                    </a:cubicBezTo>
                    <a:cubicBezTo>
                      <a:pt x="169378" y="334962"/>
                      <a:pt x="164087" y="304270"/>
                      <a:pt x="146095" y="282045"/>
                    </a:cubicBezTo>
                    <a:cubicBezTo>
                      <a:pt x="128103" y="259820"/>
                      <a:pt x="86828" y="232303"/>
                      <a:pt x="76245" y="199495"/>
                    </a:cubicBezTo>
                    <a:cubicBezTo>
                      <a:pt x="65662" y="166687"/>
                      <a:pt x="95295" y="110595"/>
                      <a:pt x="82595" y="85195"/>
                    </a:cubicBezTo>
                    <a:cubicBezTo>
                      <a:pt x="69895" y="59795"/>
                      <a:pt x="-2072" y="12170"/>
                      <a:pt x="45" y="2645"/>
                    </a:cubicBezTo>
                    <a:close/>
                  </a:path>
                </a:pathLst>
              </a:custGeom>
              <a:solidFill>
                <a:srgbClr val="E18D85"/>
              </a:solidFill>
              <a:ln w="9525" cmpd="sng">
                <a:solidFill>
                  <a:srgbClr val="8080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201" name="Freeform 200"/>
              <p:cNvSpPr/>
              <p:nvPr/>
            </p:nvSpPr>
            <p:spPr>
              <a:xfrm>
                <a:off x="6510379" y="2488255"/>
                <a:ext cx="271000" cy="97156"/>
              </a:xfrm>
              <a:custGeom>
                <a:avLst/>
                <a:gdLst>
                  <a:gd name="connsiteX0" fmla="*/ 51540 w 271000"/>
                  <a:gd name="connsiteY0" fmla="*/ 125 h 97155"/>
                  <a:gd name="connsiteX1" fmla="*/ 740 w 271000"/>
                  <a:gd name="connsiteY1" fmla="*/ 38225 h 97155"/>
                  <a:gd name="connsiteX2" fmla="*/ 89640 w 271000"/>
                  <a:gd name="connsiteY2" fmla="*/ 95375 h 97155"/>
                  <a:gd name="connsiteX3" fmla="*/ 242040 w 271000"/>
                  <a:gd name="connsiteY3" fmla="*/ 76325 h 97155"/>
                  <a:gd name="connsiteX4" fmla="*/ 261090 w 271000"/>
                  <a:gd name="connsiteY4" fmla="*/ 12825 h 97155"/>
                  <a:gd name="connsiteX5" fmla="*/ 127740 w 271000"/>
                  <a:gd name="connsiteY5" fmla="*/ 25525 h 97155"/>
                  <a:gd name="connsiteX6" fmla="*/ 51540 w 271000"/>
                  <a:gd name="connsiteY6" fmla="*/ 125 h 97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000" h="97155">
                    <a:moveTo>
                      <a:pt x="51540" y="125"/>
                    </a:moveTo>
                    <a:cubicBezTo>
                      <a:pt x="30373" y="2242"/>
                      <a:pt x="-5610" y="22350"/>
                      <a:pt x="740" y="38225"/>
                    </a:cubicBezTo>
                    <a:cubicBezTo>
                      <a:pt x="7090" y="54100"/>
                      <a:pt x="49423" y="89025"/>
                      <a:pt x="89640" y="95375"/>
                    </a:cubicBezTo>
                    <a:cubicBezTo>
                      <a:pt x="129857" y="101725"/>
                      <a:pt x="213465" y="90083"/>
                      <a:pt x="242040" y="76325"/>
                    </a:cubicBezTo>
                    <a:cubicBezTo>
                      <a:pt x="270615" y="62567"/>
                      <a:pt x="280140" y="21292"/>
                      <a:pt x="261090" y="12825"/>
                    </a:cubicBezTo>
                    <a:cubicBezTo>
                      <a:pt x="242040" y="4358"/>
                      <a:pt x="162665" y="27642"/>
                      <a:pt x="127740" y="25525"/>
                    </a:cubicBezTo>
                    <a:cubicBezTo>
                      <a:pt x="92815" y="23408"/>
                      <a:pt x="72707" y="-1992"/>
                      <a:pt x="51540" y="125"/>
                    </a:cubicBezTo>
                    <a:close/>
                  </a:path>
                </a:pathLst>
              </a:custGeom>
              <a:solidFill>
                <a:srgbClr val="E18D85"/>
              </a:solidFill>
              <a:ln w="9525" cmpd="sng">
                <a:solidFill>
                  <a:srgbClr val="8080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grpSp>
        <p:sp>
          <p:nvSpPr>
            <p:cNvPr id="202" name="TextBox 201"/>
            <p:cNvSpPr txBox="1"/>
            <p:nvPr/>
          </p:nvSpPr>
          <p:spPr>
            <a:xfrm>
              <a:off x="3286121" y="1956567"/>
              <a:ext cx="663624" cy="246221"/>
            </a:xfrm>
            <a:prstGeom prst="rect">
              <a:avLst/>
            </a:prstGeom>
            <a:noFill/>
          </p:spPr>
          <p:txBody>
            <a:bodyPr wrap="square" rtlCol="0">
              <a:spAutoFit/>
            </a:bodyPr>
            <a:lstStyle/>
            <a:p>
              <a:pPr algn="l"/>
              <a:r>
                <a:rPr lang="en-US" sz="1000" b="1" dirty="0" smtClean="0"/>
                <a:t>sugars</a:t>
              </a:r>
              <a:endParaRPr lang="en-US" sz="1000" b="1" dirty="0"/>
            </a:p>
          </p:txBody>
        </p:sp>
        <p:sp>
          <p:nvSpPr>
            <p:cNvPr id="203" name="Right Arrow 202"/>
            <p:cNvSpPr/>
            <p:nvPr/>
          </p:nvSpPr>
          <p:spPr>
            <a:xfrm>
              <a:off x="3848028" y="2070030"/>
              <a:ext cx="218068" cy="102011"/>
            </a:xfrm>
            <a:prstGeom prst="rightArrow">
              <a:avLst>
                <a:gd name="adj1" fmla="val 50000"/>
                <a:gd name="adj2" fmla="val 75448"/>
              </a:avLst>
            </a:prstGeom>
            <a:solidFill>
              <a:srgbClr val="FF5E6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2000" dirty="0">
                <a:solidFill>
                  <a:srgbClr val="FFFFFF"/>
                </a:solidFill>
                <a:latin typeface="Helvetica"/>
              </a:endParaRPr>
            </a:p>
          </p:txBody>
        </p:sp>
        <p:sp>
          <p:nvSpPr>
            <p:cNvPr id="227" name="Text Box 533"/>
            <p:cNvSpPr txBox="1">
              <a:spLocks noChangeArrowheads="1"/>
            </p:cNvSpPr>
            <p:nvPr/>
          </p:nvSpPr>
          <p:spPr bwMode="auto">
            <a:xfrm>
              <a:off x="3794071" y="2874716"/>
              <a:ext cx="428322" cy="246221"/>
            </a:xfrm>
            <a:prstGeom prst="rect">
              <a:avLst/>
            </a:prstGeom>
            <a:noFill/>
            <a:ln w="9525">
              <a:noFill/>
              <a:miter lim="800000"/>
              <a:headEnd/>
              <a:tailEnd/>
            </a:ln>
            <a:effectLst/>
          </p:spPr>
          <p:txBody>
            <a:bodyPr wrap="none">
              <a:spAutoFit/>
            </a:bodyPr>
            <a:lstStyle/>
            <a:p>
              <a:pPr defTabSz="914400" fontAlgn="base">
                <a:spcBef>
                  <a:spcPct val="0"/>
                </a:spcBef>
                <a:spcAft>
                  <a:spcPct val="0"/>
                </a:spcAft>
              </a:pPr>
              <a:r>
                <a:rPr lang="en-US" sz="1000" b="1" dirty="0" smtClean="0">
                  <a:solidFill>
                    <a:srgbClr val="000000"/>
                  </a:solidFill>
                  <a:latin typeface="Helvetica"/>
                  <a:cs typeface="Helvetica"/>
                </a:rPr>
                <a:t>C</a:t>
              </a:r>
              <a:r>
                <a:rPr lang="en-US" sz="1000" b="1" dirty="0" smtClean="0">
                  <a:solidFill>
                    <a:srgbClr val="FF0000"/>
                  </a:solidFill>
                  <a:latin typeface="Helvetica"/>
                  <a:cs typeface="Helvetica"/>
                </a:rPr>
                <a:t>O</a:t>
              </a:r>
              <a:r>
                <a:rPr lang="en-US" sz="1000" b="1" baseline="-25000" dirty="0" smtClean="0">
                  <a:solidFill>
                    <a:srgbClr val="FF0000"/>
                  </a:solidFill>
                  <a:latin typeface="Helvetica"/>
                  <a:cs typeface="Helvetica"/>
                </a:rPr>
                <a:t>2</a:t>
              </a:r>
              <a:endParaRPr lang="en-US" sz="1000" b="1" baseline="-25000" dirty="0">
                <a:solidFill>
                  <a:srgbClr val="FF0000"/>
                </a:solidFill>
                <a:latin typeface="Helvetica"/>
                <a:cs typeface="Helvetica"/>
              </a:endParaRPr>
            </a:p>
          </p:txBody>
        </p:sp>
        <p:sp>
          <p:nvSpPr>
            <p:cNvPr id="228" name="Right Arrow 227"/>
            <p:cNvSpPr/>
            <p:nvPr/>
          </p:nvSpPr>
          <p:spPr>
            <a:xfrm rot="5400000">
              <a:off x="3867574" y="2761935"/>
              <a:ext cx="267368" cy="84234"/>
            </a:xfrm>
            <a:prstGeom prst="rightArrow">
              <a:avLst>
                <a:gd name="adj1" fmla="val 50000"/>
                <a:gd name="adj2" fmla="val 75448"/>
              </a:avLst>
            </a:prstGeom>
            <a:solidFill>
              <a:srgbClr val="31859C"/>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2000" dirty="0">
                <a:solidFill>
                  <a:srgbClr val="FFFFFF"/>
                </a:solidFill>
                <a:latin typeface="Helvetica"/>
              </a:endParaRPr>
            </a:p>
          </p:txBody>
        </p:sp>
        <p:sp>
          <p:nvSpPr>
            <p:cNvPr id="10" name="Bent Arrow 9"/>
            <p:cNvSpPr/>
            <p:nvPr/>
          </p:nvSpPr>
          <p:spPr>
            <a:xfrm flipV="1">
              <a:off x="3595793" y="2218707"/>
              <a:ext cx="260350" cy="388353"/>
            </a:xfrm>
            <a:prstGeom prst="bentArrow">
              <a:avLst>
                <a:gd name="adj1" fmla="val 18903"/>
                <a:gd name="adj2" fmla="val 20732"/>
                <a:gd name="adj3" fmla="val 25000"/>
                <a:gd name="adj4" fmla="val 43750"/>
              </a:avLst>
            </a:prstGeom>
            <a:solidFill>
              <a:srgbClr val="FF5E61"/>
            </a:solidFill>
            <a:ln w="952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solidFill>
                  <a:schemeClr val="tx1"/>
                </a:solidFill>
              </a:endParaRPr>
            </a:p>
          </p:txBody>
        </p:sp>
        <p:sp>
          <p:nvSpPr>
            <p:cNvPr id="283" name="Right Arrow 282"/>
            <p:cNvSpPr/>
            <p:nvPr/>
          </p:nvSpPr>
          <p:spPr>
            <a:xfrm>
              <a:off x="4549702" y="2070030"/>
              <a:ext cx="325615" cy="102011"/>
            </a:xfrm>
            <a:prstGeom prst="rightArrow">
              <a:avLst>
                <a:gd name="adj1" fmla="val 50000"/>
                <a:gd name="adj2" fmla="val 75448"/>
              </a:avLst>
            </a:prstGeom>
            <a:solidFill>
              <a:schemeClr val="bg1">
                <a:lumMod val="6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2000" dirty="0">
                <a:solidFill>
                  <a:srgbClr val="FFFFFF"/>
                </a:solidFill>
                <a:latin typeface="Helvetica"/>
              </a:endParaRPr>
            </a:p>
          </p:txBody>
        </p:sp>
        <p:sp>
          <p:nvSpPr>
            <p:cNvPr id="284" name="TextBox 283"/>
            <p:cNvSpPr txBox="1"/>
            <p:nvPr/>
          </p:nvSpPr>
          <p:spPr>
            <a:xfrm>
              <a:off x="4785950" y="1925636"/>
              <a:ext cx="778518" cy="400110"/>
            </a:xfrm>
            <a:prstGeom prst="rect">
              <a:avLst/>
            </a:prstGeom>
            <a:noFill/>
          </p:spPr>
          <p:txBody>
            <a:bodyPr wrap="square" rtlCol="0">
              <a:spAutoFit/>
            </a:bodyPr>
            <a:lstStyle/>
            <a:p>
              <a:r>
                <a:rPr lang="en-US" sz="1000" b="1" dirty="0" smtClean="0"/>
                <a:t>excreted as waste</a:t>
              </a:r>
              <a:endParaRPr lang="en-US" sz="1000" b="1" dirty="0"/>
            </a:p>
          </p:txBody>
        </p:sp>
        <p:sp>
          <p:nvSpPr>
            <p:cNvPr id="285" name="Bent Arrow 284"/>
            <p:cNvSpPr/>
            <p:nvPr/>
          </p:nvSpPr>
          <p:spPr>
            <a:xfrm flipH="1" flipV="1">
              <a:off x="4126017" y="2307142"/>
              <a:ext cx="190500" cy="303764"/>
            </a:xfrm>
            <a:prstGeom prst="bentArrow">
              <a:avLst>
                <a:gd name="adj1" fmla="val 25570"/>
                <a:gd name="adj2" fmla="val 20732"/>
                <a:gd name="adj3" fmla="val 25000"/>
                <a:gd name="adj4" fmla="val 43750"/>
              </a:avLst>
            </a:prstGeom>
            <a:solidFill>
              <a:srgbClr val="A6A6A6"/>
            </a:solidFill>
            <a:ln w="952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solidFill>
                  <a:schemeClr val="tx1"/>
                </a:solidFill>
              </a:endParaRPr>
            </a:p>
          </p:txBody>
        </p:sp>
        <p:sp>
          <p:nvSpPr>
            <p:cNvPr id="361" name="Right Arrow 360"/>
            <p:cNvSpPr/>
            <p:nvPr/>
          </p:nvSpPr>
          <p:spPr>
            <a:xfrm>
              <a:off x="2080684" y="2312531"/>
              <a:ext cx="885825" cy="381429"/>
            </a:xfrm>
            <a:prstGeom prst="rightArrow">
              <a:avLst/>
            </a:prstGeom>
            <a:solidFill>
              <a:srgbClr val="3366FF"/>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17" name="Rectangle 16"/>
            <p:cNvSpPr/>
            <p:nvPr/>
          </p:nvSpPr>
          <p:spPr>
            <a:xfrm>
              <a:off x="2295922" y="2578907"/>
              <a:ext cx="273711" cy="352706"/>
            </a:xfrm>
            <a:custGeom>
              <a:avLst/>
              <a:gdLst>
                <a:gd name="connsiteX0" fmla="*/ 0 w 101600"/>
                <a:gd name="connsiteY0" fmla="*/ 0 h 330200"/>
                <a:gd name="connsiteX1" fmla="*/ 101600 w 101600"/>
                <a:gd name="connsiteY1" fmla="*/ 0 h 330200"/>
                <a:gd name="connsiteX2" fmla="*/ 101600 w 101600"/>
                <a:gd name="connsiteY2" fmla="*/ 330200 h 330200"/>
                <a:gd name="connsiteX3" fmla="*/ 0 w 101600"/>
                <a:gd name="connsiteY3" fmla="*/ 330200 h 330200"/>
                <a:gd name="connsiteX4" fmla="*/ 0 w 101600"/>
                <a:gd name="connsiteY4" fmla="*/ 0 h 330200"/>
                <a:gd name="connsiteX0" fmla="*/ 101600 w 193040"/>
                <a:gd name="connsiteY0" fmla="*/ 0 h 330200"/>
                <a:gd name="connsiteX1" fmla="*/ 101600 w 193040"/>
                <a:gd name="connsiteY1" fmla="*/ 330200 h 330200"/>
                <a:gd name="connsiteX2" fmla="*/ 0 w 193040"/>
                <a:gd name="connsiteY2" fmla="*/ 330200 h 330200"/>
                <a:gd name="connsiteX3" fmla="*/ 0 w 193040"/>
                <a:gd name="connsiteY3" fmla="*/ 0 h 330200"/>
                <a:gd name="connsiteX4" fmla="*/ 193040 w 193040"/>
                <a:gd name="connsiteY4" fmla="*/ 91440 h 330200"/>
                <a:gd name="connsiteX0" fmla="*/ 101600 w 101600"/>
                <a:gd name="connsiteY0" fmla="*/ 0 h 330200"/>
                <a:gd name="connsiteX1" fmla="*/ 101600 w 101600"/>
                <a:gd name="connsiteY1" fmla="*/ 330200 h 330200"/>
                <a:gd name="connsiteX2" fmla="*/ 0 w 101600"/>
                <a:gd name="connsiteY2" fmla="*/ 330200 h 330200"/>
                <a:gd name="connsiteX3" fmla="*/ 0 w 101600"/>
                <a:gd name="connsiteY3" fmla="*/ 0 h 330200"/>
                <a:gd name="connsiteX0" fmla="*/ 133350 w 133350"/>
                <a:gd name="connsiteY0" fmla="*/ 0 h 330200"/>
                <a:gd name="connsiteX1" fmla="*/ 101600 w 133350"/>
                <a:gd name="connsiteY1" fmla="*/ 330200 h 330200"/>
                <a:gd name="connsiteX2" fmla="*/ 0 w 133350"/>
                <a:gd name="connsiteY2" fmla="*/ 330200 h 330200"/>
                <a:gd name="connsiteX3" fmla="*/ 0 w 133350"/>
                <a:gd name="connsiteY3" fmla="*/ 0 h 330200"/>
                <a:gd name="connsiteX0" fmla="*/ 171450 w 171450"/>
                <a:gd name="connsiteY0" fmla="*/ 0 h 330200"/>
                <a:gd name="connsiteX1" fmla="*/ 101600 w 171450"/>
                <a:gd name="connsiteY1" fmla="*/ 330200 h 330200"/>
                <a:gd name="connsiteX2" fmla="*/ 0 w 171450"/>
                <a:gd name="connsiteY2" fmla="*/ 330200 h 330200"/>
                <a:gd name="connsiteX3" fmla="*/ 0 w 171450"/>
                <a:gd name="connsiteY3" fmla="*/ 0 h 330200"/>
                <a:gd name="connsiteX0" fmla="*/ 171450 w 171450"/>
                <a:gd name="connsiteY0" fmla="*/ 0 h 330200"/>
                <a:gd name="connsiteX1" fmla="*/ 101600 w 171450"/>
                <a:gd name="connsiteY1" fmla="*/ 330200 h 330200"/>
                <a:gd name="connsiteX2" fmla="*/ 0 w 171450"/>
                <a:gd name="connsiteY2" fmla="*/ 330200 h 330200"/>
                <a:gd name="connsiteX3" fmla="*/ 0 w 171450"/>
                <a:gd name="connsiteY3" fmla="*/ 0 h 330200"/>
                <a:gd name="connsiteX0" fmla="*/ 171450 w 171450"/>
                <a:gd name="connsiteY0" fmla="*/ 0 h 330200"/>
                <a:gd name="connsiteX1" fmla="*/ 101600 w 171450"/>
                <a:gd name="connsiteY1" fmla="*/ 330200 h 330200"/>
                <a:gd name="connsiteX2" fmla="*/ 0 w 171450"/>
                <a:gd name="connsiteY2" fmla="*/ 330200 h 330200"/>
                <a:gd name="connsiteX3" fmla="*/ 66675 w 171450"/>
                <a:gd name="connsiteY3" fmla="*/ 0 h 330200"/>
                <a:gd name="connsiteX0" fmla="*/ 171450 w 171450"/>
                <a:gd name="connsiteY0" fmla="*/ 0 h 330200"/>
                <a:gd name="connsiteX1" fmla="*/ 101600 w 171450"/>
                <a:gd name="connsiteY1" fmla="*/ 330200 h 330200"/>
                <a:gd name="connsiteX2" fmla="*/ 0 w 171450"/>
                <a:gd name="connsiteY2" fmla="*/ 330200 h 330200"/>
                <a:gd name="connsiteX3" fmla="*/ 66675 w 171450"/>
                <a:gd name="connsiteY3" fmla="*/ 0 h 330200"/>
              </a:gdLst>
              <a:ahLst/>
              <a:cxnLst>
                <a:cxn ang="0">
                  <a:pos x="connsiteX0" y="connsiteY0"/>
                </a:cxn>
                <a:cxn ang="0">
                  <a:pos x="connsiteX1" y="connsiteY1"/>
                </a:cxn>
                <a:cxn ang="0">
                  <a:pos x="connsiteX2" y="connsiteY2"/>
                </a:cxn>
                <a:cxn ang="0">
                  <a:pos x="connsiteX3" y="connsiteY3"/>
                </a:cxn>
              </a:cxnLst>
              <a:rect l="l" t="t" r="r" b="b"/>
              <a:pathLst>
                <a:path w="171450" h="330200">
                  <a:moveTo>
                    <a:pt x="171450" y="0"/>
                  </a:moveTo>
                  <a:cubicBezTo>
                    <a:pt x="103717" y="97367"/>
                    <a:pt x="124883" y="220133"/>
                    <a:pt x="101600" y="330200"/>
                  </a:cubicBezTo>
                  <a:lnTo>
                    <a:pt x="0" y="330200"/>
                  </a:lnTo>
                  <a:cubicBezTo>
                    <a:pt x="22225" y="220133"/>
                    <a:pt x="12700" y="103717"/>
                    <a:pt x="66675" y="0"/>
                  </a:cubicBezTo>
                </a:path>
              </a:pathLst>
            </a:custGeom>
            <a:solidFill>
              <a:srgbClr val="3366FF"/>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377" name="TextBox 376"/>
            <p:cNvSpPr txBox="1"/>
            <p:nvPr/>
          </p:nvSpPr>
          <p:spPr>
            <a:xfrm>
              <a:off x="3202006" y="3707995"/>
              <a:ext cx="2318261" cy="2462213"/>
            </a:xfrm>
            <a:prstGeom prst="rect">
              <a:avLst/>
            </a:prstGeom>
            <a:noFill/>
          </p:spPr>
          <p:txBody>
            <a:bodyPr wrap="square" rtlCol="0">
              <a:spAutoFit/>
            </a:bodyPr>
            <a:lstStyle/>
            <a:p>
              <a:pPr marL="177800" indent="-177800" algn="l"/>
              <a:r>
                <a:rPr lang="en-US" sz="1400" dirty="0" smtClean="0"/>
                <a:t>A bacteria free in the cytosol would eat the sugars, and do it better than the host cell </a:t>
              </a:r>
              <a:r>
                <a:rPr lang="en-US" sz="1400" dirty="0"/>
                <a:t>(</a:t>
              </a:r>
              <a:r>
                <a:rPr lang="en-US" sz="1400" dirty="0" smtClean="0"/>
                <a:t>bad for the host).</a:t>
              </a:r>
            </a:p>
            <a:p>
              <a:pPr marL="177800" indent="-177800" algn="l"/>
              <a:r>
                <a:rPr lang="en-US" sz="1400" dirty="0" smtClean="0"/>
                <a:t>But, a bacteria could also take up the organic acids that would otherwise be wasted (good for bacteria, neutral for host).</a:t>
              </a:r>
              <a:endParaRPr lang="en-US" sz="1400" b="1" dirty="0">
                <a:solidFill>
                  <a:srgbClr val="FF0000"/>
                </a:solidFill>
              </a:endParaRPr>
            </a:p>
          </p:txBody>
        </p:sp>
        <p:grpSp>
          <p:nvGrpSpPr>
            <p:cNvPr id="379" name="Group 378"/>
            <p:cNvGrpSpPr/>
            <p:nvPr/>
          </p:nvGrpSpPr>
          <p:grpSpPr>
            <a:xfrm rot="4088618">
              <a:off x="3881687" y="2520045"/>
              <a:ext cx="101611" cy="134977"/>
              <a:chOff x="7076802" y="1408823"/>
              <a:chExt cx="1359025" cy="1370580"/>
            </a:xfrm>
            <a:effectLst>
              <a:outerShdw blurRad="82550" dist="38100" dir="2700000" algn="tl" rotWithShape="0">
                <a:schemeClr val="accent1">
                  <a:lumMod val="75000"/>
                  <a:alpha val="63000"/>
                </a:schemeClr>
              </a:outerShdw>
            </a:effectLst>
          </p:grpSpPr>
          <p:sp>
            <p:nvSpPr>
              <p:cNvPr id="380" name="Freeform 379"/>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cs typeface="Arial" charset="0"/>
                </a:endParaRPr>
              </a:p>
            </p:txBody>
          </p:sp>
          <p:sp>
            <p:nvSpPr>
              <p:cNvPr id="381" name="Freeform 380"/>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D9D9D9"/>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cs typeface="Arial" charset="0"/>
                </a:endParaRPr>
              </a:p>
            </p:txBody>
          </p:sp>
        </p:grpSp>
        <p:grpSp>
          <p:nvGrpSpPr>
            <p:cNvPr id="382" name="Group 381"/>
            <p:cNvGrpSpPr/>
            <p:nvPr/>
          </p:nvGrpSpPr>
          <p:grpSpPr>
            <a:xfrm rot="19235211">
              <a:off x="4003518" y="2399668"/>
              <a:ext cx="83904" cy="163464"/>
              <a:chOff x="7076802" y="1408823"/>
              <a:chExt cx="1359025" cy="1370580"/>
            </a:xfrm>
            <a:effectLst>
              <a:outerShdw blurRad="82550" dist="38100" dir="2700000" algn="tl" rotWithShape="0">
                <a:schemeClr val="accent1">
                  <a:lumMod val="75000"/>
                  <a:alpha val="63000"/>
                </a:schemeClr>
              </a:outerShdw>
            </a:effectLst>
          </p:grpSpPr>
          <p:sp>
            <p:nvSpPr>
              <p:cNvPr id="383" name="Freeform 382"/>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cs typeface="Arial" charset="0"/>
                </a:endParaRPr>
              </a:p>
            </p:txBody>
          </p:sp>
          <p:sp>
            <p:nvSpPr>
              <p:cNvPr id="384" name="Freeform 383"/>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D9D9D9"/>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cs typeface="Arial" charset="0"/>
                </a:endParaRPr>
              </a:p>
            </p:txBody>
          </p:sp>
        </p:grpSp>
        <p:grpSp>
          <p:nvGrpSpPr>
            <p:cNvPr id="385" name="Group 384"/>
            <p:cNvGrpSpPr/>
            <p:nvPr/>
          </p:nvGrpSpPr>
          <p:grpSpPr>
            <a:xfrm rot="2978972">
              <a:off x="3856154" y="2405829"/>
              <a:ext cx="101612" cy="134979"/>
              <a:chOff x="7076802" y="1408823"/>
              <a:chExt cx="1359025" cy="1370580"/>
            </a:xfrm>
            <a:effectLst>
              <a:outerShdw blurRad="82550" dist="38100" dir="2700000" algn="tl" rotWithShape="0">
                <a:schemeClr val="accent1">
                  <a:lumMod val="75000"/>
                  <a:alpha val="63000"/>
                </a:schemeClr>
              </a:outerShdw>
            </a:effectLst>
          </p:grpSpPr>
          <p:sp>
            <p:nvSpPr>
              <p:cNvPr id="386" name="Freeform 385"/>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cs typeface="Arial" charset="0"/>
                </a:endParaRPr>
              </a:p>
            </p:txBody>
          </p:sp>
          <p:sp>
            <p:nvSpPr>
              <p:cNvPr id="387" name="Freeform 386"/>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D9D9D9"/>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cs typeface="Arial" charset="0"/>
                </a:endParaRPr>
              </a:p>
            </p:txBody>
          </p:sp>
        </p:grpSp>
        <p:grpSp>
          <p:nvGrpSpPr>
            <p:cNvPr id="388" name="Group 387"/>
            <p:cNvGrpSpPr/>
            <p:nvPr/>
          </p:nvGrpSpPr>
          <p:grpSpPr>
            <a:xfrm rot="5909790">
              <a:off x="3957755" y="2471195"/>
              <a:ext cx="101612" cy="134979"/>
              <a:chOff x="7076802" y="1408823"/>
              <a:chExt cx="1359025" cy="1370580"/>
            </a:xfrm>
            <a:effectLst>
              <a:outerShdw blurRad="82550" dist="38100" dir="2700000" algn="tl" rotWithShape="0">
                <a:schemeClr val="accent1">
                  <a:lumMod val="75000"/>
                  <a:alpha val="63000"/>
                </a:schemeClr>
              </a:outerShdw>
            </a:effectLst>
          </p:grpSpPr>
          <p:sp>
            <p:nvSpPr>
              <p:cNvPr id="389" name="Freeform 388"/>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cs typeface="Arial" charset="0"/>
                </a:endParaRPr>
              </a:p>
            </p:txBody>
          </p:sp>
          <p:sp>
            <p:nvSpPr>
              <p:cNvPr id="390" name="Freeform 389"/>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D9D9D9"/>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cs typeface="Arial" charset="0"/>
                </a:endParaRPr>
              </a:p>
            </p:txBody>
          </p:sp>
        </p:grpSp>
        <p:grpSp>
          <p:nvGrpSpPr>
            <p:cNvPr id="391" name="Group 390"/>
            <p:cNvGrpSpPr/>
            <p:nvPr/>
          </p:nvGrpSpPr>
          <p:grpSpPr>
            <a:xfrm rot="2978972">
              <a:off x="3957754" y="2594237"/>
              <a:ext cx="101612" cy="134979"/>
              <a:chOff x="7076802" y="1408823"/>
              <a:chExt cx="1359025" cy="1370580"/>
            </a:xfrm>
            <a:effectLst>
              <a:outerShdw blurRad="82550" dist="38100" dir="2700000" algn="tl" rotWithShape="0">
                <a:schemeClr val="accent1">
                  <a:lumMod val="75000"/>
                  <a:alpha val="63000"/>
                </a:schemeClr>
              </a:outerShdw>
            </a:effectLst>
          </p:grpSpPr>
          <p:sp>
            <p:nvSpPr>
              <p:cNvPr id="392" name="Freeform 391"/>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cs typeface="Arial" charset="0"/>
                </a:endParaRPr>
              </a:p>
            </p:txBody>
          </p:sp>
          <p:sp>
            <p:nvSpPr>
              <p:cNvPr id="393" name="Freeform 392"/>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D9D9D9"/>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cs typeface="Arial" charset="0"/>
                </a:endParaRPr>
              </a:p>
            </p:txBody>
          </p:sp>
        </p:grpSp>
      </p:grpSp>
      <p:grpSp>
        <p:nvGrpSpPr>
          <p:cNvPr id="3" name="Group 2"/>
          <p:cNvGrpSpPr/>
          <p:nvPr/>
        </p:nvGrpSpPr>
        <p:grpSpPr>
          <a:xfrm>
            <a:off x="5378026" y="1227438"/>
            <a:ext cx="3448473" cy="4296439"/>
            <a:chOff x="5378026" y="1227438"/>
            <a:chExt cx="3448473" cy="4296439"/>
          </a:xfrm>
        </p:grpSpPr>
        <p:sp>
          <p:nvSpPr>
            <p:cNvPr id="324" name="Right Arrow 323"/>
            <p:cNvSpPr/>
            <p:nvPr/>
          </p:nvSpPr>
          <p:spPr>
            <a:xfrm>
              <a:off x="5825066" y="2312531"/>
              <a:ext cx="497840" cy="381429"/>
            </a:xfrm>
            <a:prstGeom prst="rightArrow">
              <a:avLst/>
            </a:prstGeom>
            <a:solidFill>
              <a:srgbClr val="3366FF"/>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286" name="Freeform 285"/>
            <p:cNvSpPr/>
            <p:nvPr/>
          </p:nvSpPr>
          <p:spPr>
            <a:xfrm>
              <a:off x="6362076" y="1227438"/>
              <a:ext cx="1591247" cy="2024279"/>
            </a:xfrm>
            <a:custGeom>
              <a:avLst/>
              <a:gdLst>
                <a:gd name="connsiteX0" fmla="*/ 114301 w 1384635"/>
                <a:gd name="connsiteY0" fmla="*/ 654488 h 1257757"/>
                <a:gd name="connsiteX1" fmla="*/ 273051 w 1384635"/>
                <a:gd name="connsiteY1" fmla="*/ 594163 h 1257757"/>
                <a:gd name="connsiteX2" fmla="*/ 377826 w 1384635"/>
                <a:gd name="connsiteY2" fmla="*/ 613213 h 1257757"/>
                <a:gd name="connsiteX3" fmla="*/ 444501 w 1384635"/>
                <a:gd name="connsiteY3" fmla="*/ 489388 h 1257757"/>
                <a:gd name="connsiteX4" fmla="*/ 330201 w 1384635"/>
                <a:gd name="connsiteY4" fmla="*/ 308413 h 1257757"/>
                <a:gd name="connsiteX5" fmla="*/ 488951 w 1384635"/>
                <a:gd name="connsiteY5" fmla="*/ 82988 h 1257757"/>
                <a:gd name="connsiteX6" fmla="*/ 635001 w 1384635"/>
                <a:gd name="connsiteY6" fmla="*/ 168713 h 1257757"/>
                <a:gd name="connsiteX7" fmla="*/ 860426 w 1384635"/>
                <a:gd name="connsiteY7" fmla="*/ 438 h 1257757"/>
                <a:gd name="connsiteX8" fmla="*/ 1076326 w 1384635"/>
                <a:gd name="connsiteY8" fmla="*/ 121088 h 1257757"/>
                <a:gd name="connsiteX9" fmla="*/ 1320801 w 1384635"/>
                <a:gd name="connsiteY9" fmla="*/ 159188 h 1257757"/>
                <a:gd name="connsiteX10" fmla="*/ 1212851 w 1384635"/>
                <a:gd name="connsiteY10" fmla="*/ 448113 h 1257757"/>
                <a:gd name="connsiteX11" fmla="*/ 1384301 w 1384635"/>
                <a:gd name="connsiteY11" fmla="*/ 594163 h 1257757"/>
                <a:gd name="connsiteX12" fmla="*/ 1257301 w 1384635"/>
                <a:gd name="connsiteY12" fmla="*/ 765613 h 1257757"/>
                <a:gd name="connsiteX13" fmla="*/ 1285876 w 1384635"/>
                <a:gd name="connsiteY13" fmla="*/ 946588 h 1257757"/>
                <a:gd name="connsiteX14" fmla="*/ 1133476 w 1384635"/>
                <a:gd name="connsiteY14" fmla="*/ 1235513 h 1257757"/>
                <a:gd name="connsiteX15" fmla="*/ 793751 w 1384635"/>
                <a:gd name="connsiteY15" fmla="*/ 1159313 h 1257757"/>
                <a:gd name="connsiteX16" fmla="*/ 549276 w 1384635"/>
                <a:gd name="connsiteY16" fmla="*/ 1257738 h 1257757"/>
                <a:gd name="connsiteX17" fmla="*/ 415926 w 1384635"/>
                <a:gd name="connsiteY17" fmla="*/ 1149788 h 1257757"/>
                <a:gd name="connsiteX18" fmla="*/ 374651 w 1384635"/>
                <a:gd name="connsiteY18" fmla="*/ 933888 h 1257757"/>
                <a:gd name="connsiteX19" fmla="*/ 171451 w 1384635"/>
                <a:gd name="connsiteY19" fmla="*/ 968813 h 1257757"/>
                <a:gd name="connsiteX20" fmla="*/ 1 w 1384635"/>
                <a:gd name="connsiteY20" fmla="*/ 857688 h 1257757"/>
                <a:gd name="connsiteX21" fmla="*/ 174626 w 1384635"/>
                <a:gd name="connsiteY21" fmla="*/ 851338 h 1257757"/>
                <a:gd name="connsiteX22" fmla="*/ 330201 w 1384635"/>
                <a:gd name="connsiteY22" fmla="*/ 813238 h 1257757"/>
                <a:gd name="connsiteX23" fmla="*/ 320676 w 1384635"/>
                <a:gd name="connsiteY23" fmla="*/ 679888 h 1257757"/>
                <a:gd name="connsiteX24" fmla="*/ 190501 w 1384635"/>
                <a:gd name="connsiteY24" fmla="*/ 654488 h 1257757"/>
                <a:gd name="connsiteX25" fmla="*/ 50801 w 1384635"/>
                <a:gd name="connsiteY25" fmla="*/ 711638 h 1257757"/>
                <a:gd name="connsiteX26" fmla="*/ 114301 w 1384635"/>
                <a:gd name="connsiteY26" fmla="*/ 654488 h 1257757"/>
                <a:gd name="connsiteX0" fmla="*/ 114301 w 1544576"/>
                <a:gd name="connsiteY0" fmla="*/ 654488 h 1257757"/>
                <a:gd name="connsiteX1" fmla="*/ 273051 w 1544576"/>
                <a:gd name="connsiteY1" fmla="*/ 594163 h 1257757"/>
                <a:gd name="connsiteX2" fmla="*/ 377826 w 1544576"/>
                <a:gd name="connsiteY2" fmla="*/ 613213 h 1257757"/>
                <a:gd name="connsiteX3" fmla="*/ 444501 w 1544576"/>
                <a:gd name="connsiteY3" fmla="*/ 489388 h 1257757"/>
                <a:gd name="connsiteX4" fmla="*/ 330201 w 1544576"/>
                <a:gd name="connsiteY4" fmla="*/ 308413 h 1257757"/>
                <a:gd name="connsiteX5" fmla="*/ 488951 w 1544576"/>
                <a:gd name="connsiteY5" fmla="*/ 82988 h 1257757"/>
                <a:gd name="connsiteX6" fmla="*/ 635001 w 1544576"/>
                <a:gd name="connsiteY6" fmla="*/ 168713 h 1257757"/>
                <a:gd name="connsiteX7" fmla="*/ 860426 w 1544576"/>
                <a:gd name="connsiteY7" fmla="*/ 438 h 1257757"/>
                <a:gd name="connsiteX8" fmla="*/ 1076326 w 1544576"/>
                <a:gd name="connsiteY8" fmla="*/ 121088 h 1257757"/>
                <a:gd name="connsiteX9" fmla="*/ 1320801 w 1544576"/>
                <a:gd name="connsiteY9" fmla="*/ 159188 h 1257757"/>
                <a:gd name="connsiteX10" fmla="*/ 1212851 w 1544576"/>
                <a:gd name="connsiteY10" fmla="*/ 448113 h 1257757"/>
                <a:gd name="connsiteX11" fmla="*/ 1384301 w 1544576"/>
                <a:gd name="connsiteY11" fmla="*/ 594163 h 1257757"/>
                <a:gd name="connsiteX12" fmla="*/ 1543051 w 1544576"/>
                <a:gd name="connsiteY12" fmla="*/ 784663 h 1257757"/>
                <a:gd name="connsiteX13" fmla="*/ 1285876 w 1544576"/>
                <a:gd name="connsiteY13" fmla="*/ 946588 h 1257757"/>
                <a:gd name="connsiteX14" fmla="*/ 1133476 w 1544576"/>
                <a:gd name="connsiteY14" fmla="*/ 1235513 h 1257757"/>
                <a:gd name="connsiteX15" fmla="*/ 793751 w 1544576"/>
                <a:gd name="connsiteY15" fmla="*/ 1159313 h 1257757"/>
                <a:gd name="connsiteX16" fmla="*/ 549276 w 1544576"/>
                <a:gd name="connsiteY16" fmla="*/ 1257738 h 1257757"/>
                <a:gd name="connsiteX17" fmla="*/ 415926 w 1544576"/>
                <a:gd name="connsiteY17" fmla="*/ 1149788 h 1257757"/>
                <a:gd name="connsiteX18" fmla="*/ 374651 w 1544576"/>
                <a:gd name="connsiteY18" fmla="*/ 933888 h 1257757"/>
                <a:gd name="connsiteX19" fmla="*/ 171451 w 1544576"/>
                <a:gd name="connsiteY19" fmla="*/ 968813 h 1257757"/>
                <a:gd name="connsiteX20" fmla="*/ 1 w 1544576"/>
                <a:gd name="connsiteY20" fmla="*/ 857688 h 1257757"/>
                <a:gd name="connsiteX21" fmla="*/ 174626 w 1544576"/>
                <a:gd name="connsiteY21" fmla="*/ 851338 h 1257757"/>
                <a:gd name="connsiteX22" fmla="*/ 330201 w 1544576"/>
                <a:gd name="connsiteY22" fmla="*/ 813238 h 1257757"/>
                <a:gd name="connsiteX23" fmla="*/ 320676 w 1544576"/>
                <a:gd name="connsiteY23" fmla="*/ 679888 h 1257757"/>
                <a:gd name="connsiteX24" fmla="*/ 190501 w 1544576"/>
                <a:gd name="connsiteY24" fmla="*/ 654488 h 1257757"/>
                <a:gd name="connsiteX25" fmla="*/ 50801 w 1544576"/>
                <a:gd name="connsiteY25" fmla="*/ 711638 h 1257757"/>
                <a:gd name="connsiteX26" fmla="*/ 114301 w 1544576"/>
                <a:gd name="connsiteY26" fmla="*/ 654488 h 1257757"/>
                <a:gd name="connsiteX0" fmla="*/ 114301 w 1547822"/>
                <a:gd name="connsiteY0" fmla="*/ 654488 h 1257757"/>
                <a:gd name="connsiteX1" fmla="*/ 273051 w 1547822"/>
                <a:gd name="connsiteY1" fmla="*/ 594163 h 1257757"/>
                <a:gd name="connsiteX2" fmla="*/ 377826 w 1547822"/>
                <a:gd name="connsiteY2" fmla="*/ 613213 h 1257757"/>
                <a:gd name="connsiteX3" fmla="*/ 444501 w 1547822"/>
                <a:gd name="connsiteY3" fmla="*/ 489388 h 1257757"/>
                <a:gd name="connsiteX4" fmla="*/ 330201 w 1547822"/>
                <a:gd name="connsiteY4" fmla="*/ 308413 h 1257757"/>
                <a:gd name="connsiteX5" fmla="*/ 488951 w 1547822"/>
                <a:gd name="connsiteY5" fmla="*/ 82988 h 1257757"/>
                <a:gd name="connsiteX6" fmla="*/ 635001 w 1547822"/>
                <a:gd name="connsiteY6" fmla="*/ 168713 h 1257757"/>
                <a:gd name="connsiteX7" fmla="*/ 860426 w 1547822"/>
                <a:gd name="connsiteY7" fmla="*/ 438 h 1257757"/>
                <a:gd name="connsiteX8" fmla="*/ 1076326 w 1547822"/>
                <a:gd name="connsiteY8" fmla="*/ 121088 h 1257757"/>
                <a:gd name="connsiteX9" fmla="*/ 1320801 w 1547822"/>
                <a:gd name="connsiteY9" fmla="*/ 159188 h 1257757"/>
                <a:gd name="connsiteX10" fmla="*/ 1212851 w 1547822"/>
                <a:gd name="connsiteY10" fmla="*/ 448113 h 1257757"/>
                <a:gd name="connsiteX11" fmla="*/ 1435101 w 1547822"/>
                <a:gd name="connsiteY11" fmla="*/ 511613 h 1257757"/>
                <a:gd name="connsiteX12" fmla="*/ 1543051 w 1547822"/>
                <a:gd name="connsiteY12" fmla="*/ 784663 h 1257757"/>
                <a:gd name="connsiteX13" fmla="*/ 1285876 w 1547822"/>
                <a:gd name="connsiteY13" fmla="*/ 946588 h 1257757"/>
                <a:gd name="connsiteX14" fmla="*/ 1133476 w 1547822"/>
                <a:gd name="connsiteY14" fmla="*/ 1235513 h 1257757"/>
                <a:gd name="connsiteX15" fmla="*/ 793751 w 1547822"/>
                <a:gd name="connsiteY15" fmla="*/ 1159313 h 1257757"/>
                <a:gd name="connsiteX16" fmla="*/ 549276 w 1547822"/>
                <a:gd name="connsiteY16" fmla="*/ 1257738 h 1257757"/>
                <a:gd name="connsiteX17" fmla="*/ 415926 w 1547822"/>
                <a:gd name="connsiteY17" fmla="*/ 1149788 h 1257757"/>
                <a:gd name="connsiteX18" fmla="*/ 374651 w 1547822"/>
                <a:gd name="connsiteY18" fmla="*/ 933888 h 1257757"/>
                <a:gd name="connsiteX19" fmla="*/ 171451 w 1547822"/>
                <a:gd name="connsiteY19" fmla="*/ 968813 h 1257757"/>
                <a:gd name="connsiteX20" fmla="*/ 1 w 1547822"/>
                <a:gd name="connsiteY20" fmla="*/ 857688 h 1257757"/>
                <a:gd name="connsiteX21" fmla="*/ 174626 w 1547822"/>
                <a:gd name="connsiteY21" fmla="*/ 851338 h 1257757"/>
                <a:gd name="connsiteX22" fmla="*/ 330201 w 1547822"/>
                <a:gd name="connsiteY22" fmla="*/ 813238 h 1257757"/>
                <a:gd name="connsiteX23" fmla="*/ 320676 w 1547822"/>
                <a:gd name="connsiteY23" fmla="*/ 679888 h 1257757"/>
                <a:gd name="connsiteX24" fmla="*/ 190501 w 1547822"/>
                <a:gd name="connsiteY24" fmla="*/ 654488 h 1257757"/>
                <a:gd name="connsiteX25" fmla="*/ 50801 w 1547822"/>
                <a:gd name="connsiteY25" fmla="*/ 711638 h 1257757"/>
                <a:gd name="connsiteX26" fmla="*/ 114301 w 1547822"/>
                <a:gd name="connsiteY26" fmla="*/ 654488 h 1257757"/>
                <a:gd name="connsiteX0" fmla="*/ 114301 w 1547344"/>
                <a:gd name="connsiteY0" fmla="*/ 654488 h 1257757"/>
                <a:gd name="connsiteX1" fmla="*/ 273051 w 1547344"/>
                <a:gd name="connsiteY1" fmla="*/ 594163 h 1257757"/>
                <a:gd name="connsiteX2" fmla="*/ 377826 w 1547344"/>
                <a:gd name="connsiteY2" fmla="*/ 613213 h 1257757"/>
                <a:gd name="connsiteX3" fmla="*/ 444501 w 1547344"/>
                <a:gd name="connsiteY3" fmla="*/ 489388 h 1257757"/>
                <a:gd name="connsiteX4" fmla="*/ 330201 w 1547344"/>
                <a:gd name="connsiteY4" fmla="*/ 308413 h 1257757"/>
                <a:gd name="connsiteX5" fmla="*/ 488951 w 1547344"/>
                <a:gd name="connsiteY5" fmla="*/ 82988 h 1257757"/>
                <a:gd name="connsiteX6" fmla="*/ 635001 w 1547344"/>
                <a:gd name="connsiteY6" fmla="*/ 168713 h 1257757"/>
                <a:gd name="connsiteX7" fmla="*/ 860426 w 1547344"/>
                <a:gd name="connsiteY7" fmla="*/ 438 h 1257757"/>
                <a:gd name="connsiteX8" fmla="*/ 1076326 w 1547344"/>
                <a:gd name="connsiteY8" fmla="*/ 121088 h 1257757"/>
                <a:gd name="connsiteX9" fmla="*/ 1320801 w 1547344"/>
                <a:gd name="connsiteY9" fmla="*/ 159188 h 1257757"/>
                <a:gd name="connsiteX10" fmla="*/ 1282701 w 1547344"/>
                <a:gd name="connsiteY10" fmla="*/ 384613 h 1257757"/>
                <a:gd name="connsiteX11" fmla="*/ 1435101 w 1547344"/>
                <a:gd name="connsiteY11" fmla="*/ 511613 h 1257757"/>
                <a:gd name="connsiteX12" fmla="*/ 1543051 w 1547344"/>
                <a:gd name="connsiteY12" fmla="*/ 784663 h 1257757"/>
                <a:gd name="connsiteX13" fmla="*/ 1285876 w 1547344"/>
                <a:gd name="connsiteY13" fmla="*/ 946588 h 1257757"/>
                <a:gd name="connsiteX14" fmla="*/ 1133476 w 1547344"/>
                <a:gd name="connsiteY14" fmla="*/ 1235513 h 1257757"/>
                <a:gd name="connsiteX15" fmla="*/ 793751 w 1547344"/>
                <a:gd name="connsiteY15" fmla="*/ 1159313 h 1257757"/>
                <a:gd name="connsiteX16" fmla="*/ 549276 w 1547344"/>
                <a:gd name="connsiteY16" fmla="*/ 1257738 h 1257757"/>
                <a:gd name="connsiteX17" fmla="*/ 415926 w 1547344"/>
                <a:gd name="connsiteY17" fmla="*/ 1149788 h 1257757"/>
                <a:gd name="connsiteX18" fmla="*/ 374651 w 1547344"/>
                <a:gd name="connsiteY18" fmla="*/ 933888 h 1257757"/>
                <a:gd name="connsiteX19" fmla="*/ 171451 w 1547344"/>
                <a:gd name="connsiteY19" fmla="*/ 968813 h 1257757"/>
                <a:gd name="connsiteX20" fmla="*/ 1 w 1547344"/>
                <a:gd name="connsiteY20" fmla="*/ 857688 h 1257757"/>
                <a:gd name="connsiteX21" fmla="*/ 174626 w 1547344"/>
                <a:gd name="connsiteY21" fmla="*/ 851338 h 1257757"/>
                <a:gd name="connsiteX22" fmla="*/ 330201 w 1547344"/>
                <a:gd name="connsiteY22" fmla="*/ 813238 h 1257757"/>
                <a:gd name="connsiteX23" fmla="*/ 320676 w 1547344"/>
                <a:gd name="connsiteY23" fmla="*/ 679888 h 1257757"/>
                <a:gd name="connsiteX24" fmla="*/ 190501 w 1547344"/>
                <a:gd name="connsiteY24" fmla="*/ 654488 h 1257757"/>
                <a:gd name="connsiteX25" fmla="*/ 50801 w 1547344"/>
                <a:gd name="connsiteY25" fmla="*/ 711638 h 1257757"/>
                <a:gd name="connsiteX26" fmla="*/ 114301 w 1547344"/>
                <a:gd name="connsiteY26" fmla="*/ 654488 h 1257757"/>
                <a:gd name="connsiteX0" fmla="*/ 114301 w 1543054"/>
                <a:gd name="connsiteY0" fmla="*/ 654488 h 1257757"/>
                <a:gd name="connsiteX1" fmla="*/ 273051 w 1543054"/>
                <a:gd name="connsiteY1" fmla="*/ 594163 h 1257757"/>
                <a:gd name="connsiteX2" fmla="*/ 377826 w 1543054"/>
                <a:gd name="connsiteY2" fmla="*/ 613213 h 1257757"/>
                <a:gd name="connsiteX3" fmla="*/ 444501 w 1543054"/>
                <a:gd name="connsiteY3" fmla="*/ 489388 h 1257757"/>
                <a:gd name="connsiteX4" fmla="*/ 330201 w 1543054"/>
                <a:gd name="connsiteY4" fmla="*/ 308413 h 1257757"/>
                <a:gd name="connsiteX5" fmla="*/ 488951 w 1543054"/>
                <a:gd name="connsiteY5" fmla="*/ 82988 h 1257757"/>
                <a:gd name="connsiteX6" fmla="*/ 635001 w 1543054"/>
                <a:gd name="connsiteY6" fmla="*/ 168713 h 1257757"/>
                <a:gd name="connsiteX7" fmla="*/ 860426 w 1543054"/>
                <a:gd name="connsiteY7" fmla="*/ 438 h 1257757"/>
                <a:gd name="connsiteX8" fmla="*/ 1076326 w 1543054"/>
                <a:gd name="connsiteY8" fmla="*/ 121088 h 1257757"/>
                <a:gd name="connsiteX9" fmla="*/ 1320801 w 1543054"/>
                <a:gd name="connsiteY9" fmla="*/ 159188 h 1257757"/>
                <a:gd name="connsiteX10" fmla="*/ 1282701 w 1543054"/>
                <a:gd name="connsiteY10" fmla="*/ 384613 h 1257757"/>
                <a:gd name="connsiteX11" fmla="*/ 1435101 w 1543054"/>
                <a:gd name="connsiteY11" fmla="*/ 511613 h 1257757"/>
                <a:gd name="connsiteX12" fmla="*/ 1543051 w 1543054"/>
                <a:gd name="connsiteY12" fmla="*/ 784663 h 1257757"/>
                <a:gd name="connsiteX13" fmla="*/ 1431926 w 1543054"/>
                <a:gd name="connsiteY13" fmla="*/ 1010088 h 1257757"/>
                <a:gd name="connsiteX14" fmla="*/ 1133476 w 1543054"/>
                <a:gd name="connsiteY14" fmla="*/ 1235513 h 1257757"/>
                <a:gd name="connsiteX15" fmla="*/ 793751 w 1543054"/>
                <a:gd name="connsiteY15" fmla="*/ 1159313 h 1257757"/>
                <a:gd name="connsiteX16" fmla="*/ 549276 w 1543054"/>
                <a:gd name="connsiteY16" fmla="*/ 1257738 h 1257757"/>
                <a:gd name="connsiteX17" fmla="*/ 415926 w 1543054"/>
                <a:gd name="connsiteY17" fmla="*/ 1149788 h 1257757"/>
                <a:gd name="connsiteX18" fmla="*/ 374651 w 1543054"/>
                <a:gd name="connsiteY18" fmla="*/ 933888 h 1257757"/>
                <a:gd name="connsiteX19" fmla="*/ 171451 w 1543054"/>
                <a:gd name="connsiteY19" fmla="*/ 968813 h 1257757"/>
                <a:gd name="connsiteX20" fmla="*/ 1 w 1543054"/>
                <a:gd name="connsiteY20" fmla="*/ 857688 h 1257757"/>
                <a:gd name="connsiteX21" fmla="*/ 174626 w 1543054"/>
                <a:gd name="connsiteY21" fmla="*/ 851338 h 1257757"/>
                <a:gd name="connsiteX22" fmla="*/ 330201 w 1543054"/>
                <a:gd name="connsiteY22" fmla="*/ 813238 h 1257757"/>
                <a:gd name="connsiteX23" fmla="*/ 320676 w 1543054"/>
                <a:gd name="connsiteY23" fmla="*/ 679888 h 1257757"/>
                <a:gd name="connsiteX24" fmla="*/ 190501 w 1543054"/>
                <a:gd name="connsiteY24" fmla="*/ 654488 h 1257757"/>
                <a:gd name="connsiteX25" fmla="*/ 50801 w 1543054"/>
                <a:gd name="connsiteY25" fmla="*/ 711638 h 1257757"/>
                <a:gd name="connsiteX26" fmla="*/ 114301 w 1543054"/>
                <a:gd name="connsiteY26" fmla="*/ 654488 h 1257757"/>
                <a:gd name="connsiteX0" fmla="*/ 65943 w 1494696"/>
                <a:gd name="connsiteY0" fmla="*/ 654488 h 1257757"/>
                <a:gd name="connsiteX1" fmla="*/ 224693 w 1494696"/>
                <a:gd name="connsiteY1" fmla="*/ 594163 h 1257757"/>
                <a:gd name="connsiteX2" fmla="*/ 329468 w 1494696"/>
                <a:gd name="connsiteY2" fmla="*/ 613213 h 1257757"/>
                <a:gd name="connsiteX3" fmla="*/ 396143 w 1494696"/>
                <a:gd name="connsiteY3" fmla="*/ 489388 h 1257757"/>
                <a:gd name="connsiteX4" fmla="*/ 281843 w 1494696"/>
                <a:gd name="connsiteY4" fmla="*/ 308413 h 1257757"/>
                <a:gd name="connsiteX5" fmla="*/ 440593 w 1494696"/>
                <a:gd name="connsiteY5" fmla="*/ 82988 h 1257757"/>
                <a:gd name="connsiteX6" fmla="*/ 586643 w 1494696"/>
                <a:gd name="connsiteY6" fmla="*/ 168713 h 1257757"/>
                <a:gd name="connsiteX7" fmla="*/ 812068 w 1494696"/>
                <a:gd name="connsiteY7" fmla="*/ 438 h 1257757"/>
                <a:gd name="connsiteX8" fmla="*/ 1027968 w 1494696"/>
                <a:gd name="connsiteY8" fmla="*/ 121088 h 1257757"/>
                <a:gd name="connsiteX9" fmla="*/ 1272443 w 1494696"/>
                <a:gd name="connsiteY9" fmla="*/ 159188 h 1257757"/>
                <a:gd name="connsiteX10" fmla="*/ 1234343 w 1494696"/>
                <a:gd name="connsiteY10" fmla="*/ 384613 h 1257757"/>
                <a:gd name="connsiteX11" fmla="*/ 1386743 w 1494696"/>
                <a:gd name="connsiteY11" fmla="*/ 511613 h 1257757"/>
                <a:gd name="connsiteX12" fmla="*/ 1494693 w 1494696"/>
                <a:gd name="connsiteY12" fmla="*/ 784663 h 1257757"/>
                <a:gd name="connsiteX13" fmla="*/ 1383568 w 1494696"/>
                <a:gd name="connsiteY13" fmla="*/ 1010088 h 1257757"/>
                <a:gd name="connsiteX14" fmla="*/ 1085118 w 1494696"/>
                <a:gd name="connsiteY14" fmla="*/ 1235513 h 1257757"/>
                <a:gd name="connsiteX15" fmla="*/ 745393 w 1494696"/>
                <a:gd name="connsiteY15" fmla="*/ 1159313 h 1257757"/>
                <a:gd name="connsiteX16" fmla="*/ 500918 w 1494696"/>
                <a:gd name="connsiteY16" fmla="*/ 1257738 h 1257757"/>
                <a:gd name="connsiteX17" fmla="*/ 367568 w 1494696"/>
                <a:gd name="connsiteY17" fmla="*/ 1149788 h 1257757"/>
                <a:gd name="connsiteX18" fmla="*/ 326293 w 1494696"/>
                <a:gd name="connsiteY18" fmla="*/ 933888 h 1257757"/>
                <a:gd name="connsiteX19" fmla="*/ 123093 w 1494696"/>
                <a:gd name="connsiteY19" fmla="*/ 968813 h 1257757"/>
                <a:gd name="connsiteX20" fmla="*/ 126268 w 1494696"/>
                <a:gd name="connsiteY20" fmla="*/ 851338 h 1257757"/>
                <a:gd name="connsiteX21" fmla="*/ 281843 w 1494696"/>
                <a:gd name="connsiteY21" fmla="*/ 813238 h 1257757"/>
                <a:gd name="connsiteX22" fmla="*/ 272318 w 1494696"/>
                <a:gd name="connsiteY22" fmla="*/ 679888 h 1257757"/>
                <a:gd name="connsiteX23" fmla="*/ 142143 w 1494696"/>
                <a:gd name="connsiteY23" fmla="*/ 654488 h 1257757"/>
                <a:gd name="connsiteX24" fmla="*/ 2443 w 1494696"/>
                <a:gd name="connsiteY24" fmla="*/ 711638 h 1257757"/>
                <a:gd name="connsiteX25" fmla="*/ 65943 w 1494696"/>
                <a:gd name="connsiteY25" fmla="*/ 654488 h 1257757"/>
                <a:gd name="connsiteX0" fmla="*/ 2147 w 1430900"/>
                <a:gd name="connsiteY0" fmla="*/ 654488 h 1257757"/>
                <a:gd name="connsiteX1" fmla="*/ 160897 w 1430900"/>
                <a:gd name="connsiteY1" fmla="*/ 594163 h 1257757"/>
                <a:gd name="connsiteX2" fmla="*/ 265672 w 1430900"/>
                <a:gd name="connsiteY2" fmla="*/ 613213 h 1257757"/>
                <a:gd name="connsiteX3" fmla="*/ 332347 w 1430900"/>
                <a:gd name="connsiteY3" fmla="*/ 489388 h 1257757"/>
                <a:gd name="connsiteX4" fmla="*/ 218047 w 1430900"/>
                <a:gd name="connsiteY4" fmla="*/ 308413 h 1257757"/>
                <a:gd name="connsiteX5" fmla="*/ 376797 w 1430900"/>
                <a:gd name="connsiteY5" fmla="*/ 82988 h 1257757"/>
                <a:gd name="connsiteX6" fmla="*/ 522847 w 1430900"/>
                <a:gd name="connsiteY6" fmla="*/ 168713 h 1257757"/>
                <a:gd name="connsiteX7" fmla="*/ 748272 w 1430900"/>
                <a:gd name="connsiteY7" fmla="*/ 438 h 1257757"/>
                <a:gd name="connsiteX8" fmla="*/ 964172 w 1430900"/>
                <a:gd name="connsiteY8" fmla="*/ 121088 h 1257757"/>
                <a:gd name="connsiteX9" fmla="*/ 1208647 w 1430900"/>
                <a:gd name="connsiteY9" fmla="*/ 159188 h 1257757"/>
                <a:gd name="connsiteX10" fmla="*/ 1170547 w 1430900"/>
                <a:gd name="connsiteY10" fmla="*/ 384613 h 1257757"/>
                <a:gd name="connsiteX11" fmla="*/ 1322947 w 1430900"/>
                <a:gd name="connsiteY11" fmla="*/ 511613 h 1257757"/>
                <a:gd name="connsiteX12" fmla="*/ 1430897 w 1430900"/>
                <a:gd name="connsiteY12" fmla="*/ 784663 h 1257757"/>
                <a:gd name="connsiteX13" fmla="*/ 1319772 w 1430900"/>
                <a:gd name="connsiteY13" fmla="*/ 1010088 h 1257757"/>
                <a:gd name="connsiteX14" fmla="*/ 1021322 w 1430900"/>
                <a:gd name="connsiteY14" fmla="*/ 1235513 h 1257757"/>
                <a:gd name="connsiteX15" fmla="*/ 681597 w 1430900"/>
                <a:gd name="connsiteY15" fmla="*/ 1159313 h 1257757"/>
                <a:gd name="connsiteX16" fmla="*/ 437122 w 1430900"/>
                <a:gd name="connsiteY16" fmla="*/ 1257738 h 1257757"/>
                <a:gd name="connsiteX17" fmla="*/ 303772 w 1430900"/>
                <a:gd name="connsiteY17" fmla="*/ 1149788 h 1257757"/>
                <a:gd name="connsiteX18" fmla="*/ 262497 w 1430900"/>
                <a:gd name="connsiteY18" fmla="*/ 933888 h 1257757"/>
                <a:gd name="connsiteX19" fmla="*/ 59297 w 1430900"/>
                <a:gd name="connsiteY19" fmla="*/ 968813 h 1257757"/>
                <a:gd name="connsiteX20" fmla="*/ 62472 w 1430900"/>
                <a:gd name="connsiteY20" fmla="*/ 851338 h 1257757"/>
                <a:gd name="connsiteX21" fmla="*/ 218047 w 1430900"/>
                <a:gd name="connsiteY21" fmla="*/ 813238 h 1257757"/>
                <a:gd name="connsiteX22" fmla="*/ 208522 w 1430900"/>
                <a:gd name="connsiteY22" fmla="*/ 679888 h 1257757"/>
                <a:gd name="connsiteX23" fmla="*/ 78347 w 1430900"/>
                <a:gd name="connsiteY23" fmla="*/ 654488 h 1257757"/>
                <a:gd name="connsiteX24" fmla="*/ 2147 w 1430900"/>
                <a:gd name="connsiteY24" fmla="*/ 654488 h 1257757"/>
                <a:gd name="connsiteX0" fmla="*/ 40156 w 1392709"/>
                <a:gd name="connsiteY0" fmla="*/ 654488 h 1257757"/>
                <a:gd name="connsiteX1" fmla="*/ 122706 w 1392709"/>
                <a:gd name="connsiteY1" fmla="*/ 594163 h 1257757"/>
                <a:gd name="connsiteX2" fmla="*/ 227481 w 1392709"/>
                <a:gd name="connsiteY2" fmla="*/ 613213 h 1257757"/>
                <a:gd name="connsiteX3" fmla="*/ 294156 w 1392709"/>
                <a:gd name="connsiteY3" fmla="*/ 489388 h 1257757"/>
                <a:gd name="connsiteX4" fmla="*/ 179856 w 1392709"/>
                <a:gd name="connsiteY4" fmla="*/ 308413 h 1257757"/>
                <a:gd name="connsiteX5" fmla="*/ 338606 w 1392709"/>
                <a:gd name="connsiteY5" fmla="*/ 82988 h 1257757"/>
                <a:gd name="connsiteX6" fmla="*/ 484656 w 1392709"/>
                <a:gd name="connsiteY6" fmla="*/ 168713 h 1257757"/>
                <a:gd name="connsiteX7" fmla="*/ 710081 w 1392709"/>
                <a:gd name="connsiteY7" fmla="*/ 438 h 1257757"/>
                <a:gd name="connsiteX8" fmla="*/ 925981 w 1392709"/>
                <a:gd name="connsiteY8" fmla="*/ 121088 h 1257757"/>
                <a:gd name="connsiteX9" fmla="*/ 1170456 w 1392709"/>
                <a:gd name="connsiteY9" fmla="*/ 159188 h 1257757"/>
                <a:gd name="connsiteX10" fmla="*/ 1132356 w 1392709"/>
                <a:gd name="connsiteY10" fmla="*/ 384613 h 1257757"/>
                <a:gd name="connsiteX11" fmla="*/ 1284756 w 1392709"/>
                <a:gd name="connsiteY11" fmla="*/ 511613 h 1257757"/>
                <a:gd name="connsiteX12" fmla="*/ 1392706 w 1392709"/>
                <a:gd name="connsiteY12" fmla="*/ 784663 h 1257757"/>
                <a:gd name="connsiteX13" fmla="*/ 1281581 w 1392709"/>
                <a:gd name="connsiteY13" fmla="*/ 1010088 h 1257757"/>
                <a:gd name="connsiteX14" fmla="*/ 983131 w 1392709"/>
                <a:gd name="connsiteY14" fmla="*/ 1235513 h 1257757"/>
                <a:gd name="connsiteX15" fmla="*/ 643406 w 1392709"/>
                <a:gd name="connsiteY15" fmla="*/ 1159313 h 1257757"/>
                <a:gd name="connsiteX16" fmla="*/ 398931 w 1392709"/>
                <a:gd name="connsiteY16" fmla="*/ 1257738 h 1257757"/>
                <a:gd name="connsiteX17" fmla="*/ 265581 w 1392709"/>
                <a:gd name="connsiteY17" fmla="*/ 1149788 h 1257757"/>
                <a:gd name="connsiteX18" fmla="*/ 224306 w 1392709"/>
                <a:gd name="connsiteY18" fmla="*/ 933888 h 1257757"/>
                <a:gd name="connsiteX19" fmla="*/ 21106 w 1392709"/>
                <a:gd name="connsiteY19" fmla="*/ 968813 h 1257757"/>
                <a:gd name="connsiteX20" fmla="*/ 24281 w 1392709"/>
                <a:gd name="connsiteY20" fmla="*/ 851338 h 1257757"/>
                <a:gd name="connsiteX21" fmla="*/ 179856 w 1392709"/>
                <a:gd name="connsiteY21" fmla="*/ 813238 h 1257757"/>
                <a:gd name="connsiteX22" fmla="*/ 170331 w 1392709"/>
                <a:gd name="connsiteY22" fmla="*/ 679888 h 1257757"/>
                <a:gd name="connsiteX23" fmla="*/ 40156 w 1392709"/>
                <a:gd name="connsiteY23" fmla="*/ 654488 h 1257757"/>
                <a:gd name="connsiteX0" fmla="*/ 15875 w 1368428"/>
                <a:gd name="connsiteY0" fmla="*/ 654488 h 1257757"/>
                <a:gd name="connsiteX1" fmla="*/ 98425 w 1368428"/>
                <a:gd name="connsiteY1" fmla="*/ 594163 h 1257757"/>
                <a:gd name="connsiteX2" fmla="*/ 203200 w 1368428"/>
                <a:gd name="connsiteY2" fmla="*/ 613213 h 1257757"/>
                <a:gd name="connsiteX3" fmla="*/ 269875 w 1368428"/>
                <a:gd name="connsiteY3" fmla="*/ 489388 h 1257757"/>
                <a:gd name="connsiteX4" fmla="*/ 155575 w 1368428"/>
                <a:gd name="connsiteY4" fmla="*/ 308413 h 1257757"/>
                <a:gd name="connsiteX5" fmla="*/ 314325 w 1368428"/>
                <a:gd name="connsiteY5" fmla="*/ 82988 h 1257757"/>
                <a:gd name="connsiteX6" fmla="*/ 460375 w 1368428"/>
                <a:gd name="connsiteY6" fmla="*/ 168713 h 1257757"/>
                <a:gd name="connsiteX7" fmla="*/ 685800 w 1368428"/>
                <a:gd name="connsiteY7" fmla="*/ 438 h 1257757"/>
                <a:gd name="connsiteX8" fmla="*/ 901700 w 1368428"/>
                <a:gd name="connsiteY8" fmla="*/ 121088 h 1257757"/>
                <a:gd name="connsiteX9" fmla="*/ 1146175 w 1368428"/>
                <a:gd name="connsiteY9" fmla="*/ 159188 h 1257757"/>
                <a:gd name="connsiteX10" fmla="*/ 1108075 w 1368428"/>
                <a:gd name="connsiteY10" fmla="*/ 384613 h 1257757"/>
                <a:gd name="connsiteX11" fmla="*/ 1260475 w 1368428"/>
                <a:gd name="connsiteY11" fmla="*/ 511613 h 1257757"/>
                <a:gd name="connsiteX12" fmla="*/ 1368425 w 1368428"/>
                <a:gd name="connsiteY12" fmla="*/ 784663 h 1257757"/>
                <a:gd name="connsiteX13" fmla="*/ 1257300 w 1368428"/>
                <a:gd name="connsiteY13" fmla="*/ 1010088 h 1257757"/>
                <a:gd name="connsiteX14" fmla="*/ 958850 w 1368428"/>
                <a:gd name="connsiteY14" fmla="*/ 1235513 h 1257757"/>
                <a:gd name="connsiteX15" fmla="*/ 619125 w 1368428"/>
                <a:gd name="connsiteY15" fmla="*/ 1159313 h 1257757"/>
                <a:gd name="connsiteX16" fmla="*/ 374650 w 1368428"/>
                <a:gd name="connsiteY16" fmla="*/ 1257738 h 1257757"/>
                <a:gd name="connsiteX17" fmla="*/ 241300 w 1368428"/>
                <a:gd name="connsiteY17" fmla="*/ 1149788 h 1257757"/>
                <a:gd name="connsiteX18" fmla="*/ 200025 w 1368428"/>
                <a:gd name="connsiteY18" fmla="*/ 933888 h 1257757"/>
                <a:gd name="connsiteX19" fmla="*/ 0 w 1368428"/>
                <a:gd name="connsiteY19" fmla="*/ 851338 h 1257757"/>
                <a:gd name="connsiteX20" fmla="*/ 155575 w 1368428"/>
                <a:gd name="connsiteY20" fmla="*/ 813238 h 1257757"/>
                <a:gd name="connsiteX21" fmla="*/ 146050 w 1368428"/>
                <a:gd name="connsiteY21" fmla="*/ 679888 h 1257757"/>
                <a:gd name="connsiteX22" fmla="*/ 15875 w 1368428"/>
                <a:gd name="connsiteY22" fmla="*/ 654488 h 1257757"/>
                <a:gd name="connsiteX0" fmla="*/ 15875 w 1368428"/>
                <a:gd name="connsiteY0" fmla="*/ 654488 h 1480047"/>
                <a:gd name="connsiteX1" fmla="*/ 98425 w 1368428"/>
                <a:gd name="connsiteY1" fmla="*/ 594163 h 1480047"/>
                <a:gd name="connsiteX2" fmla="*/ 203200 w 1368428"/>
                <a:gd name="connsiteY2" fmla="*/ 613213 h 1480047"/>
                <a:gd name="connsiteX3" fmla="*/ 269875 w 1368428"/>
                <a:gd name="connsiteY3" fmla="*/ 489388 h 1480047"/>
                <a:gd name="connsiteX4" fmla="*/ 155575 w 1368428"/>
                <a:gd name="connsiteY4" fmla="*/ 308413 h 1480047"/>
                <a:gd name="connsiteX5" fmla="*/ 314325 w 1368428"/>
                <a:gd name="connsiteY5" fmla="*/ 82988 h 1480047"/>
                <a:gd name="connsiteX6" fmla="*/ 460375 w 1368428"/>
                <a:gd name="connsiteY6" fmla="*/ 168713 h 1480047"/>
                <a:gd name="connsiteX7" fmla="*/ 685800 w 1368428"/>
                <a:gd name="connsiteY7" fmla="*/ 438 h 1480047"/>
                <a:gd name="connsiteX8" fmla="*/ 901700 w 1368428"/>
                <a:gd name="connsiteY8" fmla="*/ 121088 h 1480047"/>
                <a:gd name="connsiteX9" fmla="*/ 1146175 w 1368428"/>
                <a:gd name="connsiteY9" fmla="*/ 159188 h 1480047"/>
                <a:gd name="connsiteX10" fmla="*/ 1108075 w 1368428"/>
                <a:gd name="connsiteY10" fmla="*/ 384613 h 1480047"/>
                <a:gd name="connsiteX11" fmla="*/ 1260475 w 1368428"/>
                <a:gd name="connsiteY11" fmla="*/ 511613 h 1480047"/>
                <a:gd name="connsiteX12" fmla="*/ 1368425 w 1368428"/>
                <a:gd name="connsiteY12" fmla="*/ 784663 h 1480047"/>
                <a:gd name="connsiteX13" fmla="*/ 1257300 w 1368428"/>
                <a:gd name="connsiteY13" fmla="*/ 1010088 h 1480047"/>
                <a:gd name="connsiteX14" fmla="*/ 958850 w 1368428"/>
                <a:gd name="connsiteY14" fmla="*/ 1235513 h 1480047"/>
                <a:gd name="connsiteX15" fmla="*/ 701675 w 1368428"/>
                <a:gd name="connsiteY15" fmla="*/ 1479988 h 1480047"/>
                <a:gd name="connsiteX16" fmla="*/ 374650 w 1368428"/>
                <a:gd name="connsiteY16" fmla="*/ 1257738 h 1480047"/>
                <a:gd name="connsiteX17" fmla="*/ 241300 w 1368428"/>
                <a:gd name="connsiteY17" fmla="*/ 1149788 h 1480047"/>
                <a:gd name="connsiteX18" fmla="*/ 200025 w 1368428"/>
                <a:gd name="connsiteY18" fmla="*/ 933888 h 1480047"/>
                <a:gd name="connsiteX19" fmla="*/ 0 w 1368428"/>
                <a:gd name="connsiteY19" fmla="*/ 851338 h 1480047"/>
                <a:gd name="connsiteX20" fmla="*/ 155575 w 1368428"/>
                <a:gd name="connsiteY20" fmla="*/ 813238 h 1480047"/>
                <a:gd name="connsiteX21" fmla="*/ 146050 w 1368428"/>
                <a:gd name="connsiteY21" fmla="*/ 679888 h 1480047"/>
                <a:gd name="connsiteX22" fmla="*/ 15875 w 1368428"/>
                <a:gd name="connsiteY22" fmla="*/ 654488 h 1480047"/>
                <a:gd name="connsiteX0" fmla="*/ 15875 w 1368428"/>
                <a:gd name="connsiteY0" fmla="*/ 654488 h 1492758"/>
                <a:gd name="connsiteX1" fmla="*/ 98425 w 1368428"/>
                <a:gd name="connsiteY1" fmla="*/ 594163 h 1492758"/>
                <a:gd name="connsiteX2" fmla="*/ 203200 w 1368428"/>
                <a:gd name="connsiteY2" fmla="*/ 613213 h 1492758"/>
                <a:gd name="connsiteX3" fmla="*/ 269875 w 1368428"/>
                <a:gd name="connsiteY3" fmla="*/ 489388 h 1492758"/>
                <a:gd name="connsiteX4" fmla="*/ 155575 w 1368428"/>
                <a:gd name="connsiteY4" fmla="*/ 308413 h 1492758"/>
                <a:gd name="connsiteX5" fmla="*/ 314325 w 1368428"/>
                <a:gd name="connsiteY5" fmla="*/ 82988 h 1492758"/>
                <a:gd name="connsiteX6" fmla="*/ 460375 w 1368428"/>
                <a:gd name="connsiteY6" fmla="*/ 168713 h 1492758"/>
                <a:gd name="connsiteX7" fmla="*/ 685800 w 1368428"/>
                <a:gd name="connsiteY7" fmla="*/ 438 h 1492758"/>
                <a:gd name="connsiteX8" fmla="*/ 901700 w 1368428"/>
                <a:gd name="connsiteY8" fmla="*/ 121088 h 1492758"/>
                <a:gd name="connsiteX9" fmla="*/ 1146175 w 1368428"/>
                <a:gd name="connsiteY9" fmla="*/ 159188 h 1492758"/>
                <a:gd name="connsiteX10" fmla="*/ 1108075 w 1368428"/>
                <a:gd name="connsiteY10" fmla="*/ 384613 h 1492758"/>
                <a:gd name="connsiteX11" fmla="*/ 1260475 w 1368428"/>
                <a:gd name="connsiteY11" fmla="*/ 511613 h 1492758"/>
                <a:gd name="connsiteX12" fmla="*/ 1368425 w 1368428"/>
                <a:gd name="connsiteY12" fmla="*/ 784663 h 1492758"/>
                <a:gd name="connsiteX13" fmla="*/ 1257300 w 1368428"/>
                <a:gd name="connsiteY13" fmla="*/ 1010088 h 1492758"/>
                <a:gd name="connsiteX14" fmla="*/ 1273175 w 1368428"/>
                <a:gd name="connsiteY14" fmla="*/ 1416488 h 1492758"/>
                <a:gd name="connsiteX15" fmla="*/ 701675 w 1368428"/>
                <a:gd name="connsiteY15" fmla="*/ 1479988 h 1492758"/>
                <a:gd name="connsiteX16" fmla="*/ 374650 w 1368428"/>
                <a:gd name="connsiteY16" fmla="*/ 1257738 h 1492758"/>
                <a:gd name="connsiteX17" fmla="*/ 241300 w 1368428"/>
                <a:gd name="connsiteY17" fmla="*/ 1149788 h 1492758"/>
                <a:gd name="connsiteX18" fmla="*/ 200025 w 1368428"/>
                <a:gd name="connsiteY18" fmla="*/ 933888 h 1492758"/>
                <a:gd name="connsiteX19" fmla="*/ 0 w 1368428"/>
                <a:gd name="connsiteY19" fmla="*/ 851338 h 1492758"/>
                <a:gd name="connsiteX20" fmla="*/ 155575 w 1368428"/>
                <a:gd name="connsiteY20" fmla="*/ 813238 h 1492758"/>
                <a:gd name="connsiteX21" fmla="*/ 146050 w 1368428"/>
                <a:gd name="connsiteY21" fmla="*/ 679888 h 1492758"/>
                <a:gd name="connsiteX22" fmla="*/ 15875 w 1368428"/>
                <a:gd name="connsiteY22" fmla="*/ 654488 h 1492758"/>
                <a:gd name="connsiteX0" fmla="*/ 15875 w 1478273"/>
                <a:gd name="connsiteY0" fmla="*/ 654488 h 1492549"/>
                <a:gd name="connsiteX1" fmla="*/ 98425 w 1478273"/>
                <a:gd name="connsiteY1" fmla="*/ 594163 h 1492549"/>
                <a:gd name="connsiteX2" fmla="*/ 203200 w 1478273"/>
                <a:gd name="connsiteY2" fmla="*/ 613213 h 1492549"/>
                <a:gd name="connsiteX3" fmla="*/ 269875 w 1478273"/>
                <a:gd name="connsiteY3" fmla="*/ 489388 h 1492549"/>
                <a:gd name="connsiteX4" fmla="*/ 155575 w 1478273"/>
                <a:gd name="connsiteY4" fmla="*/ 308413 h 1492549"/>
                <a:gd name="connsiteX5" fmla="*/ 314325 w 1478273"/>
                <a:gd name="connsiteY5" fmla="*/ 82988 h 1492549"/>
                <a:gd name="connsiteX6" fmla="*/ 460375 w 1478273"/>
                <a:gd name="connsiteY6" fmla="*/ 168713 h 1492549"/>
                <a:gd name="connsiteX7" fmla="*/ 685800 w 1478273"/>
                <a:gd name="connsiteY7" fmla="*/ 438 h 1492549"/>
                <a:gd name="connsiteX8" fmla="*/ 901700 w 1478273"/>
                <a:gd name="connsiteY8" fmla="*/ 121088 h 1492549"/>
                <a:gd name="connsiteX9" fmla="*/ 1146175 w 1478273"/>
                <a:gd name="connsiteY9" fmla="*/ 159188 h 1492549"/>
                <a:gd name="connsiteX10" fmla="*/ 1108075 w 1478273"/>
                <a:gd name="connsiteY10" fmla="*/ 384613 h 1492549"/>
                <a:gd name="connsiteX11" fmla="*/ 1260475 w 1478273"/>
                <a:gd name="connsiteY11" fmla="*/ 511613 h 1492549"/>
                <a:gd name="connsiteX12" fmla="*/ 1368425 w 1478273"/>
                <a:gd name="connsiteY12" fmla="*/ 784663 h 1492549"/>
                <a:gd name="connsiteX13" fmla="*/ 1476375 w 1478273"/>
                <a:gd name="connsiteY13" fmla="*/ 1016438 h 1492549"/>
                <a:gd name="connsiteX14" fmla="*/ 1273175 w 1478273"/>
                <a:gd name="connsiteY14" fmla="*/ 1416488 h 1492549"/>
                <a:gd name="connsiteX15" fmla="*/ 701675 w 1478273"/>
                <a:gd name="connsiteY15" fmla="*/ 1479988 h 1492549"/>
                <a:gd name="connsiteX16" fmla="*/ 374650 w 1478273"/>
                <a:gd name="connsiteY16" fmla="*/ 1257738 h 1492549"/>
                <a:gd name="connsiteX17" fmla="*/ 241300 w 1478273"/>
                <a:gd name="connsiteY17" fmla="*/ 1149788 h 1492549"/>
                <a:gd name="connsiteX18" fmla="*/ 200025 w 1478273"/>
                <a:gd name="connsiteY18" fmla="*/ 933888 h 1492549"/>
                <a:gd name="connsiteX19" fmla="*/ 0 w 1478273"/>
                <a:gd name="connsiteY19" fmla="*/ 851338 h 1492549"/>
                <a:gd name="connsiteX20" fmla="*/ 155575 w 1478273"/>
                <a:gd name="connsiteY20" fmla="*/ 813238 h 1492549"/>
                <a:gd name="connsiteX21" fmla="*/ 146050 w 1478273"/>
                <a:gd name="connsiteY21" fmla="*/ 679888 h 1492549"/>
                <a:gd name="connsiteX22" fmla="*/ 15875 w 1478273"/>
                <a:gd name="connsiteY22" fmla="*/ 654488 h 1492549"/>
                <a:gd name="connsiteX0" fmla="*/ 15875 w 1489907"/>
                <a:gd name="connsiteY0" fmla="*/ 654488 h 1492549"/>
                <a:gd name="connsiteX1" fmla="*/ 98425 w 1489907"/>
                <a:gd name="connsiteY1" fmla="*/ 594163 h 1492549"/>
                <a:gd name="connsiteX2" fmla="*/ 203200 w 1489907"/>
                <a:gd name="connsiteY2" fmla="*/ 613213 h 1492549"/>
                <a:gd name="connsiteX3" fmla="*/ 269875 w 1489907"/>
                <a:gd name="connsiteY3" fmla="*/ 489388 h 1492549"/>
                <a:gd name="connsiteX4" fmla="*/ 155575 w 1489907"/>
                <a:gd name="connsiteY4" fmla="*/ 308413 h 1492549"/>
                <a:gd name="connsiteX5" fmla="*/ 314325 w 1489907"/>
                <a:gd name="connsiteY5" fmla="*/ 82988 h 1492549"/>
                <a:gd name="connsiteX6" fmla="*/ 460375 w 1489907"/>
                <a:gd name="connsiteY6" fmla="*/ 168713 h 1492549"/>
                <a:gd name="connsiteX7" fmla="*/ 685800 w 1489907"/>
                <a:gd name="connsiteY7" fmla="*/ 438 h 1492549"/>
                <a:gd name="connsiteX8" fmla="*/ 901700 w 1489907"/>
                <a:gd name="connsiteY8" fmla="*/ 121088 h 1492549"/>
                <a:gd name="connsiteX9" fmla="*/ 1146175 w 1489907"/>
                <a:gd name="connsiteY9" fmla="*/ 159188 h 1492549"/>
                <a:gd name="connsiteX10" fmla="*/ 1108075 w 1489907"/>
                <a:gd name="connsiteY10" fmla="*/ 384613 h 1492549"/>
                <a:gd name="connsiteX11" fmla="*/ 1260475 w 1489907"/>
                <a:gd name="connsiteY11" fmla="*/ 511613 h 1492549"/>
                <a:gd name="connsiteX12" fmla="*/ 1447800 w 1489907"/>
                <a:gd name="connsiteY12" fmla="*/ 705288 h 1492549"/>
                <a:gd name="connsiteX13" fmla="*/ 1476375 w 1489907"/>
                <a:gd name="connsiteY13" fmla="*/ 1016438 h 1492549"/>
                <a:gd name="connsiteX14" fmla="*/ 1273175 w 1489907"/>
                <a:gd name="connsiteY14" fmla="*/ 1416488 h 1492549"/>
                <a:gd name="connsiteX15" fmla="*/ 701675 w 1489907"/>
                <a:gd name="connsiteY15" fmla="*/ 1479988 h 1492549"/>
                <a:gd name="connsiteX16" fmla="*/ 374650 w 1489907"/>
                <a:gd name="connsiteY16" fmla="*/ 1257738 h 1492549"/>
                <a:gd name="connsiteX17" fmla="*/ 241300 w 1489907"/>
                <a:gd name="connsiteY17" fmla="*/ 1149788 h 1492549"/>
                <a:gd name="connsiteX18" fmla="*/ 200025 w 1489907"/>
                <a:gd name="connsiteY18" fmla="*/ 933888 h 1492549"/>
                <a:gd name="connsiteX19" fmla="*/ 0 w 1489907"/>
                <a:gd name="connsiteY19" fmla="*/ 851338 h 1492549"/>
                <a:gd name="connsiteX20" fmla="*/ 155575 w 1489907"/>
                <a:gd name="connsiteY20" fmla="*/ 813238 h 1492549"/>
                <a:gd name="connsiteX21" fmla="*/ 146050 w 1489907"/>
                <a:gd name="connsiteY21" fmla="*/ 679888 h 1492549"/>
                <a:gd name="connsiteX22" fmla="*/ 15875 w 1489907"/>
                <a:gd name="connsiteY22" fmla="*/ 654488 h 1492549"/>
                <a:gd name="connsiteX0" fmla="*/ 18142 w 1492174"/>
                <a:gd name="connsiteY0" fmla="*/ 654488 h 1492549"/>
                <a:gd name="connsiteX1" fmla="*/ 100692 w 1492174"/>
                <a:gd name="connsiteY1" fmla="*/ 594163 h 1492549"/>
                <a:gd name="connsiteX2" fmla="*/ 205467 w 1492174"/>
                <a:gd name="connsiteY2" fmla="*/ 613213 h 1492549"/>
                <a:gd name="connsiteX3" fmla="*/ 272142 w 1492174"/>
                <a:gd name="connsiteY3" fmla="*/ 489388 h 1492549"/>
                <a:gd name="connsiteX4" fmla="*/ 157842 w 1492174"/>
                <a:gd name="connsiteY4" fmla="*/ 308413 h 1492549"/>
                <a:gd name="connsiteX5" fmla="*/ 316592 w 1492174"/>
                <a:gd name="connsiteY5" fmla="*/ 82988 h 1492549"/>
                <a:gd name="connsiteX6" fmla="*/ 462642 w 1492174"/>
                <a:gd name="connsiteY6" fmla="*/ 168713 h 1492549"/>
                <a:gd name="connsiteX7" fmla="*/ 688067 w 1492174"/>
                <a:gd name="connsiteY7" fmla="*/ 438 h 1492549"/>
                <a:gd name="connsiteX8" fmla="*/ 903967 w 1492174"/>
                <a:gd name="connsiteY8" fmla="*/ 121088 h 1492549"/>
                <a:gd name="connsiteX9" fmla="*/ 1148442 w 1492174"/>
                <a:gd name="connsiteY9" fmla="*/ 159188 h 1492549"/>
                <a:gd name="connsiteX10" fmla="*/ 1110342 w 1492174"/>
                <a:gd name="connsiteY10" fmla="*/ 384613 h 1492549"/>
                <a:gd name="connsiteX11" fmla="*/ 1262742 w 1492174"/>
                <a:gd name="connsiteY11" fmla="*/ 511613 h 1492549"/>
                <a:gd name="connsiteX12" fmla="*/ 1450067 w 1492174"/>
                <a:gd name="connsiteY12" fmla="*/ 705288 h 1492549"/>
                <a:gd name="connsiteX13" fmla="*/ 1478642 w 1492174"/>
                <a:gd name="connsiteY13" fmla="*/ 1016438 h 1492549"/>
                <a:gd name="connsiteX14" fmla="*/ 1275442 w 1492174"/>
                <a:gd name="connsiteY14" fmla="*/ 1416488 h 1492549"/>
                <a:gd name="connsiteX15" fmla="*/ 703942 w 1492174"/>
                <a:gd name="connsiteY15" fmla="*/ 1479988 h 1492549"/>
                <a:gd name="connsiteX16" fmla="*/ 376917 w 1492174"/>
                <a:gd name="connsiteY16" fmla="*/ 1257738 h 1492549"/>
                <a:gd name="connsiteX17" fmla="*/ 243567 w 1492174"/>
                <a:gd name="connsiteY17" fmla="*/ 1149788 h 1492549"/>
                <a:gd name="connsiteX18" fmla="*/ 202292 w 1492174"/>
                <a:gd name="connsiteY18" fmla="*/ 933888 h 1492549"/>
                <a:gd name="connsiteX19" fmla="*/ 2267 w 1492174"/>
                <a:gd name="connsiteY19" fmla="*/ 851338 h 1492549"/>
                <a:gd name="connsiteX20" fmla="*/ 97517 w 1492174"/>
                <a:gd name="connsiteY20" fmla="*/ 784663 h 1492549"/>
                <a:gd name="connsiteX21" fmla="*/ 148317 w 1492174"/>
                <a:gd name="connsiteY21" fmla="*/ 679888 h 1492549"/>
                <a:gd name="connsiteX22" fmla="*/ 18142 w 1492174"/>
                <a:gd name="connsiteY22" fmla="*/ 654488 h 1492549"/>
                <a:gd name="connsiteX0" fmla="*/ 18023 w 1492055"/>
                <a:gd name="connsiteY0" fmla="*/ 654488 h 1492549"/>
                <a:gd name="connsiteX1" fmla="*/ 100573 w 1492055"/>
                <a:gd name="connsiteY1" fmla="*/ 594163 h 1492549"/>
                <a:gd name="connsiteX2" fmla="*/ 205348 w 1492055"/>
                <a:gd name="connsiteY2" fmla="*/ 613213 h 1492549"/>
                <a:gd name="connsiteX3" fmla="*/ 272023 w 1492055"/>
                <a:gd name="connsiteY3" fmla="*/ 489388 h 1492549"/>
                <a:gd name="connsiteX4" fmla="*/ 157723 w 1492055"/>
                <a:gd name="connsiteY4" fmla="*/ 308413 h 1492549"/>
                <a:gd name="connsiteX5" fmla="*/ 316473 w 1492055"/>
                <a:gd name="connsiteY5" fmla="*/ 82988 h 1492549"/>
                <a:gd name="connsiteX6" fmla="*/ 462523 w 1492055"/>
                <a:gd name="connsiteY6" fmla="*/ 168713 h 1492549"/>
                <a:gd name="connsiteX7" fmla="*/ 687948 w 1492055"/>
                <a:gd name="connsiteY7" fmla="*/ 438 h 1492549"/>
                <a:gd name="connsiteX8" fmla="*/ 903848 w 1492055"/>
                <a:gd name="connsiteY8" fmla="*/ 121088 h 1492549"/>
                <a:gd name="connsiteX9" fmla="*/ 1148323 w 1492055"/>
                <a:gd name="connsiteY9" fmla="*/ 159188 h 1492549"/>
                <a:gd name="connsiteX10" fmla="*/ 1110223 w 1492055"/>
                <a:gd name="connsiteY10" fmla="*/ 384613 h 1492549"/>
                <a:gd name="connsiteX11" fmla="*/ 1262623 w 1492055"/>
                <a:gd name="connsiteY11" fmla="*/ 511613 h 1492549"/>
                <a:gd name="connsiteX12" fmla="*/ 1449948 w 1492055"/>
                <a:gd name="connsiteY12" fmla="*/ 705288 h 1492549"/>
                <a:gd name="connsiteX13" fmla="*/ 1478523 w 1492055"/>
                <a:gd name="connsiteY13" fmla="*/ 1016438 h 1492549"/>
                <a:gd name="connsiteX14" fmla="*/ 1275323 w 1492055"/>
                <a:gd name="connsiteY14" fmla="*/ 1416488 h 1492549"/>
                <a:gd name="connsiteX15" fmla="*/ 703823 w 1492055"/>
                <a:gd name="connsiteY15" fmla="*/ 1479988 h 1492549"/>
                <a:gd name="connsiteX16" fmla="*/ 376798 w 1492055"/>
                <a:gd name="connsiteY16" fmla="*/ 1257738 h 1492549"/>
                <a:gd name="connsiteX17" fmla="*/ 243448 w 1492055"/>
                <a:gd name="connsiteY17" fmla="*/ 1149788 h 1492549"/>
                <a:gd name="connsiteX18" fmla="*/ 202173 w 1492055"/>
                <a:gd name="connsiteY18" fmla="*/ 933888 h 1492549"/>
                <a:gd name="connsiteX19" fmla="*/ 2148 w 1492055"/>
                <a:gd name="connsiteY19" fmla="*/ 851338 h 1492549"/>
                <a:gd name="connsiteX20" fmla="*/ 97398 w 1492055"/>
                <a:gd name="connsiteY20" fmla="*/ 784663 h 1492549"/>
                <a:gd name="connsiteX21" fmla="*/ 113273 w 1492055"/>
                <a:gd name="connsiteY21" fmla="*/ 686238 h 1492549"/>
                <a:gd name="connsiteX22" fmla="*/ 18023 w 1492055"/>
                <a:gd name="connsiteY22" fmla="*/ 654488 h 1492549"/>
                <a:gd name="connsiteX0" fmla="*/ 18023 w 1492055"/>
                <a:gd name="connsiteY0" fmla="*/ 654488 h 1682641"/>
                <a:gd name="connsiteX1" fmla="*/ 100573 w 1492055"/>
                <a:gd name="connsiteY1" fmla="*/ 594163 h 1682641"/>
                <a:gd name="connsiteX2" fmla="*/ 205348 w 1492055"/>
                <a:gd name="connsiteY2" fmla="*/ 613213 h 1682641"/>
                <a:gd name="connsiteX3" fmla="*/ 272023 w 1492055"/>
                <a:gd name="connsiteY3" fmla="*/ 489388 h 1682641"/>
                <a:gd name="connsiteX4" fmla="*/ 157723 w 1492055"/>
                <a:gd name="connsiteY4" fmla="*/ 308413 h 1682641"/>
                <a:gd name="connsiteX5" fmla="*/ 316473 w 1492055"/>
                <a:gd name="connsiteY5" fmla="*/ 82988 h 1682641"/>
                <a:gd name="connsiteX6" fmla="*/ 462523 w 1492055"/>
                <a:gd name="connsiteY6" fmla="*/ 168713 h 1682641"/>
                <a:gd name="connsiteX7" fmla="*/ 687948 w 1492055"/>
                <a:gd name="connsiteY7" fmla="*/ 438 h 1682641"/>
                <a:gd name="connsiteX8" fmla="*/ 903848 w 1492055"/>
                <a:gd name="connsiteY8" fmla="*/ 121088 h 1682641"/>
                <a:gd name="connsiteX9" fmla="*/ 1148323 w 1492055"/>
                <a:gd name="connsiteY9" fmla="*/ 159188 h 1682641"/>
                <a:gd name="connsiteX10" fmla="*/ 1110223 w 1492055"/>
                <a:gd name="connsiteY10" fmla="*/ 384613 h 1682641"/>
                <a:gd name="connsiteX11" fmla="*/ 1262623 w 1492055"/>
                <a:gd name="connsiteY11" fmla="*/ 511613 h 1682641"/>
                <a:gd name="connsiteX12" fmla="*/ 1449948 w 1492055"/>
                <a:gd name="connsiteY12" fmla="*/ 705288 h 1682641"/>
                <a:gd name="connsiteX13" fmla="*/ 1478523 w 1492055"/>
                <a:gd name="connsiteY13" fmla="*/ 1016438 h 1682641"/>
                <a:gd name="connsiteX14" fmla="*/ 1275323 w 1492055"/>
                <a:gd name="connsiteY14" fmla="*/ 1416488 h 1682641"/>
                <a:gd name="connsiteX15" fmla="*/ 560948 w 1492055"/>
                <a:gd name="connsiteY15" fmla="*/ 1680013 h 1682641"/>
                <a:gd name="connsiteX16" fmla="*/ 376798 w 1492055"/>
                <a:gd name="connsiteY16" fmla="*/ 1257738 h 1682641"/>
                <a:gd name="connsiteX17" fmla="*/ 243448 w 1492055"/>
                <a:gd name="connsiteY17" fmla="*/ 1149788 h 1682641"/>
                <a:gd name="connsiteX18" fmla="*/ 202173 w 1492055"/>
                <a:gd name="connsiteY18" fmla="*/ 933888 h 1682641"/>
                <a:gd name="connsiteX19" fmla="*/ 2148 w 1492055"/>
                <a:gd name="connsiteY19" fmla="*/ 851338 h 1682641"/>
                <a:gd name="connsiteX20" fmla="*/ 97398 w 1492055"/>
                <a:gd name="connsiteY20" fmla="*/ 784663 h 1682641"/>
                <a:gd name="connsiteX21" fmla="*/ 113273 w 1492055"/>
                <a:gd name="connsiteY21" fmla="*/ 686238 h 1682641"/>
                <a:gd name="connsiteX22" fmla="*/ 18023 w 1492055"/>
                <a:gd name="connsiteY22" fmla="*/ 654488 h 1682641"/>
                <a:gd name="connsiteX0" fmla="*/ 18023 w 1533159"/>
                <a:gd name="connsiteY0" fmla="*/ 654488 h 1726923"/>
                <a:gd name="connsiteX1" fmla="*/ 100573 w 1533159"/>
                <a:gd name="connsiteY1" fmla="*/ 594163 h 1726923"/>
                <a:gd name="connsiteX2" fmla="*/ 205348 w 1533159"/>
                <a:gd name="connsiteY2" fmla="*/ 613213 h 1726923"/>
                <a:gd name="connsiteX3" fmla="*/ 272023 w 1533159"/>
                <a:gd name="connsiteY3" fmla="*/ 489388 h 1726923"/>
                <a:gd name="connsiteX4" fmla="*/ 157723 w 1533159"/>
                <a:gd name="connsiteY4" fmla="*/ 308413 h 1726923"/>
                <a:gd name="connsiteX5" fmla="*/ 316473 w 1533159"/>
                <a:gd name="connsiteY5" fmla="*/ 82988 h 1726923"/>
                <a:gd name="connsiteX6" fmla="*/ 462523 w 1533159"/>
                <a:gd name="connsiteY6" fmla="*/ 168713 h 1726923"/>
                <a:gd name="connsiteX7" fmla="*/ 687948 w 1533159"/>
                <a:gd name="connsiteY7" fmla="*/ 438 h 1726923"/>
                <a:gd name="connsiteX8" fmla="*/ 903848 w 1533159"/>
                <a:gd name="connsiteY8" fmla="*/ 121088 h 1726923"/>
                <a:gd name="connsiteX9" fmla="*/ 1148323 w 1533159"/>
                <a:gd name="connsiteY9" fmla="*/ 159188 h 1726923"/>
                <a:gd name="connsiteX10" fmla="*/ 1110223 w 1533159"/>
                <a:gd name="connsiteY10" fmla="*/ 384613 h 1726923"/>
                <a:gd name="connsiteX11" fmla="*/ 1262623 w 1533159"/>
                <a:gd name="connsiteY11" fmla="*/ 511613 h 1726923"/>
                <a:gd name="connsiteX12" fmla="*/ 1449948 w 1533159"/>
                <a:gd name="connsiteY12" fmla="*/ 705288 h 1726923"/>
                <a:gd name="connsiteX13" fmla="*/ 1478523 w 1533159"/>
                <a:gd name="connsiteY13" fmla="*/ 1016438 h 1726923"/>
                <a:gd name="connsiteX14" fmla="*/ 1459473 w 1533159"/>
                <a:gd name="connsiteY14" fmla="*/ 1641913 h 1726923"/>
                <a:gd name="connsiteX15" fmla="*/ 560948 w 1533159"/>
                <a:gd name="connsiteY15" fmla="*/ 1680013 h 1726923"/>
                <a:gd name="connsiteX16" fmla="*/ 376798 w 1533159"/>
                <a:gd name="connsiteY16" fmla="*/ 1257738 h 1726923"/>
                <a:gd name="connsiteX17" fmla="*/ 243448 w 1533159"/>
                <a:gd name="connsiteY17" fmla="*/ 1149788 h 1726923"/>
                <a:gd name="connsiteX18" fmla="*/ 202173 w 1533159"/>
                <a:gd name="connsiteY18" fmla="*/ 933888 h 1726923"/>
                <a:gd name="connsiteX19" fmla="*/ 2148 w 1533159"/>
                <a:gd name="connsiteY19" fmla="*/ 851338 h 1726923"/>
                <a:gd name="connsiteX20" fmla="*/ 97398 w 1533159"/>
                <a:gd name="connsiteY20" fmla="*/ 784663 h 1726923"/>
                <a:gd name="connsiteX21" fmla="*/ 113273 w 1533159"/>
                <a:gd name="connsiteY21" fmla="*/ 686238 h 1726923"/>
                <a:gd name="connsiteX22" fmla="*/ 18023 w 1533159"/>
                <a:gd name="connsiteY22" fmla="*/ 654488 h 1726923"/>
                <a:gd name="connsiteX0" fmla="*/ 18023 w 1533159"/>
                <a:gd name="connsiteY0" fmla="*/ 654488 h 1718962"/>
                <a:gd name="connsiteX1" fmla="*/ 100573 w 1533159"/>
                <a:gd name="connsiteY1" fmla="*/ 594163 h 1718962"/>
                <a:gd name="connsiteX2" fmla="*/ 205348 w 1533159"/>
                <a:gd name="connsiteY2" fmla="*/ 613213 h 1718962"/>
                <a:gd name="connsiteX3" fmla="*/ 272023 w 1533159"/>
                <a:gd name="connsiteY3" fmla="*/ 489388 h 1718962"/>
                <a:gd name="connsiteX4" fmla="*/ 157723 w 1533159"/>
                <a:gd name="connsiteY4" fmla="*/ 308413 h 1718962"/>
                <a:gd name="connsiteX5" fmla="*/ 316473 w 1533159"/>
                <a:gd name="connsiteY5" fmla="*/ 82988 h 1718962"/>
                <a:gd name="connsiteX6" fmla="*/ 462523 w 1533159"/>
                <a:gd name="connsiteY6" fmla="*/ 168713 h 1718962"/>
                <a:gd name="connsiteX7" fmla="*/ 687948 w 1533159"/>
                <a:gd name="connsiteY7" fmla="*/ 438 h 1718962"/>
                <a:gd name="connsiteX8" fmla="*/ 903848 w 1533159"/>
                <a:gd name="connsiteY8" fmla="*/ 121088 h 1718962"/>
                <a:gd name="connsiteX9" fmla="*/ 1148323 w 1533159"/>
                <a:gd name="connsiteY9" fmla="*/ 159188 h 1718962"/>
                <a:gd name="connsiteX10" fmla="*/ 1110223 w 1533159"/>
                <a:gd name="connsiteY10" fmla="*/ 384613 h 1718962"/>
                <a:gd name="connsiteX11" fmla="*/ 1262623 w 1533159"/>
                <a:gd name="connsiteY11" fmla="*/ 511613 h 1718962"/>
                <a:gd name="connsiteX12" fmla="*/ 1449948 w 1533159"/>
                <a:gd name="connsiteY12" fmla="*/ 705288 h 1718962"/>
                <a:gd name="connsiteX13" fmla="*/ 1478523 w 1533159"/>
                <a:gd name="connsiteY13" fmla="*/ 1016438 h 1718962"/>
                <a:gd name="connsiteX14" fmla="*/ 1459473 w 1533159"/>
                <a:gd name="connsiteY14" fmla="*/ 1641913 h 1718962"/>
                <a:gd name="connsiteX15" fmla="*/ 560948 w 1533159"/>
                <a:gd name="connsiteY15" fmla="*/ 1680013 h 1718962"/>
                <a:gd name="connsiteX16" fmla="*/ 237098 w 1533159"/>
                <a:gd name="connsiteY16" fmla="*/ 1378388 h 1718962"/>
                <a:gd name="connsiteX17" fmla="*/ 243448 w 1533159"/>
                <a:gd name="connsiteY17" fmla="*/ 1149788 h 1718962"/>
                <a:gd name="connsiteX18" fmla="*/ 202173 w 1533159"/>
                <a:gd name="connsiteY18" fmla="*/ 933888 h 1718962"/>
                <a:gd name="connsiteX19" fmla="*/ 2148 w 1533159"/>
                <a:gd name="connsiteY19" fmla="*/ 851338 h 1718962"/>
                <a:gd name="connsiteX20" fmla="*/ 97398 w 1533159"/>
                <a:gd name="connsiteY20" fmla="*/ 784663 h 1718962"/>
                <a:gd name="connsiteX21" fmla="*/ 113273 w 1533159"/>
                <a:gd name="connsiteY21" fmla="*/ 686238 h 1718962"/>
                <a:gd name="connsiteX22" fmla="*/ 18023 w 1533159"/>
                <a:gd name="connsiteY22" fmla="*/ 654488 h 1718962"/>
                <a:gd name="connsiteX0" fmla="*/ 18023 w 1497979"/>
                <a:gd name="connsiteY0" fmla="*/ 654488 h 1681769"/>
                <a:gd name="connsiteX1" fmla="*/ 100573 w 1497979"/>
                <a:gd name="connsiteY1" fmla="*/ 594163 h 1681769"/>
                <a:gd name="connsiteX2" fmla="*/ 205348 w 1497979"/>
                <a:gd name="connsiteY2" fmla="*/ 613213 h 1681769"/>
                <a:gd name="connsiteX3" fmla="*/ 272023 w 1497979"/>
                <a:gd name="connsiteY3" fmla="*/ 489388 h 1681769"/>
                <a:gd name="connsiteX4" fmla="*/ 157723 w 1497979"/>
                <a:gd name="connsiteY4" fmla="*/ 308413 h 1681769"/>
                <a:gd name="connsiteX5" fmla="*/ 316473 w 1497979"/>
                <a:gd name="connsiteY5" fmla="*/ 82988 h 1681769"/>
                <a:gd name="connsiteX6" fmla="*/ 462523 w 1497979"/>
                <a:gd name="connsiteY6" fmla="*/ 168713 h 1681769"/>
                <a:gd name="connsiteX7" fmla="*/ 687948 w 1497979"/>
                <a:gd name="connsiteY7" fmla="*/ 438 h 1681769"/>
                <a:gd name="connsiteX8" fmla="*/ 903848 w 1497979"/>
                <a:gd name="connsiteY8" fmla="*/ 121088 h 1681769"/>
                <a:gd name="connsiteX9" fmla="*/ 1148323 w 1497979"/>
                <a:gd name="connsiteY9" fmla="*/ 159188 h 1681769"/>
                <a:gd name="connsiteX10" fmla="*/ 1110223 w 1497979"/>
                <a:gd name="connsiteY10" fmla="*/ 384613 h 1681769"/>
                <a:gd name="connsiteX11" fmla="*/ 1262623 w 1497979"/>
                <a:gd name="connsiteY11" fmla="*/ 511613 h 1681769"/>
                <a:gd name="connsiteX12" fmla="*/ 1449948 w 1497979"/>
                <a:gd name="connsiteY12" fmla="*/ 705288 h 1681769"/>
                <a:gd name="connsiteX13" fmla="*/ 1478523 w 1497979"/>
                <a:gd name="connsiteY13" fmla="*/ 1016438 h 1681769"/>
                <a:gd name="connsiteX14" fmla="*/ 1195313 w 1497979"/>
                <a:gd name="connsiteY14" fmla="*/ 1479353 h 1681769"/>
                <a:gd name="connsiteX15" fmla="*/ 560948 w 1497979"/>
                <a:gd name="connsiteY15" fmla="*/ 1680013 h 1681769"/>
                <a:gd name="connsiteX16" fmla="*/ 237098 w 1497979"/>
                <a:gd name="connsiteY16" fmla="*/ 1378388 h 1681769"/>
                <a:gd name="connsiteX17" fmla="*/ 243448 w 1497979"/>
                <a:gd name="connsiteY17" fmla="*/ 1149788 h 1681769"/>
                <a:gd name="connsiteX18" fmla="*/ 202173 w 1497979"/>
                <a:gd name="connsiteY18" fmla="*/ 933888 h 1681769"/>
                <a:gd name="connsiteX19" fmla="*/ 2148 w 1497979"/>
                <a:gd name="connsiteY19" fmla="*/ 851338 h 1681769"/>
                <a:gd name="connsiteX20" fmla="*/ 97398 w 1497979"/>
                <a:gd name="connsiteY20" fmla="*/ 784663 h 1681769"/>
                <a:gd name="connsiteX21" fmla="*/ 113273 w 1497979"/>
                <a:gd name="connsiteY21" fmla="*/ 686238 h 1681769"/>
                <a:gd name="connsiteX22" fmla="*/ 18023 w 1497979"/>
                <a:gd name="connsiteY22" fmla="*/ 654488 h 1681769"/>
                <a:gd name="connsiteX0" fmla="*/ 18023 w 1497979"/>
                <a:gd name="connsiteY0" fmla="*/ 654488 h 1671738"/>
                <a:gd name="connsiteX1" fmla="*/ 100573 w 1497979"/>
                <a:gd name="connsiteY1" fmla="*/ 594163 h 1671738"/>
                <a:gd name="connsiteX2" fmla="*/ 205348 w 1497979"/>
                <a:gd name="connsiteY2" fmla="*/ 613213 h 1671738"/>
                <a:gd name="connsiteX3" fmla="*/ 272023 w 1497979"/>
                <a:gd name="connsiteY3" fmla="*/ 489388 h 1671738"/>
                <a:gd name="connsiteX4" fmla="*/ 157723 w 1497979"/>
                <a:gd name="connsiteY4" fmla="*/ 308413 h 1671738"/>
                <a:gd name="connsiteX5" fmla="*/ 316473 w 1497979"/>
                <a:gd name="connsiteY5" fmla="*/ 82988 h 1671738"/>
                <a:gd name="connsiteX6" fmla="*/ 462523 w 1497979"/>
                <a:gd name="connsiteY6" fmla="*/ 168713 h 1671738"/>
                <a:gd name="connsiteX7" fmla="*/ 687948 w 1497979"/>
                <a:gd name="connsiteY7" fmla="*/ 438 h 1671738"/>
                <a:gd name="connsiteX8" fmla="*/ 903848 w 1497979"/>
                <a:gd name="connsiteY8" fmla="*/ 121088 h 1671738"/>
                <a:gd name="connsiteX9" fmla="*/ 1148323 w 1497979"/>
                <a:gd name="connsiteY9" fmla="*/ 159188 h 1671738"/>
                <a:gd name="connsiteX10" fmla="*/ 1110223 w 1497979"/>
                <a:gd name="connsiteY10" fmla="*/ 384613 h 1671738"/>
                <a:gd name="connsiteX11" fmla="*/ 1262623 w 1497979"/>
                <a:gd name="connsiteY11" fmla="*/ 511613 h 1671738"/>
                <a:gd name="connsiteX12" fmla="*/ 1449948 w 1497979"/>
                <a:gd name="connsiteY12" fmla="*/ 705288 h 1671738"/>
                <a:gd name="connsiteX13" fmla="*/ 1478523 w 1497979"/>
                <a:gd name="connsiteY13" fmla="*/ 1016438 h 1671738"/>
                <a:gd name="connsiteX14" fmla="*/ 1195313 w 1497979"/>
                <a:gd name="connsiteY14" fmla="*/ 1479353 h 1671738"/>
                <a:gd name="connsiteX15" fmla="*/ 743828 w 1497979"/>
                <a:gd name="connsiteY15" fmla="*/ 1669853 h 1671738"/>
                <a:gd name="connsiteX16" fmla="*/ 237098 w 1497979"/>
                <a:gd name="connsiteY16" fmla="*/ 1378388 h 1671738"/>
                <a:gd name="connsiteX17" fmla="*/ 243448 w 1497979"/>
                <a:gd name="connsiteY17" fmla="*/ 1149788 h 1671738"/>
                <a:gd name="connsiteX18" fmla="*/ 202173 w 1497979"/>
                <a:gd name="connsiteY18" fmla="*/ 933888 h 1671738"/>
                <a:gd name="connsiteX19" fmla="*/ 2148 w 1497979"/>
                <a:gd name="connsiteY19" fmla="*/ 851338 h 1671738"/>
                <a:gd name="connsiteX20" fmla="*/ 97398 w 1497979"/>
                <a:gd name="connsiteY20" fmla="*/ 784663 h 1671738"/>
                <a:gd name="connsiteX21" fmla="*/ 113273 w 1497979"/>
                <a:gd name="connsiteY21" fmla="*/ 686238 h 1671738"/>
                <a:gd name="connsiteX22" fmla="*/ 18023 w 1497979"/>
                <a:gd name="connsiteY22" fmla="*/ 654488 h 1671738"/>
                <a:gd name="connsiteX0" fmla="*/ 18023 w 1451166"/>
                <a:gd name="connsiteY0" fmla="*/ 654488 h 1671523"/>
                <a:gd name="connsiteX1" fmla="*/ 100573 w 1451166"/>
                <a:gd name="connsiteY1" fmla="*/ 594163 h 1671523"/>
                <a:gd name="connsiteX2" fmla="*/ 205348 w 1451166"/>
                <a:gd name="connsiteY2" fmla="*/ 613213 h 1671523"/>
                <a:gd name="connsiteX3" fmla="*/ 272023 w 1451166"/>
                <a:gd name="connsiteY3" fmla="*/ 489388 h 1671523"/>
                <a:gd name="connsiteX4" fmla="*/ 157723 w 1451166"/>
                <a:gd name="connsiteY4" fmla="*/ 308413 h 1671523"/>
                <a:gd name="connsiteX5" fmla="*/ 316473 w 1451166"/>
                <a:gd name="connsiteY5" fmla="*/ 82988 h 1671523"/>
                <a:gd name="connsiteX6" fmla="*/ 462523 w 1451166"/>
                <a:gd name="connsiteY6" fmla="*/ 168713 h 1671523"/>
                <a:gd name="connsiteX7" fmla="*/ 687948 w 1451166"/>
                <a:gd name="connsiteY7" fmla="*/ 438 h 1671523"/>
                <a:gd name="connsiteX8" fmla="*/ 903848 w 1451166"/>
                <a:gd name="connsiteY8" fmla="*/ 121088 h 1671523"/>
                <a:gd name="connsiteX9" fmla="*/ 1148323 w 1451166"/>
                <a:gd name="connsiteY9" fmla="*/ 159188 h 1671523"/>
                <a:gd name="connsiteX10" fmla="*/ 1110223 w 1451166"/>
                <a:gd name="connsiteY10" fmla="*/ 384613 h 1671523"/>
                <a:gd name="connsiteX11" fmla="*/ 1262623 w 1451166"/>
                <a:gd name="connsiteY11" fmla="*/ 511613 h 1671523"/>
                <a:gd name="connsiteX12" fmla="*/ 1449948 w 1451166"/>
                <a:gd name="connsiteY12" fmla="*/ 705288 h 1671523"/>
                <a:gd name="connsiteX13" fmla="*/ 1336283 w 1451166"/>
                <a:gd name="connsiteY13" fmla="*/ 1107878 h 1671523"/>
                <a:gd name="connsiteX14" fmla="*/ 1195313 w 1451166"/>
                <a:gd name="connsiteY14" fmla="*/ 1479353 h 1671523"/>
                <a:gd name="connsiteX15" fmla="*/ 743828 w 1451166"/>
                <a:gd name="connsiteY15" fmla="*/ 1669853 h 1671523"/>
                <a:gd name="connsiteX16" fmla="*/ 237098 w 1451166"/>
                <a:gd name="connsiteY16" fmla="*/ 1378388 h 1671523"/>
                <a:gd name="connsiteX17" fmla="*/ 243448 w 1451166"/>
                <a:gd name="connsiteY17" fmla="*/ 1149788 h 1671523"/>
                <a:gd name="connsiteX18" fmla="*/ 202173 w 1451166"/>
                <a:gd name="connsiteY18" fmla="*/ 933888 h 1671523"/>
                <a:gd name="connsiteX19" fmla="*/ 2148 w 1451166"/>
                <a:gd name="connsiteY19" fmla="*/ 851338 h 1671523"/>
                <a:gd name="connsiteX20" fmla="*/ 97398 w 1451166"/>
                <a:gd name="connsiteY20" fmla="*/ 784663 h 1671523"/>
                <a:gd name="connsiteX21" fmla="*/ 113273 w 1451166"/>
                <a:gd name="connsiteY21" fmla="*/ 686238 h 1671523"/>
                <a:gd name="connsiteX22" fmla="*/ 18023 w 1451166"/>
                <a:gd name="connsiteY22" fmla="*/ 654488 h 1671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51166" h="1671523">
                  <a:moveTo>
                    <a:pt x="18023" y="654488"/>
                  </a:moveTo>
                  <a:cubicBezTo>
                    <a:pt x="10086" y="640201"/>
                    <a:pt x="69352" y="601042"/>
                    <a:pt x="100573" y="594163"/>
                  </a:cubicBezTo>
                  <a:cubicBezTo>
                    <a:pt x="131794" y="587284"/>
                    <a:pt x="176773" y="630675"/>
                    <a:pt x="205348" y="613213"/>
                  </a:cubicBezTo>
                  <a:cubicBezTo>
                    <a:pt x="233923" y="595751"/>
                    <a:pt x="279961" y="540188"/>
                    <a:pt x="272023" y="489388"/>
                  </a:cubicBezTo>
                  <a:cubicBezTo>
                    <a:pt x="264085" y="438588"/>
                    <a:pt x="150315" y="376146"/>
                    <a:pt x="157723" y="308413"/>
                  </a:cubicBezTo>
                  <a:cubicBezTo>
                    <a:pt x="165131" y="240680"/>
                    <a:pt x="265673" y="106271"/>
                    <a:pt x="316473" y="82988"/>
                  </a:cubicBezTo>
                  <a:cubicBezTo>
                    <a:pt x="367273" y="59705"/>
                    <a:pt x="400611" y="182471"/>
                    <a:pt x="462523" y="168713"/>
                  </a:cubicBezTo>
                  <a:cubicBezTo>
                    <a:pt x="524435" y="154955"/>
                    <a:pt x="614394" y="8376"/>
                    <a:pt x="687948" y="438"/>
                  </a:cubicBezTo>
                  <a:cubicBezTo>
                    <a:pt x="761502" y="-7500"/>
                    <a:pt x="827119" y="94630"/>
                    <a:pt x="903848" y="121088"/>
                  </a:cubicBezTo>
                  <a:cubicBezTo>
                    <a:pt x="980577" y="147546"/>
                    <a:pt x="1113927" y="115267"/>
                    <a:pt x="1148323" y="159188"/>
                  </a:cubicBezTo>
                  <a:cubicBezTo>
                    <a:pt x="1182719" y="203109"/>
                    <a:pt x="1091173" y="325876"/>
                    <a:pt x="1110223" y="384613"/>
                  </a:cubicBezTo>
                  <a:cubicBezTo>
                    <a:pt x="1129273" y="443350"/>
                    <a:pt x="1206002" y="458167"/>
                    <a:pt x="1262623" y="511613"/>
                  </a:cubicBezTo>
                  <a:cubicBezTo>
                    <a:pt x="1319244" y="565059"/>
                    <a:pt x="1437671" y="605911"/>
                    <a:pt x="1449948" y="705288"/>
                  </a:cubicBezTo>
                  <a:cubicBezTo>
                    <a:pt x="1462225" y="804666"/>
                    <a:pt x="1378722" y="978867"/>
                    <a:pt x="1336283" y="1107878"/>
                  </a:cubicBezTo>
                  <a:cubicBezTo>
                    <a:pt x="1293844" y="1236889"/>
                    <a:pt x="1294055" y="1385691"/>
                    <a:pt x="1195313" y="1479353"/>
                  </a:cubicBezTo>
                  <a:cubicBezTo>
                    <a:pt x="1096571" y="1573015"/>
                    <a:pt x="903531" y="1686681"/>
                    <a:pt x="743828" y="1669853"/>
                  </a:cubicBezTo>
                  <a:cubicBezTo>
                    <a:pt x="584126" y="1653026"/>
                    <a:pt x="320495" y="1465066"/>
                    <a:pt x="237098" y="1378388"/>
                  </a:cubicBezTo>
                  <a:cubicBezTo>
                    <a:pt x="153701" y="1291710"/>
                    <a:pt x="249269" y="1223871"/>
                    <a:pt x="243448" y="1149788"/>
                  </a:cubicBezTo>
                  <a:cubicBezTo>
                    <a:pt x="237627" y="1075705"/>
                    <a:pt x="242390" y="983630"/>
                    <a:pt x="202173" y="933888"/>
                  </a:cubicBezTo>
                  <a:cubicBezTo>
                    <a:pt x="161956" y="884146"/>
                    <a:pt x="19610" y="876209"/>
                    <a:pt x="2148" y="851338"/>
                  </a:cubicBezTo>
                  <a:cubicBezTo>
                    <a:pt x="-15314" y="826467"/>
                    <a:pt x="78877" y="812180"/>
                    <a:pt x="97398" y="784663"/>
                  </a:cubicBezTo>
                  <a:cubicBezTo>
                    <a:pt x="115919" y="757146"/>
                    <a:pt x="126502" y="707934"/>
                    <a:pt x="113273" y="686238"/>
                  </a:cubicBezTo>
                  <a:cubicBezTo>
                    <a:pt x="100044" y="664542"/>
                    <a:pt x="63002" y="649196"/>
                    <a:pt x="18023" y="654488"/>
                  </a:cubicBezTo>
                  <a:close/>
                </a:path>
              </a:pathLst>
            </a:custGeom>
            <a:solidFill>
              <a:schemeClr val="bg1">
                <a:lumMod val="85000"/>
              </a:schemeClr>
            </a:solidFill>
            <a:ln w="12700" cmpd="sng">
              <a:solidFill>
                <a:schemeClr val="bg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322" name="Explosion 2 321"/>
            <p:cNvSpPr/>
            <p:nvPr/>
          </p:nvSpPr>
          <p:spPr>
            <a:xfrm rot="712706">
              <a:off x="7014252" y="2646854"/>
              <a:ext cx="506134" cy="231128"/>
            </a:xfrm>
            <a:prstGeom prst="irregularSeal2">
              <a:avLst/>
            </a:prstGeom>
            <a:solidFill>
              <a:srgbClr val="FFFF00"/>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323" name="Explosion 2 322"/>
            <p:cNvSpPr/>
            <p:nvPr/>
          </p:nvSpPr>
          <p:spPr>
            <a:xfrm rot="19143442">
              <a:off x="7099933" y="2003391"/>
              <a:ext cx="180975" cy="219168"/>
            </a:xfrm>
            <a:prstGeom prst="irregularSeal2">
              <a:avLst/>
            </a:prstGeom>
            <a:solidFill>
              <a:srgbClr val="FFFF00"/>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287" name="TextBox 286"/>
            <p:cNvSpPr txBox="1"/>
            <p:nvPr/>
          </p:nvSpPr>
          <p:spPr>
            <a:xfrm>
              <a:off x="7194270" y="1899489"/>
              <a:ext cx="668522" cy="400110"/>
            </a:xfrm>
            <a:prstGeom prst="rect">
              <a:avLst/>
            </a:prstGeom>
            <a:noFill/>
          </p:spPr>
          <p:txBody>
            <a:bodyPr wrap="square" rtlCol="0">
              <a:spAutoFit/>
            </a:bodyPr>
            <a:lstStyle/>
            <a:p>
              <a:r>
                <a:rPr lang="en-US" sz="1000" b="1" dirty="0" smtClean="0"/>
                <a:t>organic acids</a:t>
              </a:r>
              <a:endParaRPr lang="en-US" sz="1000" b="1" dirty="0"/>
            </a:p>
          </p:txBody>
        </p:sp>
        <p:grpSp>
          <p:nvGrpSpPr>
            <p:cNvPr id="288" name="Group 287"/>
            <p:cNvGrpSpPr/>
            <p:nvPr/>
          </p:nvGrpSpPr>
          <p:grpSpPr>
            <a:xfrm flipH="1">
              <a:off x="6961504" y="1381775"/>
              <a:ext cx="474581" cy="529653"/>
              <a:chOff x="6281241" y="2021529"/>
              <a:chExt cx="530499" cy="563882"/>
            </a:xfrm>
          </p:grpSpPr>
          <p:sp>
            <p:nvSpPr>
              <p:cNvPr id="289" name="Freeform 288"/>
              <p:cNvSpPr/>
              <p:nvPr/>
            </p:nvSpPr>
            <p:spPr>
              <a:xfrm>
                <a:off x="6345561" y="2087387"/>
                <a:ext cx="425149" cy="461536"/>
              </a:xfrm>
              <a:custGeom>
                <a:avLst/>
                <a:gdLst>
                  <a:gd name="connsiteX0" fmla="*/ 123910 w 466862"/>
                  <a:gd name="connsiteY0" fmla="*/ 1743 h 462316"/>
                  <a:gd name="connsiteX1" fmla="*/ 9610 w 466862"/>
                  <a:gd name="connsiteY1" fmla="*/ 141443 h 462316"/>
                  <a:gd name="connsiteX2" fmla="*/ 28660 w 466862"/>
                  <a:gd name="connsiteY2" fmla="*/ 338293 h 462316"/>
                  <a:gd name="connsiteX3" fmla="*/ 206460 w 466862"/>
                  <a:gd name="connsiteY3" fmla="*/ 446243 h 462316"/>
                  <a:gd name="connsiteX4" fmla="*/ 377910 w 466862"/>
                  <a:gd name="connsiteY4" fmla="*/ 452593 h 462316"/>
                  <a:gd name="connsiteX5" fmla="*/ 466810 w 466862"/>
                  <a:gd name="connsiteY5" fmla="*/ 357343 h 462316"/>
                  <a:gd name="connsiteX6" fmla="*/ 390610 w 466862"/>
                  <a:gd name="connsiteY6" fmla="*/ 192243 h 462316"/>
                  <a:gd name="connsiteX7" fmla="*/ 371560 w 466862"/>
                  <a:gd name="connsiteY7" fmla="*/ 116043 h 462316"/>
                  <a:gd name="connsiteX8" fmla="*/ 295360 w 466862"/>
                  <a:gd name="connsiteY8" fmla="*/ 65243 h 462316"/>
                  <a:gd name="connsiteX9" fmla="*/ 123910 w 466862"/>
                  <a:gd name="connsiteY9" fmla="*/ 1743 h 462316"/>
                  <a:gd name="connsiteX0" fmla="*/ 123910 w 467152"/>
                  <a:gd name="connsiteY0" fmla="*/ 1743 h 462316"/>
                  <a:gd name="connsiteX1" fmla="*/ 9610 w 467152"/>
                  <a:gd name="connsiteY1" fmla="*/ 141443 h 462316"/>
                  <a:gd name="connsiteX2" fmla="*/ 28660 w 467152"/>
                  <a:gd name="connsiteY2" fmla="*/ 338293 h 462316"/>
                  <a:gd name="connsiteX3" fmla="*/ 206460 w 467152"/>
                  <a:gd name="connsiteY3" fmla="*/ 446243 h 462316"/>
                  <a:gd name="connsiteX4" fmla="*/ 377910 w 467152"/>
                  <a:gd name="connsiteY4" fmla="*/ 452593 h 462316"/>
                  <a:gd name="connsiteX5" fmla="*/ 466810 w 467152"/>
                  <a:gd name="connsiteY5" fmla="*/ 357343 h 462316"/>
                  <a:gd name="connsiteX6" fmla="*/ 348020 w 467152"/>
                  <a:gd name="connsiteY6" fmla="*/ 212711 h 462316"/>
                  <a:gd name="connsiteX7" fmla="*/ 371560 w 467152"/>
                  <a:gd name="connsiteY7" fmla="*/ 116043 h 462316"/>
                  <a:gd name="connsiteX8" fmla="*/ 295360 w 467152"/>
                  <a:gd name="connsiteY8" fmla="*/ 65243 h 462316"/>
                  <a:gd name="connsiteX9" fmla="*/ 123910 w 467152"/>
                  <a:gd name="connsiteY9" fmla="*/ 1743 h 462316"/>
                  <a:gd name="connsiteX0" fmla="*/ 123910 w 425150"/>
                  <a:gd name="connsiteY0" fmla="*/ 1743 h 460918"/>
                  <a:gd name="connsiteX1" fmla="*/ 9610 w 425150"/>
                  <a:gd name="connsiteY1" fmla="*/ 141443 h 460918"/>
                  <a:gd name="connsiteX2" fmla="*/ 28660 w 425150"/>
                  <a:gd name="connsiteY2" fmla="*/ 338293 h 460918"/>
                  <a:gd name="connsiteX3" fmla="*/ 206460 w 425150"/>
                  <a:gd name="connsiteY3" fmla="*/ 446243 h 460918"/>
                  <a:gd name="connsiteX4" fmla="*/ 377910 w 425150"/>
                  <a:gd name="connsiteY4" fmla="*/ 452593 h 460918"/>
                  <a:gd name="connsiteX5" fmla="*/ 424221 w 425150"/>
                  <a:gd name="connsiteY5" fmla="*/ 377811 h 460918"/>
                  <a:gd name="connsiteX6" fmla="*/ 348020 w 425150"/>
                  <a:gd name="connsiteY6" fmla="*/ 212711 h 460918"/>
                  <a:gd name="connsiteX7" fmla="*/ 371560 w 425150"/>
                  <a:gd name="connsiteY7" fmla="*/ 116043 h 460918"/>
                  <a:gd name="connsiteX8" fmla="*/ 295360 w 425150"/>
                  <a:gd name="connsiteY8" fmla="*/ 65243 h 460918"/>
                  <a:gd name="connsiteX9" fmla="*/ 123910 w 425150"/>
                  <a:gd name="connsiteY9" fmla="*/ 1743 h 460918"/>
                  <a:gd name="connsiteX0" fmla="*/ 123910 w 425150"/>
                  <a:gd name="connsiteY0" fmla="*/ 2361 h 461536"/>
                  <a:gd name="connsiteX1" fmla="*/ 9610 w 425150"/>
                  <a:gd name="connsiteY1" fmla="*/ 142061 h 461536"/>
                  <a:gd name="connsiteX2" fmla="*/ 28660 w 425150"/>
                  <a:gd name="connsiteY2" fmla="*/ 338911 h 461536"/>
                  <a:gd name="connsiteX3" fmla="*/ 206460 w 425150"/>
                  <a:gd name="connsiteY3" fmla="*/ 446861 h 461536"/>
                  <a:gd name="connsiteX4" fmla="*/ 377910 w 425150"/>
                  <a:gd name="connsiteY4" fmla="*/ 453211 h 461536"/>
                  <a:gd name="connsiteX5" fmla="*/ 424221 w 425150"/>
                  <a:gd name="connsiteY5" fmla="*/ 378429 h 461536"/>
                  <a:gd name="connsiteX6" fmla="*/ 348020 w 425150"/>
                  <a:gd name="connsiteY6" fmla="*/ 213329 h 461536"/>
                  <a:gd name="connsiteX7" fmla="*/ 295360 w 425150"/>
                  <a:gd name="connsiteY7" fmla="*/ 65861 h 461536"/>
                  <a:gd name="connsiteX8" fmla="*/ 123910 w 425150"/>
                  <a:gd name="connsiteY8" fmla="*/ 2361 h 46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5150" h="461536">
                    <a:moveTo>
                      <a:pt x="123910" y="2361"/>
                    </a:moveTo>
                    <a:cubicBezTo>
                      <a:pt x="76285" y="15061"/>
                      <a:pt x="25485" y="85969"/>
                      <a:pt x="9610" y="142061"/>
                    </a:cubicBezTo>
                    <a:cubicBezTo>
                      <a:pt x="-6265" y="198153"/>
                      <a:pt x="-4148" y="288111"/>
                      <a:pt x="28660" y="338911"/>
                    </a:cubicBezTo>
                    <a:cubicBezTo>
                      <a:pt x="61468" y="389711"/>
                      <a:pt x="148252" y="427811"/>
                      <a:pt x="206460" y="446861"/>
                    </a:cubicBezTo>
                    <a:cubicBezTo>
                      <a:pt x="264668" y="465911"/>
                      <a:pt x="341617" y="464616"/>
                      <a:pt x="377910" y="453211"/>
                    </a:cubicBezTo>
                    <a:cubicBezTo>
                      <a:pt x="414204" y="441806"/>
                      <a:pt x="429203" y="418409"/>
                      <a:pt x="424221" y="378429"/>
                    </a:cubicBezTo>
                    <a:cubicBezTo>
                      <a:pt x="419239" y="338449"/>
                      <a:pt x="369497" y="265424"/>
                      <a:pt x="348020" y="213329"/>
                    </a:cubicBezTo>
                    <a:cubicBezTo>
                      <a:pt x="326543" y="161234"/>
                      <a:pt x="332712" y="101022"/>
                      <a:pt x="295360" y="65861"/>
                    </a:cubicBezTo>
                    <a:cubicBezTo>
                      <a:pt x="258008" y="30700"/>
                      <a:pt x="171535" y="-10339"/>
                      <a:pt x="123910" y="2361"/>
                    </a:cubicBezTo>
                    <a:close/>
                  </a:path>
                </a:pathLst>
              </a:cu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290" name="Freeform 289"/>
              <p:cNvSpPr/>
              <p:nvPr/>
            </p:nvSpPr>
            <p:spPr>
              <a:xfrm>
                <a:off x="6281241" y="2021529"/>
                <a:ext cx="252685" cy="508127"/>
              </a:xfrm>
              <a:custGeom>
                <a:avLst/>
                <a:gdLst>
                  <a:gd name="connsiteX0" fmla="*/ 207279 w 252685"/>
                  <a:gd name="connsiteY0" fmla="*/ 49169 h 508127"/>
                  <a:gd name="connsiteX1" fmla="*/ 105679 w 252685"/>
                  <a:gd name="connsiteY1" fmla="*/ 4719 h 508127"/>
                  <a:gd name="connsiteX2" fmla="*/ 54879 w 252685"/>
                  <a:gd name="connsiteY2" fmla="*/ 169819 h 508127"/>
                  <a:gd name="connsiteX3" fmla="*/ 4079 w 252685"/>
                  <a:gd name="connsiteY3" fmla="*/ 353969 h 508127"/>
                  <a:gd name="connsiteX4" fmla="*/ 169179 w 252685"/>
                  <a:gd name="connsiteY4" fmla="*/ 506369 h 508127"/>
                  <a:gd name="connsiteX5" fmla="*/ 181879 w 252685"/>
                  <a:gd name="connsiteY5" fmla="*/ 430169 h 508127"/>
                  <a:gd name="connsiteX6" fmla="*/ 61229 w 252685"/>
                  <a:gd name="connsiteY6" fmla="*/ 328569 h 508127"/>
                  <a:gd name="connsiteX7" fmla="*/ 131079 w 252685"/>
                  <a:gd name="connsiteY7" fmla="*/ 144419 h 508127"/>
                  <a:gd name="connsiteX8" fmla="*/ 169179 w 252685"/>
                  <a:gd name="connsiteY8" fmla="*/ 93619 h 508127"/>
                  <a:gd name="connsiteX9" fmla="*/ 251729 w 252685"/>
                  <a:gd name="connsiteY9" fmla="*/ 93619 h 508127"/>
                  <a:gd name="connsiteX10" fmla="*/ 207279 w 252685"/>
                  <a:gd name="connsiteY10" fmla="*/ 49169 h 50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2685" h="508127">
                    <a:moveTo>
                      <a:pt x="207279" y="49169"/>
                    </a:moveTo>
                    <a:cubicBezTo>
                      <a:pt x="182937" y="34352"/>
                      <a:pt x="131079" y="-15389"/>
                      <a:pt x="105679" y="4719"/>
                    </a:cubicBezTo>
                    <a:cubicBezTo>
                      <a:pt x="80279" y="24827"/>
                      <a:pt x="71812" y="111611"/>
                      <a:pt x="54879" y="169819"/>
                    </a:cubicBezTo>
                    <a:cubicBezTo>
                      <a:pt x="37946" y="228027"/>
                      <a:pt x="-14971" y="297877"/>
                      <a:pt x="4079" y="353969"/>
                    </a:cubicBezTo>
                    <a:cubicBezTo>
                      <a:pt x="23129" y="410061"/>
                      <a:pt x="139546" y="493669"/>
                      <a:pt x="169179" y="506369"/>
                    </a:cubicBezTo>
                    <a:cubicBezTo>
                      <a:pt x="198812" y="519069"/>
                      <a:pt x="199871" y="459802"/>
                      <a:pt x="181879" y="430169"/>
                    </a:cubicBezTo>
                    <a:cubicBezTo>
                      <a:pt x="163887" y="400536"/>
                      <a:pt x="69696" y="376194"/>
                      <a:pt x="61229" y="328569"/>
                    </a:cubicBezTo>
                    <a:cubicBezTo>
                      <a:pt x="52762" y="280944"/>
                      <a:pt x="113087" y="183577"/>
                      <a:pt x="131079" y="144419"/>
                    </a:cubicBezTo>
                    <a:cubicBezTo>
                      <a:pt x="149071" y="105261"/>
                      <a:pt x="149071" y="102086"/>
                      <a:pt x="169179" y="93619"/>
                    </a:cubicBezTo>
                    <a:cubicBezTo>
                      <a:pt x="189287" y="85152"/>
                      <a:pt x="245379" y="102086"/>
                      <a:pt x="251729" y="93619"/>
                    </a:cubicBezTo>
                    <a:cubicBezTo>
                      <a:pt x="258079" y="85152"/>
                      <a:pt x="231621" y="63986"/>
                      <a:pt x="207279" y="49169"/>
                    </a:cubicBezTo>
                    <a:close/>
                  </a:path>
                </a:pathLst>
              </a:custGeom>
              <a:solidFill>
                <a:srgbClr val="E18D85"/>
              </a:solidFill>
              <a:ln w="9525" cmpd="sng">
                <a:solidFill>
                  <a:srgbClr val="8080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291" name="Freeform 290"/>
              <p:cNvSpPr/>
              <p:nvPr/>
            </p:nvSpPr>
            <p:spPr>
              <a:xfrm>
                <a:off x="6576435" y="2113342"/>
                <a:ext cx="235305" cy="332948"/>
              </a:xfrm>
              <a:custGeom>
                <a:avLst/>
                <a:gdLst>
                  <a:gd name="connsiteX0" fmla="*/ 45 w 235305"/>
                  <a:gd name="connsiteY0" fmla="*/ 2645 h 332948"/>
                  <a:gd name="connsiteX1" fmla="*/ 95295 w 235305"/>
                  <a:gd name="connsiteY1" fmla="*/ 28045 h 332948"/>
                  <a:gd name="connsiteX2" fmla="*/ 139745 w 235305"/>
                  <a:gd name="connsiteY2" fmla="*/ 104245 h 332948"/>
                  <a:gd name="connsiteX3" fmla="*/ 158795 w 235305"/>
                  <a:gd name="connsiteY3" fmla="*/ 218545 h 332948"/>
                  <a:gd name="connsiteX4" fmla="*/ 234995 w 235305"/>
                  <a:gd name="connsiteY4" fmla="*/ 269345 h 332948"/>
                  <a:gd name="connsiteX5" fmla="*/ 184195 w 235305"/>
                  <a:gd name="connsiteY5" fmla="*/ 332845 h 332948"/>
                  <a:gd name="connsiteX6" fmla="*/ 146095 w 235305"/>
                  <a:gd name="connsiteY6" fmla="*/ 282045 h 332948"/>
                  <a:gd name="connsiteX7" fmla="*/ 76245 w 235305"/>
                  <a:gd name="connsiteY7" fmla="*/ 199495 h 332948"/>
                  <a:gd name="connsiteX8" fmla="*/ 82595 w 235305"/>
                  <a:gd name="connsiteY8" fmla="*/ 85195 h 332948"/>
                  <a:gd name="connsiteX9" fmla="*/ 45 w 235305"/>
                  <a:gd name="connsiteY9" fmla="*/ 2645 h 332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5305" h="332948">
                    <a:moveTo>
                      <a:pt x="45" y="2645"/>
                    </a:moveTo>
                    <a:cubicBezTo>
                      <a:pt x="2162" y="-6880"/>
                      <a:pt x="72012" y="11112"/>
                      <a:pt x="95295" y="28045"/>
                    </a:cubicBezTo>
                    <a:cubicBezTo>
                      <a:pt x="118578" y="44978"/>
                      <a:pt x="129162" y="72495"/>
                      <a:pt x="139745" y="104245"/>
                    </a:cubicBezTo>
                    <a:cubicBezTo>
                      <a:pt x="150328" y="135995"/>
                      <a:pt x="142920" y="191028"/>
                      <a:pt x="158795" y="218545"/>
                    </a:cubicBezTo>
                    <a:cubicBezTo>
                      <a:pt x="174670" y="246062"/>
                      <a:pt x="230762" y="250295"/>
                      <a:pt x="234995" y="269345"/>
                    </a:cubicBezTo>
                    <a:cubicBezTo>
                      <a:pt x="239228" y="288395"/>
                      <a:pt x="199012" y="330728"/>
                      <a:pt x="184195" y="332845"/>
                    </a:cubicBezTo>
                    <a:cubicBezTo>
                      <a:pt x="169378" y="334962"/>
                      <a:pt x="164087" y="304270"/>
                      <a:pt x="146095" y="282045"/>
                    </a:cubicBezTo>
                    <a:cubicBezTo>
                      <a:pt x="128103" y="259820"/>
                      <a:pt x="86828" y="232303"/>
                      <a:pt x="76245" y="199495"/>
                    </a:cubicBezTo>
                    <a:cubicBezTo>
                      <a:pt x="65662" y="166687"/>
                      <a:pt x="95295" y="110595"/>
                      <a:pt x="82595" y="85195"/>
                    </a:cubicBezTo>
                    <a:cubicBezTo>
                      <a:pt x="69895" y="59795"/>
                      <a:pt x="-2072" y="12170"/>
                      <a:pt x="45" y="2645"/>
                    </a:cubicBezTo>
                    <a:close/>
                  </a:path>
                </a:pathLst>
              </a:custGeom>
              <a:solidFill>
                <a:srgbClr val="E18D85"/>
              </a:solidFill>
              <a:ln w="9525" cmpd="sng">
                <a:solidFill>
                  <a:srgbClr val="8080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292" name="Freeform 291"/>
              <p:cNvSpPr/>
              <p:nvPr/>
            </p:nvSpPr>
            <p:spPr>
              <a:xfrm>
                <a:off x="6510379" y="2488255"/>
                <a:ext cx="271000" cy="97156"/>
              </a:xfrm>
              <a:custGeom>
                <a:avLst/>
                <a:gdLst>
                  <a:gd name="connsiteX0" fmla="*/ 51540 w 271000"/>
                  <a:gd name="connsiteY0" fmla="*/ 125 h 97155"/>
                  <a:gd name="connsiteX1" fmla="*/ 740 w 271000"/>
                  <a:gd name="connsiteY1" fmla="*/ 38225 h 97155"/>
                  <a:gd name="connsiteX2" fmla="*/ 89640 w 271000"/>
                  <a:gd name="connsiteY2" fmla="*/ 95375 h 97155"/>
                  <a:gd name="connsiteX3" fmla="*/ 242040 w 271000"/>
                  <a:gd name="connsiteY3" fmla="*/ 76325 h 97155"/>
                  <a:gd name="connsiteX4" fmla="*/ 261090 w 271000"/>
                  <a:gd name="connsiteY4" fmla="*/ 12825 h 97155"/>
                  <a:gd name="connsiteX5" fmla="*/ 127740 w 271000"/>
                  <a:gd name="connsiteY5" fmla="*/ 25525 h 97155"/>
                  <a:gd name="connsiteX6" fmla="*/ 51540 w 271000"/>
                  <a:gd name="connsiteY6" fmla="*/ 125 h 97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000" h="97155">
                    <a:moveTo>
                      <a:pt x="51540" y="125"/>
                    </a:moveTo>
                    <a:cubicBezTo>
                      <a:pt x="30373" y="2242"/>
                      <a:pt x="-5610" y="22350"/>
                      <a:pt x="740" y="38225"/>
                    </a:cubicBezTo>
                    <a:cubicBezTo>
                      <a:pt x="7090" y="54100"/>
                      <a:pt x="49423" y="89025"/>
                      <a:pt x="89640" y="95375"/>
                    </a:cubicBezTo>
                    <a:cubicBezTo>
                      <a:pt x="129857" y="101725"/>
                      <a:pt x="213465" y="90083"/>
                      <a:pt x="242040" y="76325"/>
                    </a:cubicBezTo>
                    <a:cubicBezTo>
                      <a:pt x="270615" y="62567"/>
                      <a:pt x="280140" y="21292"/>
                      <a:pt x="261090" y="12825"/>
                    </a:cubicBezTo>
                    <a:cubicBezTo>
                      <a:pt x="242040" y="4358"/>
                      <a:pt x="162665" y="27642"/>
                      <a:pt x="127740" y="25525"/>
                    </a:cubicBezTo>
                    <a:cubicBezTo>
                      <a:pt x="92815" y="23408"/>
                      <a:pt x="72707" y="-1992"/>
                      <a:pt x="51540" y="125"/>
                    </a:cubicBezTo>
                    <a:close/>
                  </a:path>
                </a:pathLst>
              </a:custGeom>
              <a:solidFill>
                <a:srgbClr val="E18D85"/>
              </a:solidFill>
              <a:ln w="9525" cmpd="sng">
                <a:solidFill>
                  <a:srgbClr val="8080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grpSp>
        <p:sp>
          <p:nvSpPr>
            <p:cNvPr id="293" name="TextBox 292"/>
            <p:cNvSpPr txBox="1"/>
            <p:nvPr/>
          </p:nvSpPr>
          <p:spPr>
            <a:xfrm>
              <a:off x="6528853" y="1956567"/>
              <a:ext cx="663624" cy="246221"/>
            </a:xfrm>
            <a:prstGeom prst="rect">
              <a:avLst/>
            </a:prstGeom>
            <a:noFill/>
          </p:spPr>
          <p:txBody>
            <a:bodyPr wrap="square" rtlCol="0">
              <a:spAutoFit/>
            </a:bodyPr>
            <a:lstStyle/>
            <a:p>
              <a:pPr algn="l"/>
              <a:r>
                <a:rPr lang="en-US" sz="1000" b="1" dirty="0" smtClean="0"/>
                <a:t>sugars</a:t>
              </a:r>
              <a:endParaRPr lang="en-US" sz="1000" b="1" dirty="0"/>
            </a:p>
          </p:txBody>
        </p:sp>
        <p:sp>
          <p:nvSpPr>
            <p:cNvPr id="294" name="Right Arrow 293"/>
            <p:cNvSpPr/>
            <p:nvPr/>
          </p:nvSpPr>
          <p:spPr>
            <a:xfrm>
              <a:off x="7090760" y="2070030"/>
              <a:ext cx="218068" cy="102011"/>
            </a:xfrm>
            <a:prstGeom prst="rightArrow">
              <a:avLst>
                <a:gd name="adj1" fmla="val 50000"/>
                <a:gd name="adj2" fmla="val 75448"/>
              </a:avLst>
            </a:prstGeom>
            <a:solidFill>
              <a:srgbClr val="FF5E6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2000" dirty="0">
                <a:solidFill>
                  <a:srgbClr val="FFFFFF"/>
                </a:solidFill>
                <a:latin typeface="Helvetica"/>
              </a:endParaRPr>
            </a:p>
          </p:txBody>
        </p:sp>
        <p:sp>
          <p:nvSpPr>
            <p:cNvPr id="295" name="Text Box 533"/>
            <p:cNvSpPr txBox="1">
              <a:spLocks noChangeArrowheads="1"/>
            </p:cNvSpPr>
            <p:nvPr/>
          </p:nvSpPr>
          <p:spPr bwMode="auto">
            <a:xfrm>
              <a:off x="7036803" y="2874716"/>
              <a:ext cx="428322" cy="246221"/>
            </a:xfrm>
            <a:prstGeom prst="rect">
              <a:avLst/>
            </a:prstGeom>
            <a:noFill/>
            <a:ln w="9525">
              <a:noFill/>
              <a:miter lim="800000"/>
              <a:headEnd/>
              <a:tailEnd/>
            </a:ln>
            <a:effectLst/>
          </p:spPr>
          <p:txBody>
            <a:bodyPr wrap="none">
              <a:spAutoFit/>
            </a:bodyPr>
            <a:lstStyle/>
            <a:p>
              <a:pPr defTabSz="914400" fontAlgn="base">
                <a:spcBef>
                  <a:spcPct val="0"/>
                </a:spcBef>
                <a:spcAft>
                  <a:spcPct val="0"/>
                </a:spcAft>
              </a:pPr>
              <a:r>
                <a:rPr lang="en-US" sz="1000" b="1" dirty="0" smtClean="0">
                  <a:solidFill>
                    <a:srgbClr val="000000"/>
                  </a:solidFill>
                  <a:latin typeface="Helvetica"/>
                  <a:cs typeface="Helvetica"/>
                </a:rPr>
                <a:t>C</a:t>
              </a:r>
              <a:r>
                <a:rPr lang="en-US" sz="1000" b="1" dirty="0" smtClean="0">
                  <a:solidFill>
                    <a:srgbClr val="FF0000"/>
                  </a:solidFill>
                  <a:latin typeface="Helvetica"/>
                  <a:cs typeface="Helvetica"/>
                </a:rPr>
                <a:t>O</a:t>
              </a:r>
              <a:r>
                <a:rPr lang="en-US" sz="1000" b="1" baseline="-25000" dirty="0" smtClean="0">
                  <a:solidFill>
                    <a:srgbClr val="FF0000"/>
                  </a:solidFill>
                  <a:latin typeface="Helvetica"/>
                  <a:cs typeface="Helvetica"/>
                </a:rPr>
                <a:t>2</a:t>
              </a:r>
              <a:endParaRPr lang="en-US" sz="1000" b="1" baseline="-25000" dirty="0">
                <a:solidFill>
                  <a:srgbClr val="FF0000"/>
                </a:solidFill>
                <a:latin typeface="Helvetica"/>
                <a:cs typeface="Helvetica"/>
              </a:endParaRPr>
            </a:p>
          </p:txBody>
        </p:sp>
        <p:sp>
          <p:nvSpPr>
            <p:cNvPr id="302" name="Right Arrow 301"/>
            <p:cNvSpPr/>
            <p:nvPr/>
          </p:nvSpPr>
          <p:spPr>
            <a:xfrm rot="5400000">
              <a:off x="7110306" y="2761935"/>
              <a:ext cx="267368" cy="84234"/>
            </a:xfrm>
            <a:prstGeom prst="rightArrow">
              <a:avLst>
                <a:gd name="adj1" fmla="val 50000"/>
                <a:gd name="adj2" fmla="val 75448"/>
              </a:avLst>
            </a:prstGeom>
            <a:solidFill>
              <a:srgbClr val="31859C"/>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2000" dirty="0">
                <a:solidFill>
                  <a:srgbClr val="FFFFFF"/>
                </a:solidFill>
                <a:latin typeface="Helvetica"/>
              </a:endParaRPr>
            </a:p>
          </p:txBody>
        </p:sp>
        <p:sp>
          <p:nvSpPr>
            <p:cNvPr id="303" name="Bent Arrow 302"/>
            <p:cNvSpPr/>
            <p:nvPr/>
          </p:nvSpPr>
          <p:spPr>
            <a:xfrm flipV="1">
              <a:off x="6838525" y="2218707"/>
              <a:ext cx="260350" cy="388353"/>
            </a:xfrm>
            <a:prstGeom prst="bentArrow">
              <a:avLst>
                <a:gd name="adj1" fmla="val 18903"/>
                <a:gd name="adj2" fmla="val 20732"/>
                <a:gd name="adj3" fmla="val 25000"/>
                <a:gd name="adj4" fmla="val 43750"/>
              </a:avLst>
            </a:prstGeom>
            <a:solidFill>
              <a:srgbClr val="FFC7EB"/>
            </a:solidFill>
            <a:ln w="9525" cmpd="sng">
              <a:solidFill>
                <a:schemeClr val="tx1"/>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solidFill>
                  <a:schemeClr val="tx1"/>
                </a:solidFill>
              </a:endParaRPr>
            </a:p>
          </p:txBody>
        </p:sp>
        <p:sp>
          <p:nvSpPr>
            <p:cNvPr id="313" name="Right Arrow 312"/>
            <p:cNvSpPr/>
            <p:nvPr/>
          </p:nvSpPr>
          <p:spPr>
            <a:xfrm>
              <a:off x="7792434" y="2070030"/>
              <a:ext cx="325615" cy="102011"/>
            </a:xfrm>
            <a:prstGeom prst="rightArrow">
              <a:avLst>
                <a:gd name="adj1" fmla="val 50000"/>
                <a:gd name="adj2" fmla="val 75448"/>
              </a:avLst>
            </a:prstGeom>
            <a:solidFill>
              <a:schemeClr val="bg1">
                <a:lumMod val="85000"/>
              </a:schemeClr>
            </a:solid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2000" dirty="0">
                <a:solidFill>
                  <a:srgbClr val="FFFFFF"/>
                </a:solidFill>
                <a:latin typeface="Helvetica"/>
              </a:endParaRPr>
            </a:p>
          </p:txBody>
        </p:sp>
        <p:sp>
          <p:nvSpPr>
            <p:cNvPr id="314" name="TextBox 313"/>
            <p:cNvSpPr txBox="1"/>
            <p:nvPr/>
          </p:nvSpPr>
          <p:spPr>
            <a:xfrm>
              <a:off x="8028682" y="1925636"/>
              <a:ext cx="778518" cy="400110"/>
            </a:xfrm>
            <a:prstGeom prst="rect">
              <a:avLst/>
            </a:prstGeom>
            <a:noFill/>
          </p:spPr>
          <p:txBody>
            <a:bodyPr wrap="square" rtlCol="0">
              <a:spAutoFit/>
            </a:bodyPr>
            <a:lstStyle/>
            <a:p>
              <a:r>
                <a:rPr lang="en-US" sz="1000" b="1" dirty="0" smtClean="0">
                  <a:solidFill>
                    <a:schemeClr val="bg1">
                      <a:lumMod val="75000"/>
                    </a:schemeClr>
                  </a:solidFill>
                </a:rPr>
                <a:t>excreted as waste</a:t>
              </a:r>
              <a:endParaRPr lang="en-US" sz="1000" b="1" dirty="0">
                <a:solidFill>
                  <a:schemeClr val="bg1">
                    <a:lumMod val="75000"/>
                  </a:schemeClr>
                </a:solidFill>
              </a:endParaRPr>
            </a:p>
          </p:txBody>
        </p:sp>
        <p:sp>
          <p:nvSpPr>
            <p:cNvPr id="315" name="Bent Arrow 314"/>
            <p:cNvSpPr/>
            <p:nvPr/>
          </p:nvSpPr>
          <p:spPr>
            <a:xfrm flipH="1" flipV="1">
              <a:off x="7368749" y="2307142"/>
              <a:ext cx="190500" cy="303764"/>
            </a:xfrm>
            <a:prstGeom prst="bentArrow">
              <a:avLst>
                <a:gd name="adj1" fmla="val 25570"/>
                <a:gd name="adj2" fmla="val 20732"/>
                <a:gd name="adj3" fmla="val 25000"/>
                <a:gd name="adj4" fmla="val 43750"/>
              </a:avLst>
            </a:prstGeom>
            <a:solidFill>
              <a:srgbClr val="A6A6A6"/>
            </a:solidFill>
            <a:ln w="952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solidFill>
                  <a:schemeClr val="tx1"/>
                </a:solidFill>
              </a:endParaRPr>
            </a:p>
          </p:txBody>
        </p:sp>
        <p:sp>
          <p:nvSpPr>
            <p:cNvPr id="12" name="TextBox 11"/>
            <p:cNvSpPr txBox="1"/>
            <p:nvPr/>
          </p:nvSpPr>
          <p:spPr>
            <a:xfrm>
              <a:off x="7720000" y="1836770"/>
              <a:ext cx="428322" cy="523220"/>
            </a:xfrm>
            <a:prstGeom prst="rect">
              <a:avLst/>
            </a:prstGeom>
            <a:noFill/>
          </p:spPr>
          <p:txBody>
            <a:bodyPr wrap="none" rtlCol="0">
              <a:spAutoFit/>
            </a:bodyPr>
            <a:lstStyle/>
            <a:p>
              <a:r>
                <a:rPr lang="en-US" sz="2800" b="1" dirty="0" smtClean="0">
                  <a:solidFill>
                    <a:srgbClr val="FF0000"/>
                  </a:solidFill>
                </a:rPr>
                <a:t>X</a:t>
              </a:r>
              <a:endParaRPr lang="en-US" sz="2800" b="1" dirty="0">
                <a:solidFill>
                  <a:srgbClr val="FF0000"/>
                </a:solidFill>
              </a:endParaRPr>
            </a:p>
          </p:txBody>
        </p:sp>
        <p:sp>
          <p:nvSpPr>
            <p:cNvPr id="316" name="TextBox 315"/>
            <p:cNvSpPr txBox="1"/>
            <p:nvPr/>
          </p:nvSpPr>
          <p:spPr>
            <a:xfrm>
              <a:off x="6687067" y="2164880"/>
              <a:ext cx="428322" cy="523220"/>
            </a:xfrm>
            <a:prstGeom prst="rect">
              <a:avLst/>
            </a:prstGeom>
            <a:noFill/>
          </p:spPr>
          <p:txBody>
            <a:bodyPr wrap="none" rtlCol="0">
              <a:spAutoFit/>
            </a:bodyPr>
            <a:lstStyle/>
            <a:p>
              <a:r>
                <a:rPr lang="en-US" sz="2800" b="1" dirty="0" smtClean="0">
                  <a:solidFill>
                    <a:srgbClr val="FF0000"/>
                  </a:solidFill>
                </a:rPr>
                <a:t>X</a:t>
              </a:r>
              <a:endParaRPr lang="en-US" sz="2800" b="1" dirty="0">
                <a:solidFill>
                  <a:srgbClr val="FF0000"/>
                </a:solidFill>
              </a:endParaRPr>
            </a:p>
          </p:txBody>
        </p:sp>
        <p:sp>
          <p:nvSpPr>
            <p:cNvPr id="15" name="Right Arrow 14"/>
            <p:cNvSpPr/>
            <p:nvPr/>
          </p:nvSpPr>
          <p:spPr>
            <a:xfrm>
              <a:off x="5611706" y="2312531"/>
              <a:ext cx="497840" cy="381429"/>
            </a:xfrm>
            <a:prstGeom prst="rightArrow">
              <a:avLst/>
            </a:prstGeom>
            <a:solidFill>
              <a:srgbClr val="3366FF"/>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16" name="TextBox 15"/>
            <p:cNvSpPr txBox="1"/>
            <p:nvPr/>
          </p:nvSpPr>
          <p:spPr>
            <a:xfrm>
              <a:off x="5537518" y="2657047"/>
              <a:ext cx="556563" cy="307777"/>
            </a:xfrm>
            <a:prstGeom prst="rect">
              <a:avLst/>
            </a:prstGeom>
            <a:noFill/>
          </p:spPr>
          <p:txBody>
            <a:bodyPr wrap="none" rtlCol="0">
              <a:spAutoFit/>
            </a:bodyPr>
            <a:lstStyle/>
            <a:p>
              <a:r>
                <a:rPr lang="en-US" sz="1400" b="1" dirty="0" smtClean="0"/>
                <a:t>time</a:t>
              </a:r>
              <a:endParaRPr lang="en-US" sz="1400" b="1" dirty="0"/>
            </a:p>
          </p:txBody>
        </p:sp>
        <p:sp>
          <p:nvSpPr>
            <p:cNvPr id="325" name="Right Arrow 324"/>
            <p:cNvSpPr/>
            <p:nvPr/>
          </p:nvSpPr>
          <p:spPr>
            <a:xfrm>
              <a:off x="5378026" y="2312531"/>
              <a:ext cx="497840" cy="381429"/>
            </a:xfrm>
            <a:prstGeom prst="rightArrow">
              <a:avLst/>
            </a:prstGeom>
            <a:solidFill>
              <a:srgbClr val="3366FF"/>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378" name="TextBox 377"/>
            <p:cNvSpPr txBox="1"/>
            <p:nvPr/>
          </p:nvSpPr>
          <p:spPr>
            <a:xfrm>
              <a:off x="5858932" y="3707995"/>
              <a:ext cx="2967567" cy="1815882"/>
            </a:xfrm>
            <a:prstGeom prst="rect">
              <a:avLst/>
            </a:prstGeom>
            <a:noFill/>
          </p:spPr>
          <p:txBody>
            <a:bodyPr wrap="square" rtlCol="0">
              <a:spAutoFit/>
            </a:bodyPr>
            <a:lstStyle/>
            <a:p>
              <a:pPr marL="177800" indent="-177800" algn="l"/>
              <a:r>
                <a:rPr lang="en-US" sz="1400" dirty="0" smtClean="0"/>
                <a:t>A bacteria that stopped taking up sugars and solely consumed the organic acids could be advantageous for both the host and the bacteria.</a:t>
              </a:r>
            </a:p>
            <a:p>
              <a:pPr marL="177800" indent="-177800" algn="l"/>
              <a:endParaRPr lang="en-US" sz="1400" dirty="0">
                <a:solidFill>
                  <a:srgbClr val="000000"/>
                </a:solidFill>
              </a:endParaRPr>
            </a:p>
            <a:p>
              <a:pPr marL="177800" indent="-177800" algn="l"/>
              <a:r>
                <a:rPr lang="en-US" sz="1400" dirty="0" smtClean="0">
                  <a:solidFill>
                    <a:srgbClr val="000000"/>
                  </a:solidFill>
                </a:rPr>
                <a:t>Especially, if the host cell could get some share of that extra ATP!</a:t>
              </a:r>
            </a:p>
          </p:txBody>
        </p:sp>
        <p:grpSp>
          <p:nvGrpSpPr>
            <p:cNvPr id="394" name="Group 393"/>
            <p:cNvGrpSpPr/>
            <p:nvPr/>
          </p:nvGrpSpPr>
          <p:grpSpPr>
            <a:xfrm rot="4088618">
              <a:off x="7136063" y="2510521"/>
              <a:ext cx="101611" cy="134977"/>
              <a:chOff x="7076802" y="1408823"/>
              <a:chExt cx="1359025" cy="1370580"/>
            </a:xfrm>
            <a:effectLst>
              <a:outerShdw blurRad="82550" dist="38100" dir="2700000" algn="tl" rotWithShape="0">
                <a:schemeClr val="accent1">
                  <a:lumMod val="75000"/>
                  <a:alpha val="63000"/>
                </a:schemeClr>
              </a:outerShdw>
            </a:effectLst>
          </p:grpSpPr>
          <p:sp>
            <p:nvSpPr>
              <p:cNvPr id="395" name="Freeform 394"/>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cs typeface="Arial" charset="0"/>
                </a:endParaRPr>
              </a:p>
            </p:txBody>
          </p:sp>
          <p:sp>
            <p:nvSpPr>
              <p:cNvPr id="396" name="Freeform 395"/>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99FFCC"/>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cs typeface="Arial" charset="0"/>
                </a:endParaRPr>
              </a:p>
            </p:txBody>
          </p:sp>
        </p:grpSp>
        <p:grpSp>
          <p:nvGrpSpPr>
            <p:cNvPr id="397" name="Group 396"/>
            <p:cNvGrpSpPr/>
            <p:nvPr/>
          </p:nvGrpSpPr>
          <p:grpSpPr>
            <a:xfrm rot="19235211">
              <a:off x="7257894" y="2390144"/>
              <a:ext cx="83904" cy="163464"/>
              <a:chOff x="7076802" y="1408823"/>
              <a:chExt cx="1359025" cy="1370580"/>
            </a:xfrm>
            <a:effectLst>
              <a:outerShdw blurRad="82550" dist="38100" dir="2700000" algn="tl" rotWithShape="0">
                <a:schemeClr val="accent1">
                  <a:lumMod val="75000"/>
                  <a:alpha val="63000"/>
                </a:schemeClr>
              </a:outerShdw>
            </a:effectLst>
          </p:grpSpPr>
          <p:sp>
            <p:nvSpPr>
              <p:cNvPr id="398" name="Freeform 397"/>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cs typeface="Arial" charset="0"/>
                </a:endParaRPr>
              </a:p>
            </p:txBody>
          </p:sp>
          <p:sp>
            <p:nvSpPr>
              <p:cNvPr id="399" name="Freeform 398"/>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99FFCC"/>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cs typeface="Arial" charset="0"/>
                </a:endParaRPr>
              </a:p>
            </p:txBody>
          </p:sp>
        </p:grpSp>
        <p:grpSp>
          <p:nvGrpSpPr>
            <p:cNvPr id="400" name="Group 399"/>
            <p:cNvGrpSpPr/>
            <p:nvPr/>
          </p:nvGrpSpPr>
          <p:grpSpPr>
            <a:xfrm rot="2978972">
              <a:off x="7110530" y="2396305"/>
              <a:ext cx="101612" cy="134979"/>
              <a:chOff x="7076802" y="1408823"/>
              <a:chExt cx="1359025" cy="1370580"/>
            </a:xfrm>
            <a:effectLst>
              <a:outerShdw blurRad="82550" dist="38100" dir="2700000" algn="tl" rotWithShape="0">
                <a:schemeClr val="accent1">
                  <a:lumMod val="75000"/>
                  <a:alpha val="63000"/>
                </a:schemeClr>
              </a:outerShdw>
            </a:effectLst>
          </p:grpSpPr>
          <p:sp>
            <p:nvSpPr>
              <p:cNvPr id="401" name="Freeform 400"/>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cs typeface="Arial" charset="0"/>
                </a:endParaRPr>
              </a:p>
            </p:txBody>
          </p:sp>
          <p:sp>
            <p:nvSpPr>
              <p:cNvPr id="402" name="Freeform 401"/>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99FFCC"/>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cs typeface="Arial" charset="0"/>
                </a:endParaRPr>
              </a:p>
            </p:txBody>
          </p:sp>
        </p:grpSp>
        <p:grpSp>
          <p:nvGrpSpPr>
            <p:cNvPr id="403" name="Group 402"/>
            <p:cNvGrpSpPr/>
            <p:nvPr/>
          </p:nvGrpSpPr>
          <p:grpSpPr>
            <a:xfrm rot="5909790">
              <a:off x="7212131" y="2461671"/>
              <a:ext cx="101612" cy="134979"/>
              <a:chOff x="7076802" y="1408823"/>
              <a:chExt cx="1359025" cy="1370580"/>
            </a:xfrm>
            <a:effectLst>
              <a:outerShdw blurRad="82550" dist="38100" dir="2700000" algn="tl" rotWithShape="0">
                <a:schemeClr val="accent1">
                  <a:lumMod val="75000"/>
                  <a:alpha val="63000"/>
                </a:schemeClr>
              </a:outerShdw>
            </a:effectLst>
          </p:grpSpPr>
          <p:sp>
            <p:nvSpPr>
              <p:cNvPr id="404" name="Freeform 403"/>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cs typeface="Arial" charset="0"/>
                </a:endParaRPr>
              </a:p>
            </p:txBody>
          </p:sp>
          <p:sp>
            <p:nvSpPr>
              <p:cNvPr id="405" name="Freeform 404"/>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99FFCC"/>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cs typeface="Arial" charset="0"/>
                </a:endParaRPr>
              </a:p>
            </p:txBody>
          </p:sp>
        </p:grpSp>
        <p:grpSp>
          <p:nvGrpSpPr>
            <p:cNvPr id="406" name="Group 405"/>
            <p:cNvGrpSpPr/>
            <p:nvPr/>
          </p:nvGrpSpPr>
          <p:grpSpPr>
            <a:xfrm rot="2978972">
              <a:off x="7212130" y="2584713"/>
              <a:ext cx="101612" cy="134979"/>
              <a:chOff x="7076802" y="1408823"/>
              <a:chExt cx="1359025" cy="1370580"/>
            </a:xfrm>
            <a:effectLst>
              <a:outerShdw blurRad="82550" dist="38100" dir="2700000" algn="tl" rotWithShape="0">
                <a:schemeClr val="accent1">
                  <a:lumMod val="75000"/>
                  <a:alpha val="63000"/>
                </a:schemeClr>
              </a:outerShdw>
            </a:effectLst>
          </p:grpSpPr>
          <p:sp>
            <p:nvSpPr>
              <p:cNvPr id="407" name="Freeform 406"/>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cs typeface="Arial" charset="0"/>
                </a:endParaRPr>
              </a:p>
            </p:txBody>
          </p:sp>
          <p:sp>
            <p:nvSpPr>
              <p:cNvPr id="408" name="Freeform 407"/>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99FFCC"/>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cs typeface="Arial" charset="0"/>
                </a:endParaRPr>
              </a:p>
            </p:txBody>
          </p:sp>
        </p:grpSp>
      </p:grpSp>
    </p:spTree>
    <p:extLst>
      <p:ext uri="{BB962C8B-B14F-4D97-AF65-F5344CB8AC3E}">
        <p14:creationId xmlns:p14="http://schemas.microsoft.com/office/powerpoint/2010/main" val="19147425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ore-side.png"/>
          <p:cNvPicPr>
            <a:picLocks noChangeAspect="1"/>
          </p:cNvPicPr>
          <p:nvPr/>
        </p:nvPicPr>
        <p:blipFill rotWithShape="1">
          <a:blip r:embed="rId3">
            <a:extLst>
              <a:ext uri="{28A0092B-C50C-407E-A947-70E740481C1C}">
                <a14:useLocalDpi xmlns:a14="http://schemas.microsoft.com/office/drawing/2010/main" val="0"/>
              </a:ext>
            </a:extLst>
          </a:blip>
          <a:srcRect l="10792" r="13983"/>
          <a:stretch/>
        </p:blipFill>
        <p:spPr>
          <a:xfrm flipH="1">
            <a:off x="4021131" y="2118392"/>
            <a:ext cx="1991512" cy="1985569"/>
          </a:xfrm>
          <a:prstGeom prst="rect">
            <a:avLst/>
          </a:prstGeom>
        </p:spPr>
      </p:pic>
      <p:pic>
        <p:nvPicPr>
          <p:cNvPr id="4" name="Picture 3" descr="pore top.png"/>
          <p:cNvPicPr>
            <a:picLocks noChangeAspect="1"/>
          </p:cNvPicPr>
          <p:nvPr/>
        </p:nvPicPr>
        <p:blipFill rotWithShape="1">
          <a:blip r:embed="rId4">
            <a:extLst>
              <a:ext uri="{28A0092B-C50C-407E-A947-70E740481C1C}">
                <a14:useLocalDpi xmlns:a14="http://schemas.microsoft.com/office/drawing/2010/main" val="0"/>
              </a:ext>
            </a:extLst>
          </a:blip>
          <a:srcRect l="13519" r="12347"/>
          <a:stretch/>
        </p:blipFill>
        <p:spPr>
          <a:xfrm>
            <a:off x="6548705" y="2109773"/>
            <a:ext cx="1962650" cy="1985569"/>
          </a:xfrm>
          <a:prstGeom prst="rect">
            <a:avLst/>
          </a:prstGeom>
        </p:spPr>
      </p:pic>
      <p:sp>
        <p:nvSpPr>
          <p:cNvPr id="61" name="Text Box 4"/>
          <p:cNvSpPr txBox="1">
            <a:spLocks noChangeArrowheads="1"/>
          </p:cNvSpPr>
          <p:nvPr/>
        </p:nvSpPr>
        <p:spPr bwMode="auto">
          <a:xfrm>
            <a:off x="2365558" y="2520932"/>
            <a:ext cx="730806" cy="276999"/>
          </a:xfrm>
          <a:prstGeom prst="rect">
            <a:avLst/>
          </a:prstGeom>
          <a:noFill/>
          <a:ln w="9525">
            <a:noFill/>
            <a:miter lim="800000"/>
            <a:headEnd/>
            <a:tailEnd/>
          </a:ln>
          <a:effectLst/>
        </p:spPr>
        <p:txBody>
          <a:bodyPr wrap="square">
            <a:spAutoFit/>
          </a:bodyPr>
          <a:lstStyle/>
          <a:p>
            <a:r>
              <a:rPr lang="en-US" sz="1200" b="1" dirty="0" smtClean="0">
                <a:solidFill>
                  <a:srgbClr val="FFFFFF">
                    <a:lumMod val="50000"/>
                  </a:srgbClr>
                </a:solidFill>
                <a:latin typeface="Helvetica"/>
                <a:cs typeface="Helvetica"/>
              </a:rPr>
              <a:t>cytosol</a:t>
            </a:r>
            <a:endParaRPr lang="en-US" sz="1200" b="1" baseline="-25000" dirty="0">
              <a:solidFill>
                <a:srgbClr val="FFFFFF">
                  <a:lumMod val="50000"/>
                </a:srgbClr>
              </a:solidFill>
              <a:latin typeface="Helvetica"/>
              <a:cs typeface="Helvetica"/>
            </a:endParaRPr>
          </a:p>
        </p:txBody>
      </p:sp>
      <p:sp>
        <p:nvSpPr>
          <p:cNvPr id="29845" name="Text Box 149"/>
          <p:cNvSpPr txBox="1">
            <a:spLocks noChangeArrowheads="1"/>
          </p:cNvSpPr>
          <p:nvPr/>
        </p:nvSpPr>
        <p:spPr bwMode="auto">
          <a:xfrm>
            <a:off x="192191" y="159529"/>
            <a:ext cx="8629424" cy="646331"/>
          </a:xfrm>
          <a:prstGeom prst="rect">
            <a:avLst/>
          </a:prstGeom>
          <a:noFill/>
          <a:ln w="9525">
            <a:noFill/>
            <a:miter lim="800000"/>
            <a:headEnd/>
            <a:tailEnd/>
          </a:ln>
          <a:effectLst/>
        </p:spPr>
        <p:txBody>
          <a:bodyPr wrap="square">
            <a:spAutoFit/>
          </a:bodyPr>
          <a:lstStyle/>
          <a:p>
            <a:pPr marL="355600" indent="-355600" algn="l"/>
            <a:r>
              <a:rPr lang="en-US" dirty="0" smtClean="0">
                <a:solidFill>
                  <a:srgbClr val="000000"/>
                </a:solidFill>
                <a:latin typeface="Helvetica"/>
                <a:cs typeface="Helvetica"/>
              </a:rPr>
              <a:t>The Outer Membrane of the mitochondria has many large pores that make it permeable to most typical cytosolic metabolites:</a:t>
            </a:r>
            <a:endParaRPr lang="en-US" dirty="0">
              <a:solidFill>
                <a:srgbClr val="000000"/>
              </a:solidFill>
              <a:latin typeface="Helvetica"/>
              <a:cs typeface="Helvetica"/>
            </a:endParaRPr>
          </a:p>
        </p:txBody>
      </p:sp>
      <p:grpSp>
        <p:nvGrpSpPr>
          <p:cNvPr id="5" name="Group 4"/>
          <p:cNvGrpSpPr/>
          <p:nvPr/>
        </p:nvGrpSpPr>
        <p:grpSpPr>
          <a:xfrm>
            <a:off x="362353" y="1785620"/>
            <a:ext cx="3017802" cy="2451100"/>
            <a:chOff x="362353" y="1562100"/>
            <a:chExt cx="3017802" cy="2451100"/>
          </a:xfrm>
        </p:grpSpPr>
        <p:sp>
          <p:nvSpPr>
            <p:cNvPr id="29927" name="Rectangle 231"/>
            <p:cNvSpPr>
              <a:spLocks noChangeArrowheads="1"/>
            </p:cNvSpPr>
            <p:nvPr/>
          </p:nvSpPr>
          <p:spPr bwMode="auto">
            <a:xfrm>
              <a:off x="362354" y="3416299"/>
              <a:ext cx="3017801" cy="596901"/>
            </a:xfrm>
            <a:prstGeom prst="rect">
              <a:avLst/>
            </a:prstGeom>
            <a:solidFill>
              <a:srgbClr val="99FFCC"/>
            </a:solidFill>
            <a:ln w="9525">
              <a:noFill/>
              <a:miter lim="800000"/>
              <a:headEnd/>
              <a:tailEnd/>
            </a:ln>
            <a:effectLst/>
          </p:spPr>
          <p:txBody>
            <a:bodyPr wrap="none" anchor="ctr"/>
            <a:lstStyle/>
            <a:p>
              <a:pPr algn="l"/>
              <a:endParaRPr lang="en-US" sz="1400" dirty="0">
                <a:solidFill>
                  <a:srgbClr val="000000"/>
                </a:solidFill>
                <a:latin typeface="Helvetica"/>
                <a:cs typeface="Helvetica"/>
              </a:endParaRPr>
            </a:p>
          </p:txBody>
        </p:sp>
        <p:sp>
          <p:nvSpPr>
            <p:cNvPr id="53" name="Rectangle 230"/>
            <p:cNvSpPr>
              <a:spLocks noChangeArrowheads="1"/>
            </p:cNvSpPr>
            <p:nvPr/>
          </p:nvSpPr>
          <p:spPr bwMode="auto">
            <a:xfrm>
              <a:off x="364190" y="1562100"/>
              <a:ext cx="3015193" cy="1060980"/>
            </a:xfrm>
            <a:prstGeom prst="rect">
              <a:avLst/>
            </a:prstGeom>
            <a:solidFill>
              <a:srgbClr val="DDDDDD"/>
            </a:solidFill>
            <a:ln w="9525">
              <a:noFill/>
              <a:miter lim="800000"/>
              <a:headEnd/>
              <a:tailEnd/>
            </a:ln>
            <a:effectLst/>
          </p:spPr>
          <p:txBody>
            <a:bodyPr wrap="none" anchor="ctr"/>
            <a:lstStyle/>
            <a:p>
              <a:pPr algn="l"/>
              <a:endParaRPr lang="en-US" dirty="0">
                <a:solidFill>
                  <a:srgbClr val="000000"/>
                </a:solidFill>
                <a:latin typeface="Helvetica"/>
                <a:cs typeface="Helvetica"/>
              </a:endParaRPr>
            </a:p>
          </p:txBody>
        </p:sp>
        <p:sp>
          <p:nvSpPr>
            <p:cNvPr id="54" name="Rectangle 232"/>
            <p:cNvSpPr>
              <a:spLocks noChangeArrowheads="1"/>
            </p:cNvSpPr>
            <p:nvPr/>
          </p:nvSpPr>
          <p:spPr bwMode="auto">
            <a:xfrm>
              <a:off x="364190" y="2697318"/>
              <a:ext cx="3013986" cy="630082"/>
            </a:xfrm>
            <a:prstGeom prst="rect">
              <a:avLst/>
            </a:prstGeom>
            <a:solidFill>
              <a:srgbClr val="82AAFF"/>
            </a:solidFill>
            <a:ln w="9525">
              <a:noFill/>
              <a:miter lim="800000"/>
              <a:headEnd/>
              <a:tailEnd/>
            </a:ln>
            <a:effectLst/>
          </p:spPr>
          <p:txBody>
            <a:bodyPr wrap="none" anchor="ctr"/>
            <a:lstStyle/>
            <a:p>
              <a:pPr algn="l"/>
              <a:endParaRPr lang="en-US" dirty="0">
                <a:solidFill>
                  <a:srgbClr val="000000"/>
                </a:solidFill>
                <a:latin typeface="Helvetica"/>
                <a:cs typeface="Helvetica"/>
              </a:endParaRPr>
            </a:p>
          </p:txBody>
        </p:sp>
        <p:grpSp>
          <p:nvGrpSpPr>
            <p:cNvPr id="2" name="Group 236"/>
            <p:cNvGrpSpPr>
              <a:grpSpLocks/>
            </p:cNvGrpSpPr>
            <p:nvPr/>
          </p:nvGrpSpPr>
          <p:grpSpPr bwMode="auto">
            <a:xfrm>
              <a:off x="362353" y="2581176"/>
              <a:ext cx="3017802" cy="187262"/>
              <a:chOff x="-6" y="1236"/>
              <a:chExt cx="4350" cy="156"/>
            </a:xfrm>
          </p:grpSpPr>
          <p:sp>
            <p:nvSpPr>
              <p:cNvPr id="59" name="Rectangle 237" descr="Dark downward diagonal"/>
              <p:cNvSpPr>
                <a:spLocks noChangeArrowheads="1"/>
              </p:cNvSpPr>
              <p:nvPr/>
            </p:nvSpPr>
            <p:spPr bwMode="auto">
              <a:xfrm>
                <a:off x="-6" y="1320"/>
                <a:ext cx="4350" cy="72"/>
              </a:xfrm>
              <a:prstGeom prst="rect">
                <a:avLst/>
              </a:prstGeom>
              <a:pattFill prst="dkDnDiag">
                <a:fgClr>
                  <a:schemeClr val="bg2"/>
                </a:fgClr>
                <a:bgClr>
                  <a:srgbClr val="DDDDDD"/>
                </a:bgClr>
              </a:pattFill>
              <a:ln w="9525">
                <a:noFill/>
                <a:miter lim="800000"/>
                <a:headEnd/>
                <a:tailEnd/>
              </a:ln>
              <a:effectLst/>
            </p:spPr>
            <p:txBody>
              <a:bodyPr wrap="none" anchor="ctr"/>
              <a:lstStyle/>
              <a:p>
                <a:pPr algn="l"/>
                <a:endParaRPr lang="en-US" dirty="0">
                  <a:solidFill>
                    <a:srgbClr val="000000"/>
                  </a:solidFill>
                  <a:latin typeface="Helvetica"/>
                  <a:cs typeface="Helvetica"/>
                </a:endParaRPr>
              </a:p>
            </p:txBody>
          </p:sp>
          <p:sp>
            <p:nvSpPr>
              <p:cNvPr id="60" name="Rectangle 238" descr="Dark downward diagonal"/>
              <p:cNvSpPr>
                <a:spLocks noChangeArrowheads="1"/>
              </p:cNvSpPr>
              <p:nvPr/>
            </p:nvSpPr>
            <p:spPr bwMode="auto">
              <a:xfrm>
                <a:off x="-6" y="1236"/>
                <a:ext cx="4350" cy="72"/>
              </a:xfrm>
              <a:prstGeom prst="rect">
                <a:avLst/>
              </a:prstGeom>
              <a:pattFill prst="dkDnDiag">
                <a:fgClr>
                  <a:schemeClr val="bg2"/>
                </a:fgClr>
                <a:bgClr>
                  <a:srgbClr val="DDDDDD"/>
                </a:bgClr>
              </a:pattFill>
              <a:ln w="9525">
                <a:noFill/>
                <a:miter lim="800000"/>
                <a:headEnd/>
                <a:tailEnd/>
              </a:ln>
              <a:effectLst/>
            </p:spPr>
            <p:txBody>
              <a:bodyPr wrap="none" anchor="ctr"/>
              <a:lstStyle/>
              <a:p>
                <a:pPr algn="l"/>
                <a:endParaRPr lang="en-US" dirty="0">
                  <a:solidFill>
                    <a:srgbClr val="000000"/>
                  </a:solidFill>
                  <a:latin typeface="Helvetica"/>
                  <a:cs typeface="Helvetica"/>
                </a:endParaRPr>
              </a:p>
            </p:txBody>
          </p:sp>
        </p:grpSp>
        <p:grpSp>
          <p:nvGrpSpPr>
            <p:cNvPr id="8" name="Group 233"/>
            <p:cNvGrpSpPr>
              <a:grpSpLocks/>
            </p:cNvGrpSpPr>
            <p:nvPr/>
          </p:nvGrpSpPr>
          <p:grpSpPr bwMode="auto">
            <a:xfrm>
              <a:off x="362353" y="3273635"/>
              <a:ext cx="3017802" cy="196690"/>
              <a:chOff x="1398" y="2144"/>
              <a:chExt cx="4344" cy="150"/>
            </a:xfrm>
          </p:grpSpPr>
          <p:sp>
            <p:nvSpPr>
              <p:cNvPr id="56" name="Rectangle 234"/>
              <p:cNvSpPr>
                <a:spLocks noChangeArrowheads="1"/>
              </p:cNvSpPr>
              <p:nvPr/>
            </p:nvSpPr>
            <p:spPr bwMode="auto">
              <a:xfrm>
                <a:off x="1398" y="2228"/>
                <a:ext cx="4344" cy="66"/>
              </a:xfrm>
              <a:prstGeom prst="rect">
                <a:avLst/>
              </a:prstGeom>
              <a:solidFill>
                <a:srgbClr val="808080"/>
              </a:solidFill>
              <a:ln w="9525">
                <a:noFill/>
                <a:miter lim="800000"/>
                <a:headEnd/>
                <a:tailEnd/>
              </a:ln>
              <a:effectLst/>
            </p:spPr>
            <p:txBody>
              <a:bodyPr wrap="none" anchor="ctr"/>
              <a:lstStyle/>
              <a:p>
                <a:pPr algn="l"/>
                <a:endParaRPr lang="en-US" dirty="0">
                  <a:solidFill>
                    <a:srgbClr val="000000"/>
                  </a:solidFill>
                  <a:latin typeface="Helvetica"/>
                  <a:cs typeface="Helvetica"/>
                </a:endParaRPr>
              </a:p>
            </p:txBody>
          </p:sp>
          <p:sp>
            <p:nvSpPr>
              <p:cNvPr id="57" name="Rectangle 235"/>
              <p:cNvSpPr>
                <a:spLocks noChangeArrowheads="1"/>
              </p:cNvSpPr>
              <p:nvPr/>
            </p:nvSpPr>
            <p:spPr bwMode="auto">
              <a:xfrm>
                <a:off x="1398" y="2144"/>
                <a:ext cx="4344" cy="72"/>
              </a:xfrm>
              <a:prstGeom prst="rect">
                <a:avLst/>
              </a:prstGeom>
              <a:solidFill>
                <a:srgbClr val="808080"/>
              </a:solidFill>
              <a:ln w="9525">
                <a:noFill/>
                <a:miter lim="800000"/>
                <a:headEnd/>
                <a:tailEnd/>
              </a:ln>
              <a:effectLst/>
            </p:spPr>
            <p:txBody>
              <a:bodyPr wrap="none" anchor="ctr"/>
              <a:lstStyle/>
              <a:p>
                <a:pPr algn="l"/>
                <a:endParaRPr lang="en-US" dirty="0">
                  <a:solidFill>
                    <a:srgbClr val="000000"/>
                  </a:solidFill>
                  <a:latin typeface="Helvetica"/>
                  <a:cs typeface="Helvetica"/>
                </a:endParaRPr>
              </a:p>
            </p:txBody>
          </p:sp>
        </p:grpSp>
      </p:grpSp>
      <p:sp>
        <p:nvSpPr>
          <p:cNvPr id="62" name="Text Box 4"/>
          <p:cNvSpPr txBox="1">
            <a:spLocks noChangeArrowheads="1"/>
          </p:cNvSpPr>
          <p:nvPr/>
        </p:nvSpPr>
        <p:spPr bwMode="auto">
          <a:xfrm>
            <a:off x="2105197" y="3711304"/>
            <a:ext cx="1251529" cy="461665"/>
          </a:xfrm>
          <a:prstGeom prst="rect">
            <a:avLst/>
          </a:prstGeom>
          <a:noFill/>
          <a:ln w="9525">
            <a:noFill/>
            <a:miter lim="800000"/>
            <a:headEnd/>
            <a:tailEnd/>
          </a:ln>
          <a:effectLst/>
        </p:spPr>
        <p:txBody>
          <a:bodyPr wrap="square">
            <a:spAutoFit/>
          </a:bodyPr>
          <a:lstStyle/>
          <a:p>
            <a:r>
              <a:rPr lang="en-US" sz="1200" b="1" dirty="0" smtClean="0">
                <a:solidFill>
                  <a:srgbClr val="FFFFFF">
                    <a:lumMod val="50000"/>
                  </a:srgbClr>
                </a:solidFill>
                <a:latin typeface="Helvetica"/>
                <a:cs typeface="Helvetica"/>
              </a:rPr>
              <a:t>mitochondrial matrix</a:t>
            </a:r>
            <a:endParaRPr lang="en-US" sz="1200" b="1" baseline="-25000" dirty="0">
              <a:solidFill>
                <a:srgbClr val="FFFFFF">
                  <a:lumMod val="50000"/>
                </a:srgbClr>
              </a:solidFill>
              <a:latin typeface="Helvetica"/>
              <a:cs typeface="Helvetica"/>
            </a:endParaRPr>
          </a:p>
        </p:txBody>
      </p:sp>
      <p:grpSp>
        <p:nvGrpSpPr>
          <p:cNvPr id="260" name="Group 259"/>
          <p:cNvGrpSpPr>
            <a:grpSpLocks noChangeAspect="1"/>
          </p:cNvGrpSpPr>
          <p:nvPr/>
        </p:nvGrpSpPr>
        <p:grpSpPr>
          <a:xfrm>
            <a:off x="949107" y="1982474"/>
            <a:ext cx="300976" cy="328041"/>
            <a:chOff x="6759165" y="2839632"/>
            <a:chExt cx="441325" cy="481011"/>
          </a:xfrm>
        </p:grpSpPr>
        <p:sp>
          <p:nvSpPr>
            <p:cNvPr id="261" name="Line 154"/>
            <p:cNvSpPr>
              <a:spLocks noChangeShapeType="1"/>
            </p:cNvSpPr>
            <p:nvPr/>
          </p:nvSpPr>
          <p:spPr bwMode="auto">
            <a:xfrm rot="4754449">
              <a:off x="6947904" y="2921783"/>
              <a:ext cx="43017" cy="42961"/>
            </a:xfrm>
            <a:prstGeom prst="line">
              <a:avLst/>
            </a:prstGeom>
            <a:noFill/>
            <a:ln w="9525">
              <a:solidFill>
                <a:schemeClr val="tx1"/>
              </a:solidFill>
              <a:round/>
              <a:headEnd/>
              <a:tailEnd/>
            </a:ln>
            <a:effectLst/>
          </p:spPr>
          <p:txBody>
            <a:bodyPr/>
            <a:lstStyle/>
            <a:p>
              <a:pPr algn="l"/>
              <a:endParaRPr lang="en-US" dirty="0">
                <a:solidFill>
                  <a:srgbClr val="000000"/>
                </a:solidFill>
                <a:latin typeface="Helvetica"/>
                <a:cs typeface="Helvetica"/>
              </a:endParaRPr>
            </a:p>
          </p:txBody>
        </p:sp>
        <p:sp>
          <p:nvSpPr>
            <p:cNvPr id="262" name="Oval 155"/>
            <p:cNvSpPr>
              <a:spLocks noChangeArrowheads="1"/>
            </p:cNvSpPr>
            <p:nvPr/>
          </p:nvSpPr>
          <p:spPr bwMode="auto">
            <a:xfrm rot="4754449" flipV="1">
              <a:off x="6953082" y="2844897"/>
              <a:ext cx="88642" cy="78111"/>
            </a:xfrm>
            <a:prstGeom prst="ellipse">
              <a:avLst/>
            </a:prstGeom>
            <a:solidFill>
              <a:srgbClr val="FF0000"/>
            </a:solidFill>
            <a:ln w="9525">
              <a:noFill/>
              <a:round/>
              <a:headEnd/>
              <a:tailEnd/>
            </a:ln>
            <a:effectLst/>
          </p:spPr>
          <p:txBody>
            <a:bodyPr wrap="none" anchor="ctr"/>
            <a:lstStyle/>
            <a:p>
              <a:pPr algn="l"/>
              <a:endParaRPr lang="en-US" dirty="0">
                <a:solidFill>
                  <a:srgbClr val="000000"/>
                </a:solidFill>
                <a:latin typeface="Helvetica"/>
                <a:cs typeface="Helvetica"/>
              </a:endParaRPr>
            </a:p>
          </p:txBody>
        </p:sp>
        <p:sp>
          <p:nvSpPr>
            <p:cNvPr id="263" name="Line 156"/>
            <p:cNvSpPr>
              <a:spLocks noChangeShapeType="1"/>
            </p:cNvSpPr>
            <p:nvPr/>
          </p:nvSpPr>
          <p:spPr bwMode="auto">
            <a:xfrm flipV="1">
              <a:off x="6888048" y="3252858"/>
              <a:ext cx="27339" cy="35196"/>
            </a:xfrm>
            <a:prstGeom prst="line">
              <a:avLst/>
            </a:prstGeom>
            <a:noFill/>
            <a:ln w="9525">
              <a:solidFill>
                <a:schemeClr val="tx1"/>
              </a:solidFill>
              <a:round/>
              <a:headEnd/>
              <a:tailEnd/>
            </a:ln>
            <a:effectLst/>
          </p:spPr>
          <p:txBody>
            <a:bodyPr/>
            <a:lstStyle/>
            <a:p>
              <a:pPr algn="l"/>
              <a:endParaRPr lang="en-US" dirty="0">
                <a:solidFill>
                  <a:srgbClr val="000000"/>
                </a:solidFill>
                <a:latin typeface="Helvetica"/>
                <a:cs typeface="Helvetica"/>
              </a:endParaRPr>
            </a:p>
          </p:txBody>
        </p:sp>
        <p:sp>
          <p:nvSpPr>
            <p:cNvPr id="264" name="Oval 157"/>
            <p:cNvSpPr>
              <a:spLocks noChangeArrowheads="1"/>
            </p:cNvSpPr>
            <p:nvPr/>
          </p:nvSpPr>
          <p:spPr bwMode="auto">
            <a:xfrm flipV="1">
              <a:off x="6891953" y="3172038"/>
              <a:ext cx="101544" cy="101677"/>
            </a:xfrm>
            <a:prstGeom prst="ellipse">
              <a:avLst/>
            </a:prstGeom>
            <a:solidFill>
              <a:schemeClr val="tx1"/>
            </a:solidFill>
            <a:ln w="9525">
              <a:noFill/>
              <a:round/>
              <a:headEnd/>
              <a:tailEnd/>
            </a:ln>
            <a:effectLst/>
          </p:spPr>
          <p:txBody>
            <a:bodyPr wrap="none" anchor="ctr"/>
            <a:lstStyle/>
            <a:p>
              <a:pPr algn="l"/>
              <a:endParaRPr lang="en-US" dirty="0">
                <a:solidFill>
                  <a:srgbClr val="000000"/>
                </a:solidFill>
                <a:latin typeface="Helvetica"/>
                <a:cs typeface="Helvetica"/>
              </a:endParaRPr>
            </a:p>
          </p:txBody>
        </p:sp>
        <p:sp>
          <p:nvSpPr>
            <p:cNvPr id="265" name="Oval 158"/>
            <p:cNvSpPr>
              <a:spLocks noChangeArrowheads="1"/>
            </p:cNvSpPr>
            <p:nvPr/>
          </p:nvSpPr>
          <p:spPr bwMode="auto">
            <a:xfrm flipV="1">
              <a:off x="6863312" y="3273715"/>
              <a:ext cx="41659" cy="46928"/>
            </a:xfrm>
            <a:prstGeom prst="ellipse">
              <a:avLst/>
            </a:prstGeom>
            <a:solidFill>
              <a:schemeClr val="bg1"/>
            </a:solidFill>
            <a:ln w="9525">
              <a:solidFill>
                <a:schemeClr val="tx1"/>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66" name="Line 159"/>
            <p:cNvSpPr>
              <a:spLocks noChangeShapeType="1"/>
            </p:cNvSpPr>
            <p:nvPr/>
          </p:nvSpPr>
          <p:spPr bwMode="auto">
            <a:xfrm>
              <a:off x="6962253" y="3245037"/>
              <a:ext cx="58583" cy="43017"/>
            </a:xfrm>
            <a:prstGeom prst="line">
              <a:avLst/>
            </a:prstGeom>
            <a:noFill/>
            <a:ln w="9525">
              <a:solidFill>
                <a:schemeClr val="tx1"/>
              </a:solidFill>
              <a:round/>
              <a:headEnd/>
              <a:tailEnd/>
            </a:ln>
            <a:effectLst/>
          </p:spPr>
          <p:txBody>
            <a:bodyPr/>
            <a:lstStyle/>
            <a:p>
              <a:pPr algn="l"/>
              <a:endParaRPr lang="en-US" dirty="0">
                <a:solidFill>
                  <a:srgbClr val="000000"/>
                </a:solidFill>
                <a:latin typeface="Helvetica"/>
                <a:cs typeface="Helvetica"/>
              </a:endParaRPr>
            </a:p>
          </p:txBody>
        </p:sp>
        <p:grpSp>
          <p:nvGrpSpPr>
            <p:cNvPr id="267" name="Group 160"/>
            <p:cNvGrpSpPr>
              <a:grpSpLocks/>
            </p:cNvGrpSpPr>
            <p:nvPr/>
          </p:nvGrpSpPr>
          <p:grpSpPr bwMode="auto">
            <a:xfrm>
              <a:off x="6853561" y="3127993"/>
              <a:ext cx="52074" cy="69088"/>
              <a:chOff x="1404" y="2977"/>
              <a:chExt cx="40" cy="48"/>
            </a:xfrm>
          </p:grpSpPr>
          <p:sp>
            <p:nvSpPr>
              <p:cNvPr id="288" name="Line 161"/>
              <p:cNvSpPr>
                <a:spLocks noChangeShapeType="1"/>
              </p:cNvSpPr>
              <p:nvPr/>
            </p:nvSpPr>
            <p:spPr bwMode="auto">
              <a:xfrm>
                <a:off x="1423" y="2998"/>
                <a:ext cx="21" cy="27"/>
              </a:xfrm>
              <a:prstGeom prst="line">
                <a:avLst/>
              </a:prstGeom>
              <a:noFill/>
              <a:ln w="9525">
                <a:solidFill>
                  <a:schemeClr val="tx1"/>
                </a:solidFill>
                <a:round/>
                <a:headEnd/>
                <a:tailEnd/>
              </a:ln>
              <a:effectLst/>
            </p:spPr>
            <p:txBody>
              <a:bodyPr/>
              <a:lstStyle/>
              <a:p>
                <a:pPr algn="l"/>
                <a:endParaRPr lang="en-US" dirty="0">
                  <a:solidFill>
                    <a:srgbClr val="000000"/>
                  </a:solidFill>
                  <a:latin typeface="Helvetica"/>
                  <a:cs typeface="Helvetica"/>
                </a:endParaRPr>
              </a:p>
            </p:txBody>
          </p:sp>
          <p:sp>
            <p:nvSpPr>
              <p:cNvPr id="289" name="Oval 162"/>
              <p:cNvSpPr>
                <a:spLocks noChangeArrowheads="1"/>
              </p:cNvSpPr>
              <p:nvPr/>
            </p:nvSpPr>
            <p:spPr bwMode="auto">
              <a:xfrm>
                <a:off x="1404" y="2977"/>
                <a:ext cx="32" cy="32"/>
              </a:xfrm>
              <a:prstGeom prst="ellipse">
                <a:avLst/>
              </a:prstGeom>
              <a:solidFill>
                <a:schemeClr val="bg1"/>
              </a:solidFill>
              <a:ln w="9525">
                <a:solidFill>
                  <a:schemeClr val="tx1"/>
                </a:solidFill>
                <a:round/>
                <a:headEnd/>
                <a:tailEnd/>
              </a:ln>
              <a:effectLst/>
            </p:spPr>
            <p:txBody>
              <a:bodyPr wrap="none" anchor="ctr"/>
              <a:lstStyle/>
              <a:p>
                <a:pPr algn="l"/>
                <a:endParaRPr lang="en-US" dirty="0">
                  <a:solidFill>
                    <a:srgbClr val="000000"/>
                  </a:solidFill>
                  <a:latin typeface="Helvetica"/>
                  <a:cs typeface="Helvetica"/>
                </a:endParaRPr>
              </a:p>
            </p:txBody>
          </p:sp>
        </p:grpSp>
        <p:sp>
          <p:nvSpPr>
            <p:cNvPr id="268" name="Oval 163"/>
            <p:cNvSpPr>
              <a:spLocks noChangeArrowheads="1"/>
            </p:cNvSpPr>
            <p:nvPr/>
          </p:nvSpPr>
          <p:spPr bwMode="auto">
            <a:xfrm>
              <a:off x="6893255" y="2947826"/>
              <a:ext cx="101544" cy="101677"/>
            </a:xfrm>
            <a:prstGeom prst="ellipse">
              <a:avLst/>
            </a:prstGeom>
            <a:solidFill>
              <a:schemeClr val="tx1"/>
            </a:solidFill>
            <a:ln w="9525">
              <a:noFill/>
              <a:round/>
              <a:headEnd/>
              <a:tailEnd/>
            </a:ln>
            <a:effectLst/>
          </p:spPr>
          <p:txBody>
            <a:bodyPr wrap="none" anchor="ctr"/>
            <a:lstStyle/>
            <a:p>
              <a:pPr algn="l"/>
              <a:endParaRPr lang="en-US" dirty="0">
                <a:solidFill>
                  <a:srgbClr val="000000"/>
                </a:solidFill>
                <a:latin typeface="Helvetica"/>
                <a:cs typeface="Helvetica"/>
              </a:endParaRPr>
            </a:p>
          </p:txBody>
        </p:sp>
        <p:sp>
          <p:nvSpPr>
            <p:cNvPr id="269" name="Line 164"/>
            <p:cNvSpPr>
              <a:spLocks noChangeShapeType="1"/>
            </p:cNvSpPr>
            <p:nvPr/>
          </p:nvSpPr>
          <p:spPr bwMode="auto">
            <a:xfrm>
              <a:off x="6947932" y="3003879"/>
              <a:ext cx="54677" cy="74303"/>
            </a:xfrm>
            <a:prstGeom prst="line">
              <a:avLst/>
            </a:prstGeom>
            <a:noFill/>
            <a:ln w="9525">
              <a:solidFill>
                <a:schemeClr val="tx1"/>
              </a:solidFill>
              <a:round/>
              <a:headEnd/>
              <a:tailEnd/>
            </a:ln>
            <a:effectLst/>
          </p:spPr>
          <p:txBody>
            <a:bodyPr/>
            <a:lstStyle/>
            <a:p>
              <a:pPr algn="l"/>
              <a:endParaRPr lang="en-US" dirty="0">
                <a:solidFill>
                  <a:srgbClr val="000000"/>
                </a:solidFill>
                <a:latin typeface="Helvetica"/>
                <a:cs typeface="Helvetica"/>
              </a:endParaRPr>
            </a:p>
          </p:txBody>
        </p:sp>
        <p:sp>
          <p:nvSpPr>
            <p:cNvPr id="270" name="Oval 165"/>
            <p:cNvSpPr>
              <a:spLocks noChangeArrowheads="1"/>
            </p:cNvSpPr>
            <p:nvPr/>
          </p:nvSpPr>
          <p:spPr bwMode="auto">
            <a:xfrm flipV="1">
              <a:off x="6963554" y="3057325"/>
              <a:ext cx="101544" cy="101677"/>
            </a:xfrm>
            <a:prstGeom prst="ellipse">
              <a:avLst/>
            </a:prstGeom>
            <a:solidFill>
              <a:schemeClr val="tx1"/>
            </a:solidFill>
            <a:ln w="9525">
              <a:noFill/>
              <a:round/>
              <a:headEnd/>
              <a:tailEnd/>
            </a:ln>
            <a:effectLst/>
          </p:spPr>
          <p:txBody>
            <a:bodyPr wrap="none" anchor="ctr"/>
            <a:lstStyle/>
            <a:p>
              <a:pPr algn="l"/>
              <a:endParaRPr lang="en-US" dirty="0">
                <a:solidFill>
                  <a:srgbClr val="000000"/>
                </a:solidFill>
                <a:latin typeface="Helvetica"/>
                <a:cs typeface="Helvetica"/>
              </a:endParaRPr>
            </a:p>
          </p:txBody>
        </p:sp>
        <p:sp>
          <p:nvSpPr>
            <p:cNvPr id="271" name="Line 166"/>
            <p:cNvSpPr>
              <a:spLocks noChangeShapeType="1"/>
            </p:cNvSpPr>
            <p:nvPr/>
          </p:nvSpPr>
          <p:spPr bwMode="auto">
            <a:xfrm flipV="1">
              <a:off x="6959649" y="3149877"/>
              <a:ext cx="42961" cy="54749"/>
            </a:xfrm>
            <a:prstGeom prst="line">
              <a:avLst/>
            </a:prstGeom>
            <a:noFill/>
            <a:ln w="9525">
              <a:solidFill>
                <a:schemeClr val="tx1"/>
              </a:solidFill>
              <a:round/>
              <a:headEnd/>
              <a:tailEnd/>
            </a:ln>
            <a:effectLst/>
          </p:spPr>
          <p:txBody>
            <a:bodyPr/>
            <a:lstStyle/>
            <a:p>
              <a:pPr algn="l"/>
              <a:endParaRPr lang="en-US" dirty="0">
                <a:solidFill>
                  <a:srgbClr val="000000"/>
                </a:solidFill>
                <a:latin typeface="Helvetica"/>
                <a:cs typeface="Helvetica"/>
              </a:endParaRPr>
            </a:p>
          </p:txBody>
        </p:sp>
        <p:grpSp>
          <p:nvGrpSpPr>
            <p:cNvPr id="272" name="Group 168"/>
            <p:cNvGrpSpPr>
              <a:grpSpLocks/>
            </p:cNvGrpSpPr>
            <p:nvPr/>
          </p:nvGrpSpPr>
          <p:grpSpPr bwMode="auto">
            <a:xfrm rot="10800000" flipH="1" flipV="1">
              <a:off x="6822304" y="2961318"/>
              <a:ext cx="91129" cy="56053"/>
              <a:chOff x="2271" y="2556"/>
              <a:chExt cx="114" cy="73"/>
            </a:xfrm>
          </p:grpSpPr>
          <p:sp>
            <p:nvSpPr>
              <p:cNvPr id="281" name="Arc 169"/>
              <p:cNvSpPr>
                <a:spLocks/>
              </p:cNvSpPr>
              <p:nvPr/>
            </p:nvSpPr>
            <p:spPr bwMode="auto">
              <a:xfrm>
                <a:off x="2271" y="2556"/>
                <a:ext cx="114" cy="27"/>
              </a:xfrm>
              <a:custGeom>
                <a:avLst/>
                <a:gdLst>
                  <a:gd name="G0" fmla="+- 21600 0 0"/>
                  <a:gd name="G1" fmla="+- 21600 0 0"/>
                  <a:gd name="G2" fmla="+- 21600 0 0"/>
                  <a:gd name="T0" fmla="*/ 147 w 43200"/>
                  <a:gd name="T1" fmla="*/ 24118 h 24118"/>
                  <a:gd name="T2" fmla="*/ 43200 w 43200"/>
                  <a:gd name="T3" fmla="*/ 21600 h 24118"/>
                  <a:gd name="T4" fmla="*/ 21600 w 43200"/>
                  <a:gd name="T5" fmla="*/ 21600 h 24118"/>
                </a:gdLst>
                <a:ahLst/>
                <a:cxnLst>
                  <a:cxn ang="0">
                    <a:pos x="T0" y="T1"/>
                  </a:cxn>
                  <a:cxn ang="0">
                    <a:pos x="T2" y="T3"/>
                  </a:cxn>
                  <a:cxn ang="0">
                    <a:pos x="T4" y="T5"/>
                  </a:cxn>
                </a:cxnLst>
                <a:rect l="0" t="0" r="r" b="b"/>
                <a:pathLst>
                  <a:path w="43200" h="24118" fill="none" extrusionOk="0">
                    <a:moveTo>
                      <a:pt x="147" y="24117"/>
                    </a:moveTo>
                    <a:cubicBezTo>
                      <a:pt x="49" y="23282"/>
                      <a:pt x="0" y="22441"/>
                      <a:pt x="0" y="21600"/>
                    </a:cubicBezTo>
                    <a:cubicBezTo>
                      <a:pt x="0" y="9670"/>
                      <a:pt x="9670" y="0"/>
                      <a:pt x="21600" y="0"/>
                    </a:cubicBezTo>
                    <a:cubicBezTo>
                      <a:pt x="33529" y="-1"/>
                      <a:pt x="43199" y="9670"/>
                      <a:pt x="43200" y="21599"/>
                    </a:cubicBezTo>
                  </a:path>
                  <a:path w="43200" h="24118" stroke="0" extrusionOk="0">
                    <a:moveTo>
                      <a:pt x="147" y="24117"/>
                    </a:moveTo>
                    <a:cubicBezTo>
                      <a:pt x="49" y="23282"/>
                      <a:pt x="0" y="22441"/>
                      <a:pt x="0" y="21600"/>
                    </a:cubicBezTo>
                    <a:cubicBezTo>
                      <a:pt x="0" y="9670"/>
                      <a:pt x="9670" y="0"/>
                      <a:pt x="21600" y="0"/>
                    </a:cubicBezTo>
                    <a:cubicBezTo>
                      <a:pt x="33529" y="-1"/>
                      <a:pt x="43199" y="9670"/>
                      <a:pt x="43200" y="21599"/>
                    </a:cubicBezTo>
                    <a:lnTo>
                      <a:pt x="21600" y="21600"/>
                    </a:lnTo>
                    <a:close/>
                  </a:path>
                </a:pathLst>
              </a:custGeom>
              <a:noFill/>
              <a:ln w="9525">
                <a:solidFill>
                  <a:schemeClr val="tx1"/>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86" name="Arc 170"/>
              <p:cNvSpPr>
                <a:spLocks/>
              </p:cNvSpPr>
              <p:nvPr/>
            </p:nvSpPr>
            <p:spPr bwMode="auto">
              <a:xfrm flipV="1">
                <a:off x="2271" y="2602"/>
                <a:ext cx="114" cy="27"/>
              </a:xfrm>
              <a:custGeom>
                <a:avLst/>
                <a:gdLst>
                  <a:gd name="G0" fmla="+- 21600 0 0"/>
                  <a:gd name="G1" fmla="+- 21600 0 0"/>
                  <a:gd name="G2" fmla="+- 21600 0 0"/>
                  <a:gd name="T0" fmla="*/ 147 w 43200"/>
                  <a:gd name="T1" fmla="*/ 24118 h 24118"/>
                  <a:gd name="T2" fmla="*/ 43200 w 43200"/>
                  <a:gd name="T3" fmla="*/ 21600 h 24118"/>
                  <a:gd name="T4" fmla="*/ 21600 w 43200"/>
                  <a:gd name="T5" fmla="*/ 21600 h 24118"/>
                </a:gdLst>
                <a:ahLst/>
                <a:cxnLst>
                  <a:cxn ang="0">
                    <a:pos x="T0" y="T1"/>
                  </a:cxn>
                  <a:cxn ang="0">
                    <a:pos x="T2" y="T3"/>
                  </a:cxn>
                  <a:cxn ang="0">
                    <a:pos x="T4" y="T5"/>
                  </a:cxn>
                </a:cxnLst>
                <a:rect l="0" t="0" r="r" b="b"/>
                <a:pathLst>
                  <a:path w="43200" h="24118" fill="none" extrusionOk="0">
                    <a:moveTo>
                      <a:pt x="147" y="24117"/>
                    </a:moveTo>
                    <a:cubicBezTo>
                      <a:pt x="49" y="23282"/>
                      <a:pt x="0" y="22441"/>
                      <a:pt x="0" y="21600"/>
                    </a:cubicBezTo>
                    <a:cubicBezTo>
                      <a:pt x="0" y="9670"/>
                      <a:pt x="9670" y="0"/>
                      <a:pt x="21600" y="0"/>
                    </a:cubicBezTo>
                    <a:cubicBezTo>
                      <a:pt x="33529" y="-1"/>
                      <a:pt x="43199" y="9670"/>
                      <a:pt x="43200" y="21599"/>
                    </a:cubicBezTo>
                  </a:path>
                  <a:path w="43200" h="24118" stroke="0" extrusionOk="0">
                    <a:moveTo>
                      <a:pt x="147" y="24117"/>
                    </a:moveTo>
                    <a:cubicBezTo>
                      <a:pt x="49" y="23282"/>
                      <a:pt x="0" y="22441"/>
                      <a:pt x="0" y="21600"/>
                    </a:cubicBezTo>
                    <a:cubicBezTo>
                      <a:pt x="0" y="9670"/>
                      <a:pt x="9670" y="0"/>
                      <a:pt x="21600" y="0"/>
                    </a:cubicBezTo>
                    <a:cubicBezTo>
                      <a:pt x="33529" y="-1"/>
                      <a:pt x="43199" y="9670"/>
                      <a:pt x="43200" y="21599"/>
                    </a:cubicBezTo>
                    <a:lnTo>
                      <a:pt x="21600" y="21600"/>
                    </a:lnTo>
                    <a:close/>
                  </a:path>
                </a:pathLst>
              </a:custGeom>
              <a:noFill/>
              <a:ln w="9525">
                <a:solidFill>
                  <a:schemeClr val="tx1"/>
                </a:solidFill>
                <a:round/>
                <a:headEnd/>
                <a:tailEnd/>
              </a:ln>
              <a:effectLst/>
            </p:spPr>
            <p:txBody>
              <a:bodyPr wrap="none" anchor="ctr"/>
              <a:lstStyle/>
              <a:p>
                <a:pPr algn="l"/>
                <a:endParaRPr lang="en-US" dirty="0">
                  <a:solidFill>
                    <a:srgbClr val="000000"/>
                  </a:solidFill>
                  <a:latin typeface="Helvetica"/>
                  <a:cs typeface="Helvetica"/>
                </a:endParaRPr>
              </a:p>
            </p:txBody>
          </p:sp>
        </p:grpSp>
        <p:sp>
          <p:nvSpPr>
            <p:cNvPr id="273" name="Oval 171"/>
            <p:cNvSpPr>
              <a:spLocks noChangeArrowheads="1"/>
            </p:cNvSpPr>
            <p:nvPr/>
          </p:nvSpPr>
          <p:spPr bwMode="auto">
            <a:xfrm rot="5400000" flipH="1" flipV="1">
              <a:off x="6753899" y="2955699"/>
              <a:ext cx="88641" cy="78110"/>
            </a:xfrm>
            <a:prstGeom prst="ellipse">
              <a:avLst/>
            </a:prstGeom>
            <a:solidFill>
              <a:srgbClr val="FF0000"/>
            </a:solidFill>
            <a:ln w="9525">
              <a:noFill/>
              <a:round/>
              <a:headEnd/>
              <a:tailEnd/>
            </a:ln>
            <a:effectLst/>
          </p:spPr>
          <p:txBody>
            <a:bodyPr wrap="none" anchor="ctr"/>
            <a:lstStyle/>
            <a:p>
              <a:pPr algn="l"/>
              <a:endParaRPr lang="en-US" dirty="0">
                <a:solidFill>
                  <a:srgbClr val="000000"/>
                </a:solidFill>
                <a:latin typeface="Helvetica"/>
                <a:cs typeface="Helvetica"/>
              </a:endParaRPr>
            </a:p>
          </p:txBody>
        </p:sp>
        <p:grpSp>
          <p:nvGrpSpPr>
            <p:cNvPr id="274" name="Group 173"/>
            <p:cNvGrpSpPr>
              <a:grpSpLocks/>
            </p:cNvGrpSpPr>
            <p:nvPr/>
          </p:nvGrpSpPr>
          <p:grpSpPr bwMode="auto">
            <a:xfrm rot="10800000" flipV="1">
              <a:off x="7046221" y="3076031"/>
              <a:ext cx="91129" cy="56053"/>
              <a:chOff x="2271" y="2556"/>
              <a:chExt cx="114" cy="73"/>
            </a:xfrm>
          </p:grpSpPr>
          <p:sp>
            <p:nvSpPr>
              <p:cNvPr id="278" name="Arc 174"/>
              <p:cNvSpPr>
                <a:spLocks/>
              </p:cNvSpPr>
              <p:nvPr/>
            </p:nvSpPr>
            <p:spPr bwMode="auto">
              <a:xfrm>
                <a:off x="2271" y="2556"/>
                <a:ext cx="114" cy="27"/>
              </a:xfrm>
              <a:custGeom>
                <a:avLst/>
                <a:gdLst>
                  <a:gd name="G0" fmla="+- 21600 0 0"/>
                  <a:gd name="G1" fmla="+- 21600 0 0"/>
                  <a:gd name="G2" fmla="+- 21600 0 0"/>
                  <a:gd name="T0" fmla="*/ 147 w 43200"/>
                  <a:gd name="T1" fmla="*/ 24118 h 24118"/>
                  <a:gd name="T2" fmla="*/ 43200 w 43200"/>
                  <a:gd name="T3" fmla="*/ 21600 h 24118"/>
                  <a:gd name="T4" fmla="*/ 21600 w 43200"/>
                  <a:gd name="T5" fmla="*/ 21600 h 24118"/>
                </a:gdLst>
                <a:ahLst/>
                <a:cxnLst>
                  <a:cxn ang="0">
                    <a:pos x="T0" y="T1"/>
                  </a:cxn>
                  <a:cxn ang="0">
                    <a:pos x="T2" y="T3"/>
                  </a:cxn>
                  <a:cxn ang="0">
                    <a:pos x="T4" y="T5"/>
                  </a:cxn>
                </a:cxnLst>
                <a:rect l="0" t="0" r="r" b="b"/>
                <a:pathLst>
                  <a:path w="43200" h="24118" fill="none" extrusionOk="0">
                    <a:moveTo>
                      <a:pt x="147" y="24117"/>
                    </a:moveTo>
                    <a:cubicBezTo>
                      <a:pt x="49" y="23282"/>
                      <a:pt x="0" y="22441"/>
                      <a:pt x="0" y="21600"/>
                    </a:cubicBezTo>
                    <a:cubicBezTo>
                      <a:pt x="0" y="9670"/>
                      <a:pt x="9670" y="0"/>
                      <a:pt x="21600" y="0"/>
                    </a:cubicBezTo>
                    <a:cubicBezTo>
                      <a:pt x="33529" y="-1"/>
                      <a:pt x="43199" y="9670"/>
                      <a:pt x="43200" y="21599"/>
                    </a:cubicBezTo>
                  </a:path>
                  <a:path w="43200" h="24118" stroke="0" extrusionOk="0">
                    <a:moveTo>
                      <a:pt x="147" y="24117"/>
                    </a:moveTo>
                    <a:cubicBezTo>
                      <a:pt x="49" y="23282"/>
                      <a:pt x="0" y="22441"/>
                      <a:pt x="0" y="21600"/>
                    </a:cubicBezTo>
                    <a:cubicBezTo>
                      <a:pt x="0" y="9670"/>
                      <a:pt x="9670" y="0"/>
                      <a:pt x="21600" y="0"/>
                    </a:cubicBezTo>
                    <a:cubicBezTo>
                      <a:pt x="33529" y="-1"/>
                      <a:pt x="43199" y="9670"/>
                      <a:pt x="43200" y="21599"/>
                    </a:cubicBezTo>
                    <a:lnTo>
                      <a:pt x="21600" y="21600"/>
                    </a:lnTo>
                    <a:close/>
                  </a:path>
                </a:pathLst>
              </a:custGeom>
              <a:noFill/>
              <a:ln w="9525">
                <a:solidFill>
                  <a:schemeClr val="tx1"/>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80" name="Arc 175"/>
              <p:cNvSpPr>
                <a:spLocks/>
              </p:cNvSpPr>
              <p:nvPr/>
            </p:nvSpPr>
            <p:spPr bwMode="auto">
              <a:xfrm flipV="1">
                <a:off x="2271" y="2602"/>
                <a:ext cx="114" cy="27"/>
              </a:xfrm>
              <a:custGeom>
                <a:avLst/>
                <a:gdLst>
                  <a:gd name="G0" fmla="+- 21600 0 0"/>
                  <a:gd name="G1" fmla="+- 21600 0 0"/>
                  <a:gd name="G2" fmla="+- 21600 0 0"/>
                  <a:gd name="T0" fmla="*/ 147 w 43200"/>
                  <a:gd name="T1" fmla="*/ 24118 h 24118"/>
                  <a:gd name="T2" fmla="*/ 43200 w 43200"/>
                  <a:gd name="T3" fmla="*/ 21600 h 24118"/>
                  <a:gd name="T4" fmla="*/ 21600 w 43200"/>
                  <a:gd name="T5" fmla="*/ 21600 h 24118"/>
                </a:gdLst>
                <a:ahLst/>
                <a:cxnLst>
                  <a:cxn ang="0">
                    <a:pos x="T0" y="T1"/>
                  </a:cxn>
                  <a:cxn ang="0">
                    <a:pos x="T2" y="T3"/>
                  </a:cxn>
                  <a:cxn ang="0">
                    <a:pos x="T4" y="T5"/>
                  </a:cxn>
                </a:cxnLst>
                <a:rect l="0" t="0" r="r" b="b"/>
                <a:pathLst>
                  <a:path w="43200" h="24118" fill="none" extrusionOk="0">
                    <a:moveTo>
                      <a:pt x="147" y="24117"/>
                    </a:moveTo>
                    <a:cubicBezTo>
                      <a:pt x="49" y="23282"/>
                      <a:pt x="0" y="22441"/>
                      <a:pt x="0" y="21600"/>
                    </a:cubicBezTo>
                    <a:cubicBezTo>
                      <a:pt x="0" y="9670"/>
                      <a:pt x="9670" y="0"/>
                      <a:pt x="21600" y="0"/>
                    </a:cubicBezTo>
                    <a:cubicBezTo>
                      <a:pt x="33529" y="-1"/>
                      <a:pt x="43199" y="9670"/>
                      <a:pt x="43200" y="21599"/>
                    </a:cubicBezTo>
                  </a:path>
                  <a:path w="43200" h="24118" stroke="0" extrusionOk="0">
                    <a:moveTo>
                      <a:pt x="147" y="24117"/>
                    </a:moveTo>
                    <a:cubicBezTo>
                      <a:pt x="49" y="23282"/>
                      <a:pt x="0" y="22441"/>
                      <a:pt x="0" y="21600"/>
                    </a:cubicBezTo>
                    <a:cubicBezTo>
                      <a:pt x="0" y="9670"/>
                      <a:pt x="9670" y="0"/>
                      <a:pt x="21600" y="0"/>
                    </a:cubicBezTo>
                    <a:cubicBezTo>
                      <a:pt x="33529" y="-1"/>
                      <a:pt x="43199" y="9670"/>
                      <a:pt x="43200" y="21599"/>
                    </a:cubicBezTo>
                    <a:lnTo>
                      <a:pt x="21600" y="21600"/>
                    </a:lnTo>
                    <a:close/>
                  </a:path>
                </a:pathLst>
              </a:custGeom>
              <a:noFill/>
              <a:ln w="9525">
                <a:solidFill>
                  <a:schemeClr val="tx1"/>
                </a:solidFill>
                <a:round/>
                <a:headEnd/>
                <a:tailEnd/>
              </a:ln>
              <a:effectLst/>
            </p:spPr>
            <p:txBody>
              <a:bodyPr wrap="none" anchor="ctr"/>
              <a:lstStyle/>
              <a:p>
                <a:pPr algn="l"/>
                <a:endParaRPr lang="en-US" dirty="0">
                  <a:solidFill>
                    <a:srgbClr val="000000"/>
                  </a:solidFill>
                  <a:latin typeface="Helvetica"/>
                  <a:cs typeface="Helvetica"/>
                </a:endParaRPr>
              </a:p>
            </p:txBody>
          </p:sp>
        </p:grpSp>
        <p:sp>
          <p:nvSpPr>
            <p:cNvPr id="275" name="Oval 176"/>
            <p:cNvSpPr>
              <a:spLocks noChangeArrowheads="1"/>
            </p:cNvSpPr>
            <p:nvPr/>
          </p:nvSpPr>
          <p:spPr bwMode="auto">
            <a:xfrm rot="16200000" flipV="1">
              <a:off x="7117114" y="3070412"/>
              <a:ext cx="88641" cy="78110"/>
            </a:xfrm>
            <a:prstGeom prst="ellipse">
              <a:avLst/>
            </a:prstGeom>
            <a:solidFill>
              <a:srgbClr val="FF0000"/>
            </a:solidFill>
            <a:ln w="9525">
              <a:noFill/>
              <a:round/>
              <a:headEnd/>
              <a:tailEnd/>
            </a:ln>
            <a:effectLst/>
          </p:spPr>
          <p:txBody>
            <a:bodyPr wrap="none" anchor="ctr"/>
            <a:lstStyle/>
            <a:p>
              <a:pPr algn="l"/>
              <a:endParaRPr lang="en-US" dirty="0">
                <a:solidFill>
                  <a:srgbClr val="000000"/>
                </a:solidFill>
                <a:latin typeface="Helvetica"/>
                <a:cs typeface="Helvetica"/>
              </a:endParaRPr>
            </a:p>
          </p:txBody>
        </p:sp>
        <p:sp>
          <p:nvSpPr>
            <p:cNvPr id="276" name="Oval 177"/>
            <p:cNvSpPr>
              <a:spLocks noChangeArrowheads="1"/>
            </p:cNvSpPr>
            <p:nvPr/>
          </p:nvSpPr>
          <p:spPr bwMode="auto">
            <a:xfrm flipV="1">
              <a:off x="6992195" y="3263287"/>
              <a:ext cx="41659" cy="46928"/>
            </a:xfrm>
            <a:prstGeom prst="ellipse">
              <a:avLst/>
            </a:prstGeom>
            <a:solidFill>
              <a:schemeClr val="bg1"/>
            </a:solidFill>
            <a:ln w="9525">
              <a:solidFill>
                <a:schemeClr val="tx1"/>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77" name="Line 312"/>
            <p:cNvSpPr>
              <a:spLocks noChangeShapeType="1"/>
            </p:cNvSpPr>
            <p:nvPr/>
          </p:nvSpPr>
          <p:spPr bwMode="auto">
            <a:xfrm>
              <a:off x="7057615" y="2860268"/>
              <a:ext cx="57150" cy="1587"/>
            </a:xfrm>
            <a:prstGeom prst="line">
              <a:avLst/>
            </a:prstGeom>
            <a:noFill/>
            <a:ln w="19050">
              <a:solidFill>
                <a:srgbClr val="FF0000"/>
              </a:solidFill>
              <a:round/>
              <a:headEnd/>
              <a:tailEnd/>
            </a:ln>
            <a:effectLst/>
          </p:spPr>
          <p:txBody>
            <a:bodyPr/>
            <a:lstStyle/>
            <a:p>
              <a:pPr algn="l"/>
              <a:endParaRPr lang="en-US" dirty="0">
                <a:solidFill>
                  <a:srgbClr val="000000"/>
                </a:solidFill>
                <a:latin typeface="Helvetica"/>
                <a:cs typeface="Helvetica"/>
              </a:endParaRPr>
            </a:p>
          </p:txBody>
        </p:sp>
      </p:grpSp>
      <p:sp>
        <p:nvSpPr>
          <p:cNvPr id="464" name="Text Box 4"/>
          <p:cNvSpPr txBox="1">
            <a:spLocks noChangeArrowheads="1"/>
          </p:cNvSpPr>
          <p:nvPr/>
        </p:nvSpPr>
        <p:spPr bwMode="auto">
          <a:xfrm>
            <a:off x="2365558" y="3037398"/>
            <a:ext cx="730806" cy="276999"/>
          </a:xfrm>
          <a:prstGeom prst="rect">
            <a:avLst/>
          </a:prstGeom>
          <a:noFill/>
          <a:ln w="9525">
            <a:noFill/>
            <a:miter lim="800000"/>
            <a:headEnd/>
            <a:tailEnd/>
          </a:ln>
          <a:effectLst/>
        </p:spPr>
        <p:txBody>
          <a:bodyPr wrap="square">
            <a:spAutoFit/>
          </a:bodyPr>
          <a:lstStyle/>
          <a:p>
            <a:r>
              <a:rPr lang="en-US" sz="1200" b="1" dirty="0" smtClean="0">
                <a:solidFill>
                  <a:srgbClr val="FFFFFF">
                    <a:lumMod val="50000"/>
                  </a:srgbClr>
                </a:solidFill>
                <a:latin typeface="Helvetica"/>
                <a:cs typeface="Helvetica"/>
              </a:rPr>
              <a:t>IMS</a:t>
            </a:r>
            <a:endParaRPr lang="en-US" sz="1200" b="1" baseline="-25000" dirty="0">
              <a:solidFill>
                <a:srgbClr val="FFFFFF">
                  <a:lumMod val="50000"/>
                </a:srgbClr>
              </a:solidFill>
              <a:latin typeface="Helvetica"/>
              <a:cs typeface="Helvetica"/>
            </a:endParaRPr>
          </a:p>
        </p:txBody>
      </p:sp>
      <p:sp>
        <p:nvSpPr>
          <p:cNvPr id="479" name="AutoShape 137"/>
          <p:cNvSpPr>
            <a:spLocks noChangeArrowheads="1"/>
          </p:cNvSpPr>
          <p:nvPr/>
        </p:nvSpPr>
        <p:spPr bwMode="auto">
          <a:xfrm>
            <a:off x="954220" y="2773850"/>
            <a:ext cx="390935" cy="255606"/>
          </a:xfrm>
          <a:prstGeom prst="can">
            <a:avLst>
              <a:gd name="adj" fmla="val 35770"/>
            </a:avLst>
          </a:prstGeom>
          <a:solidFill>
            <a:schemeClr val="accent1"/>
          </a:solidFill>
          <a:ln w="9525">
            <a:solidFill>
              <a:schemeClr val="tx1"/>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481" name="Oval 480"/>
          <p:cNvSpPr/>
          <p:nvPr/>
        </p:nvSpPr>
        <p:spPr>
          <a:xfrm>
            <a:off x="1047708" y="2798102"/>
            <a:ext cx="201976"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US" dirty="0">
              <a:solidFill>
                <a:srgbClr val="FFFFFF"/>
              </a:solidFill>
              <a:latin typeface="Helvetica"/>
              <a:cs typeface="Helvetica"/>
            </a:endParaRPr>
          </a:p>
        </p:txBody>
      </p:sp>
      <p:sp>
        <p:nvSpPr>
          <p:cNvPr id="482" name="Text Box 4"/>
          <p:cNvSpPr txBox="1">
            <a:spLocks noChangeArrowheads="1"/>
          </p:cNvSpPr>
          <p:nvPr/>
        </p:nvSpPr>
        <p:spPr bwMode="auto">
          <a:xfrm>
            <a:off x="756233" y="2310470"/>
            <a:ext cx="745958" cy="253916"/>
          </a:xfrm>
          <a:prstGeom prst="rect">
            <a:avLst/>
          </a:prstGeom>
          <a:noFill/>
          <a:ln w="9525">
            <a:noFill/>
            <a:miter lim="800000"/>
            <a:headEnd/>
            <a:tailEnd/>
          </a:ln>
          <a:effectLst/>
        </p:spPr>
        <p:txBody>
          <a:bodyPr wrap="none">
            <a:spAutoFit/>
          </a:bodyPr>
          <a:lstStyle/>
          <a:p>
            <a:r>
              <a:rPr lang="en-US" sz="1050" b="1" dirty="0" smtClean="0">
                <a:solidFill>
                  <a:srgbClr val="000000"/>
                </a:solidFill>
                <a:latin typeface="Helvetica"/>
                <a:cs typeface="Helvetica"/>
              </a:rPr>
              <a:t>pyruvate</a:t>
            </a:r>
            <a:endParaRPr lang="en-US" sz="1050" b="1" baseline="-25000" dirty="0">
              <a:solidFill>
                <a:srgbClr val="000000"/>
              </a:solidFill>
              <a:latin typeface="Helvetica"/>
              <a:cs typeface="Helvetica"/>
            </a:endParaRPr>
          </a:p>
        </p:txBody>
      </p:sp>
      <p:sp>
        <p:nvSpPr>
          <p:cNvPr id="494" name="Freeform 208"/>
          <p:cNvSpPr>
            <a:spLocks/>
          </p:cNvSpPr>
          <p:nvPr/>
        </p:nvSpPr>
        <p:spPr bwMode="auto">
          <a:xfrm rot="15865876">
            <a:off x="1221281" y="2960856"/>
            <a:ext cx="248270" cy="374349"/>
          </a:xfrm>
          <a:custGeom>
            <a:avLst/>
            <a:gdLst>
              <a:gd name="T0" fmla="*/ 98 w 98"/>
              <a:gd name="T1" fmla="*/ 0 h 258"/>
              <a:gd name="T2" fmla="*/ 60 w 98"/>
              <a:gd name="T3" fmla="*/ 84 h 258"/>
              <a:gd name="T4" fmla="*/ 62 w 98"/>
              <a:gd name="T5" fmla="*/ 160 h 258"/>
              <a:gd name="T6" fmla="*/ 0 w 98"/>
              <a:gd name="T7" fmla="*/ 258 h 258"/>
              <a:gd name="T8" fmla="*/ 0 60000 65536"/>
              <a:gd name="T9" fmla="*/ 0 60000 65536"/>
              <a:gd name="T10" fmla="*/ 0 60000 65536"/>
              <a:gd name="T11" fmla="*/ 0 60000 65536"/>
              <a:gd name="T12" fmla="*/ 0 w 98"/>
              <a:gd name="T13" fmla="*/ 0 h 258"/>
              <a:gd name="T14" fmla="*/ 98 w 98"/>
              <a:gd name="T15" fmla="*/ 258 h 258"/>
              <a:gd name="connsiteX0" fmla="*/ 98 w 98"/>
              <a:gd name="connsiteY0" fmla="*/ 123 h 381"/>
              <a:gd name="connsiteX1" fmla="*/ 86 w 98"/>
              <a:gd name="connsiteY1" fmla="*/ 14 h 381"/>
              <a:gd name="connsiteX2" fmla="*/ 60 w 98"/>
              <a:gd name="connsiteY2" fmla="*/ 207 h 381"/>
              <a:gd name="connsiteX3" fmla="*/ 62 w 98"/>
              <a:gd name="connsiteY3" fmla="*/ 283 h 381"/>
              <a:gd name="connsiteX4" fmla="*/ 0 w 98"/>
              <a:gd name="connsiteY4" fmla="*/ 381 h 381"/>
              <a:gd name="connsiteX0" fmla="*/ 86 w 86"/>
              <a:gd name="connsiteY0" fmla="*/ 0 h 367"/>
              <a:gd name="connsiteX1" fmla="*/ 60 w 86"/>
              <a:gd name="connsiteY1" fmla="*/ 193 h 367"/>
              <a:gd name="connsiteX2" fmla="*/ 62 w 86"/>
              <a:gd name="connsiteY2" fmla="*/ 269 h 367"/>
              <a:gd name="connsiteX3" fmla="*/ 0 w 86"/>
              <a:gd name="connsiteY3" fmla="*/ 367 h 367"/>
              <a:gd name="connsiteX0" fmla="*/ 86 w 86"/>
              <a:gd name="connsiteY0" fmla="*/ 0 h 367"/>
              <a:gd name="connsiteX1" fmla="*/ 60 w 86"/>
              <a:gd name="connsiteY1" fmla="*/ 193 h 367"/>
              <a:gd name="connsiteX2" fmla="*/ 62 w 86"/>
              <a:gd name="connsiteY2" fmla="*/ 269 h 367"/>
              <a:gd name="connsiteX3" fmla="*/ 0 w 86"/>
              <a:gd name="connsiteY3" fmla="*/ 367 h 367"/>
              <a:gd name="connsiteX0" fmla="*/ 86 w 86"/>
              <a:gd name="connsiteY0" fmla="*/ 0 h 367"/>
              <a:gd name="connsiteX1" fmla="*/ 60 w 86"/>
              <a:gd name="connsiteY1" fmla="*/ 193 h 367"/>
              <a:gd name="connsiteX2" fmla="*/ 0 w 86"/>
              <a:gd name="connsiteY2" fmla="*/ 367 h 367"/>
              <a:gd name="connsiteX0" fmla="*/ 86 w 89"/>
              <a:gd name="connsiteY0" fmla="*/ 0 h 367"/>
              <a:gd name="connsiteX1" fmla="*/ 75 w 89"/>
              <a:gd name="connsiteY1" fmla="*/ 205 h 367"/>
              <a:gd name="connsiteX2" fmla="*/ 0 w 89"/>
              <a:gd name="connsiteY2" fmla="*/ 367 h 367"/>
              <a:gd name="connsiteX0" fmla="*/ 109 w 109"/>
              <a:gd name="connsiteY0" fmla="*/ 0 h 427"/>
              <a:gd name="connsiteX1" fmla="*/ 75 w 109"/>
              <a:gd name="connsiteY1" fmla="*/ 265 h 427"/>
              <a:gd name="connsiteX2" fmla="*/ 0 w 109"/>
              <a:gd name="connsiteY2" fmla="*/ 427 h 427"/>
              <a:gd name="connsiteX0" fmla="*/ 109 w 109"/>
              <a:gd name="connsiteY0" fmla="*/ 0 h 427"/>
              <a:gd name="connsiteX1" fmla="*/ 75 w 109"/>
              <a:gd name="connsiteY1" fmla="*/ 265 h 427"/>
              <a:gd name="connsiteX2" fmla="*/ 0 w 109"/>
              <a:gd name="connsiteY2" fmla="*/ 427 h 427"/>
            </a:gdLst>
            <a:ahLst/>
            <a:cxnLst>
              <a:cxn ang="0">
                <a:pos x="connsiteX0" y="connsiteY0"/>
              </a:cxn>
              <a:cxn ang="0">
                <a:pos x="connsiteX1" y="connsiteY1"/>
              </a:cxn>
              <a:cxn ang="0">
                <a:pos x="connsiteX2" y="connsiteY2"/>
              </a:cxn>
            </a:cxnLst>
            <a:rect l="l" t="t" r="r" b="b"/>
            <a:pathLst>
              <a:path w="109" h="427">
                <a:moveTo>
                  <a:pt x="109" y="0"/>
                </a:moveTo>
                <a:cubicBezTo>
                  <a:pt x="53" y="16"/>
                  <a:pt x="93" y="194"/>
                  <a:pt x="75" y="265"/>
                </a:cubicBezTo>
                <a:cubicBezTo>
                  <a:pt x="57" y="336"/>
                  <a:pt x="13" y="391"/>
                  <a:pt x="0" y="427"/>
                </a:cubicBezTo>
              </a:path>
            </a:pathLst>
          </a:custGeom>
          <a:noFill/>
          <a:ln w="19050" cap="flat" cmpd="sng">
            <a:solidFill>
              <a:srgbClr val="000000"/>
            </a:solidFill>
            <a:prstDash val="sysDot"/>
            <a:round/>
            <a:headEnd type="none" w="med" len="med"/>
            <a:tailEnd type="arrow" w="med" len="med"/>
          </a:ln>
          <a:effectLst>
            <a:outerShdw blurRad="50800" dist="38100" dir="2700000">
              <a:srgbClr val="000000">
                <a:alpha val="43000"/>
              </a:srgbClr>
            </a:outerShdw>
          </a:effectLst>
        </p:spPr>
        <p:txBody>
          <a:bodyPr/>
          <a:lstStyle/>
          <a:p>
            <a:pPr algn="l"/>
            <a:endParaRPr lang="en-US" sz="1400" dirty="0">
              <a:solidFill>
                <a:srgbClr val="000000"/>
              </a:solidFill>
              <a:latin typeface="Helvetica"/>
              <a:cs typeface="Helvetica"/>
            </a:endParaRPr>
          </a:p>
        </p:txBody>
      </p:sp>
      <p:sp>
        <p:nvSpPr>
          <p:cNvPr id="502" name="Freeform 208"/>
          <p:cNvSpPr>
            <a:spLocks/>
          </p:cNvSpPr>
          <p:nvPr/>
        </p:nvSpPr>
        <p:spPr bwMode="auto">
          <a:xfrm rot="17057470">
            <a:off x="980863" y="2648766"/>
            <a:ext cx="286959" cy="109164"/>
          </a:xfrm>
          <a:custGeom>
            <a:avLst/>
            <a:gdLst>
              <a:gd name="T0" fmla="*/ 98 w 98"/>
              <a:gd name="T1" fmla="*/ 0 h 258"/>
              <a:gd name="T2" fmla="*/ 60 w 98"/>
              <a:gd name="T3" fmla="*/ 84 h 258"/>
              <a:gd name="T4" fmla="*/ 62 w 98"/>
              <a:gd name="T5" fmla="*/ 160 h 258"/>
              <a:gd name="T6" fmla="*/ 0 w 98"/>
              <a:gd name="T7" fmla="*/ 258 h 258"/>
              <a:gd name="T8" fmla="*/ 0 60000 65536"/>
              <a:gd name="T9" fmla="*/ 0 60000 65536"/>
              <a:gd name="T10" fmla="*/ 0 60000 65536"/>
              <a:gd name="T11" fmla="*/ 0 60000 65536"/>
              <a:gd name="T12" fmla="*/ 0 w 98"/>
              <a:gd name="T13" fmla="*/ 0 h 258"/>
              <a:gd name="T14" fmla="*/ 98 w 98"/>
              <a:gd name="T15" fmla="*/ 258 h 258"/>
              <a:gd name="connsiteX0" fmla="*/ 98 w 98"/>
              <a:gd name="connsiteY0" fmla="*/ 123 h 381"/>
              <a:gd name="connsiteX1" fmla="*/ 86 w 98"/>
              <a:gd name="connsiteY1" fmla="*/ 14 h 381"/>
              <a:gd name="connsiteX2" fmla="*/ 60 w 98"/>
              <a:gd name="connsiteY2" fmla="*/ 207 h 381"/>
              <a:gd name="connsiteX3" fmla="*/ 62 w 98"/>
              <a:gd name="connsiteY3" fmla="*/ 283 h 381"/>
              <a:gd name="connsiteX4" fmla="*/ 0 w 98"/>
              <a:gd name="connsiteY4" fmla="*/ 381 h 381"/>
              <a:gd name="connsiteX0" fmla="*/ 86 w 86"/>
              <a:gd name="connsiteY0" fmla="*/ 0 h 367"/>
              <a:gd name="connsiteX1" fmla="*/ 60 w 86"/>
              <a:gd name="connsiteY1" fmla="*/ 193 h 367"/>
              <a:gd name="connsiteX2" fmla="*/ 62 w 86"/>
              <a:gd name="connsiteY2" fmla="*/ 269 h 367"/>
              <a:gd name="connsiteX3" fmla="*/ 0 w 86"/>
              <a:gd name="connsiteY3" fmla="*/ 367 h 367"/>
              <a:gd name="connsiteX0" fmla="*/ 86 w 86"/>
              <a:gd name="connsiteY0" fmla="*/ 0 h 367"/>
              <a:gd name="connsiteX1" fmla="*/ 60 w 86"/>
              <a:gd name="connsiteY1" fmla="*/ 193 h 367"/>
              <a:gd name="connsiteX2" fmla="*/ 62 w 86"/>
              <a:gd name="connsiteY2" fmla="*/ 269 h 367"/>
              <a:gd name="connsiteX3" fmla="*/ 0 w 86"/>
              <a:gd name="connsiteY3" fmla="*/ 367 h 367"/>
              <a:gd name="connsiteX0" fmla="*/ 86 w 86"/>
              <a:gd name="connsiteY0" fmla="*/ 0 h 367"/>
              <a:gd name="connsiteX1" fmla="*/ 60 w 86"/>
              <a:gd name="connsiteY1" fmla="*/ 193 h 367"/>
              <a:gd name="connsiteX2" fmla="*/ 0 w 86"/>
              <a:gd name="connsiteY2" fmla="*/ 367 h 367"/>
              <a:gd name="connsiteX0" fmla="*/ 86 w 89"/>
              <a:gd name="connsiteY0" fmla="*/ 0 h 367"/>
              <a:gd name="connsiteX1" fmla="*/ 75 w 89"/>
              <a:gd name="connsiteY1" fmla="*/ 205 h 367"/>
              <a:gd name="connsiteX2" fmla="*/ 0 w 89"/>
              <a:gd name="connsiteY2" fmla="*/ 367 h 367"/>
              <a:gd name="connsiteX0" fmla="*/ 109 w 109"/>
              <a:gd name="connsiteY0" fmla="*/ 0 h 427"/>
              <a:gd name="connsiteX1" fmla="*/ 75 w 109"/>
              <a:gd name="connsiteY1" fmla="*/ 265 h 427"/>
              <a:gd name="connsiteX2" fmla="*/ 0 w 109"/>
              <a:gd name="connsiteY2" fmla="*/ 427 h 427"/>
              <a:gd name="connsiteX0" fmla="*/ 109 w 109"/>
              <a:gd name="connsiteY0" fmla="*/ 0 h 427"/>
              <a:gd name="connsiteX1" fmla="*/ 75 w 109"/>
              <a:gd name="connsiteY1" fmla="*/ 265 h 427"/>
              <a:gd name="connsiteX2" fmla="*/ 0 w 109"/>
              <a:gd name="connsiteY2" fmla="*/ 427 h 427"/>
            </a:gdLst>
            <a:ahLst/>
            <a:cxnLst>
              <a:cxn ang="0">
                <a:pos x="connsiteX0" y="connsiteY0"/>
              </a:cxn>
              <a:cxn ang="0">
                <a:pos x="connsiteX1" y="connsiteY1"/>
              </a:cxn>
              <a:cxn ang="0">
                <a:pos x="connsiteX2" y="connsiteY2"/>
              </a:cxn>
            </a:cxnLst>
            <a:rect l="l" t="t" r="r" b="b"/>
            <a:pathLst>
              <a:path w="109" h="427">
                <a:moveTo>
                  <a:pt x="109" y="0"/>
                </a:moveTo>
                <a:cubicBezTo>
                  <a:pt x="53" y="16"/>
                  <a:pt x="93" y="194"/>
                  <a:pt x="75" y="265"/>
                </a:cubicBezTo>
                <a:cubicBezTo>
                  <a:pt x="57" y="336"/>
                  <a:pt x="13" y="391"/>
                  <a:pt x="0" y="427"/>
                </a:cubicBezTo>
              </a:path>
            </a:pathLst>
          </a:custGeom>
          <a:noFill/>
          <a:ln w="19050" cap="flat" cmpd="sng">
            <a:solidFill>
              <a:srgbClr val="000000"/>
            </a:solidFill>
            <a:prstDash val="sysDot"/>
            <a:round/>
            <a:headEnd type="none" w="med" len="med"/>
            <a:tailEnd type="none" w="med" len="med"/>
          </a:ln>
          <a:effectLst>
            <a:outerShdw blurRad="50800" dist="38100" dir="2700000">
              <a:srgbClr val="000000">
                <a:alpha val="43000"/>
              </a:srgbClr>
            </a:outerShdw>
          </a:effectLst>
        </p:spPr>
        <p:txBody>
          <a:bodyPr/>
          <a:lstStyle/>
          <a:p>
            <a:pPr algn="l"/>
            <a:endParaRPr lang="en-US" sz="1400" dirty="0">
              <a:solidFill>
                <a:srgbClr val="000000"/>
              </a:solidFill>
              <a:latin typeface="Helvetica"/>
              <a:cs typeface="Helvetica"/>
            </a:endParaRPr>
          </a:p>
        </p:txBody>
      </p:sp>
      <p:sp>
        <p:nvSpPr>
          <p:cNvPr id="514" name="Text Box 148"/>
          <p:cNvSpPr txBox="1">
            <a:spLocks noChangeArrowheads="1"/>
          </p:cNvSpPr>
          <p:nvPr/>
        </p:nvSpPr>
        <p:spPr bwMode="auto">
          <a:xfrm>
            <a:off x="0" y="918738"/>
            <a:ext cx="3651106" cy="784830"/>
          </a:xfrm>
          <a:prstGeom prst="rect">
            <a:avLst/>
          </a:prstGeom>
          <a:noFill/>
          <a:ln w="9525">
            <a:noFill/>
            <a:miter lim="800000"/>
            <a:headEnd/>
            <a:tailEnd/>
          </a:ln>
          <a:effectLst/>
        </p:spPr>
        <p:txBody>
          <a:bodyPr wrap="square">
            <a:spAutoFit/>
          </a:bodyPr>
          <a:lstStyle/>
          <a:p>
            <a:pPr marL="180975" indent="-180975" algn="l"/>
            <a:r>
              <a:rPr lang="en-US" sz="1500" dirty="0" smtClean="0">
                <a:solidFill>
                  <a:srgbClr val="000000"/>
                </a:solidFill>
                <a:latin typeface="Helvetica"/>
                <a:cs typeface="Helvetica"/>
              </a:rPr>
              <a:t>Most anionic metabolites (nucleotides, phosphate, pyruvate, etc.) move freely across the OM through large pores. </a:t>
            </a:r>
          </a:p>
        </p:txBody>
      </p:sp>
      <p:cxnSp>
        <p:nvCxnSpPr>
          <p:cNvPr id="432" name="Straight Arrow Connector 431"/>
          <p:cNvCxnSpPr/>
          <p:nvPr/>
        </p:nvCxnSpPr>
        <p:spPr>
          <a:xfrm rot="16200000" flipH="1">
            <a:off x="6281187" y="2993058"/>
            <a:ext cx="1367" cy="407963"/>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443" name="Arc 442"/>
          <p:cNvSpPr/>
          <p:nvPr/>
        </p:nvSpPr>
        <p:spPr>
          <a:xfrm>
            <a:off x="6193239" y="3078192"/>
            <a:ext cx="94541" cy="288359"/>
          </a:xfrm>
          <a:prstGeom prst="arc">
            <a:avLst>
              <a:gd name="adj1" fmla="val 14681771"/>
              <a:gd name="adj2" fmla="val 10073707"/>
            </a:avLst>
          </a:prstGeom>
          <a:ln>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fontAlgn="auto">
              <a:spcBef>
                <a:spcPts val="0"/>
              </a:spcBef>
              <a:spcAft>
                <a:spcPts val="0"/>
              </a:spcAft>
            </a:pPr>
            <a:endParaRPr lang="en-US">
              <a:solidFill>
                <a:srgbClr val="000000"/>
              </a:solidFill>
              <a:latin typeface="Arial"/>
              <a:cs typeface="Arial"/>
            </a:endParaRPr>
          </a:p>
        </p:txBody>
      </p:sp>
      <p:sp>
        <p:nvSpPr>
          <p:cNvPr id="460" name="Rectangle 237" descr="Dark downward diagonal"/>
          <p:cNvSpPr>
            <a:spLocks noChangeArrowheads="1"/>
          </p:cNvSpPr>
          <p:nvPr/>
        </p:nvSpPr>
        <p:spPr bwMode="auto">
          <a:xfrm>
            <a:off x="5668144" y="2808774"/>
            <a:ext cx="340687" cy="350360"/>
          </a:xfrm>
          <a:custGeom>
            <a:avLst/>
            <a:gdLst>
              <a:gd name="connsiteX0" fmla="*/ 0 w 296093"/>
              <a:gd name="connsiteY0" fmla="*/ 0 h 350360"/>
              <a:gd name="connsiteX1" fmla="*/ 296093 w 296093"/>
              <a:gd name="connsiteY1" fmla="*/ 0 h 350360"/>
              <a:gd name="connsiteX2" fmla="*/ 296093 w 296093"/>
              <a:gd name="connsiteY2" fmla="*/ 350360 h 350360"/>
              <a:gd name="connsiteX3" fmla="*/ 0 w 296093"/>
              <a:gd name="connsiteY3" fmla="*/ 350360 h 350360"/>
              <a:gd name="connsiteX4" fmla="*/ 0 w 296093"/>
              <a:gd name="connsiteY4" fmla="*/ 0 h 350360"/>
              <a:gd name="connsiteX0" fmla="*/ 0 w 296093"/>
              <a:gd name="connsiteY0" fmla="*/ 0 h 350360"/>
              <a:gd name="connsiteX1" fmla="*/ 296093 w 296093"/>
              <a:gd name="connsiteY1" fmla="*/ 0 h 350360"/>
              <a:gd name="connsiteX2" fmla="*/ 296093 w 296093"/>
              <a:gd name="connsiteY2" fmla="*/ 350360 h 350360"/>
              <a:gd name="connsiteX3" fmla="*/ 22225 w 296093"/>
              <a:gd name="connsiteY3" fmla="*/ 350360 h 350360"/>
              <a:gd name="connsiteX4" fmla="*/ 0 w 296093"/>
              <a:gd name="connsiteY4" fmla="*/ 0 h 350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093" h="350360">
                <a:moveTo>
                  <a:pt x="0" y="0"/>
                </a:moveTo>
                <a:lnTo>
                  <a:pt x="296093" y="0"/>
                </a:lnTo>
                <a:lnTo>
                  <a:pt x="296093" y="350360"/>
                </a:lnTo>
                <a:lnTo>
                  <a:pt x="22225" y="350360"/>
                </a:lnTo>
                <a:lnTo>
                  <a:pt x="0" y="0"/>
                </a:lnTo>
                <a:close/>
              </a:path>
            </a:pathLst>
          </a:custGeom>
          <a:pattFill prst="dkDnDiag">
            <a:fgClr>
              <a:schemeClr val="bg2"/>
            </a:fgClr>
            <a:bgClr>
              <a:srgbClr val="DDDDDD"/>
            </a:bgClr>
          </a:pattFill>
          <a:ln w="9525">
            <a:noFill/>
            <a:miter lim="800000"/>
            <a:headEnd/>
            <a:tailEnd/>
          </a:ln>
          <a:effectLst/>
        </p:spPr>
        <p:txBody>
          <a:bodyPr wrap="none" anchor="ctr"/>
          <a:lstStyle/>
          <a:p>
            <a:pPr algn="l"/>
            <a:endParaRPr lang="en-US" dirty="0">
              <a:solidFill>
                <a:srgbClr val="000000"/>
              </a:solidFill>
              <a:latin typeface="Helvetica"/>
              <a:cs typeface="Helvetica"/>
            </a:endParaRPr>
          </a:p>
        </p:txBody>
      </p:sp>
      <p:sp>
        <p:nvSpPr>
          <p:cNvPr id="462" name="Rectangle 237" descr="Dark downward diagonal"/>
          <p:cNvSpPr>
            <a:spLocks noChangeArrowheads="1"/>
          </p:cNvSpPr>
          <p:nvPr/>
        </p:nvSpPr>
        <p:spPr bwMode="auto">
          <a:xfrm>
            <a:off x="5668144" y="3224943"/>
            <a:ext cx="340687" cy="350360"/>
          </a:xfrm>
          <a:custGeom>
            <a:avLst/>
            <a:gdLst>
              <a:gd name="connsiteX0" fmla="*/ 0 w 296093"/>
              <a:gd name="connsiteY0" fmla="*/ 0 h 350360"/>
              <a:gd name="connsiteX1" fmla="*/ 296093 w 296093"/>
              <a:gd name="connsiteY1" fmla="*/ 0 h 350360"/>
              <a:gd name="connsiteX2" fmla="*/ 296093 w 296093"/>
              <a:gd name="connsiteY2" fmla="*/ 350360 h 350360"/>
              <a:gd name="connsiteX3" fmla="*/ 0 w 296093"/>
              <a:gd name="connsiteY3" fmla="*/ 350360 h 350360"/>
              <a:gd name="connsiteX4" fmla="*/ 0 w 296093"/>
              <a:gd name="connsiteY4" fmla="*/ 0 h 350360"/>
              <a:gd name="connsiteX0" fmla="*/ 0 w 296093"/>
              <a:gd name="connsiteY0" fmla="*/ 0 h 350360"/>
              <a:gd name="connsiteX1" fmla="*/ 296093 w 296093"/>
              <a:gd name="connsiteY1" fmla="*/ 0 h 350360"/>
              <a:gd name="connsiteX2" fmla="*/ 296093 w 296093"/>
              <a:gd name="connsiteY2" fmla="*/ 350360 h 350360"/>
              <a:gd name="connsiteX3" fmla="*/ 60325 w 296093"/>
              <a:gd name="connsiteY3" fmla="*/ 350360 h 350360"/>
              <a:gd name="connsiteX4" fmla="*/ 0 w 296093"/>
              <a:gd name="connsiteY4" fmla="*/ 0 h 350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093" h="350360">
                <a:moveTo>
                  <a:pt x="0" y="0"/>
                </a:moveTo>
                <a:lnTo>
                  <a:pt x="296093" y="0"/>
                </a:lnTo>
                <a:lnTo>
                  <a:pt x="296093" y="350360"/>
                </a:lnTo>
                <a:lnTo>
                  <a:pt x="60325" y="350360"/>
                </a:lnTo>
                <a:lnTo>
                  <a:pt x="0" y="0"/>
                </a:lnTo>
                <a:close/>
              </a:path>
            </a:pathLst>
          </a:custGeom>
          <a:pattFill prst="dkDnDiag">
            <a:fgClr>
              <a:schemeClr val="bg2"/>
            </a:fgClr>
            <a:bgClr>
              <a:srgbClr val="DDDDDD"/>
            </a:bgClr>
          </a:pattFill>
          <a:ln w="9525">
            <a:noFill/>
            <a:miter lim="800000"/>
            <a:headEnd/>
            <a:tailEnd/>
          </a:ln>
          <a:effectLst/>
        </p:spPr>
        <p:txBody>
          <a:bodyPr wrap="none" anchor="ctr"/>
          <a:lstStyle/>
          <a:p>
            <a:pPr algn="l"/>
            <a:endParaRPr lang="en-US" dirty="0">
              <a:solidFill>
                <a:srgbClr val="000000"/>
              </a:solidFill>
              <a:latin typeface="Helvetica"/>
              <a:cs typeface="Helvetica"/>
            </a:endParaRPr>
          </a:p>
        </p:txBody>
      </p:sp>
      <p:sp>
        <p:nvSpPr>
          <p:cNvPr id="469" name="Rectangle 237" descr="Dark downward diagonal"/>
          <p:cNvSpPr>
            <a:spLocks noChangeArrowheads="1"/>
          </p:cNvSpPr>
          <p:nvPr/>
        </p:nvSpPr>
        <p:spPr bwMode="auto">
          <a:xfrm>
            <a:off x="4018426" y="2814636"/>
            <a:ext cx="353036" cy="350360"/>
          </a:xfrm>
          <a:custGeom>
            <a:avLst/>
            <a:gdLst>
              <a:gd name="connsiteX0" fmla="*/ 0 w 240322"/>
              <a:gd name="connsiteY0" fmla="*/ 0 h 350360"/>
              <a:gd name="connsiteX1" fmla="*/ 240322 w 240322"/>
              <a:gd name="connsiteY1" fmla="*/ 0 h 350360"/>
              <a:gd name="connsiteX2" fmla="*/ 240322 w 240322"/>
              <a:gd name="connsiteY2" fmla="*/ 350360 h 350360"/>
              <a:gd name="connsiteX3" fmla="*/ 0 w 240322"/>
              <a:gd name="connsiteY3" fmla="*/ 350360 h 350360"/>
              <a:gd name="connsiteX4" fmla="*/ 0 w 240322"/>
              <a:gd name="connsiteY4" fmla="*/ 0 h 350360"/>
              <a:gd name="connsiteX0" fmla="*/ 0 w 240322"/>
              <a:gd name="connsiteY0" fmla="*/ 0 h 350360"/>
              <a:gd name="connsiteX1" fmla="*/ 211747 w 240322"/>
              <a:gd name="connsiteY1" fmla="*/ 0 h 350360"/>
              <a:gd name="connsiteX2" fmla="*/ 240322 w 240322"/>
              <a:gd name="connsiteY2" fmla="*/ 350360 h 350360"/>
              <a:gd name="connsiteX3" fmla="*/ 0 w 240322"/>
              <a:gd name="connsiteY3" fmla="*/ 350360 h 350360"/>
              <a:gd name="connsiteX4" fmla="*/ 0 w 240322"/>
              <a:gd name="connsiteY4" fmla="*/ 0 h 350360"/>
              <a:gd name="connsiteX0" fmla="*/ 0 w 297472"/>
              <a:gd name="connsiteY0" fmla="*/ 0 h 350360"/>
              <a:gd name="connsiteX1" fmla="*/ 211747 w 297472"/>
              <a:gd name="connsiteY1" fmla="*/ 0 h 350360"/>
              <a:gd name="connsiteX2" fmla="*/ 297472 w 297472"/>
              <a:gd name="connsiteY2" fmla="*/ 350360 h 350360"/>
              <a:gd name="connsiteX3" fmla="*/ 0 w 297472"/>
              <a:gd name="connsiteY3" fmla="*/ 350360 h 350360"/>
              <a:gd name="connsiteX4" fmla="*/ 0 w 297472"/>
              <a:gd name="connsiteY4" fmla="*/ 0 h 350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472" h="350360">
                <a:moveTo>
                  <a:pt x="0" y="0"/>
                </a:moveTo>
                <a:lnTo>
                  <a:pt x="211747" y="0"/>
                </a:lnTo>
                <a:lnTo>
                  <a:pt x="297472" y="350360"/>
                </a:lnTo>
                <a:lnTo>
                  <a:pt x="0" y="350360"/>
                </a:lnTo>
                <a:lnTo>
                  <a:pt x="0" y="0"/>
                </a:lnTo>
                <a:close/>
              </a:path>
            </a:pathLst>
          </a:custGeom>
          <a:pattFill prst="dkDnDiag">
            <a:fgClr>
              <a:schemeClr val="bg2"/>
            </a:fgClr>
            <a:bgClr>
              <a:srgbClr val="DDDDDD"/>
            </a:bgClr>
          </a:pattFill>
          <a:ln w="9525">
            <a:noFill/>
            <a:miter lim="800000"/>
            <a:headEnd/>
            <a:tailEnd/>
          </a:ln>
          <a:effectLst/>
        </p:spPr>
        <p:txBody>
          <a:bodyPr wrap="none" anchor="ctr"/>
          <a:lstStyle/>
          <a:p>
            <a:pPr algn="l"/>
            <a:endParaRPr lang="en-US" dirty="0">
              <a:solidFill>
                <a:srgbClr val="000000"/>
              </a:solidFill>
              <a:latin typeface="Helvetica"/>
              <a:cs typeface="Helvetica"/>
            </a:endParaRPr>
          </a:p>
        </p:txBody>
      </p:sp>
      <p:sp>
        <p:nvSpPr>
          <p:cNvPr id="470" name="Rectangle 237" descr="Dark downward diagonal"/>
          <p:cNvSpPr>
            <a:spLocks noChangeArrowheads="1"/>
          </p:cNvSpPr>
          <p:nvPr/>
        </p:nvSpPr>
        <p:spPr bwMode="auto">
          <a:xfrm>
            <a:off x="4014932" y="3224943"/>
            <a:ext cx="375242" cy="350360"/>
          </a:xfrm>
          <a:custGeom>
            <a:avLst/>
            <a:gdLst>
              <a:gd name="connsiteX0" fmla="*/ 0 w 259033"/>
              <a:gd name="connsiteY0" fmla="*/ 0 h 350360"/>
              <a:gd name="connsiteX1" fmla="*/ 259033 w 259033"/>
              <a:gd name="connsiteY1" fmla="*/ 0 h 350360"/>
              <a:gd name="connsiteX2" fmla="*/ 259033 w 259033"/>
              <a:gd name="connsiteY2" fmla="*/ 350360 h 350360"/>
              <a:gd name="connsiteX3" fmla="*/ 0 w 259033"/>
              <a:gd name="connsiteY3" fmla="*/ 350360 h 350360"/>
              <a:gd name="connsiteX4" fmla="*/ 0 w 259033"/>
              <a:gd name="connsiteY4" fmla="*/ 0 h 350360"/>
              <a:gd name="connsiteX0" fmla="*/ 0 w 259033"/>
              <a:gd name="connsiteY0" fmla="*/ 0 h 350360"/>
              <a:gd name="connsiteX1" fmla="*/ 259033 w 259033"/>
              <a:gd name="connsiteY1" fmla="*/ 0 h 350360"/>
              <a:gd name="connsiteX2" fmla="*/ 233633 w 259033"/>
              <a:gd name="connsiteY2" fmla="*/ 350360 h 350360"/>
              <a:gd name="connsiteX3" fmla="*/ 0 w 259033"/>
              <a:gd name="connsiteY3" fmla="*/ 350360 h 350360"/>
              <a:gd name="connsiteX4" fmla="*/ 0 w 259033"/>
              <a:gd name="connsiteY4" fmla="*/ 0 h 350360"/>
              <a:gd name="connsiteX0" fmla="*/ 0 w 316183"/>
              <a:gd name="connsiteY0" fmla="*/ 0 h 350360"/>
              <a:gd name="connsiteX1" fmla="*/ 316183 w 316183"/>
              <a:gd name="connsiteY1" fmla="*/ 0 h 350360"/>
              <a:gd name="connsiteX2" fmla="*/ 233633 w 316183"/>
              <a:gd name="connsiteY2" fmla="*/ 350360 h 350360"/>
              <a:gd name="connsiteX3" fmla="*/ 0 w 316183"/>
              <a:gd name="connsiteY3" fmla="*/ 350360 h 350360"/>
              <a:gd name="connsiteX4" fmla="*/ 0 w 316183"/>
              <a:gd name="connsiteY4" fmla="*/ 0 h 350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183" h="350360">
                <a:moveTo>
                  <a:pt x="0" y="0"/>
                </a:moveTo>
                <a:lnTo>
                  <a:pt x="316183" y="0"/>
                </a:lnTo>
                <a:lnTo>
                  <a:pt x="233633" y="350360"/>
                </a:lnTo>
                <a:lnTo>
                  <a:pt x="0" y="350360"/>
                </a:lnTo>
                <a:lnTo>
                  <a:pt x="0" y="0"/>
                </a:lnTo>
                <a:close/>
              </a:path>
            </a:pathLst>
          </a:custGeom>
          <a:pattFill prst="dkDnDiag">
            <a:fgClr>
              <a:schemeClr val="bg2"/>
            </a:fgClr>
            <a:bgClr>
              <a:srgbClr val="DDDDDD"/>
            </a:bgClr>
          </a:pattFill>
          <a:ln w="9525">
            <a:noFill/>
            <a:miter lim="800000"/>
            <a:headEnd/>
            <a:tailEnd/>
          </a:ln>
          <a:effectLst/>
        </p:spPr>
        <p:txBody>
          <a:bodyPr wrap="none" anchor="ctr"/>
          <a:lstStyle/>
          <a:p>
            <a:pPr algn="l"/>
            <a:endParaRPr lang="en-US" dirty="0">
              <a:solidFill>
                <a:srgbClr val="000000"/>
              </a:solidFill>
              <a:latin typeface="Helvetica"/>
              <a:cs typeface="Helvetica"/>
            </a:endParaRPr>
          </a:p>
        </p:txBody>
      </p:sp>
      <p:sp>
        <p:nvSpPr>
          <p:cNvPr id="14" name="TextBox 13"/>
          <p:cNvSpPr txBox="1"/>
          <p:nvPr/>
        </p:nvSpPr>
        <p:spPr>
          <a:xfrm>
            <a:off x="4344811" y="4070337"/>
            <a:ext cx="1347920" cy="461665"/>
          </a:xfrm>
          <a:prstGeom prst="rect">
            <a:avLst/>
          </a:prstGeom>
          <a:noFill/>
        </p:spPr>
        <p:txBody>
          <a:bodyPr wrap="none" rtlCol="0">
            <a:spAutoFit/>
          </a:bodyPr>
          <a:lstStyle/>
          <a:p>
            <a:pPr fontAlgn="auto">
              <a:spcBef>
                <a:spcPts val="0"/>
              </a:spcBef>
              <a:spcAft>
                <a:spcPts val="0"/>
              </a:spcAft>
            </a:pPr>
            <a:r>
              <a:rPr lang="en-US" sz="1200" dirty="0" smtClean="0">
                <a:solidFill>
                  <a:srgbClr val="000000"/>
                </a:solidFill>
                <a:latin typeface="Arial"/>
                <a:cs typeface="Arial"/>
              </a:rPr>
              <a:t>structure of 2JK4</a:t>
            </a:r>
          </a:p>
          <a:p>
            <a:pPr fontAlgn="auto">
              <a:spcBef>
                <a:spcPts val="0"/>
              </a:spcBef>
              <a:spcAft>
                <a:spcPts val="0"/>
              </a:spcAft>
            </a:pPr>
            <a:r>
              <a:rPr lang="en-US" sz="1200" dirty="0" smtClean="0">
                <a:solidFill>
                  <a:srgbClr val="000000"/>
                </a:solidFill>
                <a:latin typeface="Arial"/>
                <a:cs typeface="Arial"/>
              </a:rPr>
              <a:t>Human VDAC</a:t>
            </a:r>
            <a:endParaRPr lang="en-US" sz="1200" dirty="0">
              <a:solidFill>
                <a:srgbClr val="000000"/>
              </a:solidFill>
              <a:latin typeface="Arial"/>
              <a:cs typeface="Arial"/>
            </a:endParaRPr>
          </a:p>
        </p:txBody>
      </p:sp>
      <p:sp>
        <p:nvSpPr>
          <p:cNvPr id="491" name="Text Box 4"/>
          <p:cNvSpPr txBox="1">
            <a:spLocks noChangeArrowheads="1"/>
          </p:cNvSpPr>
          <p:nvPr/>
        </p:nvSpPr>
        <p:spPr bwMode="auto">
          <a:xfrm>
            <a:off x="2365558" y="2456021"/>
            <a:ext cx="730806" cy="276999"/>
          </a:xfrm>
          <a:prstGeom prst="rect">
            <a:avLst/>
          </a:prstGeom>
          <a:noFill/>
          <a:ln w="9525">
            <a:noFill/>
            <a:miter lim="800000"/>
            <a:headEnd/>
            <a:tailEnd/>
          </a:ln>
          <a:effectLst/>
        </p:spPr>
        <p:txBody>
          <a:bodyPr wrap="square">
            <a:spAutoFit/>
          </a:bodyPr>
          <a:lstStyle/>
          <a:p>
            <a:r>
              <a:rPr lang="en-US" sz="1200" b="1" dirty="0" smtClean="0">
                <a:solidFill>
                  <a:srgbClr val="FFFFFF">
                    <a:lumMod val="50000"/>
                  </a:srgbClr>
                </a:solidFill>
                <a:latin typeface="Helvetica"/>
                <a:cs typeface="Helvetica"/>
              </a:rPr>
              <a:t>cytosol</a:t>
            </a:r>
            <a:endParaRPr lang="en-US" sz="1200" b="1" baseline="-25000" dirty="0">
              <a:solidFill>
                <a:srgbClr val="FFFFFF">
                  <a:lumMod val="50000"/>
                </a:srgbClr>
              </a:solidFill>
              <a:latin typeface="Helvetica"/>
              <a:cs typeface="Helvetica"/>
            </a:endParaRPr>
          </a:p>
        </p:txBody>
      </p:sp>
      <p:sp>
        <p:nvSpPr>
          <p:cNvPr id="6" name="TextBox 5"/>
          <p:cNvSpPr txBox="1"/>
          <p:nvPr/>
        </p:nvSpPr>
        <p:spPr>
          <a:xfrm>
            <a:off x="3758715" y="808097"/>
            <a:ext cx="5217521" cy="1323439"/>
          </a:xfrm>
          <a:prstGeom prst="rect">
            <a:avLst/>
          </a:prstGeom>
          <a:noFill/>
        </p:spPr>
        <p:txBody>
          <a:bodyPr wrap="square" rtlCol="0">
            <a:spAutoFit/>
          </a:bodyPr>
          <a:lstStyle/>
          <a:p>
            <a:pPr marL="274638" indent="-274638" algn="l"/>
            <a:r>
              <a:rPr lang="en-US" sz="1600" dirty="0" smtClean="0"/>
              <a:t>The major pore for metabolites in the OM is the Voltage Dependent Anion Channel (VDAC), also called the “Mitochondrial </a:t>
            </a:r>
            <a:r>
              <a:rPr lang="en-US" sz="1600" dirty="0" err="1" smtClean="0"/>
              <a:t>Porin</a:t>
            </a:r>
            <a:r>
              <a:rPr lang="en-US" sz="1600" dirty="0" smtClean="0"/>
              <a:t>”.</a:t>
            </a:r>
          </a:p>
          <a:p>
            <a:pPr marL="274638" indent="-274638" algn="l"/>
            <a:r>
              <a:rPr lang="en-US" sz="1600" dirty="0" smtClean="0"/>
              <a:t>This protein is conserved in all eukaryotes and shows high homology to some bacterial OM Pores.</a:t>
            </a:r>
            <a:endParaRPr lang="en-US" sz="1600" dirty="0"/>
          </a:p>
        </p:txBody>
      </p:sp>
      <p:sp>
        <p:nvSpPr>
          <p:cNvPr id="139" name="Text Box 4"/>
          <p:cNvSpPr txBox="1">
            <a:spLocks noChangeArrowheads="1"/>
          </p:cNvSpPr>
          <p:nvPr/>
        </p:nvSpPr>
        <p:spPr bwMode="auto">
          <a:xfrm>
            <a:off x="1203273" y="3255350"/>
            <a:ext cx="745958" cy="253916"/>
          </a:xfrm>
          <a:prstGeom prst="rect">
            <a:avLst/>
          </a:prstGeom>
          <a:noFill/>
          <a:ln w="9525">
            <a:noFill/>
            <a:miter lim="800000"/>
            <a:headEnd/>
            <a:tailEnd/>
          </a:ln>
          <a:effectLst/>
        </p:spPr>
        <p:txBody>
          <a:bodyPr wrap="none">
            <a:spAutoFit/>
          </a:bodyPr>
          <a:lstStyle/>
          <a:p>
            <a:r>
              <a:rPr lang="en-US" sz="1050" b="1" dirty="0" smtClean="0">
                <a:solidFill>
                  <a:srgbClr val="000000"/>
                </a:solidFill>
                <a:latin typeface="Helvetica"/>
                <a:cs typeface="Helvetica"/>
              </a:rPr>
              <a:t>pyruvate</a:t>
            </a:r>
            <a:endParaRPr lang="en-US" sz="1050" b="1" baseline="-25000" dirty="0">
              <a:solidFill>
                <a:srgbClr val="000000"/>
              </a:solidFill>
              <a:latin typeface="Helvetica"/>
              <a:cs typeface="Helvetica"/>
            </a:endParaRPr>
          </a:p>
        </p:txBody>
      </p:sp>
      <p:grpSp>
        <p:nvGrpSpPr>
          <p:cNvPr id="19" name="Group 18"/>
          <p:cNvGrpSpPr/>
          <p:nvPr/>
        </p:nvGrpSpPr>
        <p:grpSpPr>
          <a:xfrm>
            <a:off x="2008847" y="4572000"/>
            <a:ext cx="2807271" cy="2121886"/>
            <a:chOff x="2008847" y="4572000"/>
            <a:chExt cx="2807271" cy="2121886"/>
          </a:xfrm>
        </p:grpSpPr>
        <p:sp>
          <p:nvSpPr>
            <p:cNvPr id="94" name="Rectangle 230"/>
            <p:cNvSpPr>
              <a:spLocks noChangeArrowheads="1"/>
            </p:cNvSpPr>
            <p:nvPr/>
          </p:nvSpPr>
          <p:spPr bwMode="auto">
            <a:xfrm>
              <a:off x="2178329" y="5303520"/>
              <a:ext cx="2480029" cy="686046"/>
            </a:xfrm>
            <a:prstGeom prst="rect">
              <a:avLst/>
            </a:prstGeom>
            <a:solidFill>
              <a:srgbClr val="DDDDDD"/>
            </a:solidFill>
            <a:ln w="9525">
              <a:noFill/>
              <a:miter lim="800000"/>
              <a:headEnd/>
              <a:tailEnd/>
            </a:ln>
            <a:effectLst/>
          </p:spPr>
          <p:txBody>
            <a:bodyPr wrap="none" anchor="ctr"/>
            <a:lstStyle/>
            <a:p>
              <a:pPr algn="l"/>
              <a:endParaRPr lang="en-US" dirty="0">
                <a:solidFill>
                  <a:srgbClr val="000000"/>
                </a:solidFill>
                <a:latin typeface="Helvetica"/>
                <a:cs typeface="Helvetica"/>
              </a:endParaRPr>
            </a:p>
          </p:txBody>
        </p:sp>
        <p:sp>
          <p:nvSpPr>
            <p:cNvPr id="95" name="Rectangle 232"/>
            <p:cNvSpPr>
              <a:spLocks noChangeArrowheads="1"/>
            </p:cNvSpPr>
            <p:nvPr/>
          </p:nvSpPr>
          <p:spPr bwMode="auto">
            <a:xfrm>
              <a:off x="2178329" y="6063804"/>
              <a:ext cx="2479036" cy="630082"/>
            </a:xfrm>
            <a:prstGeom prst="rect">
              <a:avLst/>
            </a:prstGeom>
            <a:solidFill>
              <a:srgbClr val="82AAFF"/>
            </a:solidFill>
            <a:ln w="9525">
              <a:noFill/>
              <a:miter lim="800000"/>
              <a:headEnd/>
              <a:tailEnd/>
            </a:ln>
            <a:effectLst/>
          </p:spPr>
          <p:txBody>
            <a:bodyPr wrap="none" anchor="ctr"/>
            <a:lstStyle/>
            <a:p>
              <a:pPr algn="l"/>
              <a:endParaRPr lang="en-US" dirty="0">
                <a:solidFill>
                  <a:srgbClr val="000000"/>
                </a:solidFill>
                <a:latin typeface="Helvetica"/>
                <a:cs typeface="Helvetica"/>
              </a:endParaRPr>
            </a:p>
          </p:txBody>
        </p:sp>
        <p:grpSp>
          <p:nvGrpSpPr>
            <p:cNvPr id="96" name="Group 236"/>
            <p:cNvGrpSpPr>
              <a:grpSpLocks/>
            </p:cNvGrpSpPr>
            <p:nvPr/>
          </p:nvGrpSpPr>
          <p:grpSpPr bwMode="auto">
            <a:xfrm>
              <a:off x="2176818" y="5947662"/>
              <a:ext cx="2482175" cy="187262"/>
              <a:chOff x="-6" y="1236"/>
              <a:chExt cx="4350" cy="156"/>
            </a:xfrm>
          </p:grpSpPr>
          <p:sp>
            <p:nvSpPr>
              <p:cNvPr id="100" name="Rectangle 237" descr="Dark downward diagonal"/>
              <p:cNvSpPr>
                <a:spLocks noChangeArrowheads="1"/>
              </p:cNvSpPr>
              <p:nvPr/>
            </p:nvSpPr>
            <p:spPr bwMode="auto">
              <a:xfrm>
                <a:off x="-6" y="1320"/>
                <a:ext cx="4350" cy="72"/>
              </a:xfrm>
              <a:prstGeom prst="rect">
                <a:avLst/>
              </a:prstGeom>
              <a:pattFill prst="dkDnDiag">
                <a:fgClr>
                  <a:schemeClr val="bg2"/>
                </a:fgClr>
                <a:bgClr>
                  <a:srgbClr val="DDDDDD"/>
                </a:bgClr>
              </a:pattFill>
              <a:ln w="9525">
                <a:noFill/>
                <a:miter lim="800000"/>
                <a:headEnd/>
                <a:tailEnd/>
              </a:ln>
              <a:effectLst/>
            </p:spPr>
            <p:txBody>
              <a:bodyPr wrap="none" anchor="ctr"/>
              <a:lstStyle/>
              <a:p>
                <a:pPr algn="l"/>
                <a:endParaRPr lang="en-US" dirty="0">
                  <a:solidFill>
                    <a:srgbClr val="000000"/>
                  </a:solidFill>
                  <a:latin typeface="Helvetica"/>
                  <a:cs typeface="Helvetica"/>
                </a:endParaRPr>
              </a:p>
            </p:txBody>
          </p:sp>
          <p:sp>
            <p:nvSpPr>
              <p:cNvPr id="101" name="Rectangle 238" descr="Dark downward diagonal"/>
              <p:cNvSpPr>
                <a:spLocks noChangeArrowheads="1"/>
              </p:cNvSpPr>
              <p:nvPr/>
            </p:nvSpPr>
            <p:spPr bwMode="auto">
              <a:xfrm>
                <a:off x="-6" y="1236"/>
                <a:ext cx="4350" cy="72"/>
              </a:xfrm>
              <a:prstGeom prst="rect">
                <a:avLst/>
              </a:prstGeom>
              <a:pattFill prst="dkDnDiag">
                <a:fgClr>
                  <a:schemeClr val="bg2"/>
                </a:fgClr>
                <a:bgClr>
                  <a:srgbClr val="DDDDDD"/>
                </a:bgClr>
              </a:pattFill>
              <a:ln w="9525">
                <a:noFill/>
                <a:miter lim="800000"/>
                <a:headEnd/>
                <a:tailEnd/>
              </a:ln>
              <a:effectLst/>
            </p:spPr>
            <p:txBody>
              <a:bodyPr wrap="none" anchor="ctr"/>
              <a:lstStyle/>
              <a:p>
                <a:pPr algn="l"/>
                <a:endParaRPr lang="en-US" dirty="0">
                  <a:solidFill>
                    <a:srgbClr val="000000"/>
                  </a:solidFill>
                  <a:latin typeface="Helvetica"/>
                  <a:cs typeface="Helvetica"/>
                </a:endParaRPr>
              </a:p>
            </p:txBody>
          </p:sp>
        </p:grpSp>
        <p:sp>
          <p:nvSpPr>
            <p:cNvPr id="128" name="Text Box 4"/>
            <p:cNvSpPr txBox="1">
              <a:spLocks noChangeArrowheads="1"/>
            </p:cNvSpPr>
            <p:nvPr/>
          </p:nvSpPr>
          <p:spPr bwMode="auto">
            <a:xfrm>
              <a:off x="2015289" y="6099084"/>
              <a:ext cx="730806" cy="276999"/>
            </a:xfrm>
            <a:prstGeom prst="rect">
              <a:avLst/>
            </a:prstGeom>
            <a:noFill/>
            <a:ln w="9525">
              <a:noFill/>
              <a:miter lim="800000"/>
              <a:headEnd/>
              <a:tailEnd/>
            </a:ln>
            <a:effectLst/>
          </p:spPr>
          <p:txBody>
            <a:bodyPr wrap="square">
              <a:spAutoFit/>
            </a:bodyPr>
            <a:lstStyle/>
            <a:p>
              <a:r>
                <a:rPr lang="en-US" sz="1200" b="1" dirty="0" smtClean="0">
                  <a:solidFill>
                    <a:srgbClr val="FFFFFF">
                      <a:lumMod val="50000"/>
                    </a:srgbClr>
                  </a:solidFill>
                  <a:latin typeface="Helvetica"/>
                  <a:cs typeface="Helvetica"/>
                </a:rPr>
                <a:t>IMS</a:t>
              </a:r>
              <a:endParaRPr lang="en-US" sz="1200" b="1" baseline="-25000" dirty="0">
                <a:solidFill>
                  <a:srgbClr val="FFFFFF">
                    <a:lumMod val="50000"/>
                  </a:srgbClr>
                </a:solidFill>
                <a:latin typeface="Helvetica"/>
                <a:cs typeface="Helvetica"/>
              </a:endParaRPr>
            </a:p>
          </p:txBody>
        </p:sp>
        <p:sp>
          <p:nvSpPr>
            <p:cNvPr id="129" name="AutoShape 137"/>
            <p:cNvSpPr>
              <a:spLocks noChangeArrowheads="1"/>
            </p:cNvSpPr>
            <p:nvPr/>
          </p:nvSpPr>
          <p:spPr bwMode="auto">
            <a:xfrm>
              <a:off x="3154125" y="5916816"/>
              <a:ext cx="390935" cy="255606"/>
            </a:xfrm>
            <a:prstGeom prst="can">
              <a:avLst>
                <a:gd name="adj" fmla="val 35770"/>
              </a:avLst>
            </a:prstGeom>
            <a:solidFill>
              <a:schemeClr val="accent1"/>
            </a:solidFill>
            <a:ln w="9525">
              <a:solidFill>
                <a:schemeClr val="tx1"/>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130" name="Oval 129"/>
            <p:cNvSpPr/>
            <p:nvPr/>
          </p:nvSpPr>
          <p:spPr>
            <a:xfrm>
              <a:off x="3247613" y="5941068"/>
              <a:ext cx="201976"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US" dirty="0">
                <a:solidFill>
                  <a:srgbClr val="FFFFFF"/>
                </a:solidFill>
                <a:latin typeface="Helvetica"/>
                <a:cs typeface="Helvetica"/>
              </a:endParaRPr>
            </a:p>
          </p:txBody>
        </p:sp>
        <p:sp>
          <p:nvSpPr>
            <p:cNvPr id="131" name="Text Box 4"/>
            <p:cNvSpPr txBox="1">
              <a:spLocks noChangeArrowheads="1"/>
            </p:cNvSpPr>
            <p:nvPr/>
          </p:nvSpPr>
          <p:spPr bwMode="auto">
            <a:xfrm>
              <a:off x="2824612" y="5453436"/>
              <a:ext cx="1009022" cy="256480"/>
            </a:xfrm>
            <a:prstGeom prst="rect">
              <a:avLst/>
            </a:prstGeom>
            <a:noFill/>
            <a:ln w="9525">
              <a:noFill/>
              <a:miter lim="800000"/>
              <a:headEnd/>
              <a:tailEnd/>
            </a:ln>
            <a:effectLst/>
          </p:spPr>
          <p:txBody>
            <a:bodyPr wrap="none">
              <a:spAutoFit/>
            </a:bodyPr>
            <a:lstStyle/>
            <a:p>
              <a:r>
                <a:rPr lang="en-US" sz="1050" b="1" dirty="0" smtClean="0">
                  <a:solidFill>
                    <a:srgbClr val="FF0000"/>
                  </a:solidFill>
                  <a:latin typeface="Helvetica"/>
                  <a:cs typeface="Helvetica"/>
                </a:rPr>
                <a:t>metabolites</a:t>
              </a:r>
              <a:r>
                <a:rPr lang="en-US" sz="1600" baseline="30000" dirty="0" smtClean="0">
                  <a:solidFill>
                    <a:srgbClr val="FF0000"/>
                  </a:solidFill>
                  <a:latin typeface="Helvetica"/>
                  <a:cs typeface="Helvetica"/>
                </a:rPr>
                <a:t>–</a:t>
              </a:r>
              <a:endParaRPr lang="en-US" sz="1050" baseline="30000" dirty="0">
                <a:solidFill>
                  <a:srgbClr val="FF0000"/>
                </a:solidFill>
                <a:latin typeface="Helvetica"/>
                <a:cs typeface="Helvetica"/>
              </a:endParaRPr>
            </a:p>
          </p:txBody>
        </p:sp>
        <p:sp>
          <p:nvSpPr>
            <p:cNvPr id="132" name="Freeform 208"/>
            <p:cNvSpPr>
              <a:spLocks/>
            </p:cNvSpPr>
            <p:nvPr/>
          </p:nvSpPr>
          <p:spPr bwMode="auto">
            <a:xfrm rot="15865876">
              <a:off x="3421186" y="6103822"/>
              <a:ext cx="248270" cy="374349"/>
            </a:xfrm>
            <a:custGeom>
              <a:avLst/>
              <a:gdLst>
                <a:gd name="T0" fmla="*/ 98 w 98"/>
                <a:gd name="T1" fmla="*/ 0 h 258"/>
                <a:gd name="T2" fmla="*/ 60 w 98"/>
                <a:gd name="T3" fmla="*/ 84 h 258"/>
                <a:gd name="T4" fmla="*/ 62 w 98"/>
                <a:gd name="T5" fmla="*/ 160 h 258"/>
                <a:gd name="T6" fmla="*/ 0 w 98"/>
                <a:gd name="T7" fmla="*/ 258 h 258"/>
                <a:gd name="T8" fmla="*/ 0 60000 65536"/>
                <a:gd name="T9" fmla="*/ 0 60000 65536"/>
                <a:gd name="T10" fmla="*/ 0 60000 65536"/>
                <a:gd name="T11" fmla="*/ 0 60000 65536"/>
                <a:gd name="T12" fmla="*/ 0 w 98"/>
                <a:gd name="T13" fmla="*/ 0 h 258"/>
                <a:gd name="T14" fmla="*/ 98 w 98"/>
                <a:gd name="T15" fmla="*/ 258 h 258"/>
                <a:gd name="connsiteX0" fmla="*/ 98 w 98"/>
                <a:gd name="connsiteY0" fmla="*/ 123 h 381"/>
                <a:gd name="connsiteX1" fmla="*/ 86 w 98"/>
                <a:gd name="connsiteY1" fmla="*/ 14 h 381"/>
                <a:gd name="connsiteX2" fmla="*/ 60 w 98"/>
                <a:gd name="connsiteY2" fmla="*/ 207 h 381"/>
                <a:gd name="connsiteX3" fmla="*/ 62 w 98"/>
                <a:gd name="connsiteY3" fmla="*/ 283 h 381"/>
                <a:gd name="connsiteX4" fmla="*/ 0 w 98"/>
                <a:gd name="connsiteY4" fmla="*/ 381 h 381"/>
                <a:gd name="connsiteX0" fmla="*/ 86 w 86"/>
                <a:gd name="connsiteY0" fmla="*/ 0 h 367"/>
                <a:gd name="connsiteX1" fmla="*/ 60 w 86"/>
                <a:gd name="connsiteY1" fmla="*/ 193 h 367"/>
                <a:gd name="connsiteX2" fmla="*/ 62 w 86"/>
                <a:gd name="connsiteY2" fmla="*/ 269 h 367"/>
                <a:gd name="connsiteX3" fmla="*/ 0 w 86"/>
                <a:gd name="connsiteY3" fmla="*/ 367 h 367"/>
                <a:gd name="connsiteX0" fmla="*/ 86 w 86"/>
                <a:gd name="connsiteY0" fmla="*/ 0 h 367"/>
                <a:gd name="connsiteX1" fmla="*/ 60 w 86"/>
                <a:gd name="connsiteY1" fmla="*/ 193 h 367"/>
                <a:gd name="connsiteX2" fmla="*/ 62 w 86"/>
                <a:gd name="connsiteY2" fmla="*/ 269 h 367"/>
                <a:gd name="connsiteX3" fmla="*/ 0 w 86"/>
                <a:gd name="connsiteY3" fmla="*/ 367 h 367"/>
                <a:gd name="connsiteX0" fmla="*/ 86 w 86"/>
                <a:gd name="connsiteY0" fmla="*/ 0 h 367"/>
                <a:gd name="connsiteX1" fmla="*/ 60 w 86"/>
                <a:gd name="connsiteY1" fmla="*/ 193 h 367"/>
                <a:gd name="connsiteX2" fmla="*/ 0 w 86"/>
                <a:gd name="connsiteY2" fmla="*/ 367 h 367"/>
                <a:gd name="connsiteX0" fmla="*/ 86 w 89"/>
                <a:gd name="connsiteY0" fmla="*/ 0 h 367"/>
                <a:gd name="connsiteX1" fmla="*/ 75 w 89"/>
                <a:gd name="connsiteY1" fmla="*/ 205 h 367"/>
                <a:gd name="connsiteX2" fmla="*/ 0 w 89"/>
                <a:gd name="connsiteY2" fmla="*/ 367 h 367"/>
                <a:gd name="connsiteX0" fmla="*/ 109 w 109"/>
                <a:gd name="connsiteY0" fmla="*/ 0 h 427"/>
                <a:gd name="connsiteX1" fmla="*/ 75 w 109"/>
                <a:gd name="connsiteY1" fmla="*/ 265 h 427"/>
                <a:gd name="connsiteX2" fmla="*/ 0 w 109"/>
                <a:gd name="connsiteY2" fmla="*/ 427 h 427"/>
                <a:gd name="connsiteX0" fmla="*/ 109 w 109"/>
                <a:gd name="connsiteY0" fmla="*/ 0 h 427"/>
                <a:gd name="connsiteX1" fmla="*/ 75 w 109"/>
                <a:gd name="connsiteY1" fmla="*/ 265 h 427"/>
                <a:gd name="connsiteX2" fmla="*/ 0 w 109"/>
                <a:gd name="connsiteY2" fmla="*/ 427 h 427"/>
              </a:gdLst>
              <a:ahLst/>
              <a:cxnLst>
                <a:cxn ang="0">
                  <a:pos x="connsiteX0" y="connsiteY0"/>
                </a:cxn>
                <a:cxn ang="0">
                  <a:pos x="connsiteX1" y="connsiteY1"/>
                </a:cxn>
                <a:cxn ang="0">
                  <a:pos x="connsiteX2" y="connsiteY2"/>
                </a:cxn>
              </a:cxnLst>
              <a:rect l="l" t="t" r="r" b="b"/>
              <a:pathLst>
                <a:path w="109" h="427">
                  <a:moveTo>
                    <a:pt x="109" y="0"/>
                  </a:moveTo>
                  <a:cubicBezTo>
                    <a:pt x="53" y="16"/>
                    <a:pt x="93" y="194"/>
                    <a:pt x="75" y="265"/>
                  </a:cubicBezTo>
                  <a:cubicBezTo>
                    <a:pt x="57" y="336"/>
                    <a:pt x="13" y="391"/>
                    <a:pt x="0" y="427"/>
                  </a:cubicBezTo>
                </a:path>
              </a:pathLst>
            </a:custGeom>
            <a:noFill/>
            <a:ln w="19050" cap="flat" cmpd="sng">
              <a:solidFill>
                <a:srgbClr val="000000"/>
              </a:solidFill>
              <a:prstDash val="sysDot"/>
              <a:round/>
              <a:headEnd type="none" w="med" len="med"/>
              <a:tailEnd type="arrow" w="med" len="med"/>
            </a:ln>
            <a:effectLst>
              <a:outerShdw blurRad="50800" dist="38100" dir="2700000">
                <a:srgbClr val="000000">
                  <a:alpha val="43000"/>
                </a:srgbClr>
              </a:outerShdw>
            </a:effectLst>
          </p:spPr>
          <p:txBody>
            <a:bodyPr/>
            <a:lstStyle/>
            <a:p>
              <a:pPr algn="l"/>
              <a:endParaRPr lang="en-US" sz="1400" dirty="0">
                <a:solidFill>
                  <a:srgbClr val="000000"/>
                </a:solidFill>
                <a:latin typeface="Helvetica"/>
                <a:cs typeface="Helvetica"/>
              </a:endParaRPr>
            </a:p>
          </p:txBody>
        </p:sp>
        <p:sp>
          <p:nvSpPr>
            <p:cNvPr id="133" name="Freeform 208"/>
            <p:cNvSpPr>
              <a:spLocks/>
            </p:cNvSpPr>
            <p:nvPr/>
          </p:nvSpPr>
          <p:spPr bwMode="auto">
            <a:xfrm rot="17057470">
              <a:off x="3180768" y="5791732"/>
              <a:ext cx="286959" cy="109164"/>
            </a:xfrm>
            <a:custGeom>
              <a:avLst/>
              <a:gdLst>
                <a:gd name="T0" fmla="*/ 98 w 98"/>
                <a:gd name="T1" fmla="*/ 0 h 258"/>
                <a:gd name="T2" fmla="*/ 60 w 98"/>
                <a:gd name="T3" fmla="*/ 84 h 258"/>
                <a:gd name="T4" fmla="*/ 62 w 98"/>
                <a:gd name="T5" fmla="*/ 160 h 258"/>
                <a:gd name="T6" fmla="*/ 0 w 98"/>
                <a:gd name="T7" fmla="*/ 258 h 258"/>
                <a:gd name="T8" fmla="*/ 0 60000 65536"/>
                <a:gd name="T9" fmla="*/ 0 60000 65536"/>
                <a:gd name="T10" fmla="*/ 0 60000 65536"/>
                <a:gd name="T11" fmla="*/ 0 60000 65536"/>
                <a:gd name="T12" fmla="*/ 0 w 98"/>
                <a:gd name="T13" fmla="*/ 0 h 258"/>
                <a:gd name="T14" fmla="*/ 98 w 98"/>
                <a:gd name="T15" fmla="*/ 258 h 258"/>
                <a:gd name="connsiteX0" fmla="*/ 98 w 98"/>
                <a:gd name="connsiteY0" fmla="*/ 123 h 381"/>
                <a:gd name="connsiteX1" fmla="*/ 86 w 98"/>
                <a:gd name="connsiteY1" fmla="*/ 14 h 381"/>
                <a:gd name="connsiteX2" fmla="*/ 60 w 98"/>
                <a:gd name="connsiteY2" fmla="*/ 207 h 381"/>
                <a:gd name="connsiteX3" fmla="*/ 62 w 98"/>
                <a:gd name="connsiteY3" fmla="*/ 283 h 381"/>
                <a:gd name="connsiteX4" fmla="*/ 0 w 98"/>
                <a:gd name="connsiteY4" fmla="*/ 381 h 381"/>
                <a:gd name="connsiteX0" fmla="*/ 86 w 86"/>
                <a:gd name="connsiteY0" fmla="*/ 0 h 367"/>
                <a:gd name="connsiteX1" fmla="*/ 60 w 86"/>
                <a:gd name="connsiteY1" fmla="*/ 193 h 367"/>
                <a:gd name="connsiteX2" fmla="*/ 62 w 86"/>
                <a:gd name="connsiteY2" fmla="*/ 269 h 367"/>
                <a:gd name="connsiteX3" fmla="*/ 0 w 86"/>
                <a:gd name="connsiteY3" fmla="*/ 367 h 367"/>
                <a:gd name="connsiteX0" fmla="*/ 86 w 86"/>
                <a:gd name="connsiteY0" fmla="*/ 0 h 367"/>
                <a:gd name="connsiteX1" fmla="*/ 60 w 86"/>
                <a:gd name="connsiteY1" fmla="*/ 193 h 367"/>
                <a:gd name="connsiteX2" fmla="*/ 62 w 86"/>
                <a:gd name="connsiteY2" fmla="*/ 269 h 367"/>
                <a:gd name="connsiteX3" fmla="*/ 0 w 86"/>
                <a:gd name="connsiteY3" fmla="*/ 367 h 367"/>
                <a:gd name="connsiteX0" fmla="*/ 86 w 86"/>
                <a:gd name="connsiteY0" fmla="*/ 0 h 367"/>
                <a:gd name="connsiteX1" fmla="*/ 60 w 86"/>
                <a:gd name="connsiteY1" fmla="*/ 193 h 367"/>
                <a:gd name="connsiteX2" fmla="*/ 0 w 86"/>
                <a:gd name="connsiteY2" fmla="*/ 367 h 367"/>
                <a:gd name="connsiteX0" fmla="*/ 86 w 89"/>
                <a:gd name="connsiteY0" fmla="*/ 0 h 367"/>
                <a:gd name="connsiteX1" fmla="*/ 75 w 89"/>
                <a:gd name="connsiteY1" fmla="*/ 205 h 367"/>
                <a:gd name="connsiteX2" fmla="*/ 0 w 89"/>
                <a:gd name="connsiteY2" fmla="*/ 367 h 367"/>
                <a:gd name="connsiteX0" fmla="*/ 109 w 109"/>
                <a:gd name="connsiteY0" fmla="*/ 0 h 427"/>
                <a:gd name="connsiteX1" fmla="*/ 75 w 109"/>
                <a:gd name="connsiteY1" fmla="*/ 265 h 427"/>
                <a:gd name="connsiteX2" fmla="*/ 0 w 109"/>
                <a:gd name="connsiteY2" fmla="*/ 427 h 427"/>
                <a:gd name="connsiteX0" fmla="*/ 109 w 109"/>
                <a:gd name="connsiteY0" fmla="*/ 0 h 427"/>
                <a:gd name="connsiteX1" fmla="*/ 75 w 109"/>
                <a:gd name="connsiteY1" fmla="*/ 265 h 427"/>
                <a:gd name="connsiteX2" fmla="*/ 0 w 109"/>
                <a:gd name="connsiteY2" fmla="*/ 427 h 427"/>
              </a:gdLst>
              <a:ahLst/>
              <a:cxnLst>
                <a:cxn ang="0">
                  <a:pos x="connsiteX0" y="connsiteY0"/>
                </a:cxn>
                <a:cxn ang="0">
                  <a:pos x="connsiteX1" y="connsiteY1"/>
                </a:cxn>
                <a:cxn ang="0">
                  <a:pos x="connsiteX2" y="connsiteY2"/>
                </a:cxn>
              </a:cxnLst>
              <a:rect l="l" t="t" r="r" b="b"/>
              <a:pathLst>
                <a:path w="109" h="427">
                  <a:moveTo>
                    <a:pt x="109" y="0"/>
                  </a:moveTo>
                  <a:cubicBezTo>
                    <a:pt x="53" y="16"/>
                    <a:pt x="93" y="194"/>
                    <a:pt x="75" y="265"/>
                  </a:cubicBezTo>
                  <a:cubicBezTo>
                    <a:pt x="57" y="336"/>
                    <a:pt x="13" y="391"/>
                    <a:pt x="0" y="427"/>
                  </a:cubicBezTo>
                </a:path>
              </a:pathLst>
            </a:custGeom>
            <a:noFill/>
            <a:ln w="19050" cap="flat" cmpd="sng">
              <a:solidFill>
                <a:srgbClr val="000000"/>
              </a:solidFill>
              <a:prstDash val="sysDot"/>
              <a:round/>
              <a:headEnd type="none" w="med" len="med"/>
              <a:tailEnd type="none" w="med" len="med"/>
            </a:ln>
            <a:effectLst>
              <a:outerShdw blurRad="50800" dist="38100" dir="2700000">
                <a:srgbClr val="000000">
                  <a:alpha val="43000"/>
                </a:srgbClr>
              </a:outerShdw>
            </a:effectLst>
          </p:spPr>
          <p:txBody>
            <a:bodyPr/>
            <a:lstStyle/>
            <a:p>
              <a:pPr algn="l"/>
              <a:endParaRPr lang="en-US" sz="1400" dirty="0">
                <a:solidFill>
                  <a:srgbClr val="000000"/>
                </a:solidFill>
                <a:latin typeface="Helvetica"/>
                <a:cs typeface="Helvetica"/>
              </a:endParaRPr>
            </a:p>
          </p:txBody>
        </p:sp>
        <p:sp>
          <p:nvSpPr>
            <p:cNvPr id="134" name="Text Box 4"/>
            <p:cNvSpPr txBox="1">
              <a:spLocks noChangeArrowheads="1"/>
            </p:cNvSpPr>
            <p:nvPr/>
          </p:nvSpPr>
          <p:spPr bwMode="auto">
            <a:xfrm>
              <a:off x="2116889" y="5690427"/>
              <a:ext cx="730806" cy="276999"/>
            </a:xfrm>
            <a:prstGeom prst="rect">
              <a:avLst/>
            </a:prstGeom>
            <a:noFill/>
            <a:ln w="9525">
              <a:noFill/>
              <a:miter lim="800000"/>
              <a:headEnd/>
              <a:tailEnd/>
            </a:ln>
            <a:effectLst/>
          </p:spPr>
          <p:txBody>
            <a:bodyPr wrap="square">
              <a:spAutoFit/>
            </a:bodyPr>
            <a:lstStyle/>
            <a:p>
              <a:r>
                <a:rPr lang="en-US" sz="1200" b="1" dirty="0" smtClean="0">
                  <a:solidFill>
                    <a:srgbClr val="FFFFFF">
                      <a:lumMod val="50000"/>
                    </a:srgbClr>
                  </a:solidFill>
                  <a:latin typeface="Helvetica"/>
                  <a:cs typeface="Helvetica"/>
                </a:rPr>
                <a:t>cytosol</a:t>
              </a:r>
              <a:endParaRPr lang="en-US" sz="1200" b="1" baseline="-25000" dirty="0">
                <a:solidFill>
                  <a:srgbClr val="FFFFFF">
                    <a:lumMod val="50000"/>
                  </a:srgbClr>
                </a:solidFill>
                <a:latin typeface="Helvetica"/>
                <a:cs typeface="Helvetica"/>
              </a:endParaRPr>
            </a:p>
          </p:txBody>
        </p:sp>
        <p:sp>
          <p:nvSpPr>
            <p:cNvPr id="138" name="TextBox 137"/>
            <p:cNvSpPr txBox="1"/>
            <p:nvPr/>
          </p:nvSpPr>
          <p:spPr>
            <a:xfrm>
              <a:off x="3896537" y="5680651"/>
              <a:ext cx="846440" cy="261610"/>
            </a:xfrm>
            <a:prstGeom prst="rect">
              <a:avLst/>
            </a:prstGeom>
            <a:noFill/>
          </p:spPr>
          <p:txBody>
            <a:bodyPr wrap="none" rtlCol="0">
              <a:spAutoFit/>
            </a:bodyPr>
            <a:lstStyle/>
            <a:p>
              <a:pPr algn="l" fontAlgn="auto">
                <a:spcBef>
                  <a:spcPts val="0"/>
                </a:spcBef>
                <a:spcAft>
                  <a:spcPts val="0"/>
                </a:spcAft>
              </a:pPr>
              <a:r>
                <a:rPr lang="en-US" sz="1100" b="1" i="1" dirty="0" smtClean="0">
                  <a:solidFill>
                    <a:srgbClr val="0000FF"/>
                  </a:solidFill>
                  <a:latin typeface="Helvetica"/>
                  <a:cs typeface="Arial"/>
                </a:rPr>
                <a:t>E</a:t>
              </a:r>
              <a:r>
                <a:rPr lang="en-US" sz="1100" b="1" i="1" baseline="-25000" dirty="0" smtClean="0">
                  <a:solidFill>
                    <a:srgbClr val="0000FF"/>
                  </a:solidFill>
                  <a:latin typeface="Helvetica"/>
                  <a:cs typeface="Arial"/>
                </a:rPr>
                <a:t>m </a:t>
              </a:r>
              <a:r>
                <a:rPr lang="en-US" sz="1100" dirty="0" smtClean="0">
                  <a:solidFill>
                    <a:srgbClr val="0000FF"/>
                  </a:solidFill>
                  <a:latin typeface="Helvetica"/>
                  <a:cs typeface="Arial"/>
                </a:rPr>
                <a:t>≈ </a:t>
              </a:r>
              <a:r>
                <a:rPr lang="en-US" sz="1100" dirty="0">
                  <a:solidFill>
                    <a:srgbClr val="0000FF"/>
                  </a:solidFill>
                  <a:latin typeface="Helvetica"/>
                  <a:cs typeface="Arial"/>
                </a:rPr>
                <a:t>0</a:t>
              </a:r>
              <a:r>
                <a:rPr lang="en-US" sz="1100" dirty="0" smtClean="0">
                  <a:solidFill>
                    <a:srgbClr val="0000FF"/>
                  </a:solidFill>
                  <a:latin typeface="Helvetica"/>
                  <a:cs typeface="Arial"/>
                </a:rPr>
                <a:t> mV</a:t>
              </a:r>
              <a:endParaRPr lang="en-US" sz="1100" dirty="0">
                <a:solidFill>
                  <a:srgbClr val="0000FF"/>
                </a:solidFill>
                <a:latin typeface="Helvetica"/>
                <a:cs typeface="Arial"/>
              </a:endParaRPr>
            </a:p>
          </p:txBody>
        </p:sp>
        <p:sp>
          <p:nvSpPr>
            <p:cNvPr id="13" name="TextBox 12"/>
            <p:cNvSpPr txBox="1"/>
            <p:nvPr/>
          </p:nvSpPr>
          <p:spPr>
            <a:xfrm>
              <a:off x="2008847" y="4572000"/>
              <a:ext cx="2807271" cy="738664"/>
            </a:xfrm>
            <a:prstGeom prst="rect">
              <a:avLst/>
            </a:prstGeom>
            <a:noFill/>
          </p:spPr>
          <p:txBody>
            <a:bodyPr wrap="square" rtlCol="0">
              <a:spAutoFit/>
            </a:bodyPr>
            <a:lstStyle/>
            <a:p>
              <a:r>
                <a:rPr lang="en-US" sz="1400" dirty="0" smtClean="0"/>
                <a:t>At typical </a:t>
              </a:r>
              <a:r>
                <a:rPr lang="en-US" sz="1400" b="1" i="1" dirty="0" smtClean="0"/>
                <a:t>E</a:t>
              </a:r>
              <a:r>
                <a:rPr lang="en-US" sz="1400" b="1" i="1" baseline="-25000" dirty="0" smtClean="0"/>
                <a:t>m</a:t>
              </a:r>
              <a:r>
                <a:rPr lang="en-US" sz="1400" dirty="0" smtClean="0"/>
                <a:t> for the OM, VDAC is an open high-capacity, low-specificity anion channel</a:t>
              </a:r>
              <a:endParaRPr lang="en-US" sz="1400" dirty="0"/>
            </a:p>
          </p:txBody>
        </p:sp>
      </p:grpSp>
      <p:grpSp>
        <p:nvGrpSpPr>
          <p:cNvPr id="20" name="Group 19"/>
          <p:cNvGrpSpPr/>
          <p:nvPr/>
        </p:nvGrpSpPr>
        <p:grpSpPr>
          <a:xfrm>
            <a:off x="4796589" y="4787444"/>
            <a:ext cx="2710721" cy="1906442"/>
            <a:chOff x="4796589" y="4787444"/>
            <a:chExt cx="2710721" cy="1906442"/>
          </a:xfrm>
        </p:grpSpPr>
        <p:sp>
          <p:nvSpPr>
            <p:cNvPr id="141" name="Rectangle 230"/>
            <p:cNvSpPr>
              <a:spLocks noChangeArrowheads="1"/>
            </p:cNvSpPr>
            <p:nvPr/>
          </p:nvSpPr>
          <p:spPr bwMode="auto">
            <a:xfrm>
              <a:off x="4959629" y="5303520"/>
              <a:ext cx="2480029" cy="686046"/>
            </a:xfrm>
            <a:prstGeom prst="rect">
              <a:avLst/>
            </a:prstGeom>
            <a:solidFill>
              <a:srgbClr val="DDDDDD"/>
            </a:solidFill>
            <a:ln w="9525">
              <a:noFill/>
              <a:miter lim="800000"/>
              <a:headEnd/>
              <a:tailEnd/>
            </a:ln>
            <a:effectLst/>
          </p:spPr>
          <p:txBody>
            <a:bodyPr wrap="none" anchor="ctr"/>
            <a:lstStyle/>
            <a:p>
              <a:pPr algn="l"/>
              <a:endParaRPr lang="en-US" dirty="0">
                <a:solidFill>
                  <a:srgbClr val="000000"/>
                </a:solidFill>
                <a:latin typeface="Helvetica"/>
                <a:cs typeface="Helvetica"/>
              </a:endParaRPr>
            </a:p>
          </p:txBody>
        </p:sp>
        <p:sp>
          <p:nvSpPr>
            <p:cNvPr id="142" name="Rectangle 232"/>
            <p:cNvSpPr>
              <a:spLocks noChangeArrowheads="1"/>
            </p:cNvSpPr>
            <p:nvPr/>
          </p:nvSpPr>
          <p:spPr bwMode="auto">
            <a:xfrm>
              <a:off x="4959629" y="6063804"/>
              <a:ext cx="2479036" cy="630082"/>
            </a:xfrm>
            <a:prstGeom prst="rect">
              <a:avLst/>
            </a:prstGeom>
            <a:solidFill>
              <a:srgbClr val="82AAFF"/>
            </a:solidFill>
            <a:ln w="9525">
              <a:noFill/>
              <a:miter lim="800000"/>
              <a:headEnd/>
              <a:tailEnd/>
            </a:ln>
            <a:effectLst/>
          </p:spPr>
          <p:txBody>
            <a:bodyPr wrap="none" anchor="ctr"/>
            <a:lstStyle/>
            <a:p>
              <a:pPr algn="l"/>
              <a:endParaRPr lang="en-US" dirty="0">
                <a:solidFill>
                  <a:srgbClr val="000000"/>
                </a:solidFill>
                <a:latin typeface="Helvetica"/>
                <a:cs typeface="Helvetica"/>
              </a:endParaRPr>
            </a:p>
          </p:txBody>
        </p:sp>
        <p:grpSp>
          <p:nvGrpSpPr>
            <p:cNvPr id="143" name="Group 236"/>
            <p:cNvGrpSpPr>
              <a:grpSpLocks/>
            </p:cNvGrpSpPr>
            <p:nvPr/>
          </p:nvGrpSpPr>
          <p:grpSpPr bwMode="auto">
            <a:xfrm>
              <a:off x="4958118" y="5947662"/>
              <a:ext cx="2482175" cy="187262"/>
              <a:chOff x="-6" y="1236"/>
              <a:chExt cx="4350" cy="156"/>
            </a:xfrm>
          </p:grpSpPr>
          <p:sp>
            <p:nvSpPr>
              <p:cNvPr id="144" name="Rectangle 237" descr="Dark downward diagonal"/>
              <p:cNvSpPr>
                <a:spLocks noChangeArrowheads="1"/>
              </p:cNvSpPr>
              <p:nvPr/>
            </p:nvSpPr>
            <p:spPr bwMode="auto">
              <a:xfrm>
                <a:off x="-6" y="1320"/>
                <a:ext cx="4350" cy="72"/>
              </a:xfrm>
              <a:prstGeom prst="rect">
                <a:avLst/>
              </a:prstGeom>
              <a:pattFill prst="dkDnDiag">
                <a:fgClr>
                  <a:schemeClr val="bg2"/>
                </a:fgClr>
                <a:bgClr>
                  <a:srgbClr val="DDDDDD"/>
                </a:bgClr>
              </a:pattFill>
              <a:ln w="9525">
                <a:noFill/>
                <a:miter lim="800000"/>
                <a:headEnd/>
                <a:tailEnd/>
              </a:ln>
              <a:effectLst/>
            </p:spPr>
            <p:txBody>
              <a:bodyPr wrap="none" anchor="ctr"/>
              <a:lstStyle/>
              <a:p>
                <a:pPr algn="l"/>
                <a:endParaRPr lang="en-US" dirty="0">
                  <a:solidFill>
                    <a:srgbClr val="000000"/>
                  </a:solidFill>
                  <a:latin typeface="Helvetica"/>
                  <a:cs typeface="Helvetica"/>
                </a:endParaRPr>
              </a:p>
            </p:txBody>
          </p:sp>
          <p:sp>
            <p:nvSpPr>
              <p:cNvPr id="145" name="Rectangle 238" descr="Dark downward diagonal"/>
              <p:cNvSpPr>
                <a:spLocks noChangeArrowheads="1"/>
              </p:cNvSpPr>
              <p:nvPr/>
            </p:nvSpPr>
            <p:spPr bwMode="auto">
              <a:xfrm>
                <a:off x="-6" y="1236"/>
                <a:ext cx="4350" cy="72"/>
              </a:xfrm>
              <a:prstGeom prst="rect">
                <a:avLst/>
              </a:prstGeom>
              <a:pattFill prst="dkDnDiag">
                <a:fgClr>
                  <a:schemeClr val="bg2"/>
                </a:fgClr>
                <a:bgClr>
                  <a:srgbClr val="DDDDDD"/>
                </a:bgClr>
              </a:pattFill>
              <a:ln w="9525">
                <a:noFill/>
                <a:miter lim="800000"/>
                <a:headEnd/>
                <a:tailEnd/>
              </a:ln>
              <a:effectLst/>
            </p:spPr>
            <p:txBody>
              <a:bodyPr wrap="none" anchor="ctr"/>
              <a:lstStyle/>
              <a:p>
                <a:pPr algn="l"/>
                <a:endParaRPr lang="en-US" dirty="0">
                  <a:solidFill>
                    <a:srgbClr val="000000"/>
                  </a:solidFill>
                  <a:latin typeface="Helvetica"/>
                  <a:cs typeface="Helvetica"/>
                </a:endParaRPr>
              </a:p>
            </p:txBody>
          </p:sp>
        </p:grpSp>
        <p:sp>
          <p:nvSpPr>
            <p:cNvPr id="169" name="Text Box 4"/>
            <p:cNvSpPr txBox="1">
              <a:spLocks noChangeArrowheads="1"/>
            </p:cNvSpPr>
            <p:nvPr/>
          </p:nvSpPr>
          <p:spPr bwMode="auto">
            <a:xfrm>
              <a:off x="4796589" y="6099084"/>
              <a:ext cx="730806" cy="276999"/>
            </a:xfrm>
            <a:prstGeom prst="rect">
              <a:avLst/>
            </a:prstGeom>
            <a:noFill/>
            <a:ln w="9525">
              <a:noFill/>
              <a:miter lim="800000"/>
              <a:headEnd/>
              <a:tailEnd/>
            </a:ln>
            <a:effectLst/>
          </p:spPr>
          <p:txBody>
            <a:bodyPr wrap="square">
              <a:spAutoFit/>
            </a:bodyPr>
            <a:lstStyle/>
            <a:p>
              <a:r>
                <a:rPr lang="en-US" sz="1200" b="1" dirty="0" smtClean="0">
                  <a:solidFill>
                    <a:srgbClr val="FFFFFF">
                      <a:lumMod val="50000"/>
                    </a:srgbClr>
                  </a:solidFill>
                  <a:latin typeface="Helvetica"/>
                  <a:cs typeface="Helvetica"/>
                </a:rPr>
                <a:t>IMS</a:t>
              </a:r>
              <a:endParaRPr lang="en-US" sz="1200" b="1" baseline="-25000" dirty="0">
                <a:solidFill>
                  <a:srgbClr val="FFFFFF">
                    <a:lumMod val="50000"/>
                  </a:srgbClr>
                </a:solidFill>
                <a:latin typeface="Helvetica"/>
                <a:cs typeface="Helvetica"/>
              </a:endParaRPr>
            </a:p>
          </p:txBody>
        </p:sp>
        <p:sp>
          <p:nvSpPr>
            <p:cNvPr id="170" name="AutoShape 137"/>
            <p:cNvSpPr>
              <a:spLocks noChangeArrowheads="1"/>
            </p:cNvSpPr>
            <p:nvPr/>
          </p:nvSpPr>
          <p:spPr bwMode="auto">
            <a:xfrm>
              <a:off x="5935425" y="5916816"/>
              <a:ext cx="390935" cy="255606"/>
            </a:xfrm>
            <a:prstGeom prst="can">
              <a:avLst>
                <a:gd name="adj" fmla="val 35770"/>
              </a:avLst>
            </a:prstGeom>
            <a:solidFill>
              <a:schemeClr val="accent1"/>
            </a:solidFill>
            <a:ln w="9525">
              <a:solidFill>
                <a:schemeClr val="tx1"/>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171" name="Oval 170"/>
            <p:cNvSpPr/>
            <p:nvPr/>
          </p:nvSpPr>
          <p:spPr>
            <a:xfrm>
              <a:off x="6101992" y="5942330"/>
              <a:ext cx="6032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US" dirty="0">
                <a:solidFill>
                  <a:srgbClr val="FFFFFF"/>
                </a:solidFill>
                <a:latin typeface="Helvetica"/>
                <a:cs typeface="Helvetica"/>
              </a:endParaRPr>
            </a:p>
          </p:txBody>
        </p:sp>
        <p:sp>
          <p:nvSpPr>
            <p:cNvPr id="174" name="Freeform 208"/>
            <p:cNvSpPr>
              <a:spLocks/>
            </p:cNvSpPr>
            <p:nvPr/>
          </p:nvSpPr>
          <p:spPr bwMode="auto">
            <a:xfrm rot="17057470">
              <a:off x="6047825" y="5725081"/>
              <a:ext cx="148390" cy="107863"/>
            </a:xfrm>
            <a:custGeom>
              <a:avLst/>
              <a:gdLst>
                <a:gd name="T0" fmla="*/ 98 w 98"/>
                <a:gd name="T1" fmla="*/ 0 h 258"/>
                <a:gd name="T2" fmla="*/ 60 w 98"/>
                <a:gd name="T3" fmla="*/ 84 h 258"/>
                <a:gd name="T4" fmla="*/ 62 w 98"/>
                <a:gd name="T5" fmla="*/ 160 h 258"/>
                <a:gd name="T6" fmla="*/ 0 w 98"/>
                <a:gd name="T7" fmla="*/ 258 h 258"/>
                <a:gd name="T8" fmla="*/ 0 60000 65536"/>
                <a:gd name="T9" fmla="*/ 0 60000 65536"/>
                <a:gd name="T10" fmla="*/ 0 60000 65536"/>
                <a:gd name="T11" fmla="*/ 0 60000 65536"/>
                <a:gd name="T12" fmla="*/ 0 w 98"/>
                <a:gd name="T13" fmla="*/ 0 h 258"/>
                <a:gd name="T14" fmla="*/ 98 w 98"/>
                <a:gd name="T15" fmla="*/ 258 h 258"/>
                <a:gd name="connsiteX0" fmla="*/ 98 w 98"/>
                <a:gd name="connsiteY0" fmla="*/ 123 h 381"/>
                <a:gd name="connsiteX1" fmla="*/ 86 w 98"/>
                <a:gd name="connsiteY1" fmla="*/ 14 h 381"/>
                <a:gd name="connsiteX2" fmla="*/ 60 w 98"/>
                <a:gd name="connsiteY2" fmla="*/ 207 h 381"/>
                <a:gd name="connsiteX3" fmla="*/ 62 w 98"/>
                <a:gd name="connsiteY3" fmla="*/ 283 h 381"/>
                <a:gd name="connsiteX4" fmla="*/ 0 w 98"/>
                <a:gd name="connsiteY4" fmla="*/ 381 h 381"/>
                <a:gd name="connsiteX0" fmla="*/ 86 w 86"/>
                <a:gd name="connsiteY0" fmla="*/ 0 h 367"/>
                <a:gd name="connsiteX1" fmla="*/ 60 w 86"/>
                <a:gd name="connsiteY1" fmla="*/ 193 h 367"/>
                <a:gd name="connsiteX2" fmla="*/ 62 w 86"/>
                <a:gd name="connsiteY2" fmla="*/ 269 h 367"/>
                <a:gd name="connsiteX3" fmla="*/ 0 w 86"/>
                <a:gd name="connsiteY3" fmla="*/ 367 h 367"/>
                <a:gd name="connsiteX0" fmla="*/ 86 w 86"/>
                <a:gd name="connsiteY0" fmla="*/ 0 h 367"/>
                <a:gd name="connsiteX1" fmla="*/ 60 w 86"/>
                <a:gd name="connsiteY1" fmla="*/ 193 h 367"/>
                <a:gd name="connsiteX2" fmla="*/ 62 w 86"/>
                <a:gd name="connsiteY2" fmla="*/ 269 h 367"/>
                <a:gd name="connsiteX3" fmla="*/ 0 w 86"/>
                <a:gd name="connsiteY3" fmla="*/ 367 h 367"/>
                <a:gd name="connsiteX0" fmla="*/ 86 w 86"/>
                <a:gd name="connsiteY0" fmla="*/ 0 h 367"/>
                <a:gd name="connsiteX1" fmla="*/ 60 w 86"/>
                <a:gd name="connsiteY1" fmla="*/ 193 h 367"/>
                <a:gd name="connsiteX2" fmla="*/ 0 w 86"/>
                <a:gd name="connsiteY2" fmla="*/ 367 h 367"/>
                <a:gd name="connsiteX0" fmla="*/ 86 w 89"/>
                <a:gd name="connsiteY0" fmla="*/ 0 h 367"/>
                <a:gd name="connsiteX1" fmla="*/ 75 w 89"/>
                <a:gd name="connsiteY1" fmla="*/ 205 h 367"/>
                <a:gd name="connsiteX2" fmla="*/ 0 w 89"/>
                <a:gd name="connsiteY2" fmla="*/ 367 h 367"/>
                <a:gd name="connsiteX0" fmla="*/ 109 w 109"/>
                <a:gd name="connsiteY0" fmla="*/ 0 h 427"/>
                <a:gd name="connsiteX1" fmla="*/ 75 w 109"/>
                <a:gd name="connsiteY1" fmla="*/ 265 h 427"/>
                <a:gd name="connsiteX2" fmla="*/ 0 w 109"/>
                <a:gd name="connsiteY2" fmla="*/ 427 h 427"/>
                <a:gd name="connsiteX0" fmla="*/ 109 w 109"/>
                <a:gd name="connsiteY0" fmla="*/ 0 h 427"/>
                <a:gd name="connsiteX1" fmla="*/ 75 w 109"/>
                <a:gd name="connsiteY1" fmla="*/ 265 h 427"/>
                <a:gd name="connsiteX2" fmla="*/ 0 w 109"/>
                <a:gd name="connsiteY2" fmla="*/ 427 h 427"/>
              </a:gdLst>
              <a:ahLst/>
              <a:cxnLst>
                <a:cxn ang="0">
                  <a:pos x="connsiteX0" y="connsiteY0"/>
                </a:cxn>
                <a:cxn ang="0">
                  <a:pos x="connsiteX1" y="connsiteY1"/>
                </a:cxn>
                <a:cxn ang="0">
                  <a:pos x="connsiteX2" y="connsiteY2"/>
                </a:cxn>
              </a:cxnLst>
              <a:rect l="l" t="t" r="r" b="b"/>
              <a:pathLst>
                <a:path w="109" h="427">
                  <a:moveTo>
                    <a:pt x="109" y="0"/>
                  </a:moveTo>
                  <a:cubicBezTo>
                    <a:pt x="53" y="16"/>
                    <a:pt x="93" y="194"/>
                    <a:pt x="75" y="265"/>
                  </a:cubicBezTo>
                  <a:cubicBezTo>
                    <a:pt x="57" y="336"/>
                    <a:pt x="13" y="391"/>
                    <a:pt x="0" y="427"/>
                  </a:cubicBezTo>
                </a:path>
              </a:pathLst>
            </a:custGeom>
            <a:noFill/>
            <a:ln w="19050" cap="flat" cmpd="sng">
              <a:solidFill>
                <a:srgbClr val="000000"/>
              </a:solidFill>
              <a:prstDash val="sysDot"/>
              <a:round/>
              <a:headEnd type="none" w="med" len="med"/>
              <a:tailEnd type="none" w="med" len="med"/>
            </a:ln>
            <a:effectLst>
              <a:outerShdw blurRad="50800" dist="38100" dir="2700000">
                <a:srgbClr val="000000">
                  <a:alpha val="43000"/>
                </a:srgbClr>
              </a:outerShdw>
            </a:effectLst>
          </p:spPr>
          <p:txBody>
            <a:bodyPr/>
            <a:lstStyle/>
            <a:p>
              <a:pPr algn="l"/>
              <a:endParaRPr lang="en-US" sz="1400" dirty="0">
                <a:solidFill>
                  <a:srgbClr val="000000"/>
                </a:solidFill>
                <a:latin typeface="Helvetica"/>
                <a:cs typeface="Helvetica"/>
              </a:endParaRPr>
            </a:p>
          </p:txBody>
        </p:sp>
        <p:sp>
          <p:nvSpPr>
            <p:cNvPr id="175" name="Text Box 4"/>
            <p:cNvSpPr txBox="1">
              <a:spLocks noChangeArrowheads="1"/>
            </p:cNvSpPr>
            <p:nvPr/>
          </p:nvSpPr>
          <p:spPr bwMode="auto">
            <a:xfrm>
              <a:off x="4898189" y="5690427"/>
              <a:ext cx="730806" cy="276999"/>
            </a:xfrm>
            <a:prstGeom prst="rect">
              <a:avLst/>
            </a:prstGeom>
            <a:noFill/>
            <a:ln w="9525">
              <a:noFill/>
              <a:miter lim="800000"/>
              <a:headEnd/>
              <a:tailEnd/>
            </a:ln>
            <a:effectLst/>
          </p:spPr>
          <p:txBody>
            <a:bodyPr wrap="square">
              <a:spAutoFit/>
            </a:bodyPr>
            <a:lstStyle/>
            <a:p>
              <a:r>
                <a:rPr lang="en-US" sz="1200" b="1" dirty="0" smtClean="0">
                  <a:solidFill>
                    <a:srgbClr val="FFFFFF">
                      <a:lumMod val="50000"/>
                    </a:srgbClr>
                  </a:solidFill>
                  <a:latin typeface="Helvetica"/>
                  <a:cs typeface="Helvetica"/>
                </a:rPr>
                <a:t>cytosol</a:t>
              </a:r>
              <a:endParaRPr lang="en-US" sz="1200" b="1" baseline="-25000" dirty="0">
                <a:solidFill>
                  <a:srgbClr val="FFFFFF">
                    <a:lumMod val="50000"/>
                  </a:srgbClr>
                </a:solidFill>
                <a:latin typeface="Helvetica"/>
                <a:cs typeface="Helvetica"/>
              </a:endParaRPr>
            </a:p>
          </p:txBody>
        </p:sp>
        <p:sp>
          <p:nvSpPr>
            <p:cNvPr id="176" name="TextBox 175"/>
            <p:cNvSpPr txBox="1"/>
            <p:nvPr/>
          </p:nvSpPr>
          <p:spPr>
            <a:xfrm>
              <a:off x="6500037" y="5521918"/>
              <a:ext cx="1007273" cy="261610"/>
            </a:xfrm>
            <a:prstGeom prst="rect">
              <a:avLst/>
            </a:prstGeom>
            <a:noFill/>
          </p:spPr>
          <p:txBody>
            <a:bodyPr wrap="none" rtlCol="0">
              <a:spAutoFit/>
            </a:bodyPr>
            <a:lstStyle/>
            <a:p>
              <a:pPr algn="l" fontAlgn="auto">
                <a:spcBef>
                  <a:spcPts val="0"/>
                </a:spcBef>
                <a:spcAft>
                  <a:spcPts val="0"/>
                </a:spcAft>
              </a:pPr>
              <a:r>
                <a:rPr lang="en-US" sz="1100" b="1" i="1" dirty="0" smtClean="0">
                  <a:solidFill>
                    <a:srgbClr val="000000"/>
                  </a:solidFill>
                  <a:latin typeface="Helvetica"/>
                  <a:cs typeface="Arial"/>
                </a:rPr>
                <a:t>E</a:t>
              </a:r>
              <a:r>
                <a:rPr lang="en-US" sz="1100" b="1" i="1" baseline="-25000" dirty="0" smtClean="0">
                  <a:solidFill>
                    <a:srgbClr val="000000"/>
                  </a:solidFill>
                  <a:latin typeface="Helvetica"/>
                  <a:cs typeface="Arial"/>
                </a:rPr>
                <a:t>m </a:t>
              </a:r>
              <a:r>
                <a:rPr lang="en-US" sz="1100" dirty="0" smtClean="0">
                  <a:solidFill>
                    <a:srgbClr val="000000"/>
                  </a:solidFill>
                  <a:latin typeface="Helvetica"/>
                  <a:cs typeface="Arial"/>
                </a:rPr>
                <a:t>≈ +30 mV</a:t>
              </a:r>
              <a:endParaRPr lang="en-US" sz="1100" dirty="0">
                <a:solidFill>
                  <a:srgbClr val="000000"/>
                </a:solidFill>
                <a:latin typeface="Helvetica"/>
                <a:cs typeface="Arial"/>
              </a:endParaRPr>
            </a:p>
          </p:txBody>
        </p:sp>
        <p:cxnSp>
          <p:nvCxnSpPr>
            <p:cNvPr id="11" name="Straight Connector 10"/>
            <p:cNvCxnSpPr/>
            <p:nvPr/>
          </p:nvCxnSpPr>
          <p:spPr>
            <a:xfrm>
              <a:off x="6105168" y="5873750"/>
              <a:ext cx="98425" cy="0"/>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179" name="TextBox 178"/>
            <p:cNvSpPr txBox="1"/>
            <p:nvPr/>
          </p:nvSpPr>
          <p:spPr>
            <a:xfrm flipV="1">
              <a:off x="6954770" y="5738270"/>
              <a:ext cx="274534" cy="276999"/>
            </a:xfrm>
            <a:prstGeom prst="rect">
              <a:avLst/>
            </a:prstGeom>
            <a:noFill/>
          </p:spPr>
          <p:txBody>
            <a:bodyPr wrap="none" rtlCol="0">
              <a:spAutoFit/>
            </a:bodyPr>
            <a:lstStyle/>
            <a:p>
              <a:pPr algn="l" fontAlgn="auto">
                <a:spcBef>
                  <a:spcPts val="0"/>
                </a:spcBef>
                <a:spcAft>
                  <a:spcPts val="0"/>
                </a:spcAft>
              </a:pPr>
              <a:r>
                <a:rPr lang="en-US" sz="1200" b="1" dirty="0" smtClean="0">
                  <a:solidFill>
                    <a:srgbClr val="000000"/>
                  </a:solidFill>
                  <a:latin typeface="Helvetica"/>
                  <a:cs typeface="Arial"/>
                </a:rPr>
                <a:t>+ </a:t>
              </a:r>
              <a:endParaRPr lang="en-US" sz="1200" b="1" dirty="0">
                <a:solidFill>
                  <a:srgbClr val="000000"/>
                </a:solidFill>
                <a:latin typeface="Helvetica"/>
                <a:cs typeface="Arial"/>
              </a:endParaRPr>
            </a:p>
          </p:txBody>
        </p:sp>
        <p:sp>
          <p:nvSpPr>
            <p:cNvPr id="180" name="TextBox 179"/>
            <p:cNvSpPr txBox="1"/>
            <p:nvPr/>
          </p:nvSpPr>
          <p:spPr>
            <a:xfrm flipV="1">
              <a:off x="6961258" y="6076938"/>
              <a:ext cx="274534" cy="276999"/>
            </a:xfrm>
            <a:prstGeom prst="rect">
              <a:avLst/>
            </a:prstGeom>
            <a:noFill/>
          </p:spPr>
          <p:txBody>
            <a:bodyPr wrap="none" rtlCol="0">
              <a:spAutoFit/>
            </a:bodyPr>
            <a:lstStyle/>
            <a:p>
              <a:pPr algn="l" fontAlgn="auto">
                <a:spcBef>
                  <a:spcPts val="0"/>
                </a:spcBef>
                <a:spcAft>
                  <a:spcPts val="0"/>
                </a:spcAft>
              </a:pPr>
              <a:r>
                <a:rPr lang="en-US" sz="1200" b="1" dirty="0" smtClean="0">
                  <a:solidFill>
                    <a:srgbClr val="FF0000"/>
                  </a:solidFill>
                  <a:latin typeface="Helvetica"/>
                  <a:cs typeface="Arial"/>
                </a:rPr>
                <a:t>−</a:t>
              </a:r>
              <a:endParaRPr lang="en-US" sz="1200" b="1" dirty="0">
                <a:solidFill>
                  <a:srgbClr val="FF0000"/>
                </a:solidFill>
                <a:latin typeface="Helvetica"/>
                <a:cs typeface="Arial"/>
              </a:endParaRPr>
            </a:p>
          </p:txBody>
        </p:sp>
        <p:sp>
          <p:nvSpPr>
            <p:cNvPr id="241" name="Text Box 4"/>
            <p:cNvSpPr txBox="1">
              <a:spLocks noChangeArrowheads="1"/>
            </p:cNvSpPr>
            <p:nvPr/>
          </p:nvSpPr>
          <p:spPr bwMode="auto">
            <a:xfrm>
              <a:off x="5547492" y="5433116"/>
              <a:ext cx="1009022" cy="256480"/>
            </a:xfrm>
            <a:prstGeom prst="rect">
              <a:avLst/>
            </a:prstGeom>
            <a:noFill/>
            <a:ln w="9525">
              <a:noFill/>
              <a:miter lim="800000"/>
              <a:headEnd/>
              <a:tailEnd/>
            </a:ln>
            <a:effectLst/>
          </p:spPr>
          <p:txBody>
            <a:bodyPr wrap="none">
              <a:spAutoFit/>
            </a:bodyPr>
            <a:lstStyle/>
            <a:p>
              <a:r>
                <a:rPr lang="en-US" sz="1050" b="1" dirty="0" smtClean="0">
                  <a:solidFill>
                    <a:srgbClr val="FF0000"/>
                  </a:solidFill>
                  <a:latin typeface="Helvetica"/>
                  <a:cs typeface="Helvetica"/>
                </a:rPr>
                <a:t>metabolites</a:t>
              </a:r>
              <a:r>
                <a:rPr lang="en-US" sz="1600" baseline="30000" dirty="0" smtClean="0">
                  <a:solidFill>
                    <a:srgbClr val="FF0000"/>
                  </a:solidFill>
                  <a:latin typeface="Helvetica"/>
                  <a:cs typeface="Helvetica"/>
                </a:rPr>
                <a:t>–</a:t>
              </a:r>
              <a:endParaRPr lang="en-US" sz="1050" baseline="30000" dirty="0">
                <a:solidFill>
                  <a:srgbClr val="FF0000"/>
                </a:solidFill>
                <a:latin typeface="Helvetica"/>
                <a:cs typeface="Helvetica"/>
              </a:endParaRPr>
            </a:p>
          </p:txBody>
        </p:sp>
        <p:sp>
          <p:nvSpPr>
            <p:cNvPr id="243" name="TextBox 242"/>
            <p:cNvSpPr txBox="1"/>
            <p:nvPr/>
          </p:nvSpPr>
          <p:spPr>
            <a:xfrm>
              <a:off x="4966797" y="4787444"/>
              <a:ext cx="2430888" cy="523220"/>
            </a:xfrm>
            <a:prstGeom prst="rect">
              <a:avLst/>
            </a:prstGeom>
            <a:noFill/>
          </p:spPr>
          <p:txBody>
            <a:bodyPr wrap="square" rtlCol="0">
              <a:spAutoFit/>
            </a:bodyPr>
            <a:lstStyle/>
            <a:p>
              <a:r>
                <a:rPr lang="en-US" sz="1400" dirty="0" smtClean="0"/>
                <a:t>VDAC closes if the OM becomes depolarized.</a:t>
              </a:r>
              <a:endParaRPr lang="en-US" sz="1400" dirty="0"/>
            </a:p>
          </p:txBody>
        </p:sp>
      </p:grpSp>
    </p:spTree>
    <p:extLst>
      <p:ext uri="{BB962C8B-B14F-4D97-AF65-F5344CB8AC3E}">
        <p14:creationId xmlns:p14="http://schemas.microsoft.com/office/powerpoint/2010/main" val="27295929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Picture 48" descr="top.png"/>
          <p:cNvPicPr>
            <a:picLocks noChangeAspect="1"/>
          </p:cNvPicPr>
          <p:nvPr/>
        </p:nvPicPr>
        <p:blipFill rotWithShape="1">
          <a:blip r:embed="rId2">
            <a:extLst>
              <a:ext uri="{28A0092B-C50C-407E-A947-70E740481C1C}">
                <a14:useLocalDpi xmlns:a14="http://schemas.microsoft.com/office/drawing/2010/main" val="0"/>
              </a:ext>
            </a:extLst>
          </a:blip>
          <a:srcRect l="16937" r="14337"/>
          <a:stretch/>
        </p:blipFill>
        <p:spPr>
          <a:xfrm>
            <a:off x="2980838" y="1642421"/>
            <a:ext cx="2143760" cy="1861820"/>
          </a:xfrm>
          <a:prstGeom prst="rect">
            <a:avLst/>
          </a:prstGeom>
        </p:spPr>
      </p:pic>
      <p:pic>
        <p:nvPicPr>
          <p:cNvPr id="50" name="Picture 49" descr="side.png"/>
          <p:cNvPicPr>
            <a:picLocks noChangeAspect="1"/>
          </p:cNvPicPr>
          <p:nvPr/>
        </p:nvPicPr>
        <p:blipFill rotWithShape="1">
          <a:blip r:embed="rId3">
            <a:extLst>
              <a:ext uri="{28A0092B-C50C-407E-A947-70E740481C1C}">
                <a14:useLocalDpi xmlns:a14="http://schemas.microsoft.com/office/drawing/2010/main" val="0"/>
              </a:ext>
            </a:extLst>
          </a:blip>
          <a:srcRect l="16612" r="14332"/>
          <a:stretch/>
        </p:blipFill>
        <p:spPr>
          <a:xfrm>
            <a:off x="373235" y="1643592"/>
            <a:ext cx="2153920" cy="1861725"/>
          </a:xfrm>
          <a:prstGeom prst="rect">
            <a:avLst/>
          </a:prstGeom>
        </p:spPr>
      </p:pic>
      <p:cxnSp>
        <p:nvCxnSpPr>
          <p:cNvPr id="51" name="Straight Arrow Connector 50"/>
          <p:cNvCxnSpPr/>
          <p:nvPr/>
        </p:nvCxnSpPr>
        <p:spPr>
          <a:xfrm rot="16200000" flipH="1">
            <a:off x="2779399" y="2377849"/>
            <a:ext cx="1367" cy="407963"/>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52" name="Arc 51"/>
          <p:cNvSpPr/>
          <p:nvPr/>
        </p:nvSpPr>
        <p:spPr>
          <a:xfrm>
            <a:off x="2691451" y="2462983"/>
            <a:ext cx="94541" cy="288359"/>
          </a:xfrm>
          <a:prstGeom prst="arc">
            <a:avLst>
              <a:gd name="adj1" fmla="val 14681771"/>
              <a:gd name="adj2" fmla="val 10073707"/>
            </a:avLst>
          </a:prstGeom>
          <a:ln>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fontAlgn="auto">
              <a:spcBef>
                <a:spcPts val="0"/>
              </a:spcBef>
              <a:spcAft>
                <a:spcPts val="0"/>
              </a:spcAft>
            </a:pPr>
            <a:endParaRPr lang="en-US">
              <a:solidFill>
                <a:srgbClr val="000000"/>
              </a:solidFill>
              <a:latin typeface="Arial"/>
              <a:cs typeface="Arial"/>
            </a:endParaRPr>
          </a:p>
        </p:txBody>
      </p:sp>
      <p:sp>
        <p:nvSpPr>
          <p:cNvPr id="53" name="Rectangle 237" descr="Dark downward diagonal"/>
          <p:cNvSpPr>
            <a:spLocks noChangeArrowheads="1"/>
          </p:cNvSpPr>
          <p:nvPr/>
        </p:nvSpPr>
        <p:spPr bwMode="auto">
          <a:xfrm>
            <a:off x="2240439" y="2193565"/>
            <a:ext cx="296093" cy="350360"/>
          </a:xfrm>
          <a:custGeom>
            <a:avLst/>
            <a:gdLst>
              <a:gd name="connsiteX0" fmla="*/ 0 w 296093"/>
              <a:gd name="connsiteY0" fmla="*/ 0 h 350360"/>
              <a:gd name="connsiteX1" fmla="*/ 296093 w 296093"/>
              <a:gd name="connsiteY1" fmla="*/ 0 h 350360"/>
              <a:gd name="connsiteX2" fmla="*/ 296093 w 296093"/>
              <a:gd name="connsiteY2" fmla="*/ 350360 h 350360"/>
              <a:gd name="connsiteX3" fmla="*/ 0 w 296093"/>
              <a:gd name="connsiteY3" fmla="*/ 350360 h 350360"/>
              <a:gd name="connsiteX4" fmla="*/ 0 w 296093"/>
              <a:gd name="connsiteY4" fmla="*/ 0 h 350360"/>
              <a:gd name="connsiteX0" fmla="*/ 0 w 296093"/>
              <a:gd name="connsiteY0" fmla="*/ 0 h 350360"/>
              <a:gd name="connsiteX1" fmla="*/ 296093 w 296093"/>
              <a:gd name="connsiteY1" fmla="*/ 0 h 350360"/>
              <a:gd name="connsiteX2" fmla="*/ 296093 w 296093"/>
              <a:gd name="connsiteY2" fmla="*/ 350360 h 350360"/>
              <a:gd name="connsiteX3" fmla="*/ 22225 w 296093"/>
              <a:gd name="connsiteY3" fmla="*/ 350360 h 350360"/>
              <a:gd name="connsiteX4" fmla="*/ 0 w 296093"/>
              <a:gd name="connsiteY4" fmla="*/ 0 h 350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093" h="350360">
                <a:moveTo>
                  <a:pt x="0" y="0"/>
                </a:moveTo>
                <a:lnTo>
                  <a:pt x="296093" y="0"/>
                </a:lnTo>
                <a:lnTo>
                  <a:pt x="296093" y="350360"/>
                </a:lnTo>
                <a:lnTo>
                  <a:pt x="22225" y="350360"/>
                </a:lnTo>
                <a:lnTo>
                  <a:pt x="0" y="0"/>
                </a:lnTo>
                <a:close/>
              </a:path>
            </a:pathLst>
          </a:custGeom>
          <a:pattFill prst="dkDnDiag">
            <a:fgClr>
              <a:schemeClr val="bg2"/>
            </a:fgClr>
            <a:bgClr>
              <a:srgbClr val="DDDDDD"/>
            </a:bgClr>
          </a:pattFill>
          <a:ln w="9525">
            <a:noFill/>
            <a:miter lim="800000"/>
            <a:headEnd/>
            <a:tailEnd/>
          </a:ln>
          <a:effectLst/>
        </p:spPr>
        <p:txBody>
          <a:bodyPr wrap="none" anchor="ctr"/>
          <a:lstStyle/>
          <a:p>
            <a:pPr algn="l"/>
            <a:endParaRPr lang="en-US" dirty="0">
              <a:solidFill>
                <a:srgbClr val="000000"/>
              </a:solidFill>
              <a:latin typeface="Helvetica"/>
              <a:cs typeface="Helvetica"/>
            </a:endParaRPr>
          </a:p>
        </p:txBody>
      </p:sp>
      <p:sp>
        <p:nvSpPr>
          <p:cNvPr id="54" name="Rectangle 237" descr="Dark downward diagonal"/>
          <p:cNvSpPr>
            <a:spLocks noChangeArrowheads="1"/>
          </p:cNvSpPr>
          <p:nvPr/>
        </p:nvSpPr>
        <p:spPr bwMode="auto">
          <a:xfrm>
            <a:off x="2240439" y="2609734"/>
            <a:ext cx="296093" cy="350360"/>
          </a:xfrm>
          <a:custGeom>
            <a:avLst/>
            <a:gdLst>
              <a:gd name="connsiteX0" fmla="*/ 0 w 296093"/>
              <a:gd name="connsiteY0" fmla="*/ 0 h 350360"/>
              <a:gd name="connsiteX1" fmla="*/ 296093 w 296093"/>
              <a:gd name="connsiteY1" fmla="*/ 0 h 350360"/>
              <a:gd name="connsiteX2" fmla="*/ 296093 w 296093"/>
              <a:gd name="connsiteY2" fmla="*/ 350360 h 350360"/>
              <a:gd name="connsiteX3" fmla="*/ 0 w 296093"/>
              <a:gd name="connsiteY3" fmla="*/ 350360 h 350360"/>
              <a:gd name="connsiteX4" fmla="*/ 0 w 296093"/>
              <a:gd name="connsiteY4" fmla="*/ 0 h 350360"/>
              <a:gd name="connsiteX0" fmla="*/ 0 w 296093"/>
              <a:gd name="connsiteY0" fmla="*/ 0 h 350360"/>
              <a:gd name="connsiteX1" fmla="*/ 296093 w 296093"/>
              <a:gd name="connsiteY1" fmla="*/ 0 h 350360"/>
              <a:gd name="connsiteX2" fmla="*/ 296093 w 296093"/>
              <a:gd name="connsiteY2" fmla="*/ 350360 h 350360"/>
              <a:gd name="connsiteX3" fmla="*/ 60325 w 296093"/>
              <a:gd name="connsiteY3" fmla="*/ 350360 h 350360"/>
              <a:gd name="connsiteX4" fmla="*/ 0 w 296093"/>
              <a:gd name="connsiteY4" fmla="*/ 0 h 350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093" h="350360">
                <a:moveTo>
                  <a:pt x="0" y="0"/>
                </a:moveTo>
                <a:lnTo>
                  <a:pt x="296093" y="0"/>
                </a:lnTo>
                <a:lnTo>
                  <a:pt x="296093" y="350360"/>
                </a:lnTo>
                <a:lnTo>
                  <a:pt x="60325" y="350360"/>
                </a:lnTo>
                <a:lnTo>
                  <a:pt x="0" y="0"/>
                </a:lnTo>
                <a:close/>
              </a:path>
            </a:pathLst>
          </a:custGeom>
          <a:pattFill prst="dkDnDiag">
            <a:fgClr>
              <a:schemeClr val="bg2"/>
            </a:fgClr>
            <a:bgClr>
              <a:srgbClr val="DDDDDD"/>
            </a:bgClr>
          </a:pattFill>
          <a:ln w="9525">
            <a:noFill/>
            <a:miter lim="800000"/>
            <a:headEnd/>
            <a:tailEnd/>
          </a:ln>
          <a:effectLst/>
        </p:spPr>
        <p:txBody>
          <a:bodyPr wrap="none" anchor="ctr"/>
          <a:lstStyle/>
          <a:p>
            <a:pPr algn="l"/>
            <a:endParaRPr lang="en-US" dirty="0">
              <a:solidFill>
                <a:srgbClr val="000000"/>
              </a:solidFill>
              <a:latin typeface="Helvetica"/>
              <a:cs typeface="Helvetica"/>
            </a:endParaRPr>
          </a:p>
        </p:txBody>
      </p:sp>
      <p:sp>
        <p:nvSpPr>
          <p:cNvPr id="55" name="Rectangle 237" descr="Dark downward diagonal"/>
          <p:cNvSpPr>
            <a:spLocks noChangeArrowheads="1"/>
          </p:cNvSpPr>
          <p:nvPr/>
        </p:nvSpPr>
        <p:spPr bwMode="auto">
          <a:xfrm>
            <a:off x="373235" y="2199427"/>
            <a:ext cx="240322" cy="350360"/>
          </a:xfrm>
          <a:custGeom>
            <a:avLst/>
            <a:gdLst>
              <a:gd name="connsiteX0" fmla="*/ 0 w 240322"/>
              <a:gd name="connsiteY0" fmla="*/ 0 h 350360"/>
              <a:gd name="connsiteX1" fmla="*/ 240322 w 240322"/>
              <a:gd name="connsiteY1" fmla="*/ 0 h 350360"/>
              <a:gd name="connsiteX2" fmla="*/ 240322 w 240322"/>
              <a:gd name="connsiteY2" fmla="*/ 350360 h 350360"/>
              <a:gd name="connsiteX3" fmla="*/ 0 w 240322"/>
              <a:gd name="connsiteY3" fmla="*/ 350360 h 350360"/>
              <a:gd name="connsiteX4" fmla="*/ 0 w 240322"/>
              <a:gd name="connsiteY4" fmla="*/ 0 h 350360"/>
              <a:gd name="connsiteX0" fmla="*/ 0 w 240322"/>
              <a:gd name="connsiteY0" fmla="*/ 0 h 350360"/>
              <a:gd name="connsiteX1" fmla="*/ 211747 w 240322"/>
              <a:gd name="connsiteY1" fmla="*/ 0 h 350360"/>
              <a:gd name="connsiteX2" fmla="*/ 240322 w 240322"/>
              <a:gd name="connsiteY2" fmla="*/ 350360 h 350360"/>
              <a:gd name="connsiteX3" fmla="*/ 0 w 240322"/>
              <a:gd name="connsiteY3" fmla="*/ 350360 h 350360"/>
              <a:gd name="connsiteX4" fmla="*/ 0 w 240322"/>
              <a:gd name="connsiteY4" fmla="*/ 0 h 350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322" h="350360">
                <a:moveTo>
                  <a:pt x="0" y="0"/>
                </a:moveTo>
                <a:lnTo>
                  <a:pt x="211747" y="0"/>
                </a:lnTo>
                <a:lnTo>
                  <a:pt x="240322" y="350360"/>
                </a:lnTo>
                <a:lnTo>
                  <a:pt x="0" y="350360"/>
                </a:lnTo>
                <a:lnTo>
                  <a:pt x="0" y="0"/>
                </a:lnTo>
                <a:close/>
              </a:path>
            </a:pathLst>
          </a:custGeom>
          <a:pattFill prst="dkDnDiag">
            <a:fgClr>
              <a:schemeClr val="bg2"/>
            </a:fgClr>
            <a:bgClr>
              <a:srgbClr val="DDDDDD"/>
            </a:bgClr>
          </a:pattFill>
          <a:ln w="9525">
            <a:noFill/>
            <a:miter lim="800000"/>
            <a:headEnd/>
            <a:tailEnd/>
          </a:ln>
          <a:effectLst/>
        </p:spPr>
        <p:txBody>
          <a:bodyPr wrap="none" anchor="ctr"/>
          <a:lstStyle/>
          <a:p>
            <a:pPr algn="l"/>
            <a:endParaRPr lang="en-US" dirty="0">
              <a:solidFill>
                <a:srgbClr val="000000"/>
              </a:solidFill>
              <a:latin typeface="Helvetica"/>
              <a:cs typeface="Helvetica"/>
            </a:endParaRPr>
          </a:p>
        </p:txBody>
      </p:sp>
      <p:sp>
        <p:nvSpPr>
          <p:cNvPr id="56" name="Rectangle 237" descr="Dark downward diagonal"/>
          <p:cNvSpPr>
            <a:spLocks noChangeArrowheads="1"/>
          </p:cNvSpPr>
          <p:nvPr/>
        </p:nvSpPr>
        <p:spPr bwMode="auto">
          <a:xfrm>
            <a:off x="373235" y="2609734"/>
            <a:ext cx="259033" cy="350360"/>
          </a:xfrm>
          <a:custGeom>
            <a:avLst/>
            <a:gdLst>
              <a:gd name="connsiteX0" fmla="*/ 0 w 259033"/>
              <a:gd name="connsiteY0" fmla="*/ 0 h 350360"/>
              <a:gd name="connsiteX1" fmla="*/ 259033 w 259033"/>
              <a:gd name="connsiteY1" fmla="*/ 0 h 350360"/>
              <a:gd name="connsiteX2" fmla="*/ 259033 w 259033"/>
              <a:gd name="connsiteY2" fmla="*/ 350360 h 350360"/>
              <a:gd name="connsiteX3" fmla="*/ 0 w 259033"/>
              <a:gd name="connsiteY3" fmla="*/ 350360 h 350360"/>
              <a:gd name="connsiteX4" fmla="*/ 0 w 259033"/>
              <a:gd name="connsiteY4" fmla="*/ 0 h 350360"/>
              <a:gd name="connsiteX0" fmla="*/ 0 w 259033"/>
              <a:gd name="connsiteY0" fmla="*/ 0 h 350360"/>
              <a:gd name="connsiteX1" fmla="*/ 259033 w 259033"/>
              <a:gd name="connsiteY1" fmla="*/ 0 h 350360"/>
              <a:gd name="connsiteX2" fmla="*/ 233633 w 259033"/>
              <a:gd name="connsiteY2" fmla="*/ 350360 h 350360"/>
              <a:gd name="connsiteX3" fmla="*/ 0 w 259033"/>
              <a:gd name="connsiteY3" fmla="*/ 350360 h 350360"/>
              <a:gd name="connsiteX4" fmla="*/ 0 w 259033"/>
              <a:gd name="connsiteY4" fmla="*/ 0 h 350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033" h="350360">
                <a:moveTo>
                  <a:pt x="0" y="0"/>
                </a:moveTo>
                <a:lnTo>
                  <a:pt x="259033" y="0"/>
                </a:lnTo>
                <a:lnTo>
                  <a:pt x="233633" y="350360"/>
                </a:lnTo>
                <a:lnTo>
                  <a:pt x="0" y="350360"/>
                </a:lnTo>
                <a:lnTo>
                  <a:pt x="0" y="0"/>
                </a:lnTo>
                <a:close/>
              </a:path>
            </a:pathLst>
          </a:custGeom>
          <a:pattFill prst="dkDnDiag">
            <a:fgClr>
              <a:schemeClr val="bg2"/>
            </a:fgClr>
            <a:bgClr>
              <a:srgbClr val="DDDDDD"/>
            </a:bgClr>
          </a:pattFill>
          <a:ln w="9525">
            <a:noFill/>
            <a:miter lim="800000"/>
            <a:headEnd/>
            <a:tailEnd/>
          </a:ln>
          <a:effectLst/>
        </p:spPr>
        <p:txBody>
          <a:bodyPr wrap="none" anchor="ctr"/>
          <a:lstStyle/>
          <a:p>
            <a:pPr algn="l"/>
            <a:endParaRPr lang="en-US" dirty="0">
              <a:solidFill>
                <a:srgbClr val="000000"/>
              </a:solidFill>
              <a:latin typeface="Helvetica"/>
              <a:cs typeface="Helvetica"/>
            </a:endParaRPr>
          </a:p>
        </p:txBody>
      </p:sp>
      <p:sp>
        <p:nvSpPr>
          <p:cNvPr id="57" name="TextBox 56"/>
          <p:cNvSpPr txBox="1"/>
          <p:nvPr/>
        </p:nvSpPr>
        <p:spPr>
          <a:xfrm>
            <a:off x="659186" y="3501310"/>
            <a:ext cx="4074264" cy="461665"/>
          </a:xfrm>
          <a:prstGeom prst="rect">
            <a:avLst/>
          </a:prstGeom>
          <a:noFill/>
        </p:spPr>
        <p:txBody>
          <a:bodyPr wrap="square" rtlCol="0">
            <a:spAutoFit/>
          </a:bodyPr>
          <a:lstStyle/>
          <a:p>
            <a:pPr fontAlgn="auto">
              <a:spcBef>
                <a:spcPts val="0"/>
              </a:spcBef>
              <a:spcAft>
                <a:spcPts val="0"/>
              </a:spcAft>
            </a:pPr>
            <a:r>
              <a:rPr lang="en-US" sz="1200" dirty="0" smtClean="0">
                <a:solidFill>
                  <a:srgbClr val="000000"/>
                </a:solidFill>
                <a:latin typeface="Arial"/>
                <a:cs typeface="Arial"/>
              </a:rPr>
              <a:t>structure of 2MPR</a:t>
            </a:r>
          </a:p>
          <a:p>
            <a:pPr fontAlgn="auto">
              <a:spcBef>
                <a:spcPts val="0"/>
              </a:spcBef>
              <a:spcAft>
                <a:spcPts val="0"/>
              </a:spcAft>
            </a:pPr>
            <a:r>
              <a:rPr lang="en-US" sz="1200" dirty="0" err="1" smtClean="0">
                <a:solidFill>
                  <a:srgbClr val="000000"/>
                </a:solidFill>
                <a:latin typeface="Arial"/>
                <a:cs typeface="Arial"/>
              </a:rPr>
              <a:t>maltoporin</a:t>
            </a:r>
            <a:r>
              <a:rPr lang="en-US" sz="1200" dirty="0" smtClean="0">
                <a:solidFill>
                  <a:srgbClr val="000000"/>
                </a:solidFill>
                <a:latin typeface="Arial"/>
                <a:cs typeface="Arial"/>
              </a:rPr>
              <a:t> from </a:t>
            </a:r>
            <a:r>
              <a:rPr lang="en-US" sz="1200" i="1" dirty="0" smtClean="0">
                <a:solidFill>
                  <a:srgbClr val="000000"/>
                </a:solidFill>
                <a:latin typeface="Arial"/>
                <a:cs typeface="Arial"/>
              </a:rPr>
              <a:t>Salmonella </a:t>
            </a:r>
            <a:r>
              <a:rPr lang="en-US" sz="1200" i="1" dirty="0" err="1" smtClean="0">
                <a:solidFill>
                  <a:srgbClr val="000000"/>
                </a:solidFill>
                <a:latin typeface="Arial"/>
                <a:cs typeface="Arial"/>
              </a:rPr>
              <a:t>typhimurium</a:t>
            </a:r>
            <a:r>
              <a:rPr lang="en-US" sz="1200" i="1" dirty="0" smtClean="0">
                <a:solidFill>
                  <a:srgbClr val="000000"/>
                </a:solidFill>
                <a:latin typeface="Arial"/>
                <a:cs typeface="Arial"/>
              </a:rPr>
              <a:t> </a:t>
            </a:r>
            <a:endParaRPr lang="en-US" sz="1200" dirty="0">
              <a:solidFill>
                <a:srgbClr val="000000"/>
              </a:solidFill>
              <a:latin typeface="Arial"/>
              <a:cs typeface="Arial"/>
            </a:endParaRPr>
          </a:p>
        </p:txBody>
      </p:sp>
      <p:sp>
        <p:nvSpPr>
          <p:cNvPr id="58" name="Text Box 148"/>
          <p:cNvSpPr txBox="1">
            <a:spLocks noChangeArrowheads="1"/>
          </p:cNvSpPr>
          <p:nvPr/>
        </p:nvSpPr>
        <p:spPr bwMode="auto">
          <a:xfrm>
            <a:off x="108501" y="1032431"/>
            <a:ext cx="5274353" cy="523220"/>
          </a:xfrm>
          <a:prstGeom prst="rect">
            <a:avLst/>
          </a:prstGeom>
          <a:noFill/>
          <a:ln w="9525">
            <a:noFill/>
            <a:miter lim="800000"/>
            <a:headEnd/>
            <a:tailEnd/>
          </a:ln>
          <a:effectLst/>
        </p:spPr>
        <p:txBody>
          <a:bodyPr wrap="square">
            <a:spAutoFit/>
          </a:bodyPr>
          <a:lstStyle/>
          <a:p>
            <a:pPr marL="180975" indent="-180975" algn="l"/>
            <a:r>
              <a:rPr lang="en-US" sz="1400" dirty="0" smtClean="0">
                <a:solidFill>
                  <a:srgbClr val="000000"/>
                </a:solidFill>
                <a:latin typeface="Helvetica"/>
                <a:cs typeface="Helvetica"/>
              </a:rPr>
              <a:t>The bacterial OM has multiple large pores that operate as channels or facilitated diffusion transporters (i.e., PASSIVE!).</a:t>
            </a:r>
          </a:p>
        </p:txBody>
      </p:sp>
      <p:sp>
        <p:nvSpPr>
          <p:cNvPr id="59" name="TextBox 58"/>
          <p:cNvSpPr txBox="1"/>
          <p:nvPr/>
        </p:nvSpPr>
        <p:spPr>
          <a:xfrm>
            <a:off x="355889" y="245315"/>
            <a:ext cx="8259567" cy="646331"/>
          </a:xfrm>
          <a:prstGeom prst="rect">
            <a:avLst/>
          </a:prstGeom>
          <a:noFill/>
        </p:spPr>
        <p:txBody>
          <a:bodyPr wrap="square" rtlCol="0">
            <a:spAutoFit/>
          </a:bodyPr>
          <a:lstStyle/>
          <a:p>
            <a:pPr marL="274638" indent="-274638" algn="l"/>
            <a:r>
              <a:rPr lang="en-US" dirty="0" smtClean="0"/>
              <a:t>Proteobacteria have many kinds of β–barrel proteins that act as pores in their OM, including one that was kept by the original mitochondria:</a:t>
            </a:r>
            <a:endParaRPr lang="en-US" dirty="0"/>
          </a:p>
        </p:txBody>
      </p:sp>
      <p:sp>
        <p:nvSpPr>
          <p:cNvPr id="60" name="Rectangle 59"/>
          <p:cNvSpPr/>
          <p:nvPr/>
        </p:nvSpPr>
        <p:spPr bwMode="auto">
          <a:xfrm flipH="1">
            <a:off x="7014121" y="1354344"/>
            <a:ext cx="1608476" cy="3040275"/>
          </a:xfrm>
          <a:prstGeom prst="rect">
            <a:avLst/>
          </a:prstGeom>
          <a:solidFill>
            <a:srgbClr val="A0FFF9"/>
          </a:solidFill>
          <a:ln w="9525" cap="flat" cmpd="sng" algn="ctr">
            <a:noFill/>
            <a:prstDash val="sysDash"/>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61" name="Freeform 60"/>
          <p:cNvSpPr/>
          <p:nvPr/>
        </p:nvSpPr>
        <p:spPr>
          <a:xfrm rot="4476626" flipH="1">
            <a:off x="6765382" y="2063534"/>
            <a:ext cx="2186261"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28575"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62" name="Freeform 61"/>
          <p:cNvSpPr>
            <a:spLocks noChangeAspect="1"/>
          </p:cNvSpPr>
          <p:nvPr/>
        </p:nvSpPr>
        <p:spPr>
          <a:xfrm rot="4476626" flipH="1">
            <a:off x="6822795" y="2132998"/>
            <a:ext cx="2075702" cy="1246954"/>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28575" cmpd="sng">
            <a:solidFill>
              <a:srgbClr val="800000"/>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63" name="Freeform 62"/>
          <p:cNvSpPr>
            <a:spLocks noChangeAspect="1"/>
          </p:cNvSpPr>
          <p:nvPr/>
        </p:nvSpPr>
        <p:spPr>
          <a:xfrm rot="4476626" flipH="1">
            <a:off x="6889663" y="2190102"/>
            <a:ext cx="1924999" cy="1131289"/>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chemeClr val="bg1">
              <a:lumMod val="85000"/>
            </a:schemeClr>
          </a:solidFill>
          <a:ln w="28575"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64" name="Text Box 23"/>
          <p:cNvSpPr txBox="1">
            <a:spLocks noChangeArrowheads="1"/>
          </p:cNvSpPr>
          <p:nvPr/>
        </p:nvSpPr>
        <p:spPr bwMode="auto">
          <a:xfrm flipH="1">
            <a:off x="7028907" y="4085741"/>
            <a:ext cx="1604300" cy="276999"/>
          </a:xfrm>
          <a:prstGeom prst="rect">
            <a:avLst/>
          </a:prstGeom>
          <a:noFill/>
          <a:ln w="9525">
            <a:noFill/>
            <a:miter lim="800000"/>
            <a:headEnd/>
            <a:tailEnd/>
          </a:ln>
        </p:spPr>
        <p:txBody>
          <a:bodyPr wrap="none">
            <a:spAutoFit/>
          </a:bodyPr>
          <a:lstStyle/>
          <a:p>
            <a:pPr algn="l"/>
            <a:r>
              <a:rPr lang="en-US" sz="1200" b="1" dirty="0" smtClean="0">
                <a:solidFill>
                  <a:srgbClr val="808080"/>
                </a:solidFill>
                <a:latin typeface="Helvetica"/>
                <a:cs typeface="Helvetica"/>
              </a:rPr>
              <a:t>rest of the universe</a:t>
            </a:r>
            <a:endParaRPr lang="en-US" sz="1200" b="1" dirty="0">
              <a:solidFill>
                <a:srgbClr val="808080"/>
              </a:solidFill>
              <a:latin typeface="Helvetica"/>
              <a:cs typeface="Helvetica"/>
            </a:endParaRPr>
          </a:p>
        </p:txBody>
      </p:sp>
      <p:grpSp>
        <p:nvGrpSpPr>
          <p:cNvPr id="65" name="Group 64"/>
          <p:cNvGrpSpPr/>
          <p:nvPr/>
        </p:nvGrpSpPr>
        <p:grpSpPr>
          <a:xfrm rot="3627924" flipH="1">
            <a:off x="7769798" y="2847099"/>
            <a:ext cx="498764" cy="608766"/>
            <a:chOff x="596030" y="3705752"/>
            <a:chExt cx="553392" cy="523915"/>
          </a:xfrm>
          <a:effectLst>
            <a:outerShdw blurRad="50800" dist="50800" algn="tl" rotWithShape="0">
              <a:srgbClr val="000000">
                <a:alpha val="43137"/>
              </a:srgbClr>
            </a:outerShdw>
          </a:effectLst>
        </p:grpSpPr>
        <p:sp>
          <p:nvSpPr>
            <p:cNvPr id="66" name="Freeform 65"/>
            <p:cNvSpPr/>
            <p:nvPr/>
          </p:nvSpPr>
          <p:spPr>
            <a:xfrm>
              <a:off x="650626" y="3711394"/>
              <a:ext cx="453482" cy="518273"/>
            </a:xfrm>
            <a:custGeom>
              <a:avLst/>
              <a:gdLst>
                <a:gd name="connsiteX0" fmla="*/ 73274 w 453482"/>
                <a:gd name="connsiteY0" fmla="*/ 63681 h 518273"/>
                <a:gd name="connsiteX1" fmla="*/ 3424 w 453482"/>
                <a:gd name="connsiteY1" fmla="*/ 165281 h 518273"/>
                <a:gd name="connsiteX2" fmla="*/ 184399 w 453482"/>
                <a:gd name="connsiteY2" fmla="*/ 193856 h 518273"/>
                <a:gd name="connsiteX3" fmla="*/ 117724 w 453482"/>
                <a:gd name="connsiteY3" fmla="*/ 349431 h 518273"/>
                <a:gd name="connsiteX4" fmla="*/ 320924 w 453482"/>
                <a:gd name="connsiteY4" fmla="*/ 327206 h 518273"/>
                <a:gd name="connsiteX5" fmla="*/ 320924 w 453482"/>
                <a:gd name="connsiteY5" fmla="*/ 441506 h 518273"/>
                <a:gd name="connsiteX6" fmla="*/ 197099 w 453482"/>
                <a:gd name="connsiteY6" fmla="*/ 454206 h 518273"/>
                <a:gd name="connsiteX7" fmla="*/ 327274 w 453482"/>
                <a:gd name="connsiteY7" fmla="*/ 517706 h 518273"/>
                <a:gd name="connsiteX8" fmla="*/ 438399 w 453482"/>
                <a:gd name="connsiteY8" fmla="*/ 412931 h 518273"/>
                <a:gd name="connsiteX9" fmla="*/ 432049 w 453482"/>
                <a:gd name="connsiteY9" fmla="*/ 260531 h 518273"/>
                <a:gd name="connsiteX10" fmla="*/ 251074 w 453482"/>
                <a:gd name="connsiteY10" fmla="*/ 263706 h 518273"/>
                <a:gd name="connsiteX11" fmla="*/ 311399 w 453482"/>
                <a:gd name="connsiteY11" fmla="*/ 124006 h 518273"/>
                <a:gd name="connsiteX12" fmla="*/ 162174 w 453482"/>
                <a:gd name="connsiteY12" fmla="*/ 92256 h 518273"/>
                <a:gd name="connsiteX13" fmla="*/ 165349 w 453482"/>
                <a:gd name="connsiteY13" fmla="*/ 181 h 518273"/>
                <a:gd name="connsiteX14" fmla="*/ 73274 w 453482"/>
                <a:gd name="connsiteY14" fmla="*/ 63681 h 518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3482" h="518273">
                  <a:moveTo>
                    <a:pt x="73274" y="63681"/>
                  </a:moveTo>
                  <a:cubicBezTo>
                    <a:pt x="46286" y="91198"/>
                    <a:pt x="-15097" y="143585"/>
                    <a:pt x="3424" y="165281"/>
                  </a:cubicBezTo>
                  <a:cubicBezTo>
                    <a:pt x="21945" y="186977"/>
                    <a:pt x="165349" y="163164"/>
                    <a:pt x="184399" y="193856"/>
                  </a:cubicBezTo>
                  <a:cubicBezTo>
                    <a:pt x="203449" y="224548"/>
                    <a:pt x="94970" y="327206"/>
                    <a:pt x="117724" y="349431"/>
                  </a:cubicBezTo>
                  <a:cubicBezTo>
                    <a:pt x="140478" y="371656"/>
                    <a:pt x="287057" y="311860"/>
                    <a:pt x="320924" y="327206"/>
                  </a:cubicBezTo>
                  <a:cubicBezTo>
                    <a:pt x="354791" y="342552"/>
                    <a:pt x="341562" y="420339"/>
                    <a:pt x="320924" y="441506"/>
                  </a:cubicBezTo>
                  <a:cubicBezTo>
                    <a:pt x="300287" y="462673"/>
                    <a:pt x="196041" y="441506"/>
                    <a:pt x="197099" y="454206"/>
                  </a:cubicBezTo>
                  <a:cubicBezTo>
                    <a:pt x="198157" y="466906"/>
                    <a:pt x="287057" y="524585"/>
                    <a:pt x="327274" y="517706"/>
                  </a:cubicBezTo>
                  <a:cubicBezTo>
                    <a:pt x="367491" y="510827"/>
                    <a:pt x="420937" y="455793"/>
                    <a:pt x="438399" y="412931"/>
                  </a:cubicBezTo>
                  <a:cubicBezTo>
                    <a:pt x="455861" y="370069"/>
                    <a:pt x="463270" y="285402"/>
                    <a:pt x="432049" y="260531"/>
                  </a:cubicBezTo>
                  <a:cubicBezTo>
                    <a:pt x="400828" y="235660"/>
                    <a:pt x="271182" y="286460"/>
                    <a:pt x="251074" y="263706"/>
                  </a:cubicBezTo>
                  <a:cubicBezTo>
                    <a:pt x="230966" y="240952"/>
                    <a:pt x="326216" y="152581"/>
                    <a:pt x="311399" y="124006"/>
                  </a:cubicBezTo>
                  <a:cubicBezTo>
                    <a:pt x="296582" y="95431"/>
                    <a:pt x="186516" y="112893"/>
                    <a:pt x="162174" y="92256"/>
                  </a:cubicBezTo>
                  <a:cubicBezTo>
                    <a:pt x="137832" y="71619"/>
                    <a:pt x="183341" y="3356"/>
                    <a:pt x="165349" y="181"/>
                  </a:cubicBezTo>
                  <a:cubicBezTo>
                    <a:pt x="147357" y="-2994"/>
                    <a:pt x="100262" y="36164"/>
                    <a:pt x="73274" y="63681"/>
                  </a:cubicBezTo>
                  <a:close/>
                </a:path>
              </a:pathLst>
            </a:custGeom>
            <a:noFill/>
            <a:ln w="9525" cmpd="sng">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7" name="Freeform 66"/>
            <p:cNvSpPr/>
            <p:nvPr/>
          </p:nvSpPr>
          <p:spPr>
            <a:xfrm>
              <a:off x="596030" y="3705752"/>
              <a:ext cx="553392" cy="522862"/>
            </a:xfrm>
            <a:custGeom>
              <a:avLst/>
              <a:gdLst>
                <a:gd name="connsiteX0" fmla="*/ 89770 w 553392"/>
                <a:gd name="connsiteY0" fmla="*/ 228073 h 522862"/>
                <a:gd name="connsiteX1" fmla="*/ 254870 w 553392"/>
                <a:gd name="connsiteY1" fmla="*/ 145523 h 522862"/>
                <a:gd name="connsiteX2" fmla="*/ 165970 w 553392"/>
                <a:gd name="connsiteY2" fmla="*/ 259823 h 522862"/>
                <a:gd name="connsiteX3" fmla="*/ 286620 w 553392"/>
                <a:gd name="connsiteY3" fmla="*/ 291573 h 522862"/>
                <a:gd name="connsiteX4" fmla="*/ 296145 w 553392"/>
                <a:gd name="connsiteY4" fmla="*/ 396348 h 522862"/>
                <a:gd name="connsiteX5" fmla="*/ 454895 w 553392"/>
                <a:gd name="connsiteY5" fmla="*/ 386823 h 522862"/>
                <a:gd name="connsiteX6" fmla="*/ 391395 w 553392"/>
                <a:gd name="connsiteY6" fmla="*/ 469373 h 522862"/>
                <a:gd name="connsiteX7" fmla="*/ 315195 w 553392"/>
                <a:gd name="connsiteY7" fmla="*/ 421748 h 522862"/>
                <a:gd name="connsiteX8" fmla="*/ 283445 w 553392"/>
                <a:gd name="connsiteY8" fmla="*/ 520173 h 522862"/>
                <a:gd name="connsiteX9" fmla="*/ 400920 w 553392"/>
                <a:gd name="connsiteY9" fmla="*/ 494773 h 522862"/>
                <a:gd name="connsiteX10" fmla="*/ 483470 w 553392"/>
                <a:gd name="connsiteY10" fmla="*/ 491598 h 522862"/>
                <a:gd name="connsiteX11" fmla="*/ 473945 w 553392"/>
                <a:gd name="connsiteY11" fmla="*/ 367773 h 522862"/>
                <a:gd name="connsiteX12" fmla="*/ 553320 w 553392"/>
                <a:gd name="connsiteY12" fmla="*/ 301098 h 522862"/>
                <a:gd name="connsiteX13" fmla="*/ 486645 w 553392"/>
                <a:gd name="connsiteY13" fmla="*/ 231248 h 522862"/>
                <a:gd name="connsiteX14" fmla="*/ 410445 w 553392"/>
                <a:gd name="connsiteY14" fmla="*/ 320148 h 522862"/>
                <a:gd name="connsiteX15" fmla="*/ 378695 w 553392"/>
                <a:gd name="connsiteY15" fmla="*/ 237598 h 522862"/>
                <a:gd name="connsiteX16" fmla="*/ 273920 w 553392"/>
                <a:gd name="connsiteY16" fmla="*/ 231248 h 522862"/>
                <a:gd name="connsiteX17" fmla="*/ 381870 w 553392"/>
                <a:gd name="connsiteY17" fmla="*/ 164573 h 522862"/>
                <a:gd name="connsiteX18" fmla="*/ 331070 w 553392"/>
                <a:gd name="connsiteY18" fmla="*/ 82023 h 522862"/>
                <a:gd name="connsiteX19" fmla="*/ 277095 w 553392"/>
                <a:gd name="connsiteY19" fmla="*/ 126473 h 522862"/>
                <a:gd name="connsiteX20" fmla="*/ 191370 w 553392"/>
                <a:gd name="connsiteY20" fmla="*/ 123298 h 522862"/>
                <a:gd name="connsiteX21" fmla="*/ 267570 w 553392"/>
                <a:gd name="connsiteY21" fmla="*/ 50273 h 522862"/>
                <a:gd name="connsiteX22" fmla="*/ 181845 w 553392"/>
                <a:gd name="connsiteY22" fmla="*/ 37573 h 522862"/>
                <a:gd name="connsiteX23" fmla="*/ 115170 w 553392"/>
                <a:gd name="connsiteY23" fmla="*/ 2648 h 522862"/>
                <a:gd name="connsiteX24" fmla="*/ 131045 w 553392"/>
                <a:gd name="connsiteY24" fmla="*/ 116948 h 522862"/>
                <a:gd name="connsiteX25" fmla="*/ 870 w 553392"/>
                <a:gd name="connsiteY25" fmla="*/ 120123 h 522862"/>
                <a:gd name="connsiteX26" fmla="*/ 89770 w 553392"/>
                <a:gd name="connsiteY26" fmla="*/ 228073 h 522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53392" h="522862">
                  <a:moveTo>
                    <a:pt x="89770" y="228073"/>
                  </a:moveTo>
                  <a:cubicBezTo>
                    <a:pt x="132103" y="232306"/>
                    <a:pt x="242170" y="140231"/>
                    <a:pt x="254870" y="145523"/>
                  </a:cubicBezTo>
                  <a:cubicBezTo>
                    <a:pt x="267570" y="150815"/>
                    <a:pt x="160678" y="235481"/>
                    <a:pt x="165970" y="259823"/>
                  </a:cubicBezTo>
                  <a:cubicBezTo>
                    <a:pt x="171262" y="284165"/>
                    <a:pt x="264924" y="268819"/>
                    <a:pt x="286620" y="291573"/>
                  </a:cubicBezTo>
                  <a:cubicBezTo>
                    <a:pt x="308316" y="314327"/>
                    <a:pt x="268099" y="380473"/>
                    <a:pt x="296145" y="396348"/>
                  </a:cubicBezTo>
                  <a:cubicBezTo>
                    <a:pt x="324191" y="412223"/>
                    <a:pt x="439020" y="374652"/>
                    <a:pt x="454895" y="386823"/>
                  </a:cubicBezTo>
                  <a:cubicBezTo>
                    <a:pt x="470770" y="398994"/>
                    <a:pt x="414678" y="463552"/>
                    <a:pt x="391395" y="469373"/>
                  </a:cubicBezTo>
                  <a:cubicBezTo>
                    <a:pt x="368112" y="475194"/>
                    <a:pt x="333187" y="413281"/>
                    <a:pt x="315195" y="421748"/>
                  </a:cubicBezTo>
                  <a:cubicBezTo>
                    <a:pt x="297203" y="430215"/>
                    <a:pt x="269158" y="508002"/>
                    <a:pt x="283445" y="520173"/>
                  </a:cubicBezTo>
                  <a:cubicBezTo>
                    <a:pt x="297732" y="532344"/>
                    <a:pt x="367583" y="499535"/>
                    <a:pt x="400920" y="494773"/>
                  </a:cubicBezTo>
                  <a:cubicBezTo>
                    <a:pt x="434257" y="490011"/>
                    <a:pt x="471299" y="512765"/>
                    <a:pt x="483470" y="491598"/>
                  </a:cubicBezTo>
                  <a:cubicBezTo>
                    <a:pt x="495641" y="470431"/>
                    <a:pt x="462303" y="399523"/>
                    <a:pt x="473945" y="367773"/>
                  </a:cubicBezTo>
                  <a:cubicBezTo>
                    <a:pt x="485587" y="336023"/>
                    <a:pt x="551203" y="323852"/>
                    <a:pt x="553320" y="301098"/>
                  </a:cubicBezTo>
                  <a:cubicBezTo>
                    <a:pt x="555437" y="278344"/>
                    <a:pt x="510458" y="228073"/>
                    <a:pt x="486645" y="231248"/>
                  </a:cubicBezTo>
                  <a:cubicBezTo>
                    <a:pt x="462833" y="234423"/>
                    <a:pt x="428436" y="319090"/>
                    <a:pt x="410445" y="320148"/>
                  </a:cubicBezTo>
                  <a:cubicBezTo>
                    <a:pt x="392454" y="321206"/>
                    <a:pt x="401449" y="252415"/>
                    <a:pt x="378695" y="237598"/>
                  </a:cubicBezTo>
                  <a:cubicBezTo>
                    <a:pt x="355941" y="222781"/>
                    <a:pt x="273391" y="243419"/>
                    <a:pt x="273920" y="231248"/>
                  </a:cubicBezTo>
                  <a:cubicBezTo>
                    <a:pt x="274449" y="219077"/>
                    <a:pt x="372345" y="189444"/>
                    <a:pt x="381870" y="164573"/>
                  </a:cubicBezTo>
                  <a:cubicBezTo>
                    <a:pt x="391395" y="139702"/>
                    <a:pt x="348532" y="88373"/>
                    <a:pt x="331070" y="82023"/>
                  </a:cubicBezTo>
                  <a:cubicBezTo>
                    <a:pt x="313608" y="75673"/>
                    <a:pt x="300378" y="119594"/>
                    <a:pt x="277095" y="126473"/>
                  </a:cubicBezTo>
                  <a:cubicBezTo>
                    <a:pt x="253812" y="133352"/>
                    <a:pt x="192957" y="135998"/>
                    <a:pt x="191370" y="123298"/>
                  </a:cubicBezTo>
                  <a:cubicBezTo>
                    <a:pt x="189783" y="110598"/>
                    <a:pt x="269157" y="64560"/>
                    <a:pt x="267570" y="50273"/>
                  </a:cubicBezTo>
                  <a:cubicBezTo>
                    <a:pt x="265983" y="35986"/>
                    <a:pt x="207245" y="45510"/>
                    <a:pt x="181845" y="37573"/>
                  </a:cubicBezTo>
                  <a:cubicBezTo>
                    <a:pt x="156445" y="29636"/>
                    <a:pt x="123637" y="-10581"/>
                    <a:pt x="115170" y="2648"/>
                  </a:cubicBezTo>
                  <a:cubicBezTo>
                    <a:pt x="106703" y="15877"/>
                    <a:pt x="150095" y="97369"/>
                    <a:pt x="131045" y="116948"/>
                  </a:cubicBezTo>
                  <a:cubicBezTo>
                    <a:pt x="111995" y="136527"/>
                    <a:pt x="9337" y="102661"/>
                    <a:pt x="870" y="120123"/>
                  </a:cubicBezTo>
                  <a:cubicBezTo>
                    <a:pt x="-7597" y="137585"/>
                    <a:pt x="47437" y="223840"/>
                    <a:pt x="89770" y="228073"/>
                  </a:cubicBezTo>
                  <a:close/>
                </a:path>
              </a:pathLst>
            </a:custGeom>
            <a:noFill/>
            <a:ln w="9525" cmpd="sng">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68" name="TextBox 67"/>
          <p:cNvSpPr txBox="1"/>
          <p:nvPr/>
        </p:nvSpPr>
        <p:spPr>
          <a:xfrm>
            <a:off x="5388761" y="1313599"/>
            <a:ext cx="1601495" cy="307777"/>
          </a:xfrm>
          <a:prstGeom prst="rect">
            <a:avLst/>
          </a:prstGeom>
          <a:noFill/>
        </p:spPr>
        <p:txBody>
          <a:bodyPr wrap="none" rtlCol="0">
            <a:spAutoFit/>
          </a:bodyPr>
          <a:lstStyle/>
          <a:p>
            <a:pPr algn="r"/>
            <a:r>
              <a:rPr lang="en-US" sz="1400" dirty="0" smtClean="0"/>
              <a:t>Outer Membrane</a:t>
            </a:r>
            <a:endParaRPr lang="en-US" sz="1400" dirty="0"/>
          </a:p>
        </p:txBody>
      </p:sp>
      <p:sp>
        <p:nvSpPr>
          <p:cNvPr id="69" name="TextBox 68"/>
          <p:cNvSpPr txBox="1"/>
          <p:nvPr/>
        </p:nvSpPr>
        <p:spPr>
          <a:xfrm>
            <a:off x="5298905" y="2351193"/>
            <a:ext cx="1691351" cy="307777"/>
          </a:xfrm>
          <a:prstGeom prst="rect">
            <a:avLst/>
          </a:prstGeom>
          <a:noFill/>
        </p:spPr>
        <p:txBody>
          <a:bodyPr wrap="none" rtlCol="0">
            <a:spAutoFit/>
          </a:bodyPr>
          <a:lstStyle/>
          <a:p>
            <a:pPr algn="r"/>
            <a:r>
              <a:rPr lang="en-US" sz="1400" dirty="0" smtClean="0"/>
              <a:t>Plasma Membrane</a:t>
            </a:r>
          </a:p>
        </p:txBody>
      </p:sp>
      <p:sp>
        <p:nvSpPr>
          <p:cNvPr id="70" name="TextBox 69"/>
          <p:cNvSpPr txBox="1"/>
          <p:nvPr/>
        </p:nvSpPr>
        <p:spPr>
          <a:xfrm>
            <a:off x="6007407" y="1786676"/>
            <a:ext cx="982849" cy="307777"/>
          </a:xfrm>
          <a:prstGeom prst="rect">
            <a:avLst/>
          </a:prstGeom>
          <a:noFill/>
        </p:spPr>
        <p:txBody>
          <a:bodyPr wrap="none" rtlCol="0">
            <a:spAutoFit/>
          </a:bodyPr>
          <a:lstStyle/>
          <a:p>
            <a:pPr algn="r"/>
            <a:r>
              <a:rPr lang="en-US" sz="1400" dirty="0" smtClean="0"/>
              <a:t>Periplasm</a:t>
            </a:r>
            <a:endParaRPr lang="en-US" sz="1400" dirty="0"/>
          </a:p>
        </p:txBody>
      </p:sp>
      <p:sp>
        <p:nvSpPr>
          <p:cNvPr id="71" name="TextBox 70"/>
          <p:cNvSpPr txBox="1"/>
          <p:nvPr/>
        </p:nvSpPr>
        <p:spPr>
          <a:xfrm>
            <a:off x="5289087" y="3286936"/>
            <a:ext cx="1701169" cy="307777"/>
          </a:xfrm>
          <a:prstGeom prst="rect">
            <a:avLst/>
          </a:prstGeom>
          <a:noFill/>
        </p:spPr>
        <p:txBody>
          <a:bodyPr wrap="none" rtlCol="0">
            <a:spAutoFit/>
          </a:bodyPr>
          <a:lstStyle/>
          <a:p>
            <a:pPr algn="r"/>
            <a:r>
              <a:rPr lang="en-US" sz="1400" dirty="0" smtClean="0"/>
              <a:t>Cytoplasm/cytosol</a:t>
            </a:r>
            <a:endParaRPr lang="en-US" sz="1400" dirty="0"/>
          </a:p>
        </p:txBody>
      </p:sp>
      <p:sp>
        <p:nvSpPr>
          <p:cNvPr id="72" name="TextBox 71"/>
          <p:cNvSpPr txBox="1"/>
          <p:nvPr/>
        </p:nvSpPr>
        <p:spPr>
          <a:xfrm>
            <a:off x="5728021" y="3851454"/>
            <a:ext cx="1262235" cy="307777"/>
          </a:xfrm>
          <a:prstGeom prst="rect">
            <a:avLst/>
          </a:prstGeom>
          <a:noFill/>
        </p:spPr>
        <p:txBody>
          <a:bodyPr wrap="none" rtlCol="0">
            <a:spAutoFit/>
          </a:bodyPr>
          <a:lstStyle/>
          <a:p>
            <a:pPr algn="r"/>
            <a:r>
              <a:rPr lang="en-US" sz="1400" dirty="0" smtClean="0"/>
              <a:t>Chromosome</a:t>
            </a:r>
            <a:endParaRPr lang="en-US" sz="1400" dirty="0"/>
          </a:p>
        </p:txBody>
      </p:sp>
      <p:sp>
        <p:nvSpPr>
          <p:cNvPr id="73" name="Line 7"/>
          <p:cNvSpPr>
            <a:spLocks noChangeShapeType="1"/>
          </p:cNvSpPr>
          <p:nvPr/>
        </p:nvSpPr>
        <p:spPr bwMode="auto">
          <a:xfrm flipH="1" flipV="1">
            <a:off x="6946820" y="1465998"/>
            <a:ext cx="926427" cy="133303"/>
          </a:xfrm>
          <a:prstGeom prst="line">
            <a:avLst/>
          </a:prstGeom>
          <a:noFill/>
          <a:ln w="9525">
            <a:solidFill>
              <a:schemeClr val="tx1"/>
            </a:solidFill>
            <a:round/>
            <a:headEnd type="arrow" w="sm" len="sm"/>
            <a:tailEnd type="none"/>
          </a:ln>
        </p:spPr>
        <p:txBody>
          <a:bodyPr/>
          <a:lstStyle/>
          <a:p>
            <a:pPr algn="l"/>
            <a:endParaRPr lang="en-US" dirty="0">
              <a:solidFill>
                <a:srgbClr val="000000"/>
              </a:solidFill>
              <a:latin typeface="Helvetica"/>
              <a:cs typeface="Helvetica"/>
            </a:endParaRPr>
          </a:p>
        </p:txBody>
      </p:sp>
      <p:sp>
        <p:nvSpPr>
          <p:cNvPr id="74" name="Line 8"/>
          <p:cNvSpPr>
            <a:spLocks noChangeShapeType="1"/>
          </p:cNvSpPr>
          <p:nvPr/>
        </p:nvSpPr>
        <p:spPr bwMode="auto">
          <a:xfrm flipV="1">
            <a:off x="6946820" y="1880038"/>
            <a:ext cx="736289" cy="85757"/>
          </a:xfrm>
          <a:prstGeom prst="line">
            <a:avLst/>
          </a:prstGeom>
          <a:noFill/>
          <a:ln w="9525">
            <a:solidFill>
              <a:schemeClr val="tx1"/>
            </a:solidFill>
            <a:round/>
            <a:headEnd type="none"/>
            <a:tailEnd type="arrow" w="sm" len="sm"/>
          </a:ln>
        </p:spPr>
        <p:txBody>
          <a:bodyPr/>
          <a:lstStyle/>
          <a:p>
            <a:pPr algn="l"/>
            <a:endParaRPr lang="en-US" dirty="0">
              <a:solidFill>
                <a:srgbClr val="000000"/>
              </a:solidFill>
              <a:latin typeface="Helvetica"/>
              <a:cs typeface="Helvetica"/>
            </a:endParaRPr>
          </a:p>
        </p:txBody>
      </p:sp>
      <p:sp>
        <p:nvSpPr>
          <p:cNvPr id="75" name="Line 8"/>
          <p:cNvSpPr>
            <a:spLocks noChangeShapeType="1"/>
          </p:cNvSpPr>
          <p:nvPr/>
        </p:nvSpPr>
        <p:spPr bwMode="auto">
          <a:xfrm flipV="1">
            <a:off x="6946820" y="2375318"/>
            <a:ext cx="525607" cy="122157"/>
          </a:xfrm>
          <a:prstGeom prst="line">
            <a:avLst/>
          </a:prstGeom>
          <a:noFill/>
          <a:ln w="9525">
            <a:solidFill>
              <a:schemeClr val="tx1"/>
            </a:solidFill>
            <a:round/>
            <a:headEnd type="none"/>
            <a:tailEnd type="arrow" w="sm" len="sm"/>
          </a:ln>
        </p:spPr>
        <p:txBody>
          <a:bodyPr/>
          <a:lstStyle/>
          <a:p>
            <a:pPr algn="l"/>
            <a:endParaRPr lang="en-US" dirty="0">
              <a:solidFill>
                <a:srgbClr val="000000"/>
              </a:solidFill>
              <a:latin typeface="Helvetica"/>
              <a:cs typeface="Helvetica"/>
            </a:endParaRPr>
          </a:p>
        </p:txBody>
      </p:sp>
      <p:sp>
        <p:nvSpPr>
          <p:cNvPr id="76" name="Line 8"/>
          <p:cNvSpPr>
            <a:spLocks noChangeShapeType="1"/>
          </p:cNvSpPr>
          <p:nvPr/>
        </p:nvSpPr>
        <p:spPr bwMode="auto">
          <a:xfrm flipV="1">
            <a:off x="6946820" y="2617647"/>
            <a:ext cx="826173" cy="817147"/>
          </a:xfrm>
          <a:prstGeom prst="line">
            <a:avLst/>
          </a:prstGeom>
          <a:noFill/>
          <a:ln w="9525">
            <a:solidFill>
              <a:schemeClr val="tx1"/>
            </a:solidFill>
            <a:round/>
            <a:headEnd type="none"/>
            <a:tailEnd type="arrow" w="sm" len="sm"/>
          </a:ln>
        </p:spPr>
        <p:txBody>
          <a:bodyPr/>
          <a:lstStyle/>
          <a:p>
            <a:pPr algn="l"/>
            <a:endParaRPr lang="en-US" dirty="0">
              <a:solidFill>
                <a:srgbClr val="000000"/>
              </a:solidFill>
              <a:latin typeface="Helvetica"/>
              <a:cs typeface="Helvetica"/>
            </a:endParaRPr>
          </a:p>
        </p:txBody>
      </p:sp>
      <p:sp>
        <p:nvSpPr>
          <p:cNvPr id="77" name="Line 8"/>
          <p:cNvSpPr>
            <a:spLocks noChangeShapeType="1"/>
          </p:cNvSpPr>
          <p:nvPr/>
        </p:nvSpPr>
        <p:spPr bwMode="auto">
          <a:xfrm flipV="1">
            <a:off x="6946820" y="3291468"/>
            <a:ext cx="1003974" cy="713874"/>
          </a:xfrm>
          <a:prstGeom prst="line">
            <a:avLst/>
          </a:prstGeom>
          <a:noFill/>
          <a:ln w="9525">
            <a:solidFill>
              <a:schemeClr val="tx1"/>
            </a:solidFill>
            <a:round/>
            <a:headEnd type="none"/>
            <a:tailEnd type="arrow" w="sm" len="sm"/>
          </a:ln>
        </p:spPr>
        <p:txBody>
          <a:bodyPr/>
          <a:lstStyle/>
          <a:p>
            <a:pPr algn="l"/>
            <a:endParaRPr lang="en-US" dirty="0">
              <a:solidFill>
                <a:srgbClr val="000000"/>
              </a:solidFill>
              <a:latin typeface="Helvetica"/>
              <a:cs typeface="Helvetica"/>
            </a:endParaRPr>
          </a:p>
        </p:txBody>
      </p:sp>
      <p:sp>
        <p:nvSpPr>
          <p:cNvPr id="78" name="TextBox 77"/>
          <p:cNvSpPr txBox="1"/>
          <p:nvPr/>
        </p:nvSpPr>
        <p:spPr>
          <a:xfrm>
            <a:off x="7041511" y="1049439"/>
            <a:ext cx="1601232" cy="307777"/>
          </a:xfrm>
          <a:prstGeom prst="rect">
            <a:avLst/>
          </a:prstGeom>
          <a:noFill/>
        </p:spPr>
        <p:txBody>
          <a:bodyPr wrap="none" rtlCol="0">
            <a:spAutoFit/>
          </a:bodyPr>
          <a:lstStyle/>
          <a:p>
            <a:pPr algn="l"/>
            <a:r>
              <a:rPr lang="en-US" sz="1400" b="1" dirty="0" smtClean="0"/>
              <a:t>proteobacterium</a:t>
            </a:r>
            <a:endParaRPr lang="en-US" sz="1400" b="1" dirty="0"/>
          </a:p>
        </p:txBody>
      </p:sp>
      <p:sp>
        <p:nvSpPr>
          <p:cNvPr id="79" name="TextBox 78"/>
          <p:cNvSpPr txBox="1"/>
          <p:nvPr/>
        </p:nvSpPr>
        <p:spPr>
          <a:xfrm>
            <a:off x="6097663" y="2827443"/>
            <a:ext cx="886243" cy="307777"/>
          </a:xfrm>
          <a:prstGeom prst="rect">
            <a:avLst/>
          </a:prstGeom>
          <a:noFill/>
        </p:spPr>
        <p:txBody>
          <a:bodyPr wrap="none" rtlCol="0">
            <a:spAutoFit/>
          </a:bodyPr>
          <a:lstStyle/>
          <a:p>
            <a:pPr algn="r"/>
            <a:r>
              <a:rPr lang="en-US" sz="1400" dirty="0" smtClean="0">
                <a:solidFill>
                  <a:srgbClr val="810BCD"/>
                </a:solidFill>
              </a:rPr>
              <a:t>Cell Wall</a:t>
            </a:r>
          </a:p>
        </p:txBody>
      </p:sp>
      <p:sp>
        <p:nvSpPr>
          <p:cNvPr id="80" name="Line 8"/>
          <p:cNvSpPr>
            <a:spLocks noChangeShapeType="1"/>
          </p:cNvSpPr>
          <p:nvPr/>
        </p:nvSpPr>
        <p:spPr bwMode="auto">
          <a:xfrm flipV="1">
            <a:off x="6946820" y="2842497"/>
            <a:ext cx="403005" cy="124877"/>
          </a:xfrm>
          <a:prstGeom prst="line">
            <a:avLst/>
          </a:prstGeom>
          <a:noFill/>
          <a:ln w="9525">
            <a:solidFill>
              <a:srgbClr val="800000"/>
            </a:solidFill>
            <a:round/>
            <a:headEnd type="none"/>
            <a:tailEnd type="arrow" w="sm" len="sm"/>
          </a:ln>
        </p:spPr>
        <p:txBody>
          <a:bodyPr/>
          <a:lstStyle/>
          <a:p>
            <a:pPr algn="l"/>
            <a:endParaRPr lang="en-US" dirty="0">
              <a:solidFill>
                <a:srgbClr val="000000"/>
              </a:solidFill>
              <a:latin typeface="Helvetica"/>
              <a:cs typeface="Helvetica"/>
            </a:endParaRPr>
          </a:p>
        </p:txBody>
      </p:sp>
      <p:sp>
        <p:nvSpPr>
          <p:cNvPr id="81" name="TextBox 80"/>
          <p:cNvSpPr txBox="1"/>
          <p:nvPr/>
        </p:nvSpPr>
        <p:spPr>
          <a:xfrm>
            <a:off x="562818" y="4660986"/>
            <a:ext cx="8081499" cy="1077218"/>
          </a:xfrm>
          <a:prstGeom prst="rect">
            <a:avLst/>
          </a:prstGeom>
          <a:noFill/>
        </p:spPr>
        <p:txBody>
          <a:bodyPr wrap="square" rtlCol="0">
            <a:spAutoFit/>
          </a:bodyPr>
          <a:lstStyle/>
          <a:p>
            <a:pPr marL="274638" indent="-274638" algn="l"/>
            <a:r>
              <a:rPr lang="en-US" sz="1600" dirty="0" smtClean="0"/>
              <a:t>Bacterial porins are needed not only for uptake of potential food chemicals, but also for assembly of extracellular structures like LPS, pili, etc. and for excretion of toxins.</a:t>
            </a:r>
          </a:p>
          <a:p>
            <a:pPr marL="274638" indent="-274638" algn="l"/>
            <a:endParaRPr lang="en-US" sz="1600" dirty="0"/>
          </a:p>
          <a:p>
            <a:pPr marL="274638" indent="-274638" algn="l"/>
            <a:r>
              <a:rPr lang="en-US" sz="1600" dirty="0" smtClean="0"/>
              <a:t>It’s easy to see why a proto-mitochondria may no longer need so many.</a:t>
            </a:r>
            <a:endParaRPr lang="en-US" sz="1600" dirty="0"/>
          </a:p>
        </p:txBody>
      </p:sp>
    </p:spTree>
    <p:extLst>
      <p:ext uri="{BB962C8B-B14F-4D97-AF65-F5344CB8AC3E}">
        <p14:creationId xmlns:p14="http://schemas.microsoft.com/office/powerpoint/2010/main" val="4106357212"/>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Text Box 117"/>
          <p:cNvSpPr txBox="1">
            <a:spLocks noChangeArrowheads="1"/>
          </p:cNvSpPr>
          <p:nvPr/>
        </p:nvSpPr>
        <p:spPr bwMode="auto">
          <a:xfrm>
            <a:off x="202037" y="231775"/>
            <a:ext cx="8788631" cy="646331"/>
          </a:xfrm>
          <a:prstGeom prst="rect">
            <a:avLst/>
          </a:prstGeom>
          <a:noFill/>
          <a:ln w="9525">
            <a:noFill/>
            <a:miter lim="800000"/>
            <a:headEnd/>
            <a:tailEnd/>
          </a:ln>
        </p:spPr>
        <p:txBody>
          <a:bodyPr wrap="square">
            <a:spAutoFit/>
          </a:bodyPr>
          <a:lstStyle/>
          <a:p>
            <a:pPr marL="360363" indent="-360363" algn="l"/>
            <a:r>
              <a:rPr lang="en-US" dirty="0" smtClean="0">
                <a:solidFill>
                  <a:srgbClr val="000000"/>
                </a:solidFill>
                <a:latin typeface="Helvetica"/>
                <a:cs typeface="Helvetica"/>
              </a:rPr>
              <a:t>Proteobacteria </a:t>
            </a:r>
            <a:r>
              <a:rPr lang="en-US" dirty="0">
                <a:solidFill>
                  <a:srgbClr val="000000"/>
                </a:solidFill>
                <a:latin typeface="Helvetica"/>
                <a:cs typeface="Helvetica"/>
              </a:rPr>
              <a:t>h</a:t>
            </a:r>
            <a:r>
              <a:rPr lang="en-US" dirty="0" smtClean="0">
                <a:solidFill>
                  <a:srgbClr val="000000"/>
                </a:solidFill>
                <a:latin typeface="Helvetica"/>
                <a:cs typeface="Helvetica"/>
              </a:rPr>
              <a:t>ave many OM porins, but mitochondria only have 3 </a:t>
            </a:r>
            <a:r>
              <a:rPr lang="en-US" dirty="0"/>
              <a:t>β–barrel </a:t>
            </a:r>
            <a:r>
              <a:rPr lang="en-US" dirty="0" smtClean="0"/>
              <a:t>OM proteins:</a:t>
            </a:r>
            <a:endParaRPr lang="en-US" dirty="0">
              <a:solidFill>
                <a:srgbClr val="000000"/>
              </a:solidFill>
              <a:latin typeface="Helvetica"/>
              <a:cs typeface="Helvetica"/>
            </a:endParaRPr>
          </a:p>
        </p:txBody>
      </p:sp>
      <p:grpSp>
        <p:nvGrpSpPr>
          <p:cNvPr id="12" name="Group 11"/>
          <p:cNvGrpSpPr/>
          <p:nvPr/>
        </p:nvGrpSpPr>
        <p:grpSpPr>
          <a:xfrm>
            <a:off x="444500" y="1311666"/>
            <a:ext cx="8280400" cy="2151608"/>
            <a:chOff x="863077" y="1311666"/>
            <a:chExt cx="7373150" cy="2151608"/>
          </a:xfrm>
        </p:grpSpPr>
        <p:sp>
          <p:nvSpPr>
            <p:cNvPr id="172" name="Rectangle 171"/>
            <p:cNvSpPr/>
            <p:nvPr/>
          </p:nvSpPr>
          <p:spPr bwMode="auto">
            <a:xfrm rot="5400000">
              <a:off x="4302151" y="-466060"/>
              <a:ext cx="505683" cy="7352986"/>
            </a:xfrm>
            <a:prstGeom prst="rect">
              <a:avLst/>
            </a:prstGeom>
            <a:gradFill flip="none" rotWithShape="1">
              <a:gsLst>
                <a:gs pos="32000">
                  <a:schemeClr val="bg1">
                    <a:lumMod val="85000"/>
                  </a:schemeClr>
                </a:gs>
                <a:gs pos="100000">
                  <a:srgbClr val="99FFCC"/>
                </a:gs>
              </a:gsLst>
              <a:lin ang="16200000" scaled="0"/>
              <a:tileRect/>
            </a:gradFill>
            <a:ln w="9525" cap="flat" cmpd="sng" algn="ctr">
              <a:noFill/>
              <a:prstDash val="sysDash"/>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smtClean="0">
                <a:ln>
                  <a:noFill/>
                </a:ln>
                <a:solidFill>
                  <a:schemeClr val="tx1"/>
                </a:solidFill>
                <a:effectLst/>
                <a:latin typeface="Arial" charset="0"/>
                <a:cs typeface="Arial" charset="0"/>
              </a:endParaRPr>
            </a:p>
          </p:txBody>
        </p:sp>
        <p:sp>
          <p:nvSpPr>
            <p:cNvPr id="174" name="Rectangle 173"/>
            <p:cNvSpPr/>
            <p:nvPr/>
          </p:nvSpPr>
          <p:spPr bwMode="auto">
            <a:xfrm rot="5400000" flipH="1">
              <a:off x="4182309" y="-2007566"/>
              <a:ext cx="720103" cy="7358567"/>
            </a:xfrm>
            <a:prstGeom prst="rect">
              <a:avLst/>
            </a:prstGeom>
            <a:gradFill flip="none" rotWithShape="1">
              <a:gsLst>
                <a:gs pos="0">
                  <a:srgbClr val="8EFFFC"/>
                </a:gs>
                <a:gs pos="68000">
                  <a:schemeClr val="bg1">
                    <a:lumMod val="85000"/>
                  </a:schemeClr>
                </a:gs>
              </a:gsLst>
              <a:lin ang="16200000" scaled="0"/>
              <a:tileRect/>
            </a:gradFill>
            <a:ln w="9525" cap="flat" cmpd="sng" algn="ctr">
              <a:noFill/>
              <a:prstDash val="sysDash"/>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smtClean="0">
                <a:ln>
                  <a:noFill/>
                </a:ln>
                <a:solidFill>
                  <a:schemeClr val="tx1"/>
                </a:solidFill>
                <a:effectLst/>
                <a:latin typeface="Arial" charset="0"/>
                <a:cs typeface="Arial" charset="0"/>
              </a:endParaRPr>
            </a:p>
          </p:txBody>
        </p:sp>
        <p:sp>
          <p:nvSpPr>
            <p:cNvPr id="182" name="Rectangle 181"/>
            <p:cNvSpPr/>
            <p:nvPr/>
          </p:nvSpPr>
          <p:spPr bwMode="auto">
            <a:xfrm rot="5400000" flipH="1">
              <a:off x="4144383" y="-1180641"/>
              <a:ext cx="795963" cy="7358573"/>
            </a:xfrm>
            <a:prstGeom prst="rect">
              <a:avLst/>
            </a:prstGeom>
            <a:gradFill>
              <a:gsLst>
                <a:gs pos="0">
                  <a:srgbClr val="FFC7EB"/>
                </a:gs>
                <a:gs pos="92000">
                  <a:srgbClr val="82AAFF"/>
                </a:gs>
              </a:gsLst>
              <a:lin ang="16200000" scaled="0"/>
            </a:gradFill>
            <a:ln w="9525" cap="flat" cmpd="sng" algn="ctr">
              <a:noFill/>
              <a:prstDash val="sysDash"/>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smtClean="0">
                <a:ln>
                  <a:noFill/>
                </a:ln>
                <a:solidFill>
                  <a:schemeClr val="tx1"/>
                </a:solidFill>
                <a:effectLst/>
                <a:latin typeface="Arial" charset="0"/>
                <a:cs typeface="Arial" charset="0"/>
              </a:endParaRPr>
            </a:p>
          </p:txBody>
        </p:sp>
        <p:sp>
          <p:nvSpPr>
            <p:cNvPr id="194" name="Rectangle 193"/>
            <p:cNvSpPr/>
            <p:nvPr/>
          </p:nvSpPr>
          <p:spPr>
            <a:xfrm>
              <a:off x="863080" y="2002165"/>
              <a:ext cx="7373147" cy="48442"/>
            </a:xfrm>
            <a:prstGeom prst="rect">
              <a:avLst/>
            </a:prstGeom>
            <a:pattFill prst="dkDnDiag">
              <a:fgClr>
                <a:schemeClr val="tx1"/>
              </a:fgClr>
              <a:bgClr>
                <a:prstClr val="white"/>
              </a:bgClr>
            </a:patt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p>
          </p:txBody>
        </p:sp>
        <p:sp>
          <p:nvSpPr>
            <p:cNvPr id="197" name="Rectangle 196"/>
            <p:cNvSpPr/>
            <p:nvPr/>
          </p:nvSpPr>
          <p:spPr>
            <a:xfrm>
              <a:off x="863080" y="2064064"/>
              <a:ext cx="7373147" cy="48442"/>
            </a:xfrm>
            <a:prstGeom prst="rect">
              <a:avLst/>
            </a:prstGeom>
            <a:pattFill prst="dkDnDiag">
              <a:fgClr>
                <a:schemeClr val="tx1"/>
              </a:fgClr>
              <a:bgClr>
                <a:prstClr val="white"/>
              </a:bgClr>
            </a:patt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p>
          </p:txBody>
        </p:sp>
        <p:sp>
          <p:nvSpPr>
            <p:cNvPr id="198" name="Rectangle 197"/>
            <p:cNvSpPr/>
            <p:nvPr/>
          </p:nvSpPr>
          <p:spPr>
            <a:xfrm>
              <a:off x="863080" y="2862754"/>
              <a:ext cx="7373147" cy="48442"/>
            </a:xfrm>
            <a:prstGeom prst="rect">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p>
          </p:txBody>
        </p:sp>
        <p:sp>
          <p:nvSpPr>
            <p:cNvPr id="199" name="Rectangle 198"/>
            <p:cNvSpPr/>
            <p:nvPr/>
          </p:nvSpPr>
          <p:spPr>
            <a:xfrm>
              <a:off x="863080" y="2924653"/>
              <a:ext cx="7373147" cy="48442"/>
            </a:xfrm>
            <a:prstGeom prst="rect">
              <a:avLst/>
            </a:prstGeom>
            <a:solidFill>
              <a:srgbClr val="80808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p>
          </p:txBody>
        </p:sp>
      </p:grpSp>
      <p:sp>
        <p:nvSpPr>
          <p:cNvPr id="203" name="Text Box 4"/>
          <p:cNvSpPr txBox="1">
            <a:spLocks noChangeArrowheads="1"/>
          </p:cNvSpPr>
          <p:nvPr/>
        </p:nvSpPr>
        <p:spPr bwMode="auto">
          <a:xfrm>
            <a:off x="423648" y="3098656"/>
            <a:ext cx="809526" cy="338554"/>
          </a:xfrm>
          <a:prstGeom prst="rect">
            <a:avLst/>
          </a:prstGeom>
          <a:noFill/>
          <a:ln w="9525">
            <a:noFill/>
            <a:miter lim="800000"/>
            <a:headEnd/>
            <a:tailEnd/>
          </a:ln>
          <a:effectLst/>
        </p:spPr>
        <p:txBody>
          <a:bodyPr wrap="square">
            <a:spAutoFit/>
          </a:bodyPr>
          <a:lstStyle/>
          <a:p>
            <a:pPr algn="l" fontAlgn="base">
              <a:spcBef>
                <a:spcPct val="0"/>
              </a:spcBef>
              <a:spcAft>
                <a:spcPct val="0"/>
              </a:spcAft>
            </a:pPr>
            <a:r>
              <a:rPr lang="en-US" sz="800" b="1" dirty="0" smtClean="0">
                <a:solidFill>
                  <a:srgbClr val="FFFFFF">
                    <a:lumMod val="50000"/>
                  </a:srgbClr>
                </a:solidFill>
                <a:latin typeface="Helvetica"/>
                <a:cs typeface="Helvetica"/>
              </a:rPr>
              <a:t>bacterial cytosol</a:t>
            </a:r>
            <a:endParaRPr lang="en-US" sz="800" b="1" baseline="-25000" dirty="0">
              <a:solidFill>
                <a:srgbClr val="FFFFFF">
                  <a:lumMod val="50000"/>
                </a:srgbClr>
              </a:solidFill>
              <a:latin typeface="Helvetica"/>
              <a:cs typeface="Helvetica"/>
            </a:endParaRPr>
          </a:p>
        </p:txBody>
      </p:sp>
      <p:sp>
        <p:nvSpPr>
          <p:cNvPr id="204" name="Text Box 4"/>
          <p:cNvSpPr txBox="1">
            <a:spLocks noChangeArrowheads="1"/>
          </p:cNvSpPr>
          <p:nvPr/>
        </p:nvSpPr>
        <p:spPr bwMode="auto">
          <a:xfrm>
            <a:off x="423648" y="2423637"/>
            <a:ext cx="783215" cy="215444"/>
          </a:xfrm>
          <a:prstGeom prst="rect">
            <a:avLst/>
          </a:prstGeom>
          <a:noFill/>
          <a:ln w="9525">
            <a:noFill/>
            <a:miter lim="800000"/>
            <a:headEnd/>
            <a:tailEnd/>
          </a:ln>
          <a:effectLst/>
        </p:spPr>
        <p:txBody>
          <a:bodyPr wrap="square">
            <a:spAutoFit/>
          </a:bodyPr>
          <a:lstStyle/>
          <a:p>
            <a:pPr algn="l" fontAlgn="base">
              <a:spcBef>
                <a:spcPct val="0"/>
              </a:spcBef>
              <a:spcAft>
                <a:spcPct val="0"/>
              </a:spcAft>
            </a:pPr>
            <a:r>
              <a:rPr lang="en-US" sz="800" b="1" dirty="0" smtClean="0">
                <a:solidFill>
                  <a:srgbClr val="FFFFFF">
                    <a:lumMod val="50000"/>
                  </a:srgbClr>
                </a:solidFill>
                <a:latin typeface="Helvetica"/>
                <a:cs typeface="Helvetica"/>
              </a:rPr>
              <a:t>periplasm</a:t>
            </a:r>
            <a:endParaRPr lang="en-US" sz="800" b="1" baseline="-25000" dirty="0">
              <a:solidFill>
                <a:srgbClr val="FFFFFF">
                  <a:lumMod val="50000"/>
                </a:srgbClr>
              </a:solidFill>
              <a:latin typeface="Helvetica"/>
              <a:cs typeface="Helvetica"/>
            </a:endParaRPr>
          </a:p>
        </p:txBody>
      </p:sp>
      <p:sp>
        <p:nvSpPr>
          <p:cNvPr id="205" name="Text Box 4"/>
          <p:cNvSpPr txBox="1">
            <a:spLocks noChangeArrowheads="1"/>
          </p:cNvSpPr>
          <p:nvPr/>
        </p:nvSpPr>
        <p:spPr bwMode="auto">
          <a:xfrm>
            <a:off x="423648" y="1326608"/>
            <a:ext cx="613485" cy="215444"/>
          </a:xfrm>
          <a:prstGeom prst="rect">
            <a:avLst/>
          </a:prstGeom>
          <a:noFill/>
          <a:ln w="9525">
            <a:noFill/>
            <a:miter lim="800000"/>
            <a:headEnd/>
            <a:tailEnd/>
          </a:ln>
          <a:effectLst/>
        </p:spPr>
        <p:txBody>
          <a:bodyPr wrap="square">
            <a:spAutoFit/>
          </a:bodyPr>
          <a:lstStyle/>
          <a:p>
            <a:pPr algn="l" fontAlgn="base">
              <a:spcBef>
                <a:spcPct val="0"/>
              </a:spcBef>
              <a:spcAft>
                <a:spcPct val="0"/>
              </a:spcAft>
            </a:pPr>
            <a:r>
              <a:rPr lang="en-US" sz="800" b="1" dirty="0" smtClean="0">
                <a:solidFill>
                  <a:srgbClr val="FFFFFF">
                    <a:lumMod val="50000"/>
                  </a:srgbClr>
                </a:solidFill>
                <a:latin typeface="Helvetica"/>
                <a:cs typeface="Helvetica"/>
              </a:rPr>
              <a:t>outside</a:t>
            </a:r>
            <a:endParaRPr lang="en-US" sz="800" b="1" baseline="-25000" dirty="0">
              <a:solidFill>
                <a:srgbClr val="FFFFFF">
                  <a:lumMod val="50000"/>
                </a:srgbClr>
              </a:solidFill>
              <a:latin typeface="Helvetica"/>
              <a:cs typeface="Helvetica"/>
            </a:endParaRPr>
          </a:p>
        </p:txBody>
      </p:sp>
      <p:sp>
        <p:nvSpPr>
          <p:cNvPr id="236" name="TextBox 235"/>
          <p:cNvSpPr txBox="1"/>
          <p:nvPr/>
        </p:nvSpPr>
        <p:spPr>
          <a:xfrm>
            <a:off x="566459" y="1696451"/>
            <a:ext cx="518091" cy="230832"/>
          </a:xfrm>
          <a:prstGeom prst="rect">
            <a:avLst/>
          </a:prstGeom>
          <a:solidFill>
            <a:srgbClr val="00CC99"/>
          </a:solidFill>
          <a:ln>
            <a:solidFill>
              <a:srgbClr val="000000"/>
            </a:solidFill>
          </a:ln>
        </p:spPr>
        <p:txBody>
          <a:bodyPr wrap="none" rtlCol="0">
            <a:spAutoFit/>
          </a:bodyPr>
          <a:lstStyle/>
          <a:p>
            <a:r>
              <a:rPr lang="en-US" sz="900" b="1" dirty="0" err="1" smtClean="0"/>
              <a:t>OmpF</a:t>
            </a:r>
            <a:endParaRPr lang="en-US" sz="900" b="1" dirty="0"/>
          </a:p>
        </p:txBody>
      </p:sp>
      <p:grpSp>
        <p:nvGrpSpPr>
          <p:cNvPr id="2" name="Group 1"/>
          <p:cNvGrpSpPr/>
          <p:nvPr/>
        </p:nvGrpSpPr>
        <p:grpSpPr>
          <a:xfrm>
            <a:off x="659374" y="1951142"/>
            <a:ext cx="331371" cy="216661"/>
            <a:chOff x="1624574" y="1951142"/>
            <a:chExt cx="331371" cy="216661"/>
          </a:xfrm>
        </p:grpSpPr>
        <p:sp>
          <p:nvSpPr>
            <p:cNvPr id="242" name="AutoShape 137"/>
            <p:cNvSpPr>
              <a:spLocks noChangeArrowheads="1"/>
            </p:cNvSpPr>
            <p:nvPr/>
          </p:nvSpPr>
          <p:spPr bwMode="auto">
            <a:xfrm>
              <a:off x="1624574" y="1951142"/>
              <a:ext cx="331371" cy="216661"/>
            </a:xfrm>
            <a:prstGeom prst="can">
              <a:avLst>
                <a:gd name="adj" fmla="val 35770"/>
              </a:avLst>
            </a:prstGeom>
            <a:solidFill>
              <a:srgbClr val="00CC99"/>
            </a:solidFill>
            <a:ln w="9525">
              <a:solidFill>
                <a:schemeClr val="tx1"/>
              </a:solidFill>
              <a:round/>
              <a:headEnd/>
              <a:tailEnd/>
            </a:ln>
            <a:effectLst/>
          </p:spPr>
          <p:txBody>
            <a:bodyPr wrap="none" anchor="ctr"/>
            <a:lstStyle/>
            <a:p>
              <a:pPr fontAlgn="base">
                <a:spcBef>
                  <a:spcPct val="0"/>
                </a:spcBef>
                <a:spcAft>
                  <a:spcPct val="0"/>
                </a:spcAft>
              </a:pPr>
              <a:endParaRPr lang="en-US" sz="800" dirty="0">
                <a:solidFill>
                  <a:srgbClr val="000000"/>
                </a:solidFill>
                <a:latin typeface="Helvetica"/>
                <a:cs typeface="Helvetica"/>
              </a:endParaRPr>
            </a:p>
          </p:txBody>
        </p:sp>
        <p:sp>
          <p:nvSpPr>
            <p:cNvPr id="243" name="Oval 242"/>
            <p:cNvSpPr/>
            <p:nvPr/>
          </p:nvSpPr>
          <p:spPr>
            <a:xfrm>
              <a:off x="1703818" y="1971699"/>
              <a:ext cx="171202" cy="387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latin typeface="Helvetica"/>
                <a:cs typeface="Helvetica"/>
              </a:endParaRPr>
            </a:p>
          </p:txBody>
        </p:sp>
      </p:grpSp>
      <p:sp>
        <p:nvSpPr>
          <p:cNvPr id="307" name="TextBox 306"/>
          <p:cNvSpPr txBox="1"/>
          <p:nvPr/>
        </p:nvSpPr>
        <p:spPr>
          <a:xfrm>
            <a:off x="773295" y="906690"/>
            <a:ext cx="1882885" cy="369332"/>
          </a:xfrm>
          <a:prstGeom prst="rect">
            <a:avLst/>
          </a:prstGeom>
          <a:noFill/>
        </p:spPr>
        <p:txBody>
          <a:bodyPr wrap="none" rtlCol="0">
            <a:spAutoFit/>
          </a:bodyPr>
          <a:lstStyle/>
          <a:p>
            <a:r>
              <a:rPr lang="en-US" dirty="0">
                <a:latin typeface="Symbol" charset="2"/>
                <a:cs typeface="Symbol" charset="2"/>
              </a:rPr>
              <a:t>a</a:t>
            </a:r>
            <a:r>
              <a:rPr lang="en-US" dirty="0"/>
              <a:t>-</a:t>
            </a:r>
            <a:r>
              <a:rPr lang="en-US" dirty="0" smtClean="0"/>
              <a:t>proteobacteria</a:t>
            </a:r>
            <a:endParaRPr lang="en-US" dirty="0"/>
          </a:p>
        </p:txBody>
      </p:sp>
      <p:sp>
        <p:nvSpPr>
          <p:cNvPr id="308" name="TextBox 307"/>
          <p:cNvSpPr txBox="1"/>
          <p:nvPr/>
        </p:nvSpPr>
        <p:spPr>
          <a:xfrm>
            <a:off x="258924" y="3745927"/>
            <a:ext cx="3565358" cy="2169825"/>
          </a:xfrm>
          <a:prstGeom prst="rect">
            <a:avLst/>
          </a:prstGeom>
          <a:noFill/>
        </p:spPr>
        <p:txBody>
          <a:bodyPr wrap="square" rtlCol="0">
            <a:spAutoFit/>
          </a:bodyPr>
          <a:lstStyle/>
          <a:p>
            <a:pPr marL="177800" indent="-177800" algn="l"/>
            <a:r>
              <a:rPr lang="en-US" sz="1500" dirty="0" smtClean="0"/>
              <a:t>Most Gram-negative bacteria have many distinct OM Pores, but during endosymbiosis/co-evolution, most of those genes were lost. </a:t>
            </a:r>
          </a:p>
          <a:p>
            <a:pPr marL="177800" indent="-177800" algn="l"/>
            <a:endParaRPr lang="en-US" sz="1500" dirty="0"/>
          </a:p>
          <a:p>
            <a:pPr marL="177800" indent="-177800" algn="l"/>
            <a:r>
              <a:rPr lang="en-US" sz="1500" dirty="0" smtClean="0"/>
              <a:t>The only survivor was from the class called “</a:t>
            </a:r>
            <a:r>
              <a:rPr lang="en-US" sz="1500" b="1" dirty="0" smtClean="0"/>
              <a:t>Omp85</a:t>
            </a:r>
            <a:r>
              <a:rPr lang="en-US" sz="1500" dirty="0" smtClean="0"/>
              <a:t>” or </a:t>
            </a:r>
            <a:r>
              <a:rPr lang="en-US" sz="1500" b="1" dirty="0" err="1" smtClean="0"/>
              <a:t>YaeT</a:t>
            </a:r>
            <a:r>
              <a:rPr lang="en-US" sz="1500" dirty="0" smtClean="0"/>
              <a:t>, which is involved in inserting bacterial proteins from the IMS into the OM.</a:t>
            </a:r>
          </a:p>
        </p:txBody>
      </p:sp>
      <p:grpSp>
        <p:nvGrpSpPr>
          <p:cNvPr id="110" name="Group 109"/>
          <p:cNvGrpSpPr/>
          <p:nvPr/>
        </p:nvGrpSpPr>
        <p:grpSpPr>
          <a:xfrm>
            <a:off x="1272594" y="1951142"/>
            <a:ext cx="331371" cy="216661"/>
            <a:chOff x="1624574" y="1951142"/>
            <a:chExt cx="331371" cy="216661"/>
          </a:xfrm>
        </p:grpSpPr>
        <p:sp>
          <p:nvSpPr>
            <p:cNvPr id="111" name="AutoShape 137"/>
            <p:cNvSpPr>
              <a:spLocks noChangeArrowheads="1"/>
            </p:cNvSpPr>
            <p:nvPr/>
          </p:nvSpPr>
          <p:spPr bwMode="auto">
            <a:xfrm>
              <a:off x="1624574" y="1951142"/>
              <a:ext cx="331371" cy="216661"/>
            </a:xfrm>
            <a:prstGeom prst="can">
              <a:avLst>
                <a:gd name="adj" fmla="val 35770"/>
              </a:avLst>
            </a:prstGeom>
            <a:solidFill>
              <a:schemeClr val="accent2">
                <a:lumMod val="20000"/>
                <a:lumOff val="80000"/>
              </a:schemeClr>
            </a:solidFill>
            <a:ln w="9525">
              <a:solidFill>
                <a:schemeClr val="tx1"/>
              </a:solidFill>
              <a:round/>
              <a:headEnd/>
              <a:tailEnd/>
            </a:ln>
            <a:effectLst/>
          </p:spPr>
          <p:txBody>
            <a:bodyPr wrap="none" anchor="ctr"/>
            <a:lstStyle/>
            <a:p>
              <a:pPr fontAlgn="base">
                <a:spcBef>
                  <a:spcPct val="0"/>
                </a:spcBef>
                <a:spcAft>
                  <a:spcPct val="0"/>
                </a:spcAft>
              </a:pPr>
              <a:endParaRPr lang="en-US" sz="800" dirty="0">
                <a:solidFill>
                  <a:srgbClr val="000000"/>
                </a:solidFill>
                <a:latin typeface="Helvetica"/>
                <a:cs typeface="Helvetica"/>
              </a:endParaRPr>
            </a:p>
          </p:txBody>
        </p:sp>
        <p:sp>
          <p:nvSpPr>
            <p:cNvPr id="112" name="Oval 111"/>
            <p:cNvSpPr/>
            <p:nvPr/>
          </p:nvSpPr>
          <p:spPr>
            <a:xfrm>
              <a:off x="1703818" y="1971699"/>
              <a:ext cx="171202" cy="387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latin typeface="Helvetica"/>
                <a:cs typeface="Helvetica"/>
              </a:endParaRPr>
            </a:p>
          </p:txBody>
        </p:sp>
      </p:grpSp>
      <p:grpSp>
        <p:nvGrpSpPr>
          <p:cNvPr id="114" name="Group 113"/>
          <p:cNvGrpSpPr/>
          <p:nvPr/>
        </p:nvGrpSpPr>
        <p:grpSpPr>
          <a:xfrm>
            <a:off x="1857124" y="1951142"/>
            <a:ext cx="331371" cy="216661"/>
            <a:chOff x="1624574" y="1951142"/>
            <a:chExt cx="331371" cy="216661"/>
          </a:xfrm>
        </p:grpSpPr>
        <p:sp>
          <p:nvSpPr>
            <p:cNvPr id="115" name="AutoShape 137"/>
            <p:cNvSpPr>
              <a:spLocks noChangeArrowheads="1"/>
            </p:cNvSpPr>
            <p:nvPr/>
          </p:nvSpPr>
          <p:spPr bwMode="auto">
            <a:xfrm>
              <a:off x="1624574" y="1951142"/>
              <a:ext cx="331371" cy="216661"/>
            </a:xfrm>
            <a:prstGeom prst="can">
              <a:avLst>
                <a:gd name="adj" fmla="val 35770"/>
              </a:avLst>
            </a:prstGeom>
            <a:solidFill>
              <a:schemeClr val="accent5">
                <a:lumMod val="40000"/>
                <a:lumOff val="60000"/>
              </a:schemeClr>
            </a:solidFill>
            <a:ln w="9525">
              <a:solidFill>
                <a:schemeClr val="tx1"/>
              </a:solidFill>
              <a:round/>
              <a:headEnd/>
              <a:tailEnd/>
            </a:ln>
            <a:effectLst/>
          </p:spPr>
          <p:txBody>
            <a:bodyPr wrap="none" anchor="ctr"/>
            <a:lstStyle/>
            <a:p>
              <a:pPr fontAlgn="base">
                <a:spcBef>
                  <a:spcPct val="0"/>
                </a:spcBef>
                <a:spcAft>
                  <a:spcPct val="0"/>
                </a:spcAft>
              </a:pPr>
              <a:endParaRPr lang="en-US" sz="800" dirty="0">
                <a:solidFill>
                  <a:srgbClr val="000000"/>
                </a:solidFill>
                <a:latin typeface="Helvetica"/>
                <a:cs typeface="Helvetica"/>
              </a:endParaRPr>
            </a:p>
          </p:txBody>
        </p:sp>
        <p:sp>
          <p:nvSpPr>
            <p:cNvPr id="116" name="Oval 115"/>
            <p:cNvSpPr/>
            <p:nvPr/>
          </p:nvSpPr>
          <p:spPr>
            <a:xfrm>
              <a:off x="1703818" y="1971699"/>
              <a:ext cx="171202" cy="387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latin typeface="Helvetica"/>
                <a:cs typeface="Helvetica"/>
              </a:endParaRPr>
            </a:p>
          </p:txBody>
        </p:sp>
      </p:grpSp>
      <p:sp>
        <p:nvSpPr>
          <p:cNvPr id="117" name="TextBox 116"/>
          <p:cNvSpPr txBox="1"/>
          <p:nvPr/>
        </p:nvSpPr>
        <p:spPr>
          <a:xfrm>
            <a:off x="1172822" y="1696451"/>
            <a:ext cx="530915" cy="230832"/>
          </a:xfrm>
          <a:prstGeom prst="rect">
            <a:avLst/>
          </a:prstGeom>
          <a:solidFill>
            <a:schemeClr val="accent2">
              <a:lumMod val="20000"/>
              <a:lumOff val="80000"/>
            </a:schemeClr>
          </a:solidFill>
          <a:ln>
            <a:solidFill>
              <a:srgbClr val="000000"/>
            </a:solidFill>
          </a:ln>
        </p:spPr>
        <p:txBody>
          <a:bodyPr wrap="none" rtlCol="0">
            <a:spAutoFit/>
          </a:bodyPr>
          <a:lstStyle/>
          <a:p>
            <a:r>
              <a:rPr lang="en-US" sz="900" b="1" dirty="0" err="1" smtClean="0"/>
              <a:t>OmpD</a:t>
            </a:r>
            <a:endParaRPr lang="en-US" sz="900" b="1" dirty="0"/>
          </a:p>
        </p:txBody>
      </p:sp>
      <p:sp>
        <p:nvSpPr>
          <p:cNvPr id="118" name="TextBox 117"/>
          <p:cNvSpPr txBox="1"/>
          <p:nvPr/>
        </p:nvSpPr>
        <p:spPr>
          <a:xfrm>
            <a:off x="1782994" y="1696451"/>
            <a:ext cx="479631" cy="230832"/>
          </a:xfrm>
          <a:prstGeom prst="rect">
            <a:avLst/>
          </a:prstGeom>
          <a:solidFill>
            <a:schemeClr val="accent5">
              <a:lumMod val="20000"/>
              <a:lumOff val="80000"/>
            </a:schemeClr>
          </a:solidFill>
          <a:ln>
            <a:solidFill>
              <a:srgbClr val="000000"/>
            </a:solidFill>
          </a:ln>
        </p:spPr>
        <p:txBody>
          <a:bodyPr wrap="none" rtlCol="0">
            <a:spAutoFit/>
          </a:bodyPr>
          <a:lstStyle/>
          <a:p>
            <a:r>
              <a:rPr lang="en-US" sz="900" b="1" dirty="0" err="1" smtClean="0"/>
              <a:t>PhoE</a:t>
            </a:r>
            <a:endParaRPr lang="en-US" sz="900" b="1" dirty="0"/>
          </a:p>
        </p:txBody>
      </p:sp>
      <p:grpSp>
        <p:nvGrpSpPr>
          <p:cNvPr id="119" name="Group 118"/>
          <p:cNvGrpSpPr/>
          <p:nvPr/>
        </p:nvGrpSpPr>
        <p:grpSpPr>
          <a:xfrm>
            <a:off x="2466724" y="1951142"/>
            <a:ext cx="331371" cy="216661"/>
            <a:chOff x="1624574" y="1951142"/>
            <a:chExt cx="331371" cy="216661"/>
          </a:xfrm>
        </p:grpSpPr>
        <p:sp>
          <p:nvSpPr>
            <p:cNvPr id="121" name="AutoShape 137"/>
            <p:cNvSpPr>
              <a:spLocks noChangeArrowheads="1"/>
            </p:cNvSpPr>
            <p:nvPr/>
          </p:nvSpPr>
          <p:spPr bwMode="auto">
            <a:xfrm>
              <a:off x="1624574" y="1951142"/>
              <a:ext cx="331371" cy="216661"/>
            </a:xfrm>
            <a:prstGeom prst="can">
              <a:avLst>
                <a:gd name="adj" fmla="val 35770"/>
              </a:avLst>
            </a:prstGeom>
            <a:solidFill>
              <a:srgbClr val="FF6600"/>
            </a:solidFill>
            <a:ln w="9525">
              <a:solidFill>
                <a:schemeClr val="tx1"/>
              </a:solidFill>
              <a:round/>
              <a:headEnd/>
              <a:tailEnd/>
            </a:ln>
            <a:effectLst/>
          </p:spPr>
          <p:txBody>
            <a:bodyPr wrap="none" anchor="ctr"/>
            <a:lstStyle/>
            <a:p>
              <a:pPr fontAlgn="base">
                <a:spcBef>
                  <a:spcPct val="0"/>
                </a:spcBef>
                <a:spcAft>
                  <a:spcPct val="0"/>
                </a:spcAft>
              </a:pPr>
              <a:endParaRPr lang="en-US" sz="800" dirty="0">
                <a:solidFill>
                  <a:srgbClr val="000000"/>
                </a:solidFill>
                <a:latin typeface="Helvetica"/>
                <a:cs typeface="Helvetica"/>
              </a:endParaRPr>
            </a:p>
          </p:txBody>
        </p:sp>
        <p:sp>
          <p:nvSpPr>
            <p:cNvPr id="122" name="Oval 121"/>
            <p:cNvSpPr/>
            <p:nvPr/>
          </p:nvSpPr>
          <p:spPr>
            <a:xfrm>
              <a:off x="1703818" y="1971699"/>
              <a:ext cx="171202" cy="387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latin typeface="Helvetica"/>
                <a:cs typeface="Helvetica"/>
              </a:endParaRPr>
            </a:p>
          </p:txBody>
        </p:sp>
      </p:grpSp>
      <p:sp>
        <p:nvSpPr>
          <p:cNvPr id="123" name="TextBox 122"/>
          <p:cNvSpPr txBox="1"/>
          <p:nvPr/>
        </p:nvSpPr>
        <p:spPr>
          <a:xfrm>
            <a:off x="2344439" y="1696451"/>
            <a:ext cx="575943" cy="230832"/>
          </a:xfrm>
          <a:prstGeom prst="rect">
            <a:avLst/>
          </a:prstGeom>
          <a:solidFill>
            <a:srgbClr val="FF6600"/>
          </a:solidFill>
          <a:ln>
            <a:solidFill>
              <a:srgbClr val="000000"/>
            </a:solidFill>
          </a:ln>
        </p:spPr>
        <p:txBody>
          <a:bodyPr wrap="none" rtlCol="0">
            <a:spAutoFit/>
          </a:bodyPr>
          <a:lstStyle/>
          <a:p>
            <a:r>
              <a:rPr lang="en-US" sz="900" b="1" dirty="0" smtClean="0">
                <a:solidFill>
                  <a:schemeClr val="bg1"/>
                </a:solidFill>
              </a:rPr>
              <a:t>OMP85</a:t>
            </a:r>
            <a:endParaRPr lang="en-US" sz="900" b="1" dirty="0">
              <a:solidFill>
                <a:schemeClr val="bg1"/>
              </a:solidFill>
            </a:endParaRPr>
          </a:p>
        </p:txBody>
      </p:sp>
      <p:grpSp>
        <p:nvGrpSpPr>
          <p:cNvPr id="4" name="Group 3"/>
          <p:cNvGrpSpPr/>
          <p:nvPr/>
        </p:nvGrpSpPr>
        <p:grpSpPr>
          <a:xfrm>
            <a:off x="4531412" y="906690"/>
            <a:ext cx="4473687" cy="5501504"/>
            <a:chOff x="4531412" y="906690"/>
            <a:chExt cx="4473687" cy="5501504"/>
          </a:xfrm>
        </p:grpSpPr>
        <p:sp>
          <p:nvSpPr>
            <p:cNvPr id="200" name="Text Box 4"/>
            <p:cNvSpPr txBox="1">
              <a:spLocks noChangeArrowheads="1"/>
            </p:cNvSpPr>
            <p:nvPr/>
          </p:nvSpPr>
          <p:spPr bwMode="auto">
            <a:xfrm>
              <a:off x="7772280" y="3102792"/>
              <a:ext cx="925764" cy="338554"/>
            </a:xfrm>
            <a:prstGeom prst="rect">
              <a:avLst/>
            </a:prstGeom>
            <a:noFill/>
            <a:ln w="9525">
              <a:noFill/>
              <a:miter lim="800000"/>
              <a:headEnd/>
              <a:tailEnd/>
            </a:ln>
            <a:effectLst/>
          </p:spPr>
          <p:txBody>
            <a:bodyPr wrap="square">
              <a:spAutoFit/>
            </a:bodyPr>
            <a:lstStyle/>
            <a:p>
              <a:pPr algn="r" fontAlgn="base">
                <a:spcBef>
                  <a:spcPct val="0"/>
                </a:spcBef>
                <a:spcAft>
                  <a:spcPct val="0"/>
                </a:spcAft>
              </a:pPr>
              <a:r>
                <a:rPr lang="en-US" sz="800" b="1" dirty="0" smtClean="0">
                  <a:solidFill>
                    <a:srgbClr val="FFFFFF">
                      <a:lumMod val="50000"/>
                    </a:srgbClr>
                  </a:solidFill>
                  <a:latin typeface="Helvetica"/>
                  <a:cs typeface="Helvetica"/>
                </a:rPr>
                <a:t>mitochondrial</a:t>
              </a:r>
            </a:p>
            <a:p>
              <a:pPr algn="r" fontAlgn="base">
                <a:spcBef>
                  <a:spcPct val="0"/>
                </a:spcBef>
                <a:spcAft>
                  <a:spcPct val="0"/>
                </a:spcAft>
              </a:pPr>
              <a:r>
                <a:rPr lang="en-US" sz="800" b="1" dirty="0" smtClean="0">
                  <a:solidFill>
                    <a:srgbClr val="FFFFFF">
                      <a:lumMod val="50000"/>
                    </a:srgbClr>
                  </a:solidFill>
                  <a:latin typeface="Helvetica"/>
                  <a:cs typeface="Helvetica"/>
                </a:rPr>
                <a:t>matrix</a:t>
              </a:r>
              <a:endParaRPr lang="en-US" sz="800" b="1" baseline="-25000" dirty="0">
                <a:solidFill>
                  <a:srgbClr val="FFFFFF">
                    <a:lumMod val="50000"/>
                  </a:srgbClr>
                </a:solidFill>
                <a:latin typeface="Helvetica"/>
                <a:cs typeface="Helvetica"/>
              </a:endParaRPr>
            </a:p>
          </p:txBody>
        </p:sp>
        <p:sp>
          <p:nvSpPr>
            <p:cNvPr id="201" name="Text Box 4"/>
            <p:cNvSpPr txBox="1">
              <a:spLocks noChangeArrowheads="1"/>
            </p:cNvSpPr>
            <p:nvPr/>
          </p:nvSpPr>
          <p:spPr bwMode="auto">
            <a:xfrm>
              <a:off x="8018704" y="1326608"/>
              <a:ext cx="679340" cy="338554"/>
            </a:xfrm>
            <a:prstGeom prst="rect">
              <a:avLst/>
            </a:prstGeom>
            <a:noFill/>
            <a:ln w="9525">
              <a:noFill/>
              <a:miter lim="800000"/>
              <a:headEnd/>
              <a:tailEnd/>
            </a:ln>
            <a:effectLst/>
          </p:spPr>
          <p:txBody>
            <a:bodyPr wrap="square">
              <a:spAutoFit/>
            </a:bodyPr>
            <a:lstStyle/>
            <a:p>
              <a:pPr algn="r" fontAlgn="base">
                <a:spcBef>
                  <a:spcPct val="0"/>
                </a:spcBef>
                <a:spcAft>
                  <a:spcPct val="0"/>
                </a:spcAft>
              </a:pPr>
              <a:r>
                <a:rPr lang="en-US" sz="800" b="1" dirty="0" smtClean="0">
                  <a:solidFill>
                    <a:srgbClr val="FFFFFF">
                      <a:lumMod val="50000"/>
                    </a:srgbClr>
                  </a:solidFill>
                  <a:latin typeface="Helvetica"/>
                  <a:cs typeface="Helvetica"/>
                </a:rPr>
                <a:t>eukaryote cytosol</a:t>
              </a:r>
              <a:endParaRPr lang="en-US" sz="800" b="1" baseline="-25000" dirty="0">
                <a:solidFill>
                  <a:srgbClr val="FFFFFF">
                    <a:lumMod val="50000"/>
                  </a:srgbClr>
                </a:solidFill>
                <a:latin typeface="Helvetica"/>
                <a:cs typeface="Helvetica"/>
              </a:endParaRPr>
            </a:p>
          </p:txBody>
        </p:sp>
        <p:sp>
          <p:nvSpPr>
            <p:cNvPr id="202" name="Text Box 4"/>
            <p:cNvSpPr txBox="1">
              <a:spLocks noChangeArrowheads="1"/>
            </p:cNvSpPr>
            <p:nvPr/>
          </p:nvSpPr>
          <p:spPr bwMode="auto">
            <a:xfrm>
              <a:off x="8078586" y="2423637"/>
              <a:ext cx="619458" cy="215444"/>
            </a:xfrm>
            <a:prstGeom prst="rect">
              <a:avLst/>
            </a:prstGeom>
            <a:noFill/>
            <a:ln w="9525">
              <a:noFill/>
              <a:miter lim="800000"/>
              <a:headEnd/>
              <a:tailEnd/>
            </a:ln>
            <a:effectLst/>
          </p:spPr>
          <p:txBody>
            <a:bodyPr wrap="square">
              <a:spAutoFit/>
            </a:bodyPr>
            <a:lstStyle/>
            <a:p>
              <a:pPr algn="r" fontAlgn="base">
                <a:spcBef>
                  <a:spcPct val="0"/>
                </a:spcBef>
                <a:spcAft>
                  <a:spcPct val="0"/>
                </a:spcAft>
              </a:pPr>
              <a:r>
                <a:rPr lang="en-US" sz="800" b="1" dirty="0" smtClean="0">
                  <a:solidFill>
                    <a:srgbClr val="FFFFFF">
                      <a:lumMod val="50000"/>
                    </a:srgbClr>
                  </a:solidFill>
                  <a:latin typeface="Helvetica"/>
                  <a:cs typeface="Helvetica"/>
                </a:rPr>
                <a:t>IMS</a:t>
              </a:r>
              <a:endParaRPr lang="en-US" sz="800" b="1" baseline="-25000" dirty="0">
                <a:solidFill>
                  <a:srgbClr val="FFFFFF">
                    <a:lumMod val="50000"/>
                  </a:srgbClr>
                </a:solidFill>
                <a:latin typeface="Helvetica"/>
                <a:cs typeface="Helvetica"/>
              </a:endParaRPr>
            </a:p>
          </p:txBody>
        </p:sp>
        <p:sp>
          <p:nvSpPr>
            <p:cNvPr id="306" name="TextBox 305"/>
            <p:cNvSpPr txBox="1"/>
            <p:nvPr/>
          </p:nvSpPr>
          <p:spPr>
            <a:xfrm>
              <a:off x="6166832" y="906690"/>
              <a:ext cx="1506204" cy="369332"/>
            </a:xfrm>
            <a:prstGeom prst="rect">
              <a:avLst/>
            </a:prstGeom>
            <a:noFill/>
          </p:spPr>
          <p:txBody>
            <a:bodyPr wrap="none" rtlCol="0">
              <a:spAutoFit/>
            </a:bodyPr>
            <a:lstStyle/>
            <a:p>
              <a:r>
                <a:rPr lang="en-US" dirty="0" smtClean="0"/>
                <a:t>mitochondria</a:t>
              </a:r>
              <a:endParaRPr lang="en-US" dirty="0"/>
            </a:p>
          </p:txBody>
        </p:sp>
        <p:sp>
          <p:nvSpPr>
            <p:cNvPr id="309" name="TextBox 308"/>
            <p:cNvSpPr txBox="1"/>
            <p:nvPr/>
          </p:nvSpPr>
          <p:spPr>
            <a:xfrm>
              <a:off x="4531412" y="3745927"/>
              <a:ext cx="4473687" cy="2662267"/>
            </a:xfrm>
            <a:prstGeom prst="rect">
              <a:avLst/>
            </a:prstGeom>
            <a:noFill/>
          </p:spPr>
          <p:txBody>
            <a:bodyPr wrap="square" rtlCol="0">
              <a:spAutoFit/>
            </a:bodyPr>
            <a:lstStyle/>
            <a:p>
              <a:pPr marL="177800" indent="-177800" algn="l"/>
              <a:r>
                <a:rPr lang="en-US" sz="1500" dirty="0" smtClean="0"/>
                <a:t>The eukaryotic ortholog of </a:t>
              </a:r>
              <a:r>
                <a:rPr lang="en-US" sz="1500" b="1" dirty="0" smtClean="0"/>
                <a:t>OMP85</a:t>
              </a:r>
              <a:r>
                <a:rPr lang="en-US" sz="1500" dirty="0" smtClean="0"/>
                <a:t> is </a:t>
              </a:r>
              <a:r>
                <a:rPr lang="en-US" sz="1500" b="1" dirty="0" smtClean="0"/>
                <a:t>SAM50</a:t>
              </a:r>
              <a:r>
                <a:rPr lang="en-US" sz="1500" dirty="0" smtClean="0"/>
                <a:t>, which is still involved in inserting mitochondrial proteins from the IMS into the OM.</a:t>
              </a:r>
            </a:p>
            <a:p>
              <a:pPr marL="177800" indent="-177800" algn="l"/>
              <a:endParaRPr lang="en-US" sz="1500" dirty="0"/>
            </a:p>
            <a:p>
              <a:pPr marL="177800" indent="-177800" algn="l"/>
              <a:r>
                <a:rPr lang="en-US" sz="1500" b="1" dirty="0" smtClean="0"/>
                <a:t>Tom40</a:t>
              </a:r>
              <a:r>
                <a:rPr lang="en-US" sz="1500" dirty="0" smtClean="0"/>
                <a:t>, a component of the </a:t>
              </a:r>
              <a:r>
                <a:rPr lang="en-US" sz="1500" b="1" dirty="0" smtClean="0"/>
                <a:t>Mitochondrial Protein Import Translocon</a:t>
              </a:r>
              <a:r>
                <a:rPr lang="en-US" sz="1500" dirty="0" smtClean="0"/>
                <a:t> is an ancient paralog of Sam50.</a:t>
              </a:r>
            </a:p>
            <a:p>
              <a:pPr marL="177800" indent="-177800" algn="l"/>
              <a:endParaRPr lang="en-US" sz="1500" dirty="0"/>
            </a:p>
            <a:p>
              <a:pPr marL="177800" indent="-177800" algn="l"/>
              <a:r>
                <a:rPr lang="en-US" sz="1500" b="1" dirty="0" smtClean="0"/>
                <a:t>VDAC</a:t>
              </a:r>
              <a:r>
                <a:rPr lang="en-US" sz="1500" dirty="0" smtClean="0"/>
                <a:t> is another gene duplicate of OMP85 that added additional </a:t>
              </a:r>
              <a:r>
                <a:rPr lang="en-US" sz="1600" dirty="0"/>
                <a:t>β</a:t>
              </a:r>
              <a:r>
                <a:rPr lang="en-US" sz="1600" dirty="0" smtClean="0"/>
                <a:t>–sheet through domain duplication, resulting in novel functions.</a:t>
              </a:r>
              <a:endParaRPr lang="en-US" sz="1500" dirty="0" smtClean="0"/>
            </a:p>
          </p:txBody>
        </p:sp>
        <p:sp>
          <p:nvSpPr>
            <p:cNvPr id="128" name="Right Arrow 127"/>
            <p:cNvSpPr/>
            <p:nvPr/>
          </p:nvSpPr>
          <p:spPr>
            <a:xfrm>
              <a:off x="5239195" y="2310737"/>
              <a:ext cx="497840" cy="314960"/>
            </a:xfrm>
            <a:prstGeom prst="rightArrow">
              <a:avLst/>
            </a:prstGeom>
            <a:solidFill>
              <a:srgbClr val="3366FF"/>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9" name="Right Arrow 128"/>
            <p:cNvSpPr/>
            <p:nvPr/>
          </p:nvSpPr>
          <p:spPr>
            <a:xfrm>
              <a:off x="5025835" y="2310737"/>
              <a:ext cx="497840" cy="314960"/>
            </a:xfrm>
            <a:prstGeom prst="rightArrow">
              <a:avLst/>
            </a:prstGeom>
            <a:solidFill>
              <a:srgbClr val="3366FF"/>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0" name="Right Arrow 129"/>
            <p:cNvSpPr/>
            <p:nvPr/>
          </p:nvSpPr>
          <p:spPr>
            <a:xfrm>
              <a:off x="4792155" y="2310737"/>
              <a:ext cx="497840" cy="314960"/>
            </a:xfrm>
            <a:prstGeom prst="rightArrow">
              <a:avLst/>
            </a:prstGeom>
            <a:solidFill>
              <a:srgbClr val="3366FF"/>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31" name="Group 130"/>
            <p:cNvGrpSpPr/>
            <p:nvPr/>
          </p:nvGrpSpPr>
          <p:grpSpPr>
            <a:xfrm>
              <a:off x="6092574" y="1951142"/>
              <a:ext cx="331371" cy="216661"/>
              <a:chOff x="1624574" y="1951142"/>
              <a:chExt cx="331371" cy="216661"/>
            </a:xfrm>
          </p:grpSpPr>
          <p:sp>
            <p:nvSpPr>
              <p:cNvPr id="132" name="AutoShape 137"/>
              <p:cNvSpPr>
                <a:spLocks noChangeArrowheads="1"/>
              </p:cNvSpPr>
              <p:nvPr/>
            </p:nvSpPr>
            <p:spPr bwMode="auto">
              <a:xfrm>
                <a:off x="1624574" y="1951142"/>
                <a:ext cx="331371" cy="216661"/>
              </a:xfrm>
              <a:prstGeom prst="can">
                <a:avLst>
                  <a:gd name="adj" fmla="val 35770"/>
                </a:avLst>
              </a:prstGeom>
              <a:solidFill>
                <a:srgbClr val="FF6600"/>
              </a:solidFill>
              <a:ln w="9525">
                <a:solidFill>
                  <a:schemeClr val="tx1"/>
                </a:solidFill>
                <a:round/>
                <a:headEnd/>
                <a:tailEnd/>
              </a:ln>
              <a:effectLst/>
            </p:spPr>
            <p:txBody>
              <a:bodyPr wrap="none" anchor="ctr"/>
              <a:lstStyle/>
              <a:p>
                <a:pPr fontAlgn="base">
                  <a:spcBef>
                    <a:spcPct val="0"/>
                  </a:spcBef>
                  <a:spcAft>
                    <a:spcPct val="0"/>
                  </a:spcAft>
                </a:pPr>
                <a:endParaRPr lang="en-US" sz="800" dirty="0">
                  <a:solidFill>
                    <a:srgbClr val="000000"/>
                  </a:solidFill>
                  <a:latin typeface="Helvetica"/>
                  <a:cs typeface="Helvetica"/>
                </a:endParaRPr>
              </a:p>
            </p:txBody>
          </p:sp>
          <p:sp>
            <p:nvSpPr>
              <p:cNvPr id="133" name="Oval 132"/>
              <p:cNvSpPr/>
              <p:nvPr/>
            </p:nvSpPr>
            <p:spPr>
              <a:xfrm>
                <a:off x="1703818" y="1971699"/>
                <a:ext cx="171202" cy="387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latin typeface="Helvetica"/>
                  <a:cs typeface="Helvetica"/>
                </a:endParaRPr>
              </a:p>
            </p:txBody>
          </p:sp>
        </p:grpSp>
        <p:sp>
          <p:nvSpPr>
            <p:cNvPr id="134" name="TextBox 133"/>
            <p:cNvSpPr txBox="1"/>
            <p:nvPr/>
          </p:nvSpPr>
          <p:spPr>
            <a:xfrm>
              <a:off x="5973503" y="1696451"/>
              <a:ext cx="569518" cy="230832"/>
            </a:xfrm>
            <a:prstGeom prst="rect">
              <a:avLst/>
            </a:prstGeom>
            <a:solidFill>
              <a:srgbClr val="FF6600"/>
            </a:solidFill>
            <a:ln>
              <a:solidFill>
                <a:srgbClr val="000000"/>
              </a:solidFill>
            </a:ln>
          </p:spPr>
          <p:txBody>
            <a:bodyPr wrap="none" rtlCol="0">
              <a:spAutoFit/>
            </a:bodyPr>
            <a:lstStyle/>
            <a:p>
              <a:r>
                <a:rPr lang="en-US" sz="900" b="1" dirty="0" smtClean="0">
                  <a:solidFill>
                    <a:schemeClr val="bg1"/>
                  </a:solidFill>
                </a:rPr>
                <a:t>SAM50</a:t>
              </a:r>
              <a:endParaRPr lang="en-US" sz="900" b="1" dirty="0">
                <a:solidFill>
                  <a:schemeClr val="bg1"/>
                </a:solidFill>
              </a:endParaRPr>
            </a:p>
          </p:txBody>
        </p:sp>
        <p:grpSp>
          <p:nvGrpSpPr>
            <p:cNvPr id="135" name="Group 134"/>
            <p:cNvGrpSpPr/>
            <p:nvPr/>
          </p:nvGrpSpPr>
          <p:grpSpPr>
            <a:xfrm>
              <a:off x="6784724" y="1951142"/>
              <a:ext cx="331371" cy="216661"/>
              <a:chOff x="1624574" y="1951142"/>
              <a:chExt cx="331371" cy="216661"/>
            </a:xfrm>
          </p:grpSpPr>
          <p:sp>
            <p:nvSpPr>
              <p:cNvPr id="136" name="AutoShape 137"/>
              <p:cNvSpPr>
                <a:spLocks noChangeArrowheads="1"/>
              </p:cNvSpPr>
              <p:nvPr/>
            </p:nvSpPr>
            <p:spPr bwMode="auto">
              <a:xfrm>
                <a:off x="1624574" y="1951142"/>
                <a:ext cx="331371" cy="216661"/>
              </a:xfrm>
              <a:prstGeom prst="can">
                <a:avLst>
                  <a:gd name="adj" fmla="val 35770"/>
                </a:avLst>
              </a:prstGeom>
              <a:solidFill>
                <a:srgbClr val="FFA236"/>
              </a:solidFill>
              <a:ln w="9525">
                <a:solidFill>
                  <a:schemeClr val="tx1"/>
                </a:solidFill>
                <a:round/>
                <a:headEnd/>
                <a:tailEnd/>
              </a:ln>
              <a:effectLst/>
            </p:spPr>
            <p:txBody>
              <a:bodyPr wrap="none" anchor="ctr"/>
              <a:lstStyle/>
              <a:p>
                <a:pPr fontAlgn="base">
                  <a:spcBef>
                    <a:spcPct val="0"/>
                  </a:spcBef>
                  <a:spcAft>
                    <a:spcPct val="0"/>
                  </a:spcAft>
                </a:pPr>
                <a:endParaRPr lang="en-US" sz="800" dirty="0">
                  <a:solidFill>
                    <a:srgbClr val="000000"/>
                  </a:solidFill>
                  <a:latin typeface="Helvetica"/>
                  <a:cs typeface="Helvetica"/>
                </a:endParaRPr>
              </a:p>
            </p:txBody>
          </p:sp>
          <p:sp>
            <p:nvSpPr>
              <p:cNvPr id="137" name="Oval 136"/>
              <p:cNvSpPr/>
              <p:nvPr/>
            </p:nvSpPr>
            <p:spPr>
              <a:xfrm>
                <a:off x="1703818" y="1971699"/>
                <a:ext cx="171202" cy="387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latin typeface="Helvetica"/>
                  <a:cs typeface="Helvetica"/>
                </a:endParaRPr>
              </a:p>
            </p:txBody>
          </p:sp>
        </p:grpSp>
        <p:sp>
          <p:nvSpPr>
            <p:cNvPr id="138" name="TextBox 137"/>
            <p:cNvSpPr txBox="1"/>
            <p:nvPr/>
          </p:nvSpPr>
          <p:spPr>
            <a:xfrm>
              <a:off x="6676361" y="1696451"/>
              <a:ext cx="548103" cy="230832"/>
            </a:xfrm>
            <a:prstGeom prst="rect">
              <a:avLst/>
            </a:prstGeom>
            <a:solidFill>
              <a:srgbClr val="FFA236"/>
            </a:solidFill>
            <a:ln>
              <a:solidFill>
                <a:srgbClr val="000000"/>
              </a:solidFill>
            </a:ln>
          </p:spPr>
          <p:txBody>
            <a:bodyPr wrap="none" rtlCol="0">
              <a:spAutoFit/>
            </a:bodyPr>
            <a:lstStyle/>
            <a:p>
              <a:r>
                <a:rPr lang="en-US" sz="900" b="1" dirty="0" smtClean="0"/>
                <a:t>Tom40</a:t>
              </a:r>
              <a:endParaRPr lang="en-US" sz="900" b="1" dirty="0"/>
            </a:p>
          </p:txBody>
        </p:sp>
        <p:grpSp>
          <p:nvGrpSpPr>
            <p:cNvPr id="139" name="Group 138"/>
            <p:cNvGrpSpPr/>
            <p:nvPr/>
          </p:nvGrpSpPr>
          <p:grpSpPr>
            <a:xfrm>
              <a:off x="7610224" y="1951142"/>
              <a:ext cx="331371" cy="216661"/>
              <a:chOff x="1624574" y="1951142"/>
              <a:chExt cx="331371" cy="216661"/>
            </a:xfrm>
            <a:solidFill>
              <a:srgbClr val="FFCC00"/>
            </a:solidFill>
          </p:grpSpPr>
          <p:sp>
            <p:nvSpPr>
              <p:cNvPr id="140" name="AutoShape 137"/>
              <p:cNvSpPr>
                <a:spLocks noChangeArrowheads="1"/>
              </p:cNvSpPr>
              <p:nvPr/>
            </p:nvSpPr>
            <p:spPr bwMode="auto">
              <a:xfrm>
                <a:off x="1624574" y="1951142"/>
                <a:ext cx="331371" cy="216661"/>
              </a:xfrm>
              <a:prstGeom prst="can">
                <a:avLst>
                  <a:gd name="adj" fmla="val 35770"/>
                </a:avLst>
              </a:prstGeom>
              <a:grpFill/>
              <a:ln w="9525">
                <a:solidFill>
                  <a:schemeClr val="tx1"/>
                </a:solidFill>
                <a:round/>
                <a:headEnd/>
                <a:tailEnd/>
              </a:ln>
              <a:effectLst/>
            </p:spPr>
            <p:txBody>
              <a:bodyPr wrap="none" anchor="ctr"/>
              <a:lstStyle/>
              <a:p>
                <a:pPr fontAlgn="base">
                  <a:spcBef>
                    <a:spcPct val="0"/>
                  </a:spcBef>
                  <a:spcAft>
                    <a:spcPct val="0"/>
                  </a:spcAft>
                </a:pPr>
                <a:endParaRPr lang="en-US" sz="800" dirty="0">
                  <a:solidFill>
                    <a:srgbClr val="000000"/>
                  </a:solidFill>
                  <a:latin typeface="Helvetica"/>
                  <a:cs typeface="Helvetica"/>
                </a:endParaRPr>
              </a:p>
            </p:txBody>
          </p:sp>
          <p:sp>
            <p:nvSpPr>
              <p:cNvPr id="141" name="Oval 140"/>
              <p:cNvSpPr/>
              <p:nvPr/>
            </p:nvSpPr>
            <p:spPr>
              <a:xfrm>
                <a:off x="1703818" y="1971699"/>
                <a:ext cx="171202" cy="387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latin typeface="Helvetica"/>
                  <a:cs typeface="Helvetica"/>
                </a:endParaRPr>
              </a:p>
            </p:txBody>
          </p:sp>
        </p:grpSp>
        <p:sp>
          <p:nvSpPr>
            <p:cNvPr id="142" name="TextBox 141"/>
            <p:cNvSpPr txBox="1"/>
            <p:nvPr/>
          </p:nvSpPr>
          <p:spPr>
            <a:xfrm>
              <a:off x="7520062" y="1696451"/>
              <a:ext cx="511697" cy="230832"/>
            </a:xfrm>
            <a:prstGeom prst="rect">
              <a:avLst/>
            </a:prstGeom>
            <a:solidFill>
              <a:srgbClr val="FFCC00"/>
            </a:solidFill>
            <a:ln>
              <a:solidFill>
                <a:srgbClr val="000000"/>
              </a:solidFill>
            </a:ln>
          </p:spPr>
          <p:txBody>
            <a:bodyPr wrap="none" rtlCol="0">
              <a:spAutoFit/>
            </a:bodyPr>
            <a:lstStyle/>
            <a:p>
              <a:r>
                <a:rPr lang="en-US" sz="900" b="1" dirty="0" smtClean="0"/>
                <a:t>VDAC</a:t>
              </a:r>
              <a:endParaRPr lang="en-US" sz="900" b="1" dirty="0"/>
            </a:p>
          </p:txBody>
        </p:sp>
      </p:grpSp>
      <p:grpSp>
        <p:nvGrpSpPr>
          <p:cNvPr id="3" name="Group 2"/>
          <p:cNvGrpSpPr/>
          <p:nvPr/>
        </p:nvGrpSpPr>
        <p:grpSpPr>
          <a:xfrm>
            <a:off x="2955836" y="906690"/>
            <a:ext cx="2435758" cy="1719007"/>
            <a:chOff x="2955836" y="906690"/>
            <a:chExt cx="2435758" cy="1719007"/>
          </a:xfrm>
        </p:grpSpPr>
        <p:sp>
          <p:nvSpPr>
            <p:cNvPr id="310" name="Right Arrow 309"/>
            <p:cNvSpPr/>
            <p:nvPr/>
          </p:nvSpPr>
          <p:spPr>
            <a:xfrm>
              <a:off x="3402876" y="2310737"/>
              <a:ext cx="497840" cy="314960"/>
            </a:xfrm>
            <a:prstGeom prst="rightArrow">
              <a:avLst/>
            </a:prstGeom>
            <a:solidFill>
              <a:srgbClr val="3366FF"/>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1" name="Right Arrow 310"/>
            <p:cNvSpPr/>
            <p:nvPr/>
          </p:nvSpPr>
          <p:spPr>
            <a:xfrm>
              <a:off x="3189516" y="2310737"/>
              <a:ext cx="497840" cy="314960"/>
            </a:xfrm>
            <a:prstGeom prst="rightArrow">
              <a:avLst/>
            </a:prstGeom>
            <a:solidFill>
              <a:srgbClr val="3366FF"/>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3" name="Right Arrow 312"/>
            <p:cNvSpPr/>
            <p:nvPr/>
          </p:nvSpPr>
          <p:spPr>
            <a:xfrm>
              <a:off x="2955836" y="2310737"/>
              <a:ext cx="497840" cy="314960"/>
            </a:xfrm>
            <a:prstGeom prst="rightArrow">
              <a:avLst/>
            </a:prstGeom>
            <a:solidFill>
              <a:srgbClr val="3366FF"/>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24" name="Group 123"/>
            <p:cNvGrpSpPr/>
            <p:nvPr/>
          </p:nvGrpSpPr>
          <p:grpSpPr>
            <a:xfrm>
              <a:off x="4117724" y="1951142"/>
              <a:ext cx="331371" cy="216661"/>
              <a:chOff x="1624574" y="1951142"/>
              <a:chExt cx="331371" cy="216661"/>
            </a:xfrm>
          </p:grpSpPr>
          <p:sp>
            <p:nvSpPr>
              <p:cNvPr id="125" name="AutoShape 137"/>
              <p:cNvSpPr>
                <a:spLocks noChangeArrowheads="1"/>
              </p:cNvSpPr>
              <p:nvPr/>
            </p:nvSpPr>
            <p:spPr bwMode="auto">
              <a:xfrm>
                <a:off x="1624574" y="1951142"/>
                <a:ext cx="331371" cy="216661"/>
              </a:xfrm>
              <a:prstGeom prst="can">
                <a:avLst>
                  <a:gd name="adj" fmla="val 35770"/>
                </a:avLst>
              </a:prstGeom>
              <a:solidFill>
                <a:srgbClr val="FF6600"/>
              </a:solidFill>
              <a:ln w="9525">
                <a:solidFill>
                  <a:schemeClr val="tx1"/>
                </a:solidFill>
                <a:round/>
                <a:headEnd/>
                <a:tailEnd/>
              </a:ln>
              <a:effectLst/>
            </p:spPr>
            <p:txBody>
              <a:bodyPr wrap="none" anchor="ctr"/>
              <a:lstStyle/>
              <a:p>
                <a:pPr fontAlgn="base">
                  <a:spcBef>
                    <a:spcPct val="0"/>
                  </a:spcBef>
                  <a:spcAft>
                    <a:spcPct val="0"/>
                  </a:spcAft>
                </a:pPr>
                <a:endParaRPr lang="en-US" sz="800" dirty="0">
                  <a:solidFill>
                    <a:srgbClr val="000000"/>
                  </a:solidFill>
                  <a:latin typeface="Helvetica"/>
                  <a:cs typeface="Helvetica"/>
                </a:endParaRPr>
              </a:p>
            </p:txBody>
          </p:sp>
          <p:sp>
            <p:nvSpPr>
              <p:cNvPr id="126" name="Oval 125"/>
              <p:cNvSpPr/>
              <p:nvPr/>
            </p:nvSpPr>
            <p:spPr>
              <a:xfrm>
                <a:off x="1703818" y="1971699"/>
                <a:ext cx="171202" cy="387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latin typeface="Helvetica"/>
                  <a:cs typeface="Helvetica"/>
                </a:endParaRPr>
              </a:p>
            </p:txBody>
          </p:sp>
        </p:grpSp>
        <p:sp>
          <p:nvSpPr>
            <p:cNvPr id="127" name="TextBox 126"/>
            <p:cNvSpPr txBox="1"/>
            <p:nvPr/>
          </p:nvSpPr>
          <p:spPr>
            <a:xfrm>
              <a:off x="3995439" y="1696451"/>
              <a:ext cx="575943" cy="230832"/>
            </a:xfrm>
            <a:prstGeom prst="rect">
              <a:avLst/>
            </a:prstGeom>
            <a:solidFill>
              <a:srgbClr val="FF6600"/>
            </a:solidFill>
            <a:ln>
              <a:solidFill>
                <a:srgbClr val="000000"/>
              </a:solidFill>
            </a:ln>
          </p:spPr>
          <p:txBody>
            <a:bodyPr wrap="none" rtlCol="0">
              <a:spAutoFit/>
            </a:bodyPr>
            <a:lstStyle/>
            <a:p>
              <a:r>
                <a:rPr lang="en-US" sz="900" b="1" dirty="0" smtClean="0">
                  <a:solidFill>
                    <a:schemeClr val="bg1"/>
                  </a:solidFill>
                </a:rPr>
                <a:t>OMP85</a:t>
              </a:r>
              <a:endParaRPr lang="en-US" sz="900" b="1" dirty="0">
                <a:solidFill>
                  <a:schemeClr val="bg1"/>
                </a:solidFill>
              </a:endParaRPr>
            </a:p>
          </p:txBody>
        </p:sp>
        <p:sp>
          <p:nvSpPr>
            <p:cNvPr id="143" name="TextBox 142"/>
            <p:cNvSpPr txBox="1"/>
            <p:nvPr/>
          </p:nvSpPr>
          <p:spPr>
            <a:xfrm>
              <a:off x="3226037" y="906690"/>
              <a:ext cx="2165557" cy="369332"/>
            </a:xfrm>
            <a:prstGeom prst="rect">
              <a:avLst/>
            </a:prstGeom>
            <a:noFill/>
          </p:spPr>
          <p:txBody>
            <a:bodyPr wrap="none" rtlCol="0">
              <a:spAutoFit/>
            </a:bodyPr>
            <a:lstStyle/>
            <a:p>
              <a:r>
                <a:rPr lang="en-US" i="1" dirty="0" smtClean="0"/>
                <a:t>proto-mitochondria</a:t>
              </a:r>
              <a:endParaRPr lang="en-US" i="1" dirty="0"/>
            </a:p>
          </p:txBody>
        </p:sp>
      </p:grpSp>
    </p:spTree>
    <p:extLst>
      <p:ext uri="{BB962C8B-B14F-4D97-AF65-F5344CB8AC3E}">
        <p14:creationId xmlns:p14="http://schemas.microsoft.com/office/powerpoint/2010/main" val="34504434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Text Box 4"/>
          <p:cNvSpPr txBox="1">
            <a:spLocks noChangeArrowheads="1"/>
          </p:cNvSpPr>
          <p:nvPr/>
        </p:nvSpPr>
        <p:spPr bwMode="auto">
          <a:xfrm>
            <a:off x="2365558" y="1979946"/>
            <a:ext cx="730806" cy="276999"/>
          </a:xfrm>
          <a:prstGeom prst="rect">
            <a:avLst/>
          </a:prstGeom>
          <a:noFill/>
          <a:ln w="9525">
            <a:noFill/>
            <a:miter lim="800000"/>
            <a:headEnd/>
            <a:tailEnd/>
          </a:ln>
          <a:effectLst/>
        </p:spPr>
        <p:txBody>
          <a:bodyPr wrap="square">
            <a:spAutoFit/>
          </a:bodyPr>
          <a:lstStyle/>
          <a:p>
            <a:r>
              <a:rPr lang="en-US" sz="1200" b="1" dirty="0" smtClean="0">
                <a:solidFill>
                  <a:srgbClr val="FFFFFF">
                    <a:lumMod val="50000"/>
                  </a:srgbClr>
                </a:solidFill>
                <a:latin typeface="Helvetica"/>
                <a:cs typeface="Helvetica"/>
              </a:rPr>
              <a:t>cytosol</a:t>
            </a:r>
            <a:endParaRPr lang="en-US" sz="1200" b="1" baseline="-25000" dirty="0">
              <a:solidFill>
                <a:srgbClr val="FFFFFF">
                  <a:lumMod val="50000"/>
                </a:srgbClr>
              </a:solidFill>
              <a:latin typeface="Helvetica"/>
              <a:cs typeface="Helvetica"/>
            </a:endParaRPr>
          </a:p>
        </p:txBody>
      </p:sp>
      <p:sp>
        <p:nvSpPr>
          <p:cNvPr id="29845" name="Text Box 149"/>
          <p:cNvSpPr txBox="1">
            <a:spLocks noChangeArrowheads="1"/>
          </p:cNvSpPr>
          <p:nvPr/>
        </p:nvSpPr>
        <p:spPr bwMode="auto">
          <a:xfrm>
            <a:off x="192191" y="159529"/>
            <a:ext cx="8629424" cy="646331"/>
          </a:xfrm>
          <a:prstGeom prst="rect">
            <a:avLst/>
          </a:prstGeom>
          <a:noFill/>
          <a:ln w="9525">
            <a:noFill/>
            <a:miter lim="800000"/>
            <a:headEnd/>
            <a:tailEnd/>
          </a:ln>
          <a:effectLst/>
        </p:spPr>
        <p:txBody>
          <a:bodyPr wrap="square">
            <a:spAutoFit/>
          </a:bodyPr>
          <a:lstStyle/>
          <a:p>
            <a:pPr marL="355600" indent="-355600" algn="l"/>
            <a:r>
              <a:rPr lang="en-US" dirty="0" smtClean="0">
                <a:solidFill>
                  <a:srgbClr val="000000"/>
                </a:solidFill>
                <a:latin typeface="Helvetica"/>
                <a:cs typeface="Helvetica"/>
              </a:rPr>
              <a:t>The Inner Membrane of mitochondria is the major permeability barrier, and must be crossed by active transport:</a:t>
            </a:r>
            <a:endParaRPr lang="en-US" dirty="0">
              <a:solidFill>
                <a:srgbClr val="000000"/>
              </a:solidFill>
              <a:latin typeface="Helvetica"/>
              <a:cs typeface="Helvetica"/>
            </a:endParaRPr>
          </a:p>
        </p:txBody>
      </p:sp>
      <p:grpSp>
        <p:nvGrpSpPr>
          <p:cNvPr id="513" name="Group 512"/>
          <p:cNvGrpSpPr/>
          <p:nvPr/>
        </p:nvGrpSpPr>
        <p:grpSpPr>
          <a:xfrm>
            <a:off x="362353" y="1610475"/>
            <a:ext cx="3017802" cy="2491659"/>
            <a:chOff x="2023260" y="911940"/>
            <a:chExt cx="4998394" cy="2491659"/>
          </a:xfrm>
        </p:grpSpPr>
        <p:sp>
          <p:nvSpPr>
            <p:cNvPr id="29927" name="Rectangle 231"/>
            <p:cNvSpPr>
              <a:spLocks noChangeArrowheads="1"/>
            </p:cNvSpPr>
            <p:nvPr/>
          </p:nvSpPr>
          <p:spPr bwMode="auto">
            <a:xfrm flipV="1">
              <a:off x="2023261" y="2269066"/>
              <a:ext cx="4998393" cy="1134533"/>
            </a:xfrm>
            <a:prstGeom prst="rect">
              <a:avLst/>
            </a:prstGeom>
            <a:solidFill>
              <a:srgbClr val="99FFCC"/>
            </a:solidFill>
            <a:ln w="9525">
              <a:noFill/>
              <a:miter lim="800000"/>
              <a:headEnd/>
              <a:tailEnd/>
            </a:ln>
            <a:effectLst/>
          </p:spPr>
          <p:txBody>
            <a:bodyPr wrap="none" anchor="ctr"/>
            <a:lstStyle/>
            <a:p>
              <a:pPr algn="l"/>
              <a:endParaRPr lang="en-US" sz="1400" dirty="0">
                <a:solidFill>
                  <a:srgbClr val="000000"/>
                </a:solidFill>
                <a:latin typeface="Helvetica"/>
                <a:cs typeface="Helvetica"/>
              </a:endParaRPr>
            </a:p>
          </p:txBody>
        </p:sp>
        <p:sp>
          <p:nvSpPr>
            <p:cNvPr id="53" name="Rectangle 230"/>
            <p:cNvSpPr>
              <a:spLocks noChangeArrowheads="1"/>
            </p:cNvSpPr>
            <p:nvPr/>
          </p:nvSpPr>
          <p:spPr bwMode="auto">
            <a:xfrm flipV="1">
              <a:off x="2026302" y="911940"/>
              <a:ext cx="4994072" cy="695139"/>
            </a:xfrm>
            <a:prstGeom prst="rect">
              <a:avLst/>
            </a:prstGeom>
            <a:solidFill>
              <a:srgbClr val="DDDDDD"/>
            </a:solidFill>
            <a:ln w="9525">
              <a:noFill/>
              <a:miter lim="800000"/>
              <a:headEnd/>
              <a:tailEnd/>
            </a:ln>
            <a:effectLst/>
          </p:spPr>
          <p:txBody>
            <a:bodyPr wrap="none" anchor="ctr"/>
            <a:lstStyle/>
            <a:p>
              <a:pPr algn="l"/>
              <a:endParaRPr lang="en-US" dirty="0">
                <a:solidFill>
                  <a:srgbClr val="000000"/>
                </a:solidFill>
                <a:latin typeface="Helvetica"/>
                <a:cs typeface="Helvetica"/>
              </a:endParaRPr>
            </a:p>
          </p:txBody>
        </p:sp>
        <p:sp>
          <p:nvSpPr>
            <p:cNvPr id="54" name="Rectangle 232"/>
            <p:cNvSpPr>
              <a:spLocks noChangeArrowheads="1"/>
            </p:cNvSpPr>
            <p:nvPr/>
          </p:nvSpPr>
          <p:spPr bwMode="auto">
            <a:xfrm flipV="1">
              <a:off x="2026302" y="1681317"/>
              <a:ext cx="4992074" cy="486150"/>
            </a:xfrm>
            <a:prstGeom prst="rect">
              <a:avLst/>
            </a:prstGeom>
            <a:solidFill>
              <a:srgbClr val="82AAFF"/>
            </a:solidFill>
            <a:ln w="9525">
              <a:noFill/>
              <a:miter lim="800000"/>
              <a:headEnd/>
              <a:tailEnd/>
            </a:ln>
            <a:effectLst/>
          </p:spPr>
          <p:txBody>
            <a:bodyPr wrap="none" anchor="ctr"/>
            <a:lstStyle/>
            <a:p>
              <a:pPr algn="l"/>
              <a:endParaRPr lang="en-US" dirty="0">
                <a:solidFill>
                  <a:srgbClr val="000000"/>
                </a:solidFill>
                <a:latin typeface="Helvetica"/>
                <a:cs typeface="Helvetica"/>
              </a:endParaRPr>
            </a:p>
          </p:txBody>
        </p:sp>
        <p:grpSp>
          <p:nvGrpSpPr>
            <p:cNvPr id="2" name="Group 236"/>
            <p:cNvGrpSpPr>
              <a:grpSpLocks/>
            </p:cNvGrpSpPr>
            <p:nvPr/>
          </p:nvGrpSpPr>
          <p:grpSpPr bwMode="auto">
            <a:xfrm>
              <a:off x="2023260" y="1565175"/>
              <a:ext cx="4998394" cy="187262"/>
              <a:chOff x="-6" y="1236"/>
              <a:chExt cx="4350" cy="156"/>
            </a:xfrm>
          </p:grpSpPr>
          <p:sp>
            <p:nvSpPr>
              <p:cNvPr id="59" name="Rectangle 237" descr="Dark downward diagonal"/>
              <p:cNvSpPr>
                <a:spLocks noChangeArrowheads="1"/>
              </p:cNvSpPr>
              <p:nvPr/>
            </p:nvSpPr>
            <p:spPr bwMode="auto">
              <a:xfrm>
                <a:off x="-6" y="1320"/>
                <a:ext cx="4350" cy="72"/>
              </a:xfrm>
              <a:prstGeom prst="rect">
                <a:avLst/>
              </a:prstGeom>
              <a:pattFill prst="dkDnDiag">
                <a:fgClr>
                  <a:schemeClr val="bg2"/>
                </a:fgClr>
                <a:bgClr>
                  <a:srgbClr val="DDDDDD"/>
                </a:bgClr>
              </a:pattFill>
              <a:ln w="9525">
                <a:noFill/>
                <a:miter lim="800000"/>
                <a:headEnd/>
                <a:tailEnd/>
              </a:ln>
              <a:effectLst/>
            </p:spPr>
            <p:txBody>
              <a:bodyPr wrap="none" anchor="ctr"/>
              <a:lstStyle/>
              <a:p>
                <a:pPr algn="l"/>
                <a:endParaRPr lang="en-US" dirty="0">
                  <a:solidFill>
                    <a:srgbClr val="000000"/>
                  </a:solidFill>
                  <a:latin typeface="Helvetica"/>
                  <a:cs typeface="Helvetica"/>
                </a:endParaRPr>
              </a:p>
            </p:txBody>
          </p:sp>
          <p:sp>
            <p:nvSpPr>
              <p:cNvPr id="60" name="Rectangle 238" descr="Dark downward diagonal"/>
              <p:cNvSpPr>
                <a:spLocks noChangeArrowheads="1"/>
              </p:cNvSpPr>
              <p:nvPr/>
            </p:nvSpPr>
            <p:spPr bwMode="auto">
              <a:xfrm>
                <a:off x="-6" y="1236"/>
                <a:ext cx="4350" cy="72"/>
              </a:xfrm>
              <a:prstGeom prst="rect">
                <a:avLst/>
              </a:prstGeom>
              <a:pattFill prst="dkDnDiag">
                <a:fgClr>
                  <a:schemeClr val="bg2"/>
                </a:fgClr>
                <a:bgClr>
                  <a:srgbClr val="DDDDDD"/>
                </a:bgClr>
              </a:pattFill>
              <a:ln w="9525">
                <a:noFill/>
                <a:miter lim="800000"/>
                <a:headEnd/>
                <a:tailEnd/>
              </a:ln>
              <a:effectLst/>
            </p:spPr>
            <p:txBody>
              <a:bodyPr wrap="none" anchor="ctr"/>
              <a:lstStyle/>
              <a:p>
                <a:pPr algn="l"/>
                <a:endParaRPr lang="en-US" dirty="0">
                  <a:solidFill>
                    <a:srgbClr val="000000"/>
                  </a:solidFill>
                  <a:latin typeface="Helvetica"/>
                  <a:cs typeface="Helvetica"/>
                </a:endParaRPr>
              </a:p>
            </p:txBody>
          </p:sp>
        </p:grpSp>
        <p:grpSp>
          <p:nvGrpSpPr>
            <p:cNvPr id="8" name="Group 233"/>
            <p:cNvGrpSpPr>
              <a:grpSpLocks/>
            </p:cNvGrpSpPr>
            <p:nvPr/>
          </p:nvGrpSpPr>
          <p:grpSpPr bwMode="auto">
            <a:xfrm>
              <a:off x="2023260" y="2117934"/>
              <a:ext cx="4998394" cy="196690"/>
              <a:chOff x="1398" y="2144"/>
              <a:chExt cx="4344" cy="150"/>
            </a:xfrm>
          </p:grpSpPr>
          <p:sp>
            <p:nvSpPr>
              <p:cNvPr id="56" name="Rectangle 234"/>
              <p:cNvSpPr>
                <a:spLocks noChangeArrowheads="1"/>
              </p:cNvSpPr>
              <p:nvPr/>
            </p:nvSpPr>
            <p:spPr bwMode="auto">
              <a:xfrm>
                <a:off x="1398" y="2228"/>
                <a:ext cx="4344" cy="66"/>
              </a:xfrm>
              <a:prstGeom prst="rect">
                <a:avLst/>
              </a:prstGeom>
              <a:solidFill>
                <a:srgbClr val="808080"/>
              </a:solidFill>
              <a:ln w="9525">
                <a:noFill/>
                <a:miter lim="800000"/>
                <a:headEnd/>
                <a:tailEnd/>
              </a:ln>
              <a:effectLst/>
            </p:spPr>
            <p:txBody>
              <a:bodyPr wrap="none" anchor="ctr"/>
              <a:lstStyle/>
              <a:p>
                <a:pPr algn="l"/>
                <a:endParaRPr lang="en-US" dirty="0">
                  <a:solidFill>
                    <a:srgbClr val="000000"/>
                  </a:solidFill>
                  <a:latin typeface="Helvetica"/>
                  <a:cs typeface="Helvetica"/>
                </a:endParaRPr>
              </a:p>
            </p:txBody>
          </p:sp>
          <p:sp>
            <p:nvSpPr>
              <p:cNvPr id="57" name="Rectangle 235"/>
              <p:cNvSpPr>
                <a:spLocks noChangeArrowheads="1"/>
              </p:cNvSpPr>
              <p:nvPr/>
            </p:nvSpPr>
            <p:spPr bwMode="auto">
              <a:xfrm>
                <a:off x="1398" y="2144"/>
                <a:ext cx="4344" cy="72"/>
              </a:xfrm>
              <a:prstGeom prst="rect">
                <a:avLst/>
              </a:prstGeom>
              <a:solidFill>
                <a:srgbClr val="808080"/>
              </a:solidFill>
              <a:ln w="9525">
                <a:noFill/>
                <a:miter lim="800000"/>
                <a:headEnd/>
                <a:tailEnd/>
              </a:ln>
              <a:effectLst/>
            </p:spPr>
            <p:txBody>
              <a:bodyPr wrap="none" anchor="ctr"/>
              <a:lstStyle/>
              <a:p>
                <a:pPr algn="l"/>
                <a:endParaRPr lang="en-US" dirty="0">
                  <a:solidFill>
                    <a:srgbClr val="000000"/>
                  </a:solidFill>
                  <a:latin typeface="Helvetica"/>
                  <a:cs typeface="Helvetica"/>
                </a:endParaRPr>
              </a:p>
            </p:txBody>
          </p:sp>
        </p:grpSp>
      </p:grpSp>
      <p:sp>
        <p:nvSpPr>
          <p:cNvPr id="62" name="Text Box 4"/>
          <p:cNvSpPr txBox="1">
            <a:spLocks noChangeArrowheads="1"/>
          </p:cNvSpPr>
          <p:nvPr/>
        </p:nvSpPr>
        <p:spPr bwMode="auto">
          <a:xfrm>
            <a:off x="2105197" y="2979818"/>
            <a:ext cx="1251529" cy="461665"/>
          </a:xfrm>
          <a:prstGeom prst="rect">
            <a:avLst/>
          </a:prstGeom>
          <a:noFill/>
          <a:ln w="9525">
            <a:noFill/>
            <a:miter lim="800000"/>
            <a:headEnd/>
            <a:tailEnd/>
          </a:ln>
          <a:effectLst/>
        </p:spPr>
        <p:txBody>
          <a:bodyPr wrap="square">
            <a:spAutoFit/>
          </a:bodyPr>
          <a:lstStyle/>
          <a:p>
            <a:r>
              <a:rPr lang="en-US" sz="1200" b="1" dirty="0" smtClean="0">
                <a:solidFill>
                  <a:srgbClr val="FFFFFF">
                    <a:lumMod val="50000"/>
                  </a:srgbClr>
                </a:solidFill>
                <a:latin typeface="Helvetica"/>
                <a:cs typeface="Helvetica"/>
              </a:rPr>
              <a:t>mitochondrial matrix</a:t>
            </a:r>
            <a:endParaRPr lang="en-US" sz="1200" b="1" baseline="-25000" dirty="0">
              <a:solidFill>
                <a:srgbClr val="FFFFFF">
                  <a:lumMod val="50000"/>
                </a:srgbClr>
              </a:solidFill>
              <a:latin typeface="Helvetica"/>
              <a:cs typeface="Helvetica"/>
            </a:endParaRPr>
          </a:p>
        </p:txBody>
      </p:sp>
      <p:sp>
        <p:nvSpPr>
          <p:cNvPr id="259" name="Text Box 4"/>
          <p:cNvSpPr txBox="1">
            <a:spLocks noChangeArrowheads="1"/>
          </p:cNvSpPr>
          <p:nvPr/>
        </p:nvSpPr>
        <p:spPr bwMode="auto">
          <a:xfrm>
            <a:off x="1258885" y="3259618"/>
            <a:ext cx="858256" cy="253916"/>
          </a:xfrm>
          <a:prstGeom prst="rect">
            <a:avLst/>
          </a:prstGeom>
          <a:noFill/>
          <a:ln w="9525">
            <a:noFill/>
            <a:miter lim="800000"/>
            <a:headEnd/>
            <a:tailEnd/>
          </a:ln>
          <a:effectLst/>
        </p:spPr>
        <p:txBody>
          <a:bodyPr wrap="none">
            <a:spAutoFit/>
          </a:bodyPr>
          <a:lstStyle/>
          <a:p>
            <a:r>
              <a:rPr lang="en-US" sz="1050" b="1" dirty="0" smtClean="0">
                <a:solidFill>
                  <a:srgbClr val="000000"/>
                </a:solidFill>
                <a:latin typeface="Helvetica"/>
                <a:cs typeface="Helvetica"/>
              </a:rPr>
              <a:t>2 pyruvate</a:t>
            </a:r>
            <a:endParaRPr lang="en-US" sz="1050" b="1" baseline="-25000" dirty="0">
              <a:solidFill>
                <a:srgbClr val="000000"/>
              </a:solidFill>
              <a:latin typeface="Helvetica"/>
              <a:cs typeface="Helvetica"/>
            </a:endParaRPr>
          </a:p>
        </p:txBody>
      </p:sp>
      <p:grpSp>
        <p:nvGrpSpPr>
          <p:cNvPr id="260" name="Group 259"/>
          <p:cNvGrpSpPr>
            <a:grpSpLocks noChangeAspect="1"/>
          </p:cNvGrpSpPr>
          <p:nvPr/>
        </p:nvGrpSpPr>
        <p:grpSpPr>
          <a:xfrm>
            <a:off x="1571407" y="3486188"/>
            <a:ext cx="300976" cy="328041"/>
            <a:chOff x="6759165" y="2839632"/>
            <a:chExt cx="441325" cy="481011"/>
          </a:xfrm>
        </p:grpSpPr>
        <p:sp>
          <p:nvSpPr>
            <p:cNvPr id="261" name="Line 154"/>
            <p:cNvSpPr>
              <a:spLocks noChangeShapeType="1"/>
            </p:cNvSpPr>
            <p:nvPr/>
          </p:nvSpPr>
          <p:spPr bwMode="auto">
            <a:xfrm rot="4754449">
              <a:off x="6947904" y="2921783"/>
              <a:ext cx="43017" cy="42961"/>
            </a:xfrm>
            <a:prstGeom prst="line">
              <a:avLst/>
            </a:prstGeom>
            <a:noFill/>
            <a:ln w="9525">
              <a:solidFill>
                <a:schemeClr val="tx1"/>
              </a:solidFill>
              <a:round/>
              <a:headEnd/>
              <a:tailEnd/>
            </a:ln>
            <a:effectLst/>
          </p:spPr>
          <p:txBody>
            <a:bodyPr/>
            <a:lstStyle/>
            <a:p>
              <a:pPr algn="l"/>
              <a:endParaRPr lang="en-US" dirty="0">
                <a:solidFill>
                  <a:srgbClr val="000000"/>
                </a:solidFill>
                <a:latin typeface="Helvetica"/>
                <a:cs typeface="Helvetica"/>
              </a:endParaRPr>
            </a:p>
          </p:txBody>
        </p:sp>
        <p:sp>
          <p:nvSpPr>
            <p:cNvPr id="262" name="Oval 155"/>
            <p:cNvSpPr>
              <a:spLocks noChangeArrowheads="1"/>
            </p:cNvSpPr>
            <p:nvPr/>
          </p:nvSpPr>
          <p:spPr bwMode="auto">
            <a:xfrm rot="4754449" flipV="1">
              <a:off x="6953082" y="2844897"/>
              <a:ext cx="88642" cy="78111"/>
            </a:xfrm>
            <a:prstGeom prst="ellipse">
              <a:avLst/>
            </a:prstGeom>
            <a:solidFill>
              <a:srgbClr val="FF0000"/>
            </a:solidFill>
            <a:ln w="9525">
              <a:noFill/>
              <a:round/>
              <a:headEnd/>
              <a:tailEnd/>
            </a:ln>
            <a:effectLst/>
          </p:spPr>
          <p:txBody>
            <a:bodyPr wrap="none" anchor="ctr"/>
            <a:lstStyle/>
            <a:p>
              <a:pPr algn="l"/>
              <a:endParaRPr lang="en-US" dirty="0">
                <a:solidFill>
                  <a:srgbClr val="000000"/>
                </a:solidFill>
                <a:latin typeface="Helvetica"/>
                <a:cs typeface="Helvetica"/>
              </a:endParaRPr>
            </a:p>
          </p:txBody>
        </p:sp>
        <p:sp>
          <p:nvSpPr>
            <p:cNvPr id="263" name="Line 156"/>
            <p:cNvSpPr>
              <a:spLocks noChangeShapeType="1"/>
            </p:cNvSpPr>
            <p:nvPr/>
          </p:nvSpPr>
          <p:spPr bwMode="auto">
            <a:xfrm flipV="1">
              <a:off x="6888048" y="3252858"/>
              <a:ext cx="27339" cy="35196"/>
            </a:xfrm>
            <a:prstGeom prst="line">
              <a:avLst/>
            </a:prstGeom>
            <a:noFill/>
            <a:ln w="9525">
              <a:solidFill>
                <a:schemeClr val="tx1"/>
              </a:solidFill>
              <a:round/>
              <a:headEnd/>
              <a:tailEnd/>
            </a:ln>
            <a:effectLst/>
          </p:spPr>
          <p:txBody>
            <a:bodyPr/>
            <a:lstStyle/>
            <a:p>
              <a:pPr algn="l"/>
              <a:endParaRPr lang="en-US" dirty="0">
                <a:solidFill>
                  <a:srgbClr val="000000"/>
                </a:solidFill>
                <a:latin typeface="Helvetica"/>
                <a:cs typeface="Helvetica"/>
              </a:endParaRPr>
            </a:p>
          </p:txBody>
        </p:sp>
        <p:sp>
          <p:nvSpPr>
            <p:cNvPr id="264" name="Oval 157"/>
            <p:cNvSpPr>
              <a:spLocks noChangeArrowheads="1"/>
            </p:cNvSpPr>
            <p:nvPr/>
          </p:nvSpPr>
          <p:spPr bwMode="auto">
            <a:xfrm flipV="1">
              <a:off x="6891953" y="3172038"/>
              <a:ext cx="101544" cy="101677"/>
            </a:xfrm>
            <a:prstGeom prst="ellipse">
              <a:avLst/>
            </a:prstGeom>
            <a:solidFill>
              <a:schemeClr val="tx1"/>
            </a:solidFill>
            <a:ln w="9525">
              <a:noFill/>
              <a:round/>
              <a:headEnd/>
              <a:tailEnd/>
            </a:ln>
            <a:effectLst/>
          </p:spPr>
          <p:txBody>
            <a:bodyPr wrap="none" anchor="ctr"/>
            <a:lstStyle/>
            <a:p>
              <a:pPr algn="l"/>
              <a:endParaRPr lang="en-US" dirty="0">
                <a:solidFill>
                  <a:srgbClr val="000000"/>
                </a:solidFill>
                <a:latin typeface="Helvetica"/>
                <a:cs typeface="Helvetica"/>
              </a:endParaRPr>
            </a:p>
          </p:txBody>
        </p:sp>
        <p:sp>
          <p:nvSpPr>
            <p:cNvPr id="265" name="Oval 158"/>
            <p:cNvSpPr>
              <a:spLocks noChangeArrowheads="1"/>
            </p:cNvSpPr>
            <p:nvPr/>
          </p:nvSpPr>
          <p:spPr bwMode="auto">
            <a:xfrm flipV="1">
              <a:off x="6863312" y="3273715"/>
              <a:ext cx="41659" cy="46928"/>
            </a:xfrm>
            <a:prstGeom prst="ellipse">
              <a:avLst/>
            </a:prstGeom>
            <a:solidFill>
              <a:schemeClr val="bg1"/>
            </a:solidFill>
            <a:ln w="9525">
              <a:solidFill>
                <a:schemeClr val="tx1"/>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66" name="Line 159"/>
            <p:cNvSpPr>
              <a:spLocks noChangeShapeType="1"/>
            </p:cNvSpPr>
            <p:nvPr/>
          </p:nvSpPr>
          <p:spPr bwMode="auto">
            <a:xfrm>
              <a:off x="6962253" y="3245037"/>
              <a:ext cx="58583" cy="43017"/>
            </a:xfrm>
            <a:prstGeom prst="line">
              <a:avLst/>
            </a:prstGeom>
            <a:noFill/>
            <a:ln w="9525">
              <a:solidFill>
                <a:schemeClr val="tx1"/>
              </a:solidFill>
              <a:round/>
              <a:headEnd/>
              <a:tailEnd/>
            </a:ln>
            <a:effectLst/>
          </p:spPr>
          <p:txBody>
            <a:bodyPr/>
            <a:lstStyle/>
            <a:p>
              <a:pPr algn="l"/>
              <a:endParaRPr lang="en-US" dirty="0">
                <a:solidFill>
                  <a:srgbClr val="000000"/>
                </a:solidFill>
                <a:latin typeface="Helvetica"/>
                <a:cs typeface="Helvetica"/>
              </a:endParaRPr>
            </a:p>
          </p:txBody>
        </p:sp>
        <p:grpSp>
          <p:nvGrpSpPr>
            <p:cNvPr id="267" name="Group 160"/>
            <p:cNvGrpSpPr>
              <a:grpSpLocks/>
            </p:cNvGrpSpPr>
            <p:nvPr/>
          </p:nvGrpSpPr>
          <p:grpSpPr bwMode="auto">
            <a:xfrm>
              <a:off x="6853561" y="3127993"/>
              <a:ext cx="52074" cy="69088"/>
              <a:chOff x="1404" y="2977"/>
              <a:chExt cx="40" cy="48"/>
            </a:xfrm>
          </p:grpSpPr>
          <p:sp>
            <p:nvSpPr>
              <p:cNvPr id="288" name="Line 161"/>
              <p:cNvSpPr>
                <a:spLocks noChangeShapeType="1"/>
              </p:cNvSpPr>
              <p:nvPr/>
            </p:nvSpPr>
            <p:spPr bwMode="auto">
              <a:xfrm>
                <a:off x="1423" y="2998"/>
                <a:ext cx="21" cy="27"/>
              </a:xfrm>
              <a:prstGeom prst="line">
                <a:avLst/>
              </a:prstGeom>
              <a:noFill/>
              <a:ln w="9525">
                <a:solidFill>
                  <a:schemeClr val="tx1"/>
                </a:solidFill>
                <a:round/>
                <a:headEnd/>
                <a:tailEnd/>
              </a:ln>
              <a:effectLst/>
            </p:spPr>
            <p:txBody>
              <a:bodyPr/>
              <a:lstStyle/>
              <a:p>
                <a:pPr algn="l"/>
                <a:endParaRPr lang="en-US" dirty="0">
                  <a:solidFill>
                    <a:srgbClr val="000000"/>
                  </a:solidFill>
                  <a:latin typeface="Helvetica"/>
                  <a:cs typeface="Helvetica"/>
                </a:endParaRPr>
              </a:p>
            </p:txBody>
          </p:sp>
          <p:sp>
            <p:nvSpPr>
              <p:cNvPr id="289" name="Oval 162"/>
              <p:cNvSpPr>
                <a:spLocks noChangeArrowheads="1"/>
              </p:cNvSpPr>
              <p:nvPr/>
            </p:nvSpPr>
            <p:spPr bwMode="auto">
              <a:xfrm>
                <a:off x="1404" y="2977"/>
                <a:ext cx="32" cy="32"/>
              </a:xfrm>
              <a:prstGeom prst="ellipse">
                <a:avLst/>
              </a:prstGeom>
              <a:solidFill>
                <a:schemeClr val="bg1"/>
              </a:solidFill>
              <a:ln w="9525">
                <a:solidFill>
                  <a:schemeClr val="tx1"/>
                </a:solidFill>
                <a:round/>
                <a:headEnd/>
                <a:tailEnd/>
              </a:ln>
              <a:effectLst/>
            </p:spPr>
            <p:txBody>
              <a:bodyPr wrap="none" anchor="ctr"/>
              <a:lstStyle/>
              <a:p>
                <a:pPr algn="l"/>
                <a:endParaRPr lang="en-US" dirty="0">
                  <a:solidFill>
                    <a:srgbClr val="000000"/>
                  </a:solidFill>
                  <a:latin typeface="Helvetica"/>
                  <a:cs typeface="Helvetica"/>
                </a:endParaRPr>
              </a:p>
            </p:txBody>
          </p:sp>
        </p:grpSp>
        <p:sp>
          <p:nvSpPr>
            <p:cNvPr id="268" name="Oval 163"/>
            <p:cNvSpPr>
              <a:spLocks noChangeArrowheads="1"/>
            </p:cNvSpPr>
            <p:nvPr/>
          </p:nvSpPr>
          <p:spPr bwMode="auto">
            <a:xfrm>
              <a:off x="6893255" y="2947826"/>
              <a:ext cx="101544" cy="101677"/>
            </a:xfrm>
            <a:prstGeom prst="ellipse">
              <a:avLst/>
            </a:prstGeom>
            <a:solidFill>
              <a:schemeClr val="tx1"/>
            </a:solidFill>
            <a:ln w="9525">
              <a:noFill/>
              <a:round/>
              <a:headEnd/>
              <a:tailEnd/>
            </a:ln>
            <a:effectLst/>
          </p:spPr>
          <p:txBody>
            <a:bodyPr wrap="none" anchor="ctr"/>
            <a:lstStyle/>
            <a:p>
              <a:pPr algn="l"/>
              <a:endParaRPr lang="en-US" dirty="0">
                <a:solidFill>
                  <a:srgbClr val="000000"/>
                </a:solidFill>
                <a:latin typeface="Helvetica"/>
                <a:cs typeface="Helvetica"/>
              </a:endParaRPr>
            </a:p>
          </p:txBody>
        </p:sp>
        <p:sp>
          <p:nvSpPr>
            <p:cNvPr id="269" name="Line 164"/>
            <p:cNvSpPr>
              <a:spLocks noChangeShapeType="1"/>
            </p:cNvSpPr>
            <p:nvPr/>
          </p:nvSpPr>
          <p:spPr bwMode="auto">
            <a:xfrm>
              <a:off x="6947932" y="3003879"/>
              <a:ext cx="54677" cy="74303"/>
            </a:xfrm>
            <a:prstGeom prst="line">
              <a:avLst/>
            </a:prstGeom>
            <a:noFill/>
            <a:ln w="9525">
              <a:solidFill>
                <a:schemeClr val="tx1"/>
              </a:solidFill>
              <a:round/>
              <a:headEnd/>
              <a:tailEnd/>
            </a:ln>
            <a:effectLst/>
          </p:spPr>
          <p:txBody>
            <a:bodyPr/>
            <a:lstStyle/>
            <a:p>
              <a:pPr algn="l"/>
              <a:endParaRPr lang="en-US" dirty="0">
                <a:solidFill>
                  <a:srgbClr val="000000"/>
                </a:solidFill>
                <a:latin typeface="Helvetica"/>
                <a:cs typeface="Helvetica"/>
              </a:endParaRPr>
            </a:p>
          </p:txBody>
        </p:sp>
        <p:sp>
          <p:nvSpPr>
            <p:cNvPr id="270" name="Oval 165"/>
            <p:cNvSpPr>
              <a:spLocks noChangeArrowheads="1"/>
            </p:cNvSpPr>
            <p:nvPr/>
          </p:nvSpPr>
          <p:spPr bwMode="auto">
            <a:xfrm flipV="1">
              <a:off x="6963554" y="3057325"/>
              <a:ext cx="101544" cy="101677"/>
            </a:xfrm>
            <a:prstGeom prst="ellipse">
              <a:avLst/>
            </a:prstGeom>
            <a:solidFill>
              <a:schemeClr val="tx1"/>
            </a:solidFill>
            <a:ln w="9525">
              <a:noFill/>
              <a:round/>
              <a:headEnd/>
              <a:tailEnd/>
            </a:ln>
            <a:effectLst/>
          </p:spPr>
          <p:txBody>
            <a:bodyPr wrap="none" anchor="ctr"/>
            <a:lstStyle/>
            <a:p>
              <a:pPr algn="l"/>
              <a:endParaRPr lang="en-US" dirty="0">
                <a:solidFill>
                  <a:srgbClr val="000000"/>
                </a:solidFill>
                <a:latin typeface="Helvetica"/>
                <a:cs typeface="Helvetica"/>
              </a:endParaRPr>
            </a:p>
          </p:txBody>
        </p:sp>
        <p:sp>
          <p:nvSpPr>
            <p:cNvPr id="271" name="Line 166"/>
            <p:cNvSpPr>
              <a:spLocks noChangeShapeType="1"/>
            </p:cNvSpPr>
            <p:nvPr/>
          </p:nvSpPr>
          <p:spPr bwMode="auto">
            <a:xfrm flipV="1">
              <a:off x="6959649" y="3149877"/>
              <a:ext cx="42961" cy="54749"/>
            </a:xfrm>
            <a:prstGeom prst="line">
              <a:avLst/>
            </a:prstGeom>
            <a:noFill/>
            <a:ln w="9525">
              <a:solidFill>
                <a:schemeClr val="tx1"/>
              </a:solidFill>
              <a:round/>
              <a:headEnd/>
              <a:tailEnd/>
            </a:ln>
            <a:effectLst/>
          </p:spPr>
          <p:txBody>
            <a:bodyPr/>
            <a:lstStyle/>
            <a:p>
              <a:pPr algn="l"/>
              <a:endParaRPr lang="en-US" dirty="0">
                <a:solidFill>
                  <a:srgbClr val="000000"/>
                </a:solidFill>
                <a:latin typeface="Helvetica"/>
                <a:cs typeface="Helvetica"/>
              </a:endParaRPr>
            </a:p>
          </p:txBody>
        </p:sp>
        <p:grpSp>
          <p:nvGrpSpPr>
            <p:cNvPr id="272" name="Group 168"/>
            <p:cNvGrpSpPr>
              <a:grpSpLocks/>
            </p:cNvGrpSpPr>
            <p:nvPr/>
          </p:nvGrpSpPr>
          <p:grpSpPr bwMode="auto">
            <a:xfrm rot="10800000" flipH="1" flipV="1">
              <a:off x="6822304" y="2961318"/>
              <a:ext cx="91129" cy="56053"/>
              <a:chOff x="2271" y="2556"/>
              <a:chExt cx="114" cy="73"/>
            </a:xfrm>
          </p:grpSpPr>
          <p:sp>
            <p:nvSpPr>
              <p:cNvPr id="281" name="Arc 169"/>
              <p:cNvSpPr>
                <a:spLocks/>
              </p:cNvSpPr>
              <p:nvPr/>
            </p:nvSpPr>
            <p:spPr bwMode="auto">
              <a:xfrm>
                <a:off x="2271" y="2556"/>
                <a:ext cx="114" cy="27"/>
              </a:xfrm>
              <a:custGeom>
                <a:avLst/>
                <a:gdLst>
                  <a:gd name="G0" fmla="+- 21600 0 0"/>
                  <a:gd name="G1" fmla="+- 21600 0 0"/>
                  <a:gd name="G2" fmla="+- 21600 0 0"/>
                  <a:gd name="T0" fmla="*/ 147 w 43200"/>
                  <a:gd name="T1" fmla="*/ 24118 h 24118"/>
                  <a:gd name="T2" fmla="*/ 43200 w 43200"/>
                  <a:gd name="T3" fmla="*/ 21600 h 24118"/>
                  <a:gd name="T4" fmla="*/ 21600 w 43200"/>
                  <a:gd name="T5" fmla="*/ 21600 h 24118"/>
                </a:gdLst>
                <a:ahLst/>
                <a:cxnLst>
                  <a:cxn ang="0">
                    <a:pos x="T0" y="T1"/>
                  </a:cxn>
                  <a:cxn ang="0">
                    <a:pos x="T2" y="T3"/>
                  </a:cxn>
                  <a:cxn ang="0">
                    <a:pos x="T4" y="T5"/>
                  </a:cxn>
                </a:cxnLst>
                <a:rect l="0" t="0" r="r" b="b"/>
                <a:pathLst>
                  <a:path w="43200" h="24118" fill="none" extrusionOk="0">
                    <a:moveTo>
                      <a:pt x="147" y="24117"/>
                    </a:moveTo>
                    <a:cubicBezTo>
                      <a:pt x="49" y="23282"/>
                      <a:pt x="0" y="22441"/>
                      <a:pt x="0" y="21600"/>
                    </a:cubicBezTo>
                    <a:cubicBezTo>
                      <a:pt x="0" y="9670"/>
                      <a:pt x="9670" y="0"/>
                      <a:pt x="21600" y="0"/>
                    </a:cubicBezTo>
                    <a:cubicBezTo>
                      <a:pt x="33529" y="-1"/>
                      <a:pt x="43199" y="9670"/>
                      <a:pt x="43200" y="21599"/>
                    </a:cubicBezTo>
                  </a:path>
                  <a:path w="43200" h="24118" stroke="0" extrusionOk="0">
                    <a:moveTo>
                      <a:pt x="147" y="24117"/>
                    </a:moveTo>
                    <a:cubicBezTo>
                      <a:pt x="49" y="23282"/>
                      <a:pt x="0" y="22441"/>
                      <a:pt x="0" y="21600"/>
                    </a:cubicBezTo>
                    <a:cubicBezTo>
                      <a:pt x="0" y="9670"/>
                      <a:pt x="9670" y="0"/>
                      <a:pt x="21600" y="0"/>
                    </a:cubicBezTo>
                    <a:cubicBezTo>
                      <a:pt x="33529" y="-1"/>
                      <a:pt x="43199" y="9670"/>
                      <a:pt x="43200" y="21599"/>
                    </a:cubicBezTo>
                    <a:lnTo>
                      <a:pt x="21600" y="21600"/>
                    </a:lnTo>
                    <a:close/>
                  </a:path>
                </a:pathLst>
              </a:custGeom>
              <a:noFill/>
              <a:ln w="9525">
                <a:solidFill>
                  <a:schemeClr val="tx1"/>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86" name="Arc 170"/>
              <p:cNvSpPr>
                <a:spLocks/>
              </p:cNvSpPr>
              <p:nvPr/>
            </p:nvSpPr>
            <p:spPr bwMode="auto">
              <a:xfrm flipV="1">
                <a:off x="2271" y="2602"/>
                <a:ext cx="114" cy="27"/>
              </a:xfrm>
              <a:custGeom>
                <a:avLst/>
                <a:gdLst>
                  <a:gd name="G0" fmla="+- 21600 0 0"/>
                  <a:gd name="G1" fmla="+- 21600 0 0"/>
                  <a:gd name="G2" fmla="+- 21600 0 0"/>
                  <a:gd name="T0" fmla="*/ 147 w 43200"/>
                  <a:gd name="T1" fmla="*/ 24118 h 24118"/>
                  <a:gd name="T2" fmla="*/ 43200 w 43200"/>
                  <a:gd name="T3" fmla="*/ 21600 h 24118"/>
                  <a:gd name="T4" fmla="*/ 21600 w 43200"/>
                  <a:gd name="T5" fmla="*/ 21600 h 24118"/>
                </a:gdLst>
                <a:ahLst/>
                <a:cxnLst>
                  <a:cxn ang="0">
                    <a:pos x="T0" y="T1"/>
                  </a:cxn>
                  <a:cxn ang="0">
                    <a:pos x="T2" y="T3"/>
                  </a:cxn>
                  <a:cxn ang="0">
                    <a:pos x="T4" y="T5"/>
                  </a:cxn>
                </a:cxnLst>
                <a:rect l="0" t="0" r="r" b="b"/>
                <a:pathLst>
                  <a:path w="43200" h="24118" fill="none" extrusionOk="0">
                    <a:moveTo>
                      <a:pt x="147" y="24117"/>
                    </a:moveTo>
                    <a:cubicBezTo>
                      <a:pt x="49" y="23282"/>
                      <a:pt x="0" y="22441"/>
                      <a:pt x="0" y="21600"/>
                    </a:cubicBezTo>
                    <a:cubicBezTo>
                      <a:pt x="0" y="9670"/>
                      <a:pt x="9670" y="0"/>
                      <a:pt x="21600" y="0"/>
                    </a:cubicBezTo>
                    <a:cubicBezTo>
                      <a:pt x="33529" y="-1"/>
                      <a:pt x="43199" y="9670"/>
                      <a:pt x="43200" y="21599"/>
                    </a:cubicBezTo>
                  </a:path>
                  <a:path w="43200" h="24118" stroke="0" extrusionOk="0">
                    <a:moveTo>
                      <a:pt x="147" y="24117"/>
                    </a:moveTo>
                    <a:cubicBezTo>
                      <a:pt x="49" y="23282"/>
                      <a:pt x="0" y="22441"/>
                      <a:pt x="0" y="21600"/>
                    </a:cubicBezTo>
                    <a:cubicBezTo>
                      <a:pt x="0" y="9670"/>
                      <a:pt x="9670" y="0"/>
                      <a:pt x="21600" y="0"/>
                    </a:cubicBezTo>
                    <a:cubicBezTo>
                      <a:pt x="33529" y="-1"/>
                      <a:pt x="43199" y="9670"/>
                      <a:pt x="43200" y="21599"/>
                    </a:cubicBezTo>
                    <a:lnTo>
                      <a:pt x="21600" y="21600"/>
                    </a:lnTo>
                    <a:close/>
                  </a:path>
                </a:pathLst>
              </a:custGeom>
              <a:noFill/>
              <a:ln w="9525">
                <a:solidFill>
                  <a:schemeClr val="tx1"/>
                </a:solidFill>
                <a:round/>
                <a:headEnd/>
                <a:tailEnd/>
              </a:ln>
              <a:effectLst/>
            </p:spPr>
            <p:txBody>
              <a:bodyPr wrap="none" anchor="ctr"/>
              <a:lstStyle/>
              <a:p>
                <a:pPr algn="l"/>
                <a:endParaRPr lang="en-US" dirty="0">
                  <a:solidFill>
                    <a:srgbClr val="000000"/>
                  </a:solidFill>
                  <a:latin typeface="Helvetica"/>
                  <a:cs typeface="Helvetica"/>
                </a:endParaRPr>
              </a:p>
            </p:txBody>
          </p:sp>
        </p:grpSp>
        <p:sp>
          <p:nvSpPr>
            <p:cNvPr id="273" name="Oval 171"/>
            <p:cNvSpPr>
              <a:spLocks noChangeArrowheads="1"/>
            </p:cNvSpPr>
            <p:nvPr/>
          </p:nvSpPr>
          <p:spPr bwMode="auto">
            <a:xfrm rot="5400000" flipH="1" flipV="1">
              <a:off x="6753899" y="2955699"/>
              <a:ext cx="88641" cy="78110"/>
            </a:xfrm>
            <a:prstGeom prst="ellipse">
              <a:avLst/>
            </a:prstGeom>
            <a:solidFill>
              <a:srgbClr val="FF0000"/>
            </a:solidFill>
            <a:ln w="9525">
              <a:noFill/>
              <a:round/>
              <a:headEnd/>
              <a:tailEnd/>
            </a:ln>
            <a:effectLst/>
          </p:spPr>
          <p:txBody>
            <a:bodyPr wrap="none" anchor="ctr"/>
            <a:lstStyle/>
            <a:p>
              <a:pPr algn="l"/>
              <a:endParaRPr lang="en-US" dirty="0">
                <a:solidFill>
                  <a:srgbClr val="000000"/>
                </a:solidFill>
                <a:latin typeface="Helvetica"/>
                <a:cs typeface="Helvetica"/>
              </a:endParaRPr>
            </a:p>
          </p:txBody>
        </p:sp>
        <p:grpSp>
          <p:nvGrpSpPr>
            <p:cNvPr id="274" name="Group 173"/>
            <p:cNvGrpSpPr>
              <a:grpSpLocks/>
            </p:cNvGrpSpPr>
            <p:nvPr/>
          </p:nvGrpSpPr>
          <p:grpSpPr bwMode="auto">
            <a:xfrm rot="10800000" flipV="1">
              <a:off x="7046221" y="3076031"/>
              <a:ext cx="91129" cy="56053"/>
              <a:chOff x="2271" y="2556"/>
              <a:chExt cx="114" cy="73"/>
            </a:xfrm>
          </p:grpSpPr>
          <p:sp>
            <p:nvSpPr>
              <p:cNvPr id="278" name="Arc 174"/>
              <p:cNvSpPr>
                <a:spLocks/>
              </p:cNvSpPr>
              <p:nvPr/>
            </p:nvSpPr>
            <p:spPr bwMode="auto">
              <a:xfrm>
                <a:off x="2271" y="2556"/>
                <a:ext cx="114" cy="27"/>
              </a:xfrm>
              <a:custGeom>
                <a:avLst/>
                <a:gdLst>
                  <a:gd name="G0" fmla="+- 21600 0 0"/>
                  <a:gd name="G1" fmla="+- 21600 0 0"/>
                  <a:gd name="G2" fmla="+- 21600 0 0"/>
                  <a:gd name="T0" fmla="*/ 147 w 43200"/>
                  <a:gd name="T1" fmla="*/ 24118 h 24118"/>
                  <a:gd name="T2" fmla="*/ 43200 w 43200"/>
                  <a:gd name="T3" fmla="*/ 21600 h 24118"/>
                  <a:gd name="T4" fmla="*/ 21600 w 43200"/>
                  <a:gd name="T5" fmla="*/ 21600 h 24118"/>
                </a:gdLst>
                <a:ahLst/>
                <a:cxnLst>
                  <a:cxn ang="0">
                    <a:pos x="T0" y="T1"/>
                  </a:cxn>
                  <a:cxn ang="0">
                    <a:pos x="T2" y="T3"/>
                  </a:cxn>
                  <a:cxn ang="0">
                    <a:pos x="T4" y="T5"/>
                  </a:cxn>
                </a:cxnLst>
                <a:rect l="0" t="0" r="r" b="b"/>
                <a:pathLst>
                  <a:path w="43200" h="24118" fill="none" extrusionOk="0">
                    <a:moveTo>
                      <a:pt x="147" y="24117"/>
                    </a:moveTo>
                    <a:cubicBezTo>
                      <a:pt x="49" y="23282"/>
                      <a:pt x="0" y="22441"/>
                      <a:pt x="0" y="21600"/>
                    </a:cubicBezTo>
                    <a:cubicBezTo>
                      <a:pt x="0" y="9670"/>
                      <a:pt x="9670" y="0"/>
                      <a:pt x="21600" y="0"/>
                    </a:cubicBezTo>
                    <a:cubicBezTo>
                      <a:pt x="33529" y="-1"/>
                      <a:pt x="43199" y="9670"/>
                      <a:pt x="43200" y="21599"/>
                    </a:cubicBezTo>
                  </a:path>
                  <a:path w="43200" h="24118" stroke="0" extrusionOk="0">
                    <a:moveTo>
                      <a:pt x="147" y="24117"/>
                    </a:moveTo>
                    <a:cubicBezTo>
                      <a:pt x="49" y="23282"/>
                      <a:pt x="0" y="22441"/>
                      <a:pt x="0" y="21600"/>
                    </a:cubicBezTo>
                    <a:cubicBezTo>
                      <a:pt x="0" y="9670"/>
                      <a:pt x="9670" y="0"/>
                      <a:pt x="21600" y="0"/>
                    </a:cubicBezTo>
                    <a:cubicBezTo>
                      <a:pt x="33529" y="-1"/>
                      <a:pt x="43199" y="9670"/>
                      <a:pt x="43200" y="21599"/>
                    </a:cubicBezTo>
                    <a:lnTo>
                      <a:pt x="21600" y="21600"/>
                    </a:lnTo>
                    <a:close/>
                  </a:path>
                </a:pathLst>
              </a:custGeom>
              <a:noFill/>
              <a:ln w="9525">
                <a:solidFill>
                  <a:schemeClr val="tx1"/>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80" name="Arc 175"/>
              <p:cNvSpPr>
                <a:spLocks/>
              </p:cNvSpPr>
              <p:nvPr/>
            </p:nvSpPr>
            <p:spPr bwMode="auto">
              <a:xfrm flipV="1">
                <a:off x="2271" y="2602"/>
                <a:ext cx="114" cy="27"/>
              </a:xfrm>
              <a:custGeom>
                <a:avLst/>
                <a:gdLst>
                  <a:gd name="G0" fmla="+- 21600 0 0"/>
                  <a:gd name="G1" fmla="+- 21600 0 0"/>
                  <a:gd name="G2" fmla="+- 21600 0 0"/>
                  <a:gd name="T0" fmla="*/ 147 w 43200"/>
                  <a:gd name="T1" fmla="*/ 24118 h 24118"/>
                  <a:gd name="T2" fmla="*/ 43200 w 43200"/>
                  <a:gd name="T3" fmla="*/ 21600 h 24118"/>
                  <a:gd name="T4" fmla="*/ 21600 w 43200"/>
                  <a:gd name="T5" fmla="*/ 21600 h 24118"/>
                </a:gdLst>
                <a:ahLst/>
                <a:cxnLst>
                  <a:cxn ang="0">
                    <a:pos x="T0" y="T1"/>
                  </a:cxn>
                  <a:cxn ang="0">
                    <a:pos x="T2" y="T3"/>
                  </a:cxn>
                  <a:cxn ang="0">
                    <a:pos x="T4" y="T5"/>
                  </a:cxn>
                </a:cxnLst>
                <a:rect l="0" t="0" r="r" b="b"/>
                <a:pathLst>
                  <a:path w="43200" h="24118" fill="none" extrusionOk="0">
                    <a:moveTo>
                      <a:pt x="147" y="24117"/>
                    </a:moveTo>
                    <a:cubicBezTo>
                      <a:pt x="49" y="23282"/>
                      <a:pt x="0" y="22441"/>
                      <a:pt x="0" y="21600"/>
                    </a:cubicBezTo>
                    <a:cubicBezTo>
                      <a:pt x="0" y="9670"/>
                      <a:pt x="9670" y="0"/>
                      <a:pt x="21600" y="0"/>
                    </a:cubicBezTo>
                    <a:cubicBezTo>
                      <a:pt x="33529" y="-1"/>
                      <a:pt x="43199" y="9670"/>
                      <a:pt x="43200" y="21599"/>
                    </a:cubicBezTo>
                  </a:path>
                  <a:path w="43200" h="24118" stroke="0" extrusionOk="0">
                    <a:moveTo>
                      <a:pt x="147" y="24117"/>
                    </a:moveTo>
                    <a:cubicBezTo>
                      <a:pt x="49" y="23282"/>
                      <a:pt x="0" y="22441"/>
                      <a:pt x="0" y="21600"/>
                    </a:cubicBezTo>
                    <a:cubicBezTo>
                      <a:pt x="0" y="9670"/>
                      <a:pt x="9670" y="0"/>
                      <a:pt x="21600" y="0"/>
                    </a:cubicBezTo>
                    <a:cubicBezTo>
                      <a:pt x="33529" y="-1"/>
                      <a:pt x="43199" y="9670"/>
                      <a:pt x="43200" y="21599"/>
                    </a:cubicBezTo>
                    <a:lnTo>
                      <a:pt x="21600" y="21600"/>
                    </a:lnTo>
                    <a:close/>
                  </a:path>
                </a:pathLst>
              </a:custGeom>
              <a:noFill/>
              <a:ln w="9525">
                <a:solidFill>
                  <a:schemeClr val="tx1"/>
                </a:solidFill>
                <a:round/>
                <a:headEnd/>
                <a:tailEnd/>
              </a:ln>
              <a:effectLst/>
            </p:spPr>
            <p:txBody>
              <a:bodyPr wrap="none" anchor="ctr"/>
              <a:lstStyle/>
              <a:p>
                <a:pPr algn="l"/>
                <a:endParaRPr lang="en-US" dirty="0">
                  <a:solidFill>
                    <a:srgbClr val="000000"/>
                  </a:solidFill>
                  <a:latin typeface="Helvetica"/>
                  <a:cs typeface="Helvetica"/>
                </a:endParaRPr>
              </a:p>
            </p:txBody>
          </p:sp>
        </p:grpSp>
        <p:sp>
          <p:nvSpPr>
            <p:cNvPr id="275" name="Oval 176"/>
            <p:cNvSpPr>
              <a:spLocks noChangeArrowheads="1"/>
            </p:cNvSpPr>
            <p:nvPr/>
          </p:nvSpPr>
          <p:spPr bwMode="auto">
            <a:xfrm rot="16200000" flipV="1">
              <a:off x="7117114" y="3070412"/>
              <a:ext cx="88641" cy="78110"/>
            </a:xfrm>
            <a:prstGeom prst="ellipse">
              <a:avLst/>
            </a:prstGeom>
            <a:solidFill>
              <a:srgbClr val="FF0000"/>
            </a:solidFill>
            <a:ln w="9525">
              <a:noFill/>
              <a:round/>
              <a:headEnd/>
              <a:tailEnd/>
            </a:ln>
            <a:effectLst/>
          </p:spPr>
          <p:txBody>
            <a:bodyPr wrap="none" anchor="ctr"/>
            <a:lstStyle/>
            <a:p>
              <a:pPr algn="l"/>
              <a:endParaRPr lang="en-US" dirty="0">
                <a:solidFill>
                  <a:srgbClr val="000000"/>
                </a:solidFill>
                <a:latin typeface="Helvetica"/>
                <a:cs typeface="Helvetica"/>
              </a:endParaRPr>
            </a:p>
          </p:txBody>
        </p:sp>
        <p:sp>
          <p:nvSpPr>
            <p:cNvPr id="276" name="Oval 177"/>
            <p:cNvSpPr>
              <a:spLocks noChangeArrowheads="1"/>
            </p:cNvSpPr>
            <p:nvPr/>
          </p:nvSpPr>
          <p:spPr bwMode="auto">
            <a:xfrm flipV="1">
              <a:off x="6992195" y="3263287"/>
              <a:ext cx="41659" cy="46928"/>
            </a:xfrm>
            <a:prstGeom prst="ellipse">
              <a:avLst/>
            </a:prstGeom>
            <a:solidFill>
              <a:schemeClr val="bg1"/>
            </a:solidFill>
            <a:ln w="9525">
              <a:solidFill>
                <a:schemeClr val="tx1"/>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77" name="Line 312"/>
            <p:cNvSpPr>
              <a:spLocks noChangeShapeType="1"/>
            </p:cNvSpPr>
            <p:nvPr/>
          </p:nvSpPr>
          <p:spPr bwMode="auto">
            <a:xfrm>
              <a:off x="7057615" y="2860268"/>
              <a:ext cx="57150" cy="1587"/>
            </a:xfrm>
            <a:prstGeom prst="line">
              <a:avLst/>
            </a:prstGeom>
            <a:noFill/>
            <a:ln w="19050">
              <a:solidFill>
                <a:srgbClr val="FF0000"/>
              </a:solidFill>
              <a:round/>
              <a:headEnd/>
              <a:tailEnd/>
            </a:ln>
            <a:effectLst/>
          </p:spPr>
          <p:txBody>
            <a:bodyPr/>
            <a:lstStyle/>
            <a:p>
              <a:pPr algn="l"/>
              <a:endParaRPr lang="en-US" dirty="0">
                <a:solidFill>
                  <a:srgbClr val="000000"/>
                </a:solidFill>
                <a:latin typeface="Helvetica"/>
                <a:cs typeface="Helvetica"/>
              </a:endParaRPr>
            </a:p>
          </p:txBody>
        </p:sp>
      </p:grpSp>
      <p:sp>
        <p:nvSpPr>
          <p:cNvPr id="464" name="Text Box 4"/>
          <p:cNvSpPr txBox="1">
            <a:spLocks noChangeArrowheads="1"/>
          </p:cNvSpPr>
          <p:nvPr/>
        </p:nvSpPr>
        <p:spPr bwMode="auto">
          <a:xfrm>
            <a:off x="2365558" y="2496412"/>
            <a:ext cx="730806" cy="276999"/>
          </a:xfrm>
          <a:prstGeom prst="rect">
            <a:avLst/>
          </a:prstGeom>
          <a:noFill/>
          <a:ln w="9525">
            <a:noFill/>
            <a:miter lim="800000"/>
            <a:headEnd/>
            <a:tailEnd/>
          </a:ln>
          <a:effectLst/>
        </p:spPr>
        <p:txBody>
          <a:bodyPr wrap="square">
            <a:spAutoFit/>
          </a:bodyPr>
          <a:lstStyle/>
          <a:p>
            <a:r>
              <a:rPr lang="en-US" sz="1200" b="1" dirty="0" smtClean="0">
                <a:solidFill>
                  <a:srgbClr val="FFFFFF">
                    <a:lumMod val="50000"/>
                  </a:srgbClr>
                </a:solidFill>
                <a:latin typeface="Helvetica"/>
                <a:cs typeface="Helvetica"/>
              </a:rPr>
              <a:t>IMS</a:t>
            </a:r>
            <a:endParaRPr lang="en-US" sz="1200" b="1" baseline="-25000" dirty="0">
              <a:solidFill>
                <a:srgbClr val="FFFFFF">
                  <a:lumMod val="50000"/>
                </a:srgbClr>
              </a:solidFill>
              <a:latin typeface="Helvetica"/>
              <a:cs typeface="Helvetica"/>
            </a:endParaRPr>
          </a:p>
        </p:txBody>
      </p:sp>
      <p:grpSp>
        <p:nvGrpSpPr>
          <p:cNvPr id="465" name="Group 171"/>
          <p:cNvGrpSpPr/>
          <p:nvPr/>
        </p:nvGrpSpPr>
        <p:grpSpPr>
          <a:xfrm>
            <a:off x="1456272" y="2717834"/>
            <a:ext cx="419020" cy="342902"/>
            <a:chOff x="2094720" y="2742547"/>
            <a:chExt cx="603955" cy="494242"/>
          </a:xfrm>
        </p:grpSpPr>
        <p:sp>
          <p:nvSpPr>
            <p:cNvPr id="466" name="Oval 465"/>
            <p:cNvSpPr/>
            <p:nvPr/>
          </p:nvSpPr>
          <p:spPr bwMode="auto">
            <a:xfrm>
              <a:off x="2299861" y="2742547"/>
              <a:ext cx="194733" cy="429683"/>
            </a:xfrm>
            <a:prstGeom prst="ellipse">
              <a:avLst/>
            </a:prstGeom>
            <a:gradFill flip="none" rotWithShape="1">
              <a:gsLst>
                <a:gs pos="36000">
                  <a:srgbClr val="99FFCC"/>
                </a:gs>
                <a:gs pos="100000">
                  <a:srgbClr val="3399FF"/>
                </a:gs>
              </a:gsLst>
              <a:lin ang="16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a:endParaRPr lang="en-US" sz="1400" b="1" dirty="0" smtClean="0">
                <a:solidFill>
                  <a:srgbClr val="000000"/>
                </a:solidFill>
                <a:cs typeface="Arial"/>
              </a:endParaRPr>
            </a:p>
          </p:txBody>
        </p:sp>
        <p:sp>
          <p:nvSpPr>
            <p:cNvPr id="467" name="Freeform 466"/>
            <p:cNvSpPr/>
            <p:nvPr/>
          </p:nvSpPr>
          <p:spPr bwMode="auto">
            <a:xfrm>
              <a:off x="2094720" y="2751367"/>
              <a:ext cx="324555" cy="485422"/>
            </a:xfrm>
            <a:custGeom>
              <a:avLst/>
              <a:gdLst>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21544 w 324555"/>
                <a:gd name="connsiteY10" fmla="*/ 180622 h 485422"/>
                <a:gd name="connsiteX11" fmla="*/ 272344 w 324555"/>
                <a:gd name="connsiteY11" fmla="*/ 28222 h 485422"/>
                <a:gd name="connsiteX12" fmla="*/ 153811 w 324555"/>
                <a:gd name="connsiteY12"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64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64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64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64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945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40594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40594 w 324555"/>
                <a:gd name="connsiteY10" fmla="*/ 264230 h 485422"/>
                <a:gd name="connsiteX11" fmla="*/ 262819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40594 w 324555"/>
                <a:gd name="connsiteY10" fmla="*/ 264230 h 485422"/>
                <a:gd name="connsiteX11" fmla="*/ 262819 w 324555"/>
                <a:gd name="connsiteY11" fmla="*/ 180622 h 485422"/>
                <a:gd name="connsiteX12" fmla="*/ 272344 w 324555"/>
                <a:gd name="connsiteY12" fmla="*/ 28222 h 485422"/>
                <a:gd name="connsiteX13" fmla="*/ 153811 w 324555"/>
                <a:gd name="connsiteY13" fmla="*/ 11288 h 48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4555" h="485422">
                  <a:moveTo>
                    <a:pt x="153811" y="11288"/>
                  </a:moveTo>
                  <a:cubicBezTo>
                    <a:pt x="111478" y="18343"/>
                    <a:pt x="36688" y="46566"/>
                    <a:pt x="18344" y="70555"/>
                  </a:cubicBezTo>
                  <a:cubicBezTo>
                    <a:pt x="0" y="94544"/>
                    <a:pt x="19755" y="139700"/>
                    <a:pt x="43744" y="155222"/>
                  </a:cubicBezTo>
                  <a:cubicBezTo>
                    <a:pt x="67733" y="170744"/>
                    <a:pt x="143932" y="129821"/>
                    <a:pt x="162277" y="163688"/>
                  </a:cubicBezTo>
                  <a:cubicBezTo>
                    <a:pt x="180622" y="197555"/>
                    <a:pt x="172155" y="311855"/>
                    <a:pt x="153811" y="358422"/>
                  </a:cubicBezTo>
                  <a:cubicBezTo>
                    <a:pt x="135467" y="404989"/>
                    <a:pt x="47978" y="421921"/>
                    <a:pt x="52211" y="443088"/>
                  </a:cubicBezTo>
                  <a:cubicBezTo>
                    <a:pt x="56444" y="464255"/>
                    <a:pt x="136878" y="485422"/>
                    <a:pt x="179211" y="485422"/>
                  </a:cubicBezTo>
                  <a:cubicBezTo>
                    <a:pt x="221544" y="485422"/>
                    <a:pt x="287867" y="458610"/>
                    <a:pt x="306211" y="443088"/>
                  </a:cubicBezTo>
                  <a:cubicBezTo>
                    <a:pt x="324555" y="427566"/>
                    <a:pt x="301977" y="406399"/>
                    <a:pt x="289277" y="392288"/>
                  </a:cubicBezTo>
                  <a:cubicBezTo>
                    <a:pt x="276577" y="378177"/>
                    <a:pt x="238125" y="379765"/>
                    <a:pt x="230011" y="358422"/>
                  </a:cubicBezTo>
                  <a:cubicBezTo>
                    <a:pt x="221897" y="337079"/>
                    <a:pt x="235126" y="293863"/>
                    <a:pt x="240594" y="264230"/>
                  </a:cubicBezTo>
                  <a:cubicBezTo>
                    <a:pt x="246062" y="234597"/>
                    <a:pt x="149048" y="219957"/>
                    <a:pt x="262819" y="180622"/>
                  </a:cubicBezTo>
                  <a:cubicBezTo>
                    <a:pt x="265465" y="141287"/>
                    <a:pt x="290512" y="56444"/>
                    <a:pt x="272344" y="28222"/>
                  </a:cubicBezTo>
                  <a:cubicBezTo>
                    <a:pt x="254176" y="0"/>
                    <a:pt x="196144" y="4233"/>
                    <a:pt x="153811" y="11288"/>
                  </a:cubicBezTo>
                  <a:close/>
                </a:path>
              </a:pathLst>
            </a:custGeom>
            <a:solidFill>
              <a:srgbClr val="810BCD"/>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a:endParaRPr lang="en-US" sz="1400" b="1" smtClean="0">
                <a:solidFill>
                  <a:srgbClr val="000000"/>
                </a:solidFill>
                <a:cs typeface="Arial"/>
              </a:endParaRPr>
            </a:p>
          </p:txBody>
        </p:sp>
        <p:sp>
          <p:nvSpPr>
            <p:cNvPr id="468" name="Freeform 467"/>
            <p:cNvSpPr/>
            <p:nvPr/>
          </p:nvSpPr>
          <p:spPr bwMode="auto">
            <a:xfrm flipH="1">
              <a:off x="2374120" y="2751367"/>
              <a:ext cx="324555" cy="485422"/>
            </a:xfrm>
            <a:custGeom>
              <a:avLst/>
              <a:gdLst>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21544 w 324555"/>
                <a:gd name="connsiteY10" fmla="*/ 180622 h 485422"/>
                <a:gd name="connsiteX11" fmla="*/ 272344 w 324555"/>
                <a:gd name="connsiteY11" fmla="*/ 28222 h 485422"/>
                <a:gd name="connsiteX12" fmla="*/ 153811 w 324555"/>
                <a:gd name="connsiteY12"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7100 w 324555"/>
                <a:gd name="connsiteY10" fmla="*/ 268058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7100 w 324555"/>
                <a:gd name="connsiteY10" fmla="*/ 268058 h 485422"/>
                <a:gd name="connsiteX11" fmla="*/ 21519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7100 w 324555"/>
                <a:gd name="connsiteY10" fmla="*/ 223608 h 485422"/>
                <a:gd name="connsiteX11" fmla="*/ 21519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15825 w 324555"/>
                <a:gd name="connsiteY10" fmla="*/ 287108 h 485422"/>
                <a:gd name="connsiteX11" fmla="*/ 257100 w 324555"/>
                <a:gd name="connsiteY11" fmla="*/ 223608 h 485422"/>
                <a:gd name="connsiteX12" fmla="*/ 215194 w 324555"/>
                <a:gd name="connsiteY12" fmla="*/ 180622 h 485422"/>
                <a:gd name="connsiteX13" fmla="*/ 272344 w 324555"/>
                <a:gd name="connsiteY13" fmla="*/ 28222 h 485422"/>
                <a:gd name="connsiteX14" fmla="*/ 153811 w 324555"/>
                <a:gd name="connsiteY14"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15825 w 324555"/>
                <a:gd name="connsiteY10" fmla="*/ 287108 h 485422"/>
                <a:gd name="connsiteX11" fmla="*/ 257100 w 324555"/>
                <a:gd name="connsiteY11" fmla="*/ 223608 h 485422"/>
                <a:gd name="connsiteX12" fmla="*/ 215194 w 324555"/>
                <a:gd name="connsiteY12" fmla="*/ 180622 h 485422"/>
                <a:gd name="connsiteX13" fmla="*/ 272344 w 324555"/>
                <a:gd name="connsiteY13" fmla="*/ 28222 h 485422"/>
                <a:gd name="connsiteX14" fmla="*/ 153811 w 324555"/>
                <a:gd name="connsiteY14" fmla="*/ 11288 h 48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55" h="485422">
                  <a:moveTo>
                    <a:pt x="153811" y="11288"/>
                  </a:moveTo>
                  <a:cubicBezTo>
                    <a:pt x="111478" y="18343"/>
                    <a:pt x="36688" y="46566"/>
                    <a:pt x="18344" y="70555"/>
                  </a:cubicBezTo>
                  <a:cubicBezTo>
                    <a:pt x="0" y="94544"/>
                    <a:pt x="19755" y="139700"/>
                    <a:pt x="43744" y="155222"/>
                  </a:cubicBezTo>
                  <a:cubicBezTo>
                    <a:pt x="67733" y="170744"/>
                    <a:pt x="143932" y="129821"/>
                    <a:pt x="162277" y="163688"/>
                  </a:cubicBezTo>
                  <a:cubicBezTo>
                    <a:pt x="180622" y="197555"/>
                    <a:pt x="172155" y="311855"/>
                    <a:pt x="153811" y="358422"/>
                  </a:cubicBezTo>
                  <a:cubicBezTo>
                    <a:pt x="135467" y="404989"/>
                    <a:pt x="47978" y="421921"/>
                    <a:pt x="52211" y="443088"/>
                  </a:cubicBezTo>
                  <a:cubicBezTo>
                    <a:pt x="56444" y="464255"/>
                    <a:pt x="136878" y="485422"/>
                    <a:pt x="179211" y="485422"/>
                  </a:cubicBezTo>
                  <a:cubicBezTo>
                    <a:pt x="221544" y="485422"/>
                    <a:pt x="287867" y="458610"/>
                    <a:pt x="306211" y="443088"/>
                  </a:cubicBezTo>
                  <a:cubicBezTo>
                    <a:pt x="324555" y="427566"/>
                    <a:pt x="301977" y="406399"/>
                    <a:pt x="289277" y="392288"/>
                  </a:cubicBezTo>
                  <a:cubicBezTo>
                    <a:pt x="276577" y="378177"/>
                    <a:pt x="242253" y="375952"/>
                    <a:pt x="230011" y="358422"/>
                  </a:cubicBezTo>
                  <a:cubicBezTo>
                    <a:pt x="306669" y="277392"/>
                    <a:pt x="211310" y="309577"/>
                    <a:pt x="215825" y="287108"/>
                  </a:cubicBezTo>
                  <a:cubicBezTo>
                    <a:pt x="220340" y="264639"/>
                    <a:pt x="257205" y="241356"/>
                    <a:pt x="257100" y="223608"/>
                  </a:cubicBezTo>
                  <a:cubicBezTo>
                    <a:pt x="256995" y="205860"/>
                    <a:pt x="212653" y="213186"/>
                    <a:pt x="215194" y="180622"/>
                  </a:cubicBezTo>
                  <a:cubicBezTo>
                    <a:pt x="217735" y="148058"/>
                    <a:pt x="282574" y="56444"/>
                    <a:pt x="272344" y="28222"/>
                  </a:cubicBezTo>
                  <a:cubicBezTo>
                    <a:pt x="262114" y="0"/>
                    <a:pt x="196144" y="4233"/>
                    <a:pt x="153811" y="11288"/>
                  </a:cubicBezTo>
                  <a:close/>
                </a:path>
              </a:pathLst>
            </a:custGeom>
            <a:solidFill>
              <a:srgbClr val="810BCD"/>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a:endParaRPr lang="en-US" sz="1400" b="1" smtClean="0">
                <a:solidFill>
                  <a:srgbClr val="000000"/>
                </a:solidFill>
                <a:cs typeface="Arial"/>
              </a:endParaRPr>
            </a:p>
          </p:txBody>
        </p:sp>
      </p:grpSp>
      <p:sp>
        <p:nvSpPr>
          <p:cNvPr id="479" name="AutoShape 137"/>
          <p:cNvSpPr>
            <a:spLocks noChangeArrowheads="1"/>
          </p:cNvSpPr>
          <p:nvPr/>
        </p:nvSpPr>
        <p:spPr bwMode="auto">
          <a:xfrm>
            <a:off x="954220" y="2232864"/>
            <a:ext cx="390935" cy="255606"/>
          </a:xfrm>
          <a:prstGeom prst="can">
            <a:avLst>
              <a:gd name="adj" fmla="val 35770"/>
            </a:avLst>
          </a:prstGeom>
          <a:solidFill>
            <a:schemeClr val="accent1"/>
          </a:solidFill>
          <a:ln w="9525">
            <a:solidFill>
              <a:schemeClr val="tx1"/>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481" name="Oval 480"/>
          <p:cNvSpPr/>
          <p:nvPr/>
        </p:nvSpPr>
        <p:spPr>
          <a:xfrm>
            <a:off x="1047708" y="2257116"/>
            <a:ext cx="201976"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US" dirty="0">
              <a:solidFill>
                <a:srgbClr val="FFFFFF"/>
              </a:solidFill>
              <a:latin typeface="Helvetica"/>
              <a:cs typeface="Helvetica"/>
            </a:endParaRPr>
          </a:p>
        </p:txBody>
      </p:sp>
      <p:sp>
        <p:nvSpPr>
          <p:cNvPr id="482" name="Text Box 4"/>
          <p:cNvSpPr txBox="1">
            <a:spLocks noChangeArrowheads="1"/>
          </p:cNvSpPr>
          <p:nvPr/>
        </p:nvSpPr>
        <p:spPr bwMode="auto">
          <a:xfrm>
            <a:off x="700085" y="1769484"/>
            <a:ext cx="858256" cy="253916"/>
          </a:xfrm>
          <a:prstGeom prst="rect">
            <a:avLst/>
          </a:prstGeom>
          <a:noFill/>
          <a:ln w="9525">
            <a:noFill/>
            <a:miter lim="800000"/>
            <a:headEnd/>
            <a:tailEnd/>
          </a:ln>
          <a:effectLst/>
        </p:spPr>
        <p:txBody>
          <a:bodyPr wrap="none">
            <a:spAutoFit/>
          </a:bodyPr>
          <a:lstStyle/>
          <a:p>
            <a:r>
              <a:rPr lang="en-US" sz="1050" b="1" dirty="0" smtClean="0">
                <a:solidFill>
                  <a:srgbClr val="000000"/>
                </a:solidFill>
                <a:latin typeface="Helvetica"/>
                <a:cs typeface="Helvetica"/>
              </a:rPr>
              <a:t>2 pyruvate</a:t>
            </a:r>
            <a:endParaRPr lang="en-US" sz="1050" b="1" baseline="-25000" dirty="0">
              <a:solidFill>
                <a:srgbClr val="000000"/>
              </a:solidFill>
              <a:latin typeface="Helvetica"/>
              <a:cs typeface="Helvetica"/>
            </a:endParaRPr>
          </a:p>
        </p:txBody>
      </p:sp>
      <p:grpSp>
        <p:nvGrpSpPr>
          <p:cNvPr id="483" name="Group 482"/>
          <p:cNvGrpSpPr/>
          <p:nvPr/>
        </p:nvGrpSpPr>
        <p:grpSpPr>
          <a:xfrm>
            <a:off x="1805513" y="2481438"/>
            <a:ext cx="276045" cy="200055"/>
            <a:chOff x="7756470" y="2637327"/>
            <a:chExt cx="237089" cy="171823"/>
          </a:xfrm>
        </p:grpSpPr>
        <p:sp>
          <p:nvSpPr>
            <p:cNvPr id="484" name="Oval 221"/>
            <p:cNvSpPr>
              <a:spLocks noChangeAspect="1" noChangeArrowheads="1"/>
            </p:cNvSpPr>
            <p:nvPr/>
          </p:nvSpPr>
          <p:spPr bwMode="auto">
            <a:xfrm flipV="1">
              <a:off x="7798572" y="2764598"/>
              <a:ext cx="32003" cy="32003"/>
            </a:xfrm>
            <a:prstGeom prst="ellipse">
              <a:avLst/>
            </a:prstGeom>
            <a:solidFill>
              <a:schemeClr val="bg1"/>
            </a:solidFill>
            <a:ln w="9525">
              <a:solidFill>
                <a:schemeClr val="tx1"/>
              </a:solidFill>
              <a:round/>
              <a:headEnd/>
              <a:tailEnd/>
            </a:ln>
          </p:spPr>
          <p:txBody>
            <a:bodyPr wrap="none" anchor="ctr"/>
            <a:lstStyle/>
            <a:p>
              <a:pPr algn="l" fontAlgn="auto">
                <a:spcBef>
                  <a:spcPts val="0"/>
                </a:spcBef>
                <a:spcAft>
                  <a:spcPts val="0"/>
                </a:spcAft>
              </a:pPr>
              <a:endParaRPr lang="en-US" dirty="0">
                <a:solidFill>
                  <a:srgbClr val="000000"/>
                </a:solidFill>
                <a:latin typeface="Helvetica"/>
                <a:cs typeface="Helvetica"/>
              </a:endParaRPr>
            </a:p>
          </p:txBody>
        </p:sp>
        <p:sp>
          <p:nvSpPr>
            <p:cNvPr id="485" name="Rectangle 484"/>
            <p:cNvSpPr/>
            <p:nvPr/>
          </p:nvSpPr>
          <p:spPr>
            <a:xfrm>
              <a:off x="7756470" y="2637327"/>
              <a:ext cx="237089" cy="171823"/>
            </a:xfrm>
            <a:prstGeom prst="rect">
              <a:avLst/>
            </a:prstGeom>
          </p:spPr>
          <p:txBody>
            <a:bodyPr wrap="square">
              <a:spAutoFit/>
            </a:bodyPr>
            <a:lstStyle/>
            <a:p>
              <a:pPr algn="l" fontAlgn="auto">
                <a:spcBef>
                  <a:spcPts val="0"/>
                </a:spcBef>
                <a:spcAft>
                  <a:spcPts val="0"/>
                </a:spcAft>
                <a:defRPr/>
              </a:pPr>
              <a:r>
                <a:rPr lang="en-US" sz="700" b="1" kern="0" dirty="0" smtClean="0">
                  <a:solidFill>
                    <a:srgbClr val="000000"/>
                  </a:solidFill>
                  <a:latin typeface="Helvetica"/>
                  <a:cs typeface="Helvetica"/>
                </a:rPr>
                <a:t>+</a:t>
              </a:r>
              <a:endParaRPr lang="en-US" sz="700" b="1" kern="0" dirty="0">
                <a:solidFill>
                  <a:srgbClr val="000000"/>
                </a:solidFill>
                <a:latin typeface="Helvetica"/>
                <a:cs typeface="Helvetica"/>
              </a:endParaRPr>
            </a:p>
          </p:txBody>
        </p:sp>
      </p:grpSp>
      <p:sp>
        <p:nvSpPr>
          <p:cNvPr id="494" name="Freeform 208"/>
          <p:cNvSpPr>
            <a:spLocks/>
          </p:cNvSpPr>
          <p:nvPr/>
        </p:nvSpPr>
        <p:spPr bwMode="auto">
          <a:xfrm rot="15865876">
            <a:off x="1251052" y="2387056"/>
            <a:ext cx="320443" cy="499652"/>
          </a:xfrm>
          <a:custGeom>
            <a:avLst/>
            <a:gdLst>
              <a:gd name="T0" fmla="*/ 98 w 98"/>
              <a:gd name="T1" fmla="*/ 0 h 258"/>
              <a:gd name="T2" fmla="*/ 60 w 98"/>
              <a:gd name="T3" fmla="*/ 84 h 258"/>
              <a:gd name="T4" fmla="*/ 62 w 98"/>
              <a:gd name="T5" fmla="*/ 160 h 258"/>
              <a:gd name="T6" fmla="*/ 0 w 98"/>
              <a:gd name="T7" fmla="*/ 258 h 258"/>
              <a:gd name="T8" fmla="*/ 0 60000 65536"/>
              <a:gd name="T9" fmla="*/ 0 60000 65536"/>
              <a:gd name="T10" fmla="*/ 0 60000 65536"/>
              <a:gd name="T11" fmla="*/ 0 60000 65536"/>
              <a:gd name="T12" fmla="*/ 0 w 98"/>
              <a:gd name="T13" fmla="*/ 0 h 258"/>
              <a:gd name="T14" fmla="*/ 98 w 98"/>
              <a:gd name="T15" fmla="*/ 258 h 258"/>
              <a:gd name="connsiteX0" fmla="*/ 98 w 98"/>
              <a:gd name="connsiteY0" fmla="*/ 123 h 381"/>
              <a:gd name="connsiteX1" fmla="*/ 86 w 98"/>
              <a:gd name="connsiteY1" fmla="*/ 14 h 381"/>
              <a:gd name="connsiteX2" fmla="*/ 60 w 98"/>
              <a:gd name="connsiteY2" fmla="*/ 207 h 381"/>
              <a:gd name="connsiteX3" fmla="*/ 62 w 98"/>
              <a:gd name="connsiteY3" fmla="*/ 283 h 381"/>
              <a:gd name="connsiteX4" fmla="*/ 0 w 98"/>
              <a:gd name="connsiteY4" fmla="*/ 381 h 381"/>
              <a:gd name="connsiteX0" fmla="*/ 86 w 86"/>
              <a:gd name="connsiteY0" fmla="*/ 0 h 367"/>
              <a:gd name="connsiteX1" fmla="*/ 60 w 86"/>
              <a:gd name="connsiteY1" fmla="*/ 193 h 367"/>
              <a:gd name="connsiteX2" fmla="*/ 62 w 86"/>
              <a:gd name="connsiteY2" fmla="*/ 269 h 367"/>
              <a:gd name="connsiteX3" fmla="*/ 0 w 86"/>
              <a:gd name="connsiteY3" fmla="*/ 367 h 367"/>
              <a:gd name="connsiteX0" fmla="*/ 86 w 86"/>
              <a:gd name="connsiteY0" fmla="*/ 0 h 367"/>
              <a:gd name="connsiteX1" fmla="*/ 60 w 86"/>
              <a:gd name="connsiteY1" fmla="*/ 193 h 367"/>
              <a:gd name="connsiteX2" fmla="*/ 62 w 86"/>
              <a:gd name="connsiteY2" fmla="*/ 269 h 367"/>
              <a:gd name="connsiteX3" fmla="*/ 0 w 86"/>
              <a:gd name="connsiteY3" fmla="*/ 367 h 367"/>
              <a:gd name="connsiteX0" fmla="*/ 86 w 86"/>
              <a:gd name="connsiteY0" fmla="*/ 0 h 367"/>
              <a:gd name="connsiteX1" fmla="*/ 60 w 86"/>
              <a:gd name="connsiteY1" fmla="*/ 193 h 367"/>
              <a:gd name="connsiteX2" fmla="*/ 0 w 86"/>
              <a:gd name="connsiteY2" fmla="*/ 367 h 367"/>
              <a:gd name="connsiteX0" fmla="*/ 86 w 89"/>
              <a:gd name="connsiteY0" fmla="*/ 0 h 367"/>
              <a:gd name="connsiteX1" fmla="*/ 75 w 89"/>
              <a:gd name="connsiteY1" fmla="*/ 205 h 367"/>
              <a:gd name="connsiteX2" fmla="*/ 0 w 89"/>
              <a:gd name="connsiteY2" fmla="*/ 367 h 367"/>
              <a:gd name="connsiteX0" fmla="*/ 109 w 109"/>
              <a:gd name="connsiteY0" fmla="*/ 0 h 427"/>
              <a:gd name="connsiteX1" fmla="*/ 75 w 109"/>
              <a:gd name="connsiteY1" fmla="*/ 265 h 427"/>
              <a:gd name="connsiteX2" fmla="*/ 0 w 109"/>
              <a:gd name="connsiteY2" fmla="*/ 427 h 427"/>
              <a:gd name="connsiteX0" fmla="*/ 109 w 109"/>
              <a:gd name="connsiteY0" fmla="*/ 0 h 427"/>
              <a:gd name="connsiteX1" fmla="*/ 75 w 109"/>
              <a:gd name="connsiteY1" fmla="*/ 265 h 427"/>
              <a:gd name="connsiteX2" fmla="*/ 0 w 109"/>
              <a:gd name="connsiteY2" fmla="*/ 427 h 427"/>
            </a:gdLst>
            <a:ahLst/>
            <a:cxnLst>
              <a:cxn ang="0">
                <a:pos x="connsiteX0" y="connsiteY0"/>
              </a:cxn>
              <a:cxn ang="0">
                <a:pos x="connsiteX1" y="connsiteY1"/>
              </a:cxn>
              <a:cxn ang="0">
                <a:pos x="connsiteX2" y="connsiteY2"/>
              </a:cxn>
            </a:cxnLst>
            <a:rect l="l" t="t" r="r" b="b"/>
            <a:pathLst>
              <a:path w="109" h="427">
                <a:moveTo>
                  <a:pt x="109" y="0"/>
                </a:moveTo>
                <a:cubicBezTo>
                  <a:pt x="53" y="16"/>
                  <a:pt x="93" y="194"/>
                  <a:pt x="75" y="265"/>
                </a:cubicBezTo>
                <a:cubicBezTo>
                  <a:pt x="57" y="336"/>
                  <a:pt x="13" y="391"/>
                  <a:pt x="0" y="427"/>
                </a:cubicBezTo>
              </a:path>
            </a:pathLst>
          </a:custGeom>
          <a:noFill/>
          <a:ln w="19050" cap="flat" cmpd="sng">
            <a:solidFill>
              <a:srgbClr val="000000"/>
            </a:solidFill>
            <a:prstDash val="sysDot"/>
            <a:round/>
            <a:headEnd type="none" w="med" len="med"/>
            <a:tailEnd type="arrow" w="med" len="med"/>
          </a:ln>
          <a:effectLst>
            <a:outerShdw blurRad="50800" dist="38100" dir="2700000">
              <a:srgbClr val="000000">
                <a:alpha val="43000"/>
              </a:srgbClr>
            </a:outerShdw>
          </a:effectLst>
        </p:spPr>
        <p:txBody>
          <a:bodyPr/>
          <a:lstStyle/>
          <a:p>
            <a:pPr algn="l"/>
            <a:endParaRPr lang="en-US" sz="1400" dirty="0">
              <a:solidFill>
                <a:srgbClr val="000000"/>
              </a:solidFill>
              <a:latin typeface="Helvetica"/>
              <a:cs typeface="Helvetica"/>
            </a:endParaRPr>
          </a:p>
        </p:txBody>
      </p:sp>
      <p:sp>
        <p:nvSpPr>
          <p:cNvPr id="495" name="Freeform 208"/>
          <p:cNvSpPr>
            <a:spLocks/>
          </p:cNvSpPr>
          <p:nvPr/>
        </p:nvSpPr>
        <p:spPr bwMode="auto">
          <a:xfrm rot="14086102" flipV="1">
            <a:off x="1656295" y="2569057"/>
            <a:ext cx="137716" cy="224654"/>
          </a:xfrm>
          <a:custGeom>
            <a:avLst/>
            <a:gdLst>
              <a:gd name="T0" fmla="*/ 98 w 98"/>
              <a:gd name="T1" fmla="*/ 0 h 258"/>
              <a:gd name="T2" fmla="*/ 60 w 98"/>
              <a:gd name="T3" fmla="*/ 84 h 258"/>
              <a:gd name="T4" fmla="*/ 62 w 98"/>
              <a:gd name="T5" fmla="*/ 160 h 258"/>
              <a:gd name="T6" fmla="*/ 0 w 98"/>
              <a:gd name="T7" fmla="*/ 258 h 258"/>
              <a:gd name="T8" fmla="*/ 0 60000 65536"/>
              <a:gd name="T9" fmla="*/ 0 60000 65536"/>
              <a:gd name="T10" fmla="*/ 0 60000 65536"/>
              <a:gd name="T11" fmla="*/ 0 60000 65536"/>
              <a:gd name="T12" fmla="*/ 0 w 98"/>
              <a:gd name="T13" fmla="*/ 0 h 258"/>
              <a:gd name="T14" fmla="*/ 98 w 98"/>
              <a:gd name="T15" fmla="*/ 258 h 258"/>
              <a:gd name="connsiteX0" fmla="*/ 98 w 171"/>
              <a:gd name="connsiteY0" fmla="*/ 0 h 258"/>
              <a:gd name="connsiteX1" fmla="*/ 60 w 171"/>
              <a:gd name="connsiteY1" fmla="*/ 84 h 258"/>
              <a:gd name="connsiteX2" fmla="*/ 62 w 171"/>
              <a:gd name="connsiteY2" fmla="*/ 160 h 258"/>
              <a:gd name="connsiteX3" fmla="*/ 161 w 171"/>
              <a:gd name="connsiteY3" fmla="*/ 150 h 258"/>
              <a:gd name="connsiteX4" fmla="*/ 0 w 171"/>
              <a:gd name="connsiteY4" fmla="*/ 258 h 258"/>
              <a:gd name="connsiteX0" fmla="*/ 98 w 171"/>
              <a:gd name="connsiteY0" fmla="*/ 0 h 258"/>
              <a:gd name="connsiteX1" fmla="*/ 60 w 171"/>
              <a:gd name="connsiteY1" fmla="*/ 84 h 258"/>
              <a:gd name="connsiteX2" fmla="*/ 161 w 171"/>
              <a:gd name="connsiteY2" fmla="*/ 150 h 258"/>
              <a:gd name="connsiteX3" fmla="*/ 0 w 171"/>
              <a:gd name="connsiteY3" fmla="*/ 258 h 258"/>
              <a:gd name="connsiteX0" fmla="*/ 60 w 171"/>
              <a:gd name="connsiteY0" fmla="*/ 0 h 174"/>
              <a:gd name="connsiteX1" fmla="*/ 161 w 171"/>
              <a:gd name="connsiteY1" fmla="*/ 66 h 174"/>
              <a:gd name="connsiteX2" fmla="*/ 0 w 171"/>
              <a:gd name="connsiteY2" fmla="*/ 174 h 174"/>
            </a:gdLst>
            <a:ahLst/>
            <a:cxnLst>
              <a:cxn ang="0">
                <a:pos x="connsiteX0" y="connsiteY0"/>
              </a:cxn>
              <a:cxn ang="0">
                <a:pos x="connsiteX1" y="connsiteY1"/>
              </a:cxn>
              <a:cxn ang="0">
                <a:pos x="connsiteX2" y="connsiteY2"/>
              </a:cxn>
            </a:cxnLst>
            <a:rect l="l" t="t" r="r" b="b"/>
            <a:pathLst>
              <a:path w="171" h="174">
                <a:moveTo>
                  <a:pt x="60" y="0"/>
                </a:moveTo>
                <a:cubicBezTo>
                  <a:pt x="70" y="25"/>
                  <a:pt x="171" y="37"/>
                  <a:pt x="161" y="66"/>
                </a:cubicBezTo>
                <a:cubicBezTo>
                  <a:pt x="151" y="82"/>
                  <a:pt x="11" y="158"/>
                  <a:pt x="0" y="174"/>
                </a:cubicBezTo>
              </a:path>
            </a:pathLst>
          </a:custGeom>
          <a:noFill/>
          <a:ln w="19050" cap="flat" cmpd="sng">
            <a:solidFill>
              <a:srgbClr val="FF0000"/>
            </a:solidFill>
            <a:prstDash val="sysDot"/>
            <a:round/>
            <a:headEnd type="none" w="med" len="med"/>
            <a:tailEnd type="arrow" w="med" len="med"/>
          </a:ln>
        </p:spPr>
        <p:txBody>
          <a:bodyPr/>
          <a:lstStyle/>
          <a:p>
            <a:pPr algn="l"/>
            <a:endParaRPr lang="en-US" sz="1400" dirty="0">
              <a:solidFill>
                <a:srgbClr val="000000"/>
              </a:solidFill>
              <a:latin typeface="Helvetica"/>
              <a:cs typeface="Helvetica"/>
            </a:endParaRPr>
          </a:p>
        </p:txBody>
      </p:sp>
      <p:sp>
        <p:nvSpPr>
          <p:cNvPr id="497" name="Freeform 208"/>
          <p:cNvSpPr>
            <a:spLocks/>
          </p:cNvSpPr>
          <p:nvPr/>
        </p:nvSpPr>
        <p:spPr bwMode="auto">
          <a:xfrm rot="7646722" flipV="1">
            <a:off x="1688045" y="3007207"/>
            <a:ext cx="137716" cy="224654"/>
          </a:xfrm>
          <a:custGeom>
            <a:avLst/>
            <a:gdLst>
              <a:gd name="T0" fmla="*/ 98 w 98"/>
              <a:gd name="T1" fmla="*/ 0 h 258"/>
              <a:gd name="T2" fmla="*/ 60 w 98"/>
              <a:gd name="T3" fmla="*/ 84 h 258"/>
              <a:gd name="T4" fmla="*/ 62 w 98"/>
              <a:gd name="T5" fmla="*/ 160 h 258"/>
              <a:gd name="T6" fmla="*/ 0 w 98"/>
              <a:gd name="T7" fmla="*/ 258 h 258"/>
              <a:gd name="T8" fmla="*/ 0 60000 65536"/>
              <a:gd name="T9" fmla="*/ 0 60000 65536"/>
              <a:gd name="T10" fmla="*/ 0 60000 65536"/>
              <a:gd name="T11" fmla="*/ 0 60000 65536"/>
              <a:gd name="T12" fmla="*/ 0 w 98"/>
              <a:gd name="T13" fmla="*/ 0 h 258"/>
              <a:gd name="T14" fmla="*/ 98 w 98"/>
              <a:gd name="T15" fmla="*/ 258 h 258"/>
              <a:gd name="connsiteX0" fmla="*/ 98 w 171"/>
              <a:gd name="connsiteY0" fmla="*/ 0 h 258"/>
              <a:gd name="connsiteX1" fmla="*/ 60 w 171"/>
              <a:gd name="connsiteY1" fmla="*/ 84 h 258"/>
              <a:gd name="connsiteX2" fmla="*/ 62 w 171"/>
              <a:gd name="connsiteY2" fmla="*/ 160 h 258"/>
              <a:gd name="connsiteX3" fmla="*/ 161 w 171"/>
              <a:gd name="connsiteY3" fmla="*/ 150 h 258"/>
              <a:gd name="connsiteX4" fmla="*/ 0 w 171"/>
              <a:gd name="connsiteY4" fmla="*/ 258 h 258"/>
              <a:gd name="connsiteX0" fmla="*/ 98 w 171"/>
              <a:gd name="connsiteY0" fmla="*/ 0 h 258"/>
              <a:gd name="connsiteX1" fmla="*/ 60 w 171"/>
              <a:gd name="connsiteY1" fmla="*/ 84 h 258"/>
              <a:gd name="connsiteX2" fmla="*/ 161 w 171"/>
              <a:gd name="connsiteY2" fmla="*/ 150 h 258"/>
              <a:gd name="connsiteX3" fmla="*/ 0 w 171"/>
              <a:gd name="connsiteY3" fmla="*/ 258 h 258"/>
              <a:gd name="connsiteX0" fmla="*/ 60 w 171"/>
              <a:gd name="connsiteY0" fmla="*/ 0 h 174"/>
              <a:gd name="connsiteX1" fmla="*/ 161 w 171"/>
              <a:gd name="connsiteY1" fmla="*/ 66 h 174"/>
              <a:gd name="connsiteX2" fmla="*/ 0 w 171"/>
              <a:gd name="connsiteY2" fmla="*/ 174 h 174"/>
            </a:gdLst>
            <a:ahLst/>
            <a:cxnLst>
              <a:cxn ang="0">
                <a:pos x="connsiteX0" y="connsiteY0"/>
              </a:cxn>
              <a:cxn ang="0">
                <a:pos x="connsiteX1" y="connsiteY1"/>
              </a:cxn>
              <a:cxn ang="0">
                <a:pos x="connsiteX2" y="connsiteY2"/>
              </a:cxn>
            </a:cxnLst>
            <a:rect l="l" t="t" r="r" b="b"/>
            <a:pathLst>
              <a:path w="171" h="174">
                <a:moveTo>
                  <a:pt x="60" y="0"/>
                </a:moveTo>
                <a:cubicBezTo>
                  <a:pt x="70" y="25"/>
                  <a:pt x="171" y="37"/>
                  <a:pt x="161" y="66"/>
                </a:cubicBezTo>
                <a:cubicBezTo>
                  <a:pt x="151" y="82"/>
                  <a:pt x="11" y="158"/>
                  <a:pt x="0" y="174"/>
                </a:cubicBezTo>
              </a:path>
            </a:pathLst>
          </a:custGeom>
          <a:noFill/>
          <a:ln w="19050" cap="flat" cmpd="sng">
            <a:solidFill>
              <a:srgbClr val="FF0000"/>
            </a:solidFill>
            <a:prstDash val="sysDot"/>
            <a:round/>
            <a:headEnd type="none" w="med" len="med"/>
            <a:tailEnd type="arrow" w="med" len="med"/>
          </a:ln>
        </p:spPr>
        <p:txBody>
          <a:bodyPr/>
          <a:lstStyle/>
          <a:p>
            <a:pPr algn="l"/>
            <a:endParaRPr lang="en-US" sz="1400" dirty="0">
              <a:solidFill>
                <a:srgbClr val="000000"/>
              </a:solidFill>
              <a:latin typeface="Helvetica"/>
              <a:cs typeface="Helvetica"/>
            </a:endParaRPr>
          </a:p>
        </p:txBody>
      </p:sp>
      <p:sp>
        <p:nvSpPr>
          <p:cNvPr id="498" name="Freeform 208"/>
          <p:cNvSpPr>
            <a:spLocks/>
          </p:cNvSpPr>
          <p:nvPr/>
        </p:nvSpPr>
        <p:spPr bwMode="auto">
          <a:xfrm rot="20038345">
            <a:off x="1539708" y="3059108"/>
            <a:ext cx="190614" cy="241099"/>
          </a:xfrm>
          <a:custGeom>
            <a:avLst/>
            <a:gdLst>
              <a:gd name="T0" fmla="*/ 98 w 98"/>
              <a:gd name="T1" fmla="*/ 0 h 258"/>
              <a:gd name="T2" fmla="*/ 60 w 98"/>
              <a:gd name="T3" fmla="*/ 84 h 258"/>
              <a:gd name="T4" fmla="*/ 62 w 98"/>
              <a:gd name="T5" fmla="*/ 160 h 258"/>
              <a:gd name="T6" fmla="*/ 0 w 98"/>
              <a:gd name="T7" fmla="*/ 258 h 258"/>
              <a:gd name="T8" fmla="*/ 0 60000 65536"/>
              <a:gd name="T9" fmla="*/ 0 60000 65536"/>
              <a:gd name="T10" fmla="*/ 0 60000 65536"/>
              <a:gd name="T11" fmla="*/ 0 60000 65536"/>
              <a:gd name="T12" fmla="*/ 0 w 98"/>
              <a:gd name="T13" fmla="*/ 0 h 258"/>
              <a:gd name="T14" fmla="*/ 98 w 98"/>
              <a:gd name="T15" fmla="*/ 258 h 258"/>
            </a:gdLst>
            <a:ahLst/>
            <a:cxnLst>
              <a:cxn ang="T8">
                <a:pos x="T0" y="T1"/>
              </a:cxn>
              <a:cxn ang="T9">
                <a:pos x="T2" y="T3"/>
              </a:cxn>
              <a:cxn ang="T10">
                <a:pos x="T4" y="T5"/>
              </a:cxn>
              <a:cxn ang="T11">
                <a:pos x="T6" y="T7"/>
              </a:cxn>
            </a:cxnLst>
            <a:rect l="T12" t="T13" r="T14" b="T15"/>
            <a:pathLst>
              <a:path w="98" h="258">
                <a:moveTo>
                  <a:pt x="98" y="0"/>
                </a:moveTo>
                <a:cubicBezTo>
                  <a:pt x="92" y="14"/>
                  <a:pt x="66" y="57"/>
                  <a:pt x="60" y="84"/>
                </a:cubicBezTo>
                <a:cubicBezTo>
                  <a:pt x="54" y="111"/>
                  <a:pt x="72" y="131"/>
                  <a:pt x="62" y="160"/>
                </a:cubicBezTo>
                <a:cubicBezTo>
                  <a:pt x="52" y="189"/>
                  <a:pt x="13" y="238"/>
                  <a:pt x="0" y="258"/>
                </a:cubicBezTo>
              </a:path>
            </a:pathLst>
          </a:custGeom>
          <a:noFill/>
          <a:ln w="19050" cap="flat" cmpd="sng">
            <a:solidFill>
              <a:srgbClr val="000000"/>
            </a:solidFill>
            <a:prstDash val="sysDot"/>
            <a:round/>
            <a:headEnd type="none" w="med" len="med"/>
            <a:tailEnd type="arrow" w="med" len="med"/>
          </a:ln>
          <a:effectLst>
            <a:outerShdw blurRad="50800" dist="38100" dir="2700000">
              <a:srgbClr val="000000">
                <a:alpha val="43000"/>
              </a:srgbClr>
            </a:outerShdw>
          </a:effectLst>
        </p:spPr>
        <p:txBody>
          <a:bodyPr/>
          <a:lstStyle/>
          <a:p>
            <a:pPr algn="l"/>
            <a:endParaRPr lang="en-US" sz="1400" dirty="0">
              <a:solidFill>
                <a:srgbClr val="000000"/>
              </a:solidFill>
              <a:latin typeface="Helvetica"/>
              <a:cs typeface="Helvetica"/>
            </a:endParaRPr>
          </a:p>
        </p:txBody>
      </p:sp>
      <p:grpSp>
        <p:nvGrpSpPr>
          <p:cNvPr id="499" name="Group 498"/>
          <p:cNvGrpSpPr/>
          <p:nvPr/>
        </p:nvGrpSpPr>
        <p:grpSpPr>
          <a:xfrm>
            <a:off x="1872188" y="2986263"/>
            <a:ext cx="276045" cy="200055"/>
            <a:chOff x="7756470" y="2637327"/>
            <a:chExt cx="237089" cy="171823"/>
          </a:xfrm>
        </p:grpSpPr>
        <p:sp>
          <p:nvSpPr>
            <p:cNvPr id="500" name="Oval 221"/>
            <p:cNvSpPr>
              <a:spLocks noChangeAspect="1" noChangeArrowheads="1"/>
            </p:cNvSpPr>
            <p:nvPr/>
          </p:nvSpPr>
          <p:spPr bwMode="auto">
            <a:xfrm flipV="1">
              <a:off x="7798572" y="2764598"/>
              <a:ext cx="32003" cy="32003"/>
            </a:xfrm>
            <a:prstGeom prst="ellipse">
              <a:avLst/>
            </a:prstGeom>
            <a:solidFill>
              <a:schemeClr val="bg1"/>
            </a:solidFill>
            <a:ln w="9525">
              <a:solidFill>
                <a:schemeClr val="tx1"/>
              </a:solidFill>
              <a:round/>
              <a:headEnd/>
              <a:tailEnd/>
            </a:ln>
          </p:spPr>
          <p:txBody>
            <a:bodyPr wrap="none" anchor="ctr"/>
            <a:lstStyle/>
            <a:p>
              <a:pPr algn="l" fontAlgn="auto">
                <a:spcBef>
                  <a:spcPts val="0"/>
                </a:spcBef>
                <a:spcAft>
                  <a:spcPts val="0"/>
                </a:spcAft>
              </a:pPr>
              <a:endParaRPr lang="en-US" dirty="0">
                <a:solidFill>
                  <a:srgbClr val="000000"/>
                </a:solidFill>
                <a:latin typeface="Helvetica"/>
                <a:cs typeface="Helvetica"/>
              </a:endParaRPr>
            </a:p>
          </p:txBody>
        </p:sp>
        <p:sp>
          <p:nvSpPr>
            <p:cNvPr id="501" name="Rectangle 500"/>
            <p:cNvSpPr/>
            <p:nvPr/>
          </p:nvSpPr>
          <p:spPr>
            <a:xfrm>
              <a:off x="7756470" y="2637327"/>
              <a:ext cx="237089" cy="171823"/>
            </a:xfrm>
            <a:prstGeom prst="rect">
              <a:avLst/>
            </a:prstGeom>
          </p:spPr>
          <p:txBody>
            <a:bodyPr wrap="square">
              <a:spAutoFit/>
            </a:bodyPr>
            <a:lstStyle/>
            <a:p>
              <a:pPr algn="l" fontAlgn="auto">
                <a:spcBef>
                  <a:spcPts val="0"/>
                </a:spcBef>
                <a:spcAft>
                  <a:spcPts val="0"/>
                </a:spcAft>
                <a:defRPr/>
              </a:pPr>
              <a:r>
                <a:rPr lang="en-US" sz="700" b="1" kern="0" dirty="0" smtClean="0">
                  <a:solidFill>
                    <a:srgbClr val="000000"/>
                  </a:solidFill>
                  <a:latin typeface="Helvetica"/>
                  <a:cs typeface="Helvetica"/>
                </a:rPr>
                <a:t>+</a:t>
              </a:r>
              <a:endParaRPr lang="en-US" sz="700" b="1" kern="0" dirty="0">
                <a:solidFill>
                  <a:srgbClr val="000000"/>
                </a:solidFill>
                <a:latin typeface="Helvetica"/>
                <a:cs typeface="Helvetica"/>
              </a:endParaRPr>
            </a:p>
          </p:txBody>
        </p:sp>
      </p:grpSp>
      <p:sp>
        <p:nvSpPr>
          <p:cNvPr id="502" name="Freeform 208"/>
          <p:cNvSpPr>
            <a:spLocks/>
          </p:cNvSpPr>
          <p:nvPr/>
        </p:nvSpPr>
        <p:spPr bwMode="auto">
          <a:xfrm rot="17057470">
            <a:off x="980863" y="2107780"/>
            <a:ext cx="286959" cy="109164"/>
          </a:xfrm>
          <a:custGeom>
            <a:avLst/>
            <a:gdLst>
              <a:gd name="T0" fmla="*/ 98 w 98"/>
              <a:gd name="T1" fmla="*/ 0 h 258"/>
              <a:gd name="T2" fmla="*/ 60 w 98"/>
              <a:gd name="T3" fmla="*/ 84 h 258"/>
              <a:gd name="T4" fmla="*/ 62 w 98"/>
              <a:gd name="T5" fmla="*/ 160 h 258"/>
              <a:gd name="T6" fmla="*/ 0 w 98"/>
              <a:gd name="T7" fmla="*/ 258 h 258"/>
              <a:gd name="T8" fmla="*/ 0 60000 65536"/>
              <a:gd name="T9" fmla="*/ 0 60000 65536"/>
              <a:gd name="T10" fmla="*/ 0 60000 65536"/>
              <a:gd name="T11" fmla="*/ 0 60000 65536"/>
              <a:gd name="T12" fmla="*/ 0 w 98"/>
              <a:gd name="T13" fmla="*/ 0 h 258"/>
              <a:gd name="T14" fmla="*/ 98 w 98"/>
              <a:gd name="T15" fmla="*/ 258 h 258"/>
              <a:gd name="connsiteX0" fmla="*/ 98 w 98"/>
              <a:gd name="connsiteY0" fmla="*/ 123 h 381"/>
              <a:gd name="connsiteX1" fmla="*/ 86 w 98"/>
              <a:gd name="connsiteY1" fmla="*/ 14 h 381"/>
              <a:gd name="connsiteX2" fmla="*/ 60 w 98"/>
              <a:gd name="connsiteY2" fmla="*/ 207 h 381"/>
              <a:gd name="connsiteX3" fmla="*/ 62 w 98"/>
              <a:gd name="connsiteY3" fmla="*/ 283 h 381"/>
              <a:gd name="connsiteX4" fmla="*/ 0 w 98"/>
              <a:gd name="connsiteY4" fmla="*/ 381 h 381"/>
              <a:gd name="connsiteX0" fmla="*/ 86 w 86"/>
              <a:gd name="connsiteY0" fmla="*/ 0 h 367"/>
              <a:gd name="connsiteX1" fmla="*/ 60 w 86"/>
              <a:gd name="connsiteY1" fmla="*/ 193 h 367"/>
              <a:gd name="connsiteX2" fmla="*/ 62 w 86"/>
              <a:gd name="connsiteY2" fmla="*/ 269 h 367"/>
              <a:gd name="connsiteX3" fmla="*/ 0 w 86"/>
              <a:gd name="connsiteY3" fmla="*/ 367 h 367"/>
              <a:gd name="connsiteX0" fmla="*/ 86 w 86"/>
              <a:gd name="connsiteY0" fmla="*/ 0 h 367"/>
              <a:gd name="connsiteX1" fmla="*/ 60 w 86"/>
              <a:gd name="connsiteY1" fmla="*/ 193 h 367"/>
              <a:gd name="connsiteX2" fmla="*/ 62 w 86"/>
              <a:gd name="connsiteY2" fmla="*/ 269 h 367"/>
              <a:gd name="connsiteX3" fmla="*/ 0 w 86"/>
              <a:gd name="connsiteY3" fmla="*/ 367 h 367"/>
              <a:gd name="connsiteX0" fmla="*/ 86 w 86"/>
              <a:gd name="connsiteY0" fmla="*/ 0 h 367"/>
              <a:gd name="connsiteX1" fmla="*/ 60 w 86"/>
              <a:gd name="connsiteY1" fmla="*/ 193 h 367"/>
              <a:gd name="connsiteX2" fmla="*/ 0 w 86"/>
              <a:gd name="connsiteY2" fmla="*/ 367 h 367"/>
              <a:gd name="connsiteX0" fmla="*/ 86 w 89"/>
              <a:gd name="connsiteY0" fmla="*/ 0 h 367"/>
              <a:gd name="connsiteX1" fmla="*/ 75 w 89"/>
              <a:gd name="connsiteY1" fmla="*/ 205 h 367"/>
              <a:gd name="connsiteX2" fmla="*/ 0 w 89"/>
              <a:gd name="connsiteY2" fmla="*/ 367 h 367"/>
              <a:gd name="connsiteX0" fmla="*/ 109 w 109"/>
              <a:gd name="connsiteY0" fmla="*/ 0 h 427"/>
              <a:gd name="connsiteX1" fmla="*/ 75 w 109"/>
              <a:gd name="connsiteY1" fmla="*/ 265 h 427"/>
              <a:gd name="connsiteX2" fmla="*/ 0 w 109"/>
              <a:gd name="connsiteY2" fmla="*/ 427 h 427"/>
              <a:gd name="connsiteX0" fmla="*/ 109 w 109"/>
              <a:gd name="connsiteY0" fmla="*/ 0 h 427"/>
              <a:gd name="connsiteX1" fmla="*/ 75 w 109"/>
              <a:gd name="connsiteY1" fmla="*/ 265 h 427"/>
              <a:gd name="connsiteX2" fmla="*/ 0 w 109"/>
              <a:gd name="connsiteY2" fmla="*/ 427 h 427"/>
            </a:gdLst>
            <a:ahLst/>
            <a:cxnLst>
              <a:cxn ang="0">
                <a:pos x="connsiteX0" y="connsiteY0"/>
              </a:cxn>
              <a:cxn ang="0">
                <a:pos x="connsiteX1" y="connsiteY1"/>
              </a:cxn>
              <a:cxn ang="0">
                <a:pos x="connsiteX2" y="connsiteY2"/>
              </a:cxn>
            </a:cxnLst>
            <a:rect l="l" t="t" r="r" b="b"/>
            <a:pathLst>
              <a:path w="109" h="427">
                <a:moveTo>
                  <a:pt x="109" y="0"/>
                </a:moveTo>
                <a:cubicBezTo>
                  <a:pt x="53" y="16"/>
                  <a:pt x="93" y="194"/>
                  <a:pt x="75" y="265"/>
                </a:cubicBezTo>
                <a:cubicBezTo>
                  <a:pt x="57" y="336"/>
                  <a:pt x="13" y="391"/>
                  <a:pt x="0" y="427"/>
                </a:cubicBezTo>
              </a:path>
            </a:pathLst>
          </a:custGeom>
          <a:noFill/>
          <a:ln w="19050" cap="flat" cmpd="sng">
            <a:solidFill>
              <a:srgbClr val="000000"/>
            </a:solidFill>
            <a:prstDash val="sysDot"/>
            <a:round/>
            <a:headEnd type="none" w="med" len="med"/>
            <a:tailEnd type="none" w="med" len="med"/>
          </a:ln>
          <a:effectLst>
            <a:outerShdw blurRad="50800" dist="38100" dir="2700000">
              <a:srgbClr val="000000">
                <a:alpha val="43000"/>
              </a:srgbClr>
            </a:outerShdw>
          </a:effectLst>
        </p:spPr>
        <p:txBody>
          <a:bodyPr/>
          <a:lstStyle/>
          <a:p>
            <a:pPr algn="l"/>
            <a:endParaRPr lang="en-US" sz="1400" dirty="0">
              <a:solidFill>
                <a:srgbClr val="000000"/>
              </a:solidFill>
              <a:latin typeface="Helvetica"/>
              <a:cs typeface="Helvetica"/>
            </a:endParaRPr>
          </a:p>
        </p:txBody>
      </p:sp>
      <p:sp>
        <p:nvSpPr>
          <p:cNvPr id="503" name="AutoShape 12"/>
          <p:cNvSpPr>
            <a:spLocks noChangeArrowheads="1"/>
          </p:cNvSpPr>
          <p:nvPr/>
        </p:nvSpPr>
        <p:spPr bwMode="auto">
          <a:xfrm rot="10800000">
            <a:off x="413663" y="2719542"/>
            <a:ext cx="189516" cy="434326"/>
          </a:xfrm>
          <a:prstGeom prst="triangle">
            <a:avLst>
              <a:gd name="adj" fmla="val 50000"/>
            </a:avLst>
          </a:prstGeom>
          <a:gradFill flip="none" rotWithShape="1">
            <a:gsLst>
              <a:gs pos="0">
                <a:schemeClr val="bg1"/>
              </a:gs>
              <a:gs pos="100000">
                <a:schemeClr val="bg1">
                  <a:lumMod val="50000"/>
                </a:schemeClr>
              </a:gs>
            </a:gsLst>
            <a:lin ang="16200000" scaled="1"/>
            <a:tileRect/>
          </a:gradFill>
          <a:ln w="9525" algn="ctr">
            <a:solidFill>
              <a:schemeClr val="tx1"/>
            </a:solidFill>
            <a:miter lim="800000"/>
            <a:headEnd/>
            <a:tailEnd/>
          </a:ln>
          <a:effectLst/>
        </p:spPr>
        <p:txBody>
          <a:bodyPr wrap="none" anchor="ctr"/>
          <a:lstStyle/>
          <a:p>
            <a:pPr algn="l"/>
            <a:endParaRPr lang="en-US" dirty="0">
              <a:solidFill>
                <a:srgbClr val="000000"/>
              </a:solidFill>
              <a:latin typeface="Helvetica"/>
              <a:cs typeface="Helvetica"/>
            </a:endParaRPr>
          </a:p>
        </p:txBody>
      </p:sp>
      <p:sp>
        <p:nvSpPr>
          <p:cNvPr id="504" name="Text Box 13"/>
          <p:cNvSpPr txBox="1">
            <a:spLocks noChangeArrowheads="1"/>
          </p:cNvSpPr>
          <p:nvPr/>
        </p:nvSpPr>
        <p:spPr bwMode="auto">
          <a:xfrm>
            <a:off x="357995" y="2495125"/>
            <a:ext cx="351378" cy="261610"/>
          </a:xfrm>
          <a:prstGeom prst="rect">
            <a:avLst/>
          </a:prstGeom>
          <a:noFill/>
          <a:ln w="9525">
            <a:noFill/>
            <a:miter lim="800000"/>
            <a:headEnd/>
            <a:tailEnd/>
          </a:ln>
          <a:effectLst/>
        </p:spPr>
        <p:txBody>
          <a:bodyPr wrap="none">
            <a:spAutoFit/>
          </a:bodyPr>
          <a:lstStyle/>
          <a:p>
            <a:pPr algn="l"/>
            <a:r>
              <a:rPr lang="en-US" sz="1100" b="1" dirty="0" smtClean="0">
                <a:solidFill>
                  <a:srgbClr val="000000"/>
                </a:solidFill>
                <a:latin typeface="Helvetica"/>
                <a:cs typeface="Helvetica"/>
              </a:rPr>
              <a:t>H</a:t>
            </a:r>
            <a:r>
              <a:rPr lang="en-US" sz="1100" b="1" baseline="30000" dirty="0" smtClean="0">
                <a:solidFill>
                  <a:srgbClr val="000000"/>
                </a:solidFill>
                <a:latin typeface="Helvetica"/>
                <a:cs typeface="Helvetica"/>
              </a:rPr>
              <a:t>+</a:t>
            </a:r>
            <a:endParaRPr lang="en-US" sz="1100" b="1" baseline="30000" dirty="0">
              <a:solidFill>
                <a:srgbClr val="000000"/>
              </a:solidFill>
              <a:latin typeface="Helvetica"/>
              <a:cs typeface="Helvetica"/>
            </a:endParaRPr>
          </a:p>
        </p:txBody>
      </p:sp>
      <p:sp>
        <p:nvSpPr>
          <p:cNvPr id="514" name="Text Box 148"/>
          <p:cNvSpPr txBox="1">
            <a:spLocks noChangeArrowheads="1"/>
          </p:cNvSpPr>
          <p:nvPr/>
        </p:nvSpPr>
        <p:spPr bwMode="auto">
          <a:xfrm>
            <a:off x="373834" y="880671"/>
            <a:ext cx="3306133" cy="553998"/>
          </a:xfrm>
          <a:prstGeom prst="rect">
            <a:avLst/>
          </a:prstGeom>
          <a:noFill/>
          <a:ln w="9525">
            <a:noFill/>
            <a:miter lim="800000"/>
            <a:headEnd/>
            <a:tailEnd/>
          </a:ln>
          <a:effectLst/>
        </p:spPr>
        <p:txBody>
          <a:bodyPr wrap="square">
            <a:spAutoFit/>
          </a:bodyPr>
          <a:lstStyle/>
          <a:p>
            <a:pPr marL="180975" indent="-180975" algn="l"/>
            <a:r>
              <a:rPr lang="en-US" sz="1500" dirty="0" smtClean="0">
                <a:solidFill>
                  <a:srgbClr val="000000"/>
                </a:solidFill>
                <a:latin typeface="Helvetica"/>
                <a:cs typeface="Helvetica"/>
              </a:rPr>
              <a:t>Most metabolites move freely across the OM through large pores. </a:t>
            </a:r>
          </a:p>
        </p:txBody>
      </p:sp>
      <p:sp>
        <p:nvSpPr>
          <p:cNvPr id="10" name="Rectangle 9"/>
          <p:cNvSpPr/>
          <p:nvPr/>
        </p:nvSpPr>
        <p:spPr>
          <a:xfrm>
            <a:off x="115992" y="4100517"/>
            <a:ext cx="3982483" cy="1708160"/>
          </a:xfrm>
          <a:prstGeom prst="rect">
            <a:avLst/>
          </a:prstGeom>
        </p:spPr>
        <p:txBody>
          <a:bodyPr wrap="square">
            <a:spAutoFit/>
          </a:bodyPr>
          <a:lstStyle/>
          <a:p>
            <a:pPr marL="180975" indent="-180975" algn="l"/>
            <a:r>
              <a:rPr lang="en-US" sz="1500" dirty="0" smtClean="0">
                <a:solidFill>
                  <a:srgbClr val="000000"/>
                </a:solidFill>
                <a:latin typeface="Helvetica"/>
                <a:cs typeface="Helvetica"/>
              </a:rPr>
              <a:t>But, access to the matrix is tightly controlled by coupled-active transporters that operate as co-transporters or exchangers.</a:t>
            </a:r>
          </a:p>
          <a:p>
            <a:pPr marL="180975" indent="-180975" algn="l"/>
            <a:endParaRPr lang="en-US" sz="1500" dirty="0" smtClean="0">
              <a:solidFill>
                <a:srgbClr val="000000"/>
              </a:solidFill>
              <a:latin typeface="Helvetica"/>
              <a:cs typeface="Helvetica"/>
            </a:endParaRPr>
          </a:p>
          <a:p>
            <a:pPr marL="180975" indent="-180975" algn="l"/>
            <a:r>
              <a:rPr lang="en-US" sz="1500" dirty="0" smtClean="0">
                <a:solidFill>
                  <a:srgbClr val="000000"/>
                </a:solidFill>
                <a:latin typeface="Helvetica"/>
                <a:cs typeface="Helvetica"/>
              </a:rPr>
              <a:t>The H</a:t>
            </a:r>
            <a:r>
              <a:rPr lang="en-US" sz="1500" baseline="30000" dirty="0" smtClean="0">
                <a:solidFill>
                  <a:srgbClr val="000000"/>
                </a:solidFill>
                <a:latin typeface="Helvetica"/>
                <a:cs typeface="Helvetica"/>
              </a:rPr>
              <a:t>+</a:t>
            </a:r>
            <a:r>
              <a:rPr lang="en-US" sz="1500" dirty="0" smtClean="0">
                <a:solidFill>
                  <a:srgbClr val="000000"/>
                </a:solidFill>
                <a:latin typeface="Helvetica"/>
                <a:cs typeface="Helvetica"/>
              </a:rPr>
              <a:t> gradient (directly or indirectly) or electrogenic transport typically serve as the source of </a:t>
            </a:r>
            <a:r>
              <a:rPr lang="en-US" sz="1500" b="1" i="1" dirty="0">
                <a:solidFill>
                  <a:srgbClr val="FF0000"/>
                </a:solidFill>
                <a:latin typeface="Helvetica"/>
                <a:cs typeface="Helvetica"/>
              </a:rPr>
              <a:t>–</a:t>
            </a:r>
            <a:r>
              <a:rPr lang="en-US" sz="1500" b="1" i="1" dirty="0" smtClean="0">
                <a:solidFill>
                  <a:srgbClr val="FF0000"/>
                </a:solidFill>
                <a:latin typeface="Helvetica"/>
                <a:cs typeface="Helvetica"/>
              </a:rPr>
              <a:t>∆G</a:t>
            </a:r>
            <a:r>
              <a:rPr lang="en-US" sz="1500" dirty="0" smtClean="0">
                <a:solidFill>
                  <a:srgbClr val="000000"/>
                </a:solidFill>
                <a:latin typeface="Helvetica"/>
                <a:cs typeface="Helvetica"/>
              </a:rPr>
              <a:t> for this transport.</a:t>
            </a:r>
          </a:p>
        </p:txBody>
      </p:sp>
      <p:pic>
        <p:nvPicPr>
          <p:cNvPr id="15" name="Picture 14" descr="side1.png"/>
          <p:cNvPicPr>
            <a:picLocks noChangeAspect="1"/>
          </p:cNvPicPr>
          <p:nvPr/>
        </p:nvPicPr>
        <p:blipFill rotWithShape="1">
          <a:blip r:embed="rId3">
            <a:extLst>
              <a:ext uri="{28A0092B-C50C-407E-A947-70E740481C1C}">
                <a14:useLocalDpi xmlns:a14="http://schemas.microsoft.com/office/drawing/2010/main" val="0"/>
              </a:ext>
            </a:extLst>
          </a:blip>
          <a:srcRect l="19290" r="19694"/>
          <a:stretch/>
        </p:blipFill>
        <p:spPr>
          <a:xfrm>
            <a:off x="4598863" y="2495647"/>
            <a:ext cx="1555749" cy="1912328"/>
          </a:xfrm>
          <a:prstGeom prst="rect">
            <a:avLst/>
          </a:prstGeom>
        </p:spPr>
      </p:pic>
      <p:pic>
        <p:nvPicPr>
          <p:cNvPr id="16" name="Picture 15" descr="top.png"/>
          <p:cNvPicPr>
            <a:picLocks noChangeAspect="1"/>
          </p:cNvPicPr>
          <p:nvPr/>
        </p:nvPicPr>
        <p:blipFill rotWithShape="1">
          <a:blip r:embed="rId4">
            <a:extLst>
              <a:ext uri="{28A0092B-C50C-407E-A947-70E740481C1C}">
                <a14:useLocalDpi xmlns:a14="http://schemas.microsoft.com/office/drawing/2010/main" val="0"/>
              </a:ext>
            </a:extLst>
          </a:blip>
          <a:srcRect l="13001" r="16270"/>
          <a:stretch/>
        </p:blipFill>
        <p:spPr>
          <a:xfrm>
            <a:off x="6652194" y="2495647"/>
            <a:ext cx="1803401" cy="1912328"/>
          </a:xfrm>
          <a:prstGeom prst="rect">
            <a:avLst/>
          </a:prstGeom>
        </p:spPr>
      </p:pic>
      <p:sp>
        <p:nvSpPr>
          <p:cNvPr id="471" name="Rectangle 237" descr="Dark downward diagonal"/>
          <p:cNvSpPr>
            <a:spLocks noChangeArrowheads="1"/>
          </p:cNvSpPr>
          <p:nvPr/>
        </p:nvSpPr>
        <p:spPr bwMode="auto">
          <a:xfrm>
            <a:off x="5823414" y="2991319"/>
            <a:ext cx="337368" cy="353535"/>
          </a:xfrm>
          <a:custGeom>
            <a:avLst/>
            <a:gdLst>
              <a:gd name="connsiteX0" fmla="*/ 0 w 296093"/>
              <a:gd name="connsiteY0" fmla="*/ 0 h 350360"/>
              <a:gd name="connsiteX1" fmla="*/ 296093 w 296093"/>
              <a:gd name="connsiteY1" fmla="*/ 0 h 350360"/>
              <a:gd name="connsiteX2" fmla="*/ 296093 w 296093"/>
              <a:gd name="connsiteY2" fmla="*/ 350360 h 350360"/>
              <a:gd name="connsiteX3" fmla="*/ 0 w 296093"/>
              <a:gd name="connsiteY3" fmla="*/ 350360 h 350360"/>
              <a:gd name="connsiteX4" fmla="*/ 0 w 296093"/>
              <a:gd name="connsiteY4" fmla="*/ 0 h 350360"/>
              <a:gd name="connsiteX0" fmla="*/ 41275 w 337368"/>
              <a:gd name="connsiteY0" fmla="*/ 0 h 350360"/>
              <a:gd name="connsiteX1" fmla="*/ 337368 w 337368"/>
              <a:gd name="connsiteY1" fmla="*/ 0 h 350360"/>
              <a:gd name="connsiteX2" fmla="*/ 337368 w 337368"/>
              <a:gd name="connsiteY2" fmla="*/ 350360 h 350360"/>
              <a:gd name="connsiteX3" fmla="*/ 0 w 337368"/>
              <a:gd name="connsiteY3" fmla="*/ 350360 h 350360"/>
              <a:gd name="connsiteX4" fmla="*/ 41275 w 337368"/>
              <a:gd name="connsiteY4" fmla="*/ 0 h 350360"/>
              <a:gd name="connsiteX0" fmla="*/ 114300 w 337368"/>
              <a:gd name="connsiteY0" fmla="*/ 0 h 350360"/>
              <a:gd name="connsiteX1" fmla="*/ 337368 w 337368"/>
              <a:gd name="connsiteY1" fmla="*/ 0 h 350360"/>
              <a:gd name="connsiteX2" fmla="*/ 337368 w 337368"/>
              <a:gd name="connsiteY2" fmla="*/ 350360 h 350360"/>
              <a:gd name="connsiteX3" fmla="*/ 0 w 337368"/>
              <a:gd name="connsiteY3" fmla="*/ 350360 h 350360"/>
              <a:gd name="connsiteX4" fmla="*/ 114300 w 337368"/>
              <a:gd name="connsiteY4" fmla="*/ 0 h 350360"/>
              <a:gd name="connsiteX0" fmla="*/ 69850 w 337368"/>
              <a:gd name="connsiteY0" fmla="*/ 0 h 353535"/>
              <a:gd name="connsiteX1" fmla="*/ 337368 w 337368"/>
              <a:gd name="connsiteY1" fmla="*/ 3175 h 353535"/>
              <a:gd name="connsiteX2" fmla="*/ 337368 w 337368"/>
              <a:gd name="connsiteY2" fmla="*/ 353535 h 353535"/>
              <a:gd name="connsiteX3" fmla="*/ 0 w 337368"/>
              <a:gd name="connsiteY3" fmla="*/ 353535 h 353535"/>
              <a:gd name="connsiteX4" fmla="*/ 69850 w 337368"/>
              <a:gd name="connsiteY4" fmla="*/ 0 h 353535"/>
              <a:gd name="connsiteX0" fmla="*/ 69850 w 337368"/>
              <a:gd name="connsiteY0" fmla="*/ 0 h 353535"/>
              <a:gd name="connsiteX1" fmla="*/ 337368 w 337368"/>
              <a:gd name="connsiteY1" fmla="*/ 3175 h 353535"/>
              <a:gd name="connsiteX2" fmla="*/ 337368 w 337368"/>
              <a:gd name="connsiteY2" fmla="*/ 353535 h 353535"/>
              <a:gd name="connsiteX3" fmla="*/ 0 w 337368"/>
              <a:gd name="connsiteY3" fmla="*/ 353535 h 353535"/>
              <a:gd name="connsiteX4" fmla="*/ 4175 w 337368"/>
              <a:gd name="connsiteY4" fmla="*/ 177833 h 353535"/>
              <a:gd name="connsiteX5" fmla="*/ 69850 w 337368"/>
              <a:gd name="connsiteY5" fmla="*/ 0 h 353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7368" h="353535">
                <a:moveTo>
                  <a:pt x="69850" y="0"/>
                </a:moveTo>
                <a:lnTo>
                  <a:pt x="337368" y="3175"/>
                </a:lnTo>
                <a:lnTo>
                  <a:pt x="337368" y="353535"/>
                </a:lnTo>
                <a:lnTo>
                  <a:pt x="0" y="353535"/>
                </a:lnTo>
                <a:cubicBezTo>
                  <a:pt x="10917" y="296026"/>
                  <a:pt x="-6742" y="235342"/>
                  <a:pt x="4175" y="177833"/>
                </a:cubicBezTo>
                <a:lnTo>
                  <a:pt x="69850" y="0"/>
                </a:lnTo>
                <a:close/>
              </a:path>
            </a:pathLst>
          </a:custGeom>
          <a:solidFill>
            <a:schemeClr val="bg1">
              <a:lumMod val="50000"/>
            </a:schemeClr>
          </a:solidFill>
          <a:ln w="9525">
            <a:noFill/>
            <a:miter lim="800000"/>
            <a:headEnd/>
            <a:tailEnd/>
          </a:ln>
          <a:effectLst/>
        </p:spPr>
        <p:txBody>
          <a:bodyPr wrap="none" anchor="ctr"/>
          <a:lstStyle/>
          <a:p>
            <a:pPr algn="l"/>
            <a:endParaRPr lang="en-US" dirty="0">
              <a:solidFill>
                <a:srgbClr val="000000"/>
              </a:solidFill>
              <a:latin typeface="Helvetica"/>
              <a:cs typeface="Helvetica"/>
            </a:endParaRPr>
          </a:p>
        </p:txBody>
      </p:sp>
      <p:sp>
        <p:nvSpPr>
          <p:cNvPr id="472" name="Rectangle 237" descr="Dark downward diagonal"/>
          <p:cNvSpPr>
            <a:spLocks noChangeArrowheads="1"/>
          </p:cNvSpPr>
          <p:nvPr/>
        </p:nvSpPr>
        <p:spPr bwMode="auto">
          <a:xfrm>
            <a:off x="5829764" y="3405780"/>
            <a:ext cx="331018" cy="350360"/>
          </a:xfrm>
          <a:custGeom>
            <a:avLst/>
            <a:gdLst>
              <a:gd name="connsiteX0" fmla="*/ 0 w 296093"/>
              <a:gd name="connsiteY0" fmla="*/ 0 h 350360"/>
              <a:gd name="connsiteX1" fmla="*/ 296093 w 296093"/>
              <a:gd name="connsiteY1" fmla="*/ 0 h 350360"/>
              <a:gd name="connsiteX2" fmla="*/ 296093 w 296093"/>
              <a:gd name="connsiteY2" fmla="*/ 350360 h 350360"/>
              <a:gd name="connsiteX3" fmla="*/ 0 w 296093"/>
              <a:gd name="connsiteY3" fmla="*/ 350360 h 350360"/>
              <a:gd name="connsiteX4" fmla="*/ 0 w 296093"/>
              <a:gd name="connsiteY4" fmla="*/ 0 h 350360"/>
              <a:gd name="connsiteX0" fmla="*/ 0 w 296093"/>
              <a:gd name="connsiteY0" fmla="*/ 0 h 350360"/>
              <a:gd name="connsiteX1" fmla="*/ 296093 w 296093"/>
              <a:gd name="connsiteY1" fmla="*/ 0 h 350360"/>
              <a:gd name="connsiteX2" fmla="*/ 296093 w 296093"/>
              <a:gd name="connsiteY2" fmla="*/ 350360 h 350360"/>
              <a:gd name="connsiteX3" fmla="*/ 95250 w 296093"/>
              <a:gd name="connsiteY3" fmla="*/ 350360 h 350360"/>
              <a:gd name="connsiteX4" fmla="*/ 0 w 296093"/>
              <a:gd name="connsiteY4" fmla="*/ 0 h 350360"/>
              <a:gd name="connsiteX0" fmla="*/ 8525 w 304618"/>
              <a:gd name="connsiteY0" fmla="*/ 0 h 350360"/>
              <a:gd name="connsiteX1" fmla="*/ 304618 w 304618"/>
              <a:gd name="connsiteY1" fmla="*/ 0 h 350360"/>
              <a:gd name="connsiteX2" fmla="*/ 304618 w 304618"/>
              <a:gd name="connsiteY2" fmla="*/ 350360 h 350360"/>
              <a:gd name="connsiteX3" fmla="*/ 103775 w 304618"/>
              <a:gd name="connsiteY3" fmla="*/ 350360 h 350360"/>
              <a:gd name="connsiteX4" fmla="*/ 0 w 304618"/>
              <a:gd name="connsiteY4" fmla="*/ 191834 h 350360"/>
              <a:gd name="connsiteX5" fmla="*/ 8525 w 304618"/>
              <a:gd name="connsiteY5" fmla="*/ 0 h 350360"/>
              <a:gd name="connsiteX0" fmla="*/ 33925 w 330018"/>
              <a:gd name="connsiteY0" fmla="*/ 0 h 350360"/>
              <a:gd name="connsiteX1" fmla="*/ 330018 w 330018"/>
              <a:gd name="connsiteY1" fmla="*/ 0 h 350360"/>
              <a:gd name="connsiteX2" fmla="*/ 330018 w 330018"/>
              <a:gd name="connsiteY2" fmla="*/ 350360 h 350360"/>
              <a:gd name="connsiteX3" fmla="*/ 129175 w 330018"/>
              <a:gd name="connsiteY3" fmla="*/ 350360 h 350360"/>
              <a:gd name="connsiteX4" fmla="*/ 0 w 330018"/>
              <a:gd name="connsiteY4" fmla="*/ 134684 h 350360"/>
              <a:gd name="connsiteX5" fmla="*/ 33925 w 330018"/>
              <a:gd name="connsiteY5" fmla="*/ 0 h 350360"/>
              <a:gd name="connsiteX0" fmla="*/ 33925 w 330018"/>
              <a:gd name="connsiteY0" fmla="*/ 0 h 350360"/>
              <a:gd name="connsiteX1" fmla="*/ 330018 w 330018"/>
              <a:gd name="connsiteY1" fmla="*/ 0 h 350360"/>
              <a:gd name="connsiteX2" fmla="*/ 330018 w 330018"/>
              <a:gd name="connsiteY2" fmla="*/ 350360 h 350360"/>
              <a:gd name="connsiteX3" fmla="*/ 129175 w 330018"/>
              <a:gd name="connsiteY3" fmla="*/ 350360 h 350360"/>
              <a:gd name="connsiteX4" fmla="*/ 101600 w 330018"/>
              <a:gd name="connsiteY4" fmla="*/ 223747 h 350360"/>
              <a:gd name="connsiteX5" fmla="*/ 0 w 330018"/>
              <a:gd name="connsiteY5" fmla="*/ 134684 h 350360"/>
              <a:gd name="connsiteX6" fmla="*/ 33925 w 330018"/>
              <a:gd name="connsiteY6" fmla="*/ 0 h 350360"/>
              <a:gd name="connsiteX0" fmla="*/ 33925 w 330018"/>
              <a:gd name="connsiteY0" fmla="*/ 0 h 350360"/>
              <a:gd name="connsiteX1" fmla="*/ 330018 w 330018"/>
              <a:gd name="connsiteY1" fmla="*/ 0 h 350360"/>
              <a:gd name="connsiteX2" fmla="*/ 330018 w 330018"/>
              <a:gd name="connsiteY2" fmla="*/ 350360 h 350360"/>
              <a:gd name="connsiteX3" fmla="*/ 129175 w 330018"/>
              <a:gd name="connsiteY3" fmla="*/ 350360 h 350360"/>
              <a:gd name="connsiteX4" fmla="*/ 101600 w 330018"/>
              <a:gd name="connsiteY4" fmla="*/ 223747 h 350360"/>
              <a:gd name="connsiteX5" fmla="*/ 0 w 330018"/>
              <a:gd name="connsiteY5" fmla="*/ 134684 h 350360"/>
              <a:gd name="connsiteX6" fmla="*/ 33925 w 330018"/>
              <a:gd name="connsiteY6" fmla="*/ 0 h 350360"/>
              <a:gd name="connsiteX0" fmla="*/ 0 w 331018"/>
              <a:gd name="connsiteY0" fmla="*/ 0 h 350360"/>
              <a:gd name="connsiteX1" fmla="*/ 331018 w 331018"/>
              <a:gd name="connsiteY1" fmla="*/ 0 h 350360"/>
              <a:gd name="connsiteX2" fmla="*/ 331018 w 331018"/>
              <a:gd name="connsiteY2" fmla="*/ 350360 h 350360"/>
              <a:gd name="connsiteX3" fmla="*/ 130175 w 331018"/>
              <a:gd name="connsiteY3" fmla="*/ 350360 h 350360"/>
              <a:gd name="connsiteX4" fmla="*/ 102600 w 331018"/>
              <a:gd name="connsiteY4" fmla="*/ 223747 h 350360"/>
              <a:gd name="connsiteX5" fmla="*/ 1000 w 331018"/>
              <a:gd name="connsiteY5" fmla="*/ 134684 h 350360"/>
              <a:gd name="connsiteX6" fmla="*/ 0 w 331018"/>
              <a:gd name="connsiteY6" fmla="*/ 0 h 350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1018" h="350360">
                <a:moveTo>
                  <a:pt x="0" y="0"/>
                </a:moveTo>
                <a:lnTo>
                  <a:pt x="331018" y="0"/>
                </a:lnTo>
                <a:lnTo>
                  <a:pt x="331018" y="350360"/>
                </a:lnTo>
                <a:lnTo>
                  <a:pt x="130175" y="350360"/>
                </a:lnTo>
                <a:cubicBezTo>
                  <a:pt x="116387" y="287053"/>
                  <a:pt x="124129" y="259693"/>
                  <a:pt x="102600" y="223747"/>
                </a:cubicBezTo>
                <a:cubicBezTo>
                  <a:pt x="81071" y="187801"/>
                  <a:pt x="5400" y="174092"/>
                  <a:pt x="1000" y="134684"/>
                </a:cubicBezTo>
                <a:cubicBezTo>
                  <a:pt x="667" y="89789"/>
                  <a:pt x="333" y="44895"/>
                  <a:pt x="0" y="0"/>
                </a:cubicBezTo>
                <a:close/>
              </a:path>
            </a:pathLst>
          </a:custGeom>
          <a:solidFill>
            <a:schemeClr val="bg1">
              <a:lumMod val="50000"/>
            </a:schemeClr>
          </a:solidFill>
          <a:ln w="9525">
            <a:noFill/>
            <a:miter lim="800000"/>
            <a:headEnd/>
            <a:tailEnd/>
          </a:ln>
          <a:effectLst/>
        </p:spPr>
        <p:txBody>
          <a:bodyPr wrap="none" anchor="ctr"/>
          <a:lstStyle/>
          <a:p>
            <a:pPr algn="l"/>
            <a:endParaRPr lang="en-US" dirty="0">
              <a:solidFill>
                <a:srgbClr val="000000"/>
              </a:solidFill>
              <a:latin typeface="Helvetica"/>
              <a:cs typeface="Helvetica"/>
            </a:endParaRPr>
          </a:p>
        </p:txBody>
      </p:sp>
      <p:sp>
        <p:nvSpPr>
          <p:cNvPr id="473" name="Rectangle 237" descr="Dark downward diagonal"/>
          <p:cNvSpPr>
            <a:spLocks noChangeArrowheads="1"/>
          </p:cNvSpPr>
          <p:nvPr/>
        </p:nvSpPr>
        <p:spPr bwMode="auto">
          <a:xfrm>
            <a:off x="4601627" y="2994495"/>
            <a:ext cx="383197" cy="350360"/>
          </a:xfrm>
          <a:custGeom>
            <a:avLst/>
            <a:gdLst>
              <a:gd name="connsiteX0" fmla="*/ 0 w 240322"/>
              <a:gd name="connsiteY0" fmla="*/ 0 h 350360"/>
              <a:gd name="connsiteX1" fmla="*/ 240322 w 240322"/>
              <a:gd name="connsiteY1" fmla="*/ 0 h 350360"/>
              <a:gd name="connsiteX2" fmla="*/ 240322 w 240322"/>
              <a:gd name="connsiteY2" fmla="*/ 350360 h 350360"/>
              <a:gd name="connsiteX3" fmla="*/ 0 w 240322"/>
              <a:gd name="connsiteY3" fmla="*/ 350360 h 350360"/>
              <a:gd name="connsiteX4" fmla="*/ 0 w 240322"/>
              <a:gd name="connsiteY4" fmla="*/ 0 h 350360"/>
              <a:gd name="connsiteX0" fmla="*/ 0 w 383197"/>
              <a:gd name="connsiteY0" fmla="*/ 0 h 350360"/>
              <a:gd name="connsiteX1" fmla="*/ 240322 w 383197"/>
              <a:gd name="connsiteY1" fmla="*/ 0 h 350360"/>
              <a:gd name="connsiteX2" fmla="*/ 383197 w 383197"/>
              <a:gd name="connsiteY2" fmla="*/ 347185 h 350360"/>
              <a:gd name="connsiteX3" fmla="*/ 0 w 383197"/>
              <a:gd name="connsiteY3" fmla="*/ 350360 h 350360"/>
              <a:gd name="connsiteX4" fmla="*/ 0 w 383197"/>
              <a:gd name="connsiteY4" fmla="*/ 0 h 350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197" h="350360">
                <a:moveTo>
                  <a:pt x="0" y="0"/>
                </a:moveTo>
                <a:lnTo>
                  <a:pt x="240322" y="0"/>
                </a:lnTo>
                <a:lnTo>
                  <a:pt x="383197" y="347185"/>
                </a:lnTo>
                <a:lnTo>
                  <a:pt x="0" y="350360"/>
                </a:lnTo>
                <a:lnTo>
                  <a:pt x="0" y="0"/>
                </a:lnTo>
                <a:close/>
              </a:path>
            </a:pathLst>
          </a:custGeom>
          <a:solidFill>
            <a:schemeClr val="bg1">
              <a:lumMod val="50000"/>
            </a:schemeClr>
          </a:solidFill>
          <a:ln w="9525">
            <a:noFill/>
            <a:miter lim="800000"/>
            <a:headEnd/>
            <a:tailEnd/>
          </a:ln>
          <a:effectLst/>
        </p:spPr>
        <p:txBody>
          <a:bodyPr wrap="none" anchor="ctr"/>
          <a:lstStyle/>
          <a:p>
            <a:pPr algn="l"/>
            <a:endParaRPr lang="en-US" dirty="0">
              <a:solidFill>
                <a:srgbClr val="000000"/>
              </a:solidFill>
              <a:latin typeface="Helvetica"/>
              <a:cs typeface="Helvetica"/>
            </a:endParaRPr>
          </a:p>
        </p:txBody>
      </p:sp>
      <p:sp>
        <p:nvSpPr>
          <p:cNvPr id="480" name="Rectangle 237" descr="Dark downward diagonal"/>
          <p:cNvSpPr>
            <a:spLocks noChangeArrowheads="1"/>
          </p:cNvSpPr>
          <p:nvPr/>
        </p:nvSpPr>
        <p:spPr bwMode="auto">
          <a:xfrm>
            <a:off x="4601628" y="3402605"/>
            <a:ext cx="403673" cy="353535"/>
          </a:xfrm>
          <a:custGeom>
            <a:avLst/>
            <a:gdLst>
              <a:gd name="connsiteX0" fmla="*/ 0 w 259033"/>
              <a:gd name="connsiteY0" fmla="*/ 0 h 350360"/>
              <a:gd name="connsiteX1" fmla="*/ 259033 w 259033"/>
              <a:gd name="connsiteY1" fmla="*/ 0 h 350360"/>
              <a:gd name="connsiteX2" fmla="*/ 259033 w 259033"/>
              <a:gd name="connsiteY2" fmla="*/ 350360 h 350360"/>
              <a:gd name="connsiteX3" fmla="*/ 0 w 259033"/>
              <a:gd name="connsiteY3" fmla="*/ 350360 h 350360"/>
              <a:gd name="connsiteX4" fmla="*/ 0 w 259033"/>
              <a:gd name="connsiteY4" fmla="*/ 0 h 350360"/>
              <a:gd name="connsiteX0" fmla="*/ 0 w 403648"/>
              <a:gd name="connsiteY0" fmla="*/ 0 h 350360"/>
              <a:gd name="connsiteX1" fmla="*/ 259033 w 403648"/>
              <a:gd name="connsiteY1" fmla="*/ 0 h 350360"/>
              <a:gd name="connsiteX2" fmla="*/ 403637 w 403648"/>
              <a:gd name="connsiteY2" fmla="*/ 163259 h 350360"/>
              <a:gd name="connsiteX3" fmla="*/ 259033 w 403648"/>
              <a:gd name="connsiteY3" fmla="*/ 350360 h 350360"/>
              <a:gd name="connsiteX4" fmla="*/ 0 w 403648"/>
              <a:gd name="connsiteY4" fmla="*/ 350360 h 350360"/>
              <a:gd name="connsiteX5" fmla="*/ 0 w 403648"/>
              <a:gd name="connsiteY5" fmla="*/ 0 h 350360"/>
              <a:gd name="connsiteX0" fmla="*/ 0 w 403655"/>
              <a:gd name="connsiteY0" fmla="*/ 3175 h 353535"/>
              <a:gd name="connsiteX1" fmla="*/ 313008 w 403655"/>
              <a:gd name="connsiteY1" fmla="*/ 0 h 353535"/>
              <a:gd name="connsiteX2" fmla="*/ 403637 w 403655"/>
              <a:gd name="connsiteY2" fmla="*/ 166434 h 353535"/>
              <a:gd name="connsiteX3" fmla="*/ 259033 w 403655"/>
              <a:gd name="connsiteY3" fmla="*/ 353535 h 353535"/>
              <a:gd name="connsiteX4" fmla="*/ 0 w 403655"/>
              <a:gd name="connsiteY4" fmla="*/ 353535 h 353535"/>
              <a:gd name="connsiteX5" fmla="*/ 0 w 403655"/>
              <a:gd name="connsiteY5" fmla="*/ 3175 h 353535"/>
              <a:gd name="connsiteX0" fmla="*/ 0 w 403673"/>
              <a:gd name="connsiteY0" fmla="*/ 3175 h 353535"/>
              <a:gd name="connsiteX1" fmla="*/ 313008 w 403673"/>
              <a:gd name="connsiteY1" fmla="*/ 0 h 353535"/>
              <a:gd name="connsiteX2" fmla="*/ 403637 w 403673"/>
              <a:gd name="connsiteY2" fmla="*/ 166434 h 353535"/>
              <a:gd name="connsiteX3" fmla="*/ 259033 w 403673"/>
              <a:gd name="connsiteY3" fmla="*/ 353535 h 353535"/>
              <a:gd name="connsiteX4" fmla="*/ 0 w 403673"/>
              <a:gd name="connsiteY4" fmla="*/ 353535 h 353535"/>
              <a:gd name="connsiteX5" fmla="*/ 0 w 403673"/>
              <a:gd name="connsiteY5" fmla="*/ 3175 h 353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673" h="353535">
                <a:moveTo>
                  <a:pt x="0" y="3175"/>
                </a:moveTo>
                <a:lnTo>
                  <a:pt x="313008" y="0"/>
                </a:lnTo>
                <a:cubicBezTo>
                  <a:pt x="358322" y="83217"/>
                  <a:pt x="405177" y="110956"/>
                  <a:pt x="403637" y="166434"/>
                </a:cubicBezTo>
                <a:lnTo>
                  <a:pt x="259033" y="353535"/>
                </a:lnTo>
                <a:lnTo>
                  <a:pt x="0" y="353535"/>
                </a:lnTo>
                <a:lnTo>
                  <a:pt x="0" y="3175"/>
                </a:lnTo>
                <a:close/>
              </a:path>
            </a:pathLst>
          </a:custGeom>
          <a:solidFill>
            <a:schemeClr val="bg1">
              <a:lumMod val="50000"/>
            </a:schemeClr>
          </a:solidFill>
          <a:ln w="9525">
            <a:noFill/>
            <a:miter lim="800000"/>
            <a:headEnd/>
            <a:tailEnd/>
          </a:ln>
          <a:effectLst/>
        </p:spPr>
        <p:txBody>
          <a:bodyPr wrap="none" anchor="ctr"/>
          <a:lstStyle/>
          <a:p>
            <a:pPr algn="l"/>
            <a:endParaRPr lang="en-US" dirty="0">
              <a:solidFill>
                <a:srgbClr val="000000"/>
              </a:solidFill>
              <a:latin typeface="Helvetica"/>
              <a:cs typeface="Helvetica"/>
            </a:endParaRPr>
          </a:p>
        </p:txBody>
      </p:sp>
      <p:cxnSp>
        <p:nvCxnSpPr>
          <p:cNvPr id="486" name="Straight Arrow Connector 485"/>
          <p:cNvCxnSpPr/>
          <p:nvPr/>
        </p:nvCxnSpPr>
        <p:spPr>
          <a:xfrm rot="16200000" flipH="1">
            <a:off x="6412781" y="3101802"/>
            <a:ext cx="1367" cy="407963"/>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487" name="Arc 486"/>
          <p:cNvSpPr/>
          <p:nvPr/>
        </p:nvSpPr>
        <p:spPr>
          <a:xfrm>
            <a:off x="6324833" y="3186936"/>
            <a:ext cx="94541" cy="288359"/>
          </a:xfrm>
          <a:prstGeom prst="arc">
            <a:avLst>
              <a:gd name="adj1" fmla="val 14681771"/>
              <a:gd name="adj2" fmla="val 10073707"/>
            </a:avLst>
          </a:prstGeom>
          <a:ln>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fontAlgn="auto">
              <a:spcBef>
                <a:spcPts val="0"/>
              </a:spcBef>
              <a:spcAft>
                <a:spcPts val="0"/>
              </a:spcAft>
            </a:pPr>
            <a:endParaRPr lang="en-US">
              <a:solidFill>
                <a:srgbClr val="000000"/>
              </a:solidFill>
              <a:latin typeface="Arial"/>
              <a:cs typeface="Arial"/>
            </a:endParaRPr>
          </a:p>
        </p:txBody>
      </p:sp>
      <p:sp>
        <p:nvSpPr>
          <p:cNvPr id="488" name="TextBox 487"/>
          <p:cNvSpPr txBox="1"/>
          <p:nvPr/>
        </p:nvSpPr>
        <p:spPr>
          <a:xfrm>
            <a:off x="5621791" y="4434428"/>
            <a:ext cx="1620957" cy="461665"/>
          </a:xfrm>
          <a:prstGeom prst="rect">
            <a:avLst/>
          </a:prstGeom>
          <a:noFill/>
        </p:spPr>
        <p:txBody>
          <a:bodyPr wrap="none" rtlCol="0">
            <a:spAutoFit/>
          </a:bodyPr>
          <a:lstStyle/>
          <a:p>
            <a:pPr fontAlgn="auto">
              <a:spcBef>
                <a:spcPts val="0"/>
              </a:spcBef>
              <a:spcAft>
                <a:spcPts val="0"/>
              </a:spcAft>
            </a:pPr>
            <a:r>
              <a:rPr lang="en-US" sz="1200" dirty="0" smtClean="0">
                <a:solidFill>
                  <a:srgbClr val="000000"/>
                </a:solidFill>
                <a:latin typeface="Arial"/>
                <a:cs typeface="Arial"/>
              </a:rPr>
              <a:t>structure of 1OKC</a:t>
            </a:r>
          </a:p>
          <a:p>
            <a:pPr fontAlgn="auto">
              <a:spcBef>
                <a:spcPts val="0"/>
              </a:spcBef>
              <a:spcAft>
                <a:spcPts val="0"/>
              </a:spcAft>
            </a:pPr>
            <a:r>
              <a:rPr lang="en-US" sz="1200" dirty="0" smtClean="0">
                <a:solidFill>
                  <a:srgbClr val="000000"/>
                </a:solidFill>
                <a:latin typeface="Arial"/>
                <a:cs typeface="Arial"/>
              </a:rPr>
              <a:t>cow ATP/ADP carrier</a:t>
            </a:r>
            <a:endParaRPr lang="en-US" sz="1200" dirty="0">
              <a:solidFill>
                <a:srgbClr val="000000"/>
              </a:solidFill>
              <a:latin typeface="Arial"/>
              <a:cs typeface="Arial"/>
            </a:endParaRPr>
          </a:p>
        </p:txBody>
      </p:sp>
      <p:sp>
        <p:nvSpPr>
          <p:cNvPr id="490" name="Text Box 148"/>
          <p:cNvSpPr txBox="1">
            <a:spLocks noChangeArrowheads="1"/>
          </p:cNvSpPr>
          <p:nvPr/>
        </p:nvSpPr>
        <p:spPr bwMode="auto">
          <a:xfrm>
            <a:off x="4151923" y="1443488"/>
            <a:ext cx="4435232" cy="784830"/>
          </a:xfrm>
          <a:prstGeom prst="rect">
            <a:avLst/>
          </a:prstGeom>
          <a:noFill/>
          <a:ln w="9525">
            <a:noFill/>
            <a:miter lim="800000"/>
            <a:headEnd/>
            <a:tailEnd/>
          </a:ln>
          <a:effectLst/>
        </p:spPr>
        <p:txBody>
          <a:bodyPr wrap="square">
            <a:spAutoFit/>
          </a:bodyPr>
          <a:lstStyle/>
          <a:p>
            <a:pPr marL="180975" indent="-180975" algn="l"/>
            <a:r>
              <a:rPr lang="en-US" sz="1500" dirty="0" smtClean="0">
                <a:solidFill>
                  <a:srgbClr val="000000"/>
                </a:solidFill>
                <a:latin typeface="Helvetica"/>
                <a:cs typeface="Helvetica"/>
              </a:rPr>
              <a:t>The IM has multiple Solute Carrier (SLC) 25 family proteins that operate as symporters, exchangers or FDUs (i.e., mostly ACTIVE!).</a:t>
            </a:r>
          </a:p>
        </p:txBody>
      </p:sp>
      <p:sp>
        <p:nvSpPr>
          <p:cNvPr id="491" name="Text Box 4"/>
          <p:cNvSpPr txBox="1">
            <a:spLocks noChangeArrowheads="1"/>
          </p:cNvSpPr>
          <p:nvPr/>
        </p:nvSpPr>
        <p:spPr bwMode="auto">
          <a:xfrm>
            <a:off x="2365558" y="1915035"/>
            <a:ext cx="730806" cy="276999"/>
          </a:xfrm>
          <a:prstGeom prst="rect">
            <a:avLst/>
          </a:prstGeom>
          <a:noFill/>
          <a:ln w="9525">
            <a:noFill/>
            <a:miter lim="800000"/>
            <a:headEnd/>
            <a:tailEnd/>
          </a:ln>
          <a:effectLst/>
        </p:spPr>
        <p:txBody>
          <a:bodyPr wrap="square">
            <a:spAutoFit/>
          </a:bodyPr>
          <a:lstStyle/>
          <a:p>
            <a:r>
              <a:rPr lang="en-US" sz="1200" b="1" dirty="0" smtClean="0">
                <a:solidFill>
                  <a:srgbClr val="FFFFFF">
                    <a:lumMod val="50000"/>
                  </a:srgbClr>
                </a:solidFill>
                <a:latin typeface="Helvetica"/>
                <a:cs typeface="Helvetica"/>
              </a:rPr>
              <a:t>cytosol</a:t>
            </a:r>
            <a:endParaRPr lang="en-US" sz="1200" b="1" baseline="-25000" dirty="0">
              <a:solidFill>
                <a:srgbClr val="FFFFFF">
                  <a:lumMod val="50000"/>
                </a:srgbClr>
              </a:solidFill>
              <a:latin typeface="Helvetica"/>
              <a:cs typeface="Helvetica"/>
            </a:endParaRPr>
          </a:p>
        </p:txBody>
      </p:sp>
      <p:sp>
        <p:nvSpPr>
          <p:cNvPr id="492" name="TextBox 491"/>
          <p:cNvSpPr txBox="1"/>
          <p:nvPr/>
        </p:nvSpPr>
        <p:spPr>
          <a:xfrm>
            <a:off x="724719" y="2570830"/>
            <a:ext cx="539781" cy="276999"/>
          </a:xfrm>
          <a:prstGeom prst="rect">
            <a:avLst/>
          </a:prstGeom>
          <a:noFill/>
        </p:spPr>
        <p:txBody>
          <a:bodyPr wrap="none" rtlCol="0">
            <a:spAutoFit/>
          </a:bodyPr>
          <a:lstStyle/>
          <a:p>
            <a:pPr algn="l" fontAlgn="auto">
              <a:spcBef>
                <a:spcPts val="0"/>
              </a:spcBef>
              <a:spcAft>
                <a:spcPts val="0"/>
              </a:spcAft>
            </a:pPr>
            <a:r>
              <a:rPr lang="en-US" sz="1200" b="1" dirty="0" smtClean="0">
                <a:solidFill>
                  <a:srgbClr val="000000"/>
                </a:solidFill>
                <a:latin typeface="Helvetica"/>
                <a:cs typeface="Arial"/>
              </a:rPr>
              <a:t>+ + + </a:t>
            </a:r>
            <a:endParaRPr lang="en-US" sz="1200" b="1" dirty="0">
              <a:solidFill>
                <a:srgbClr val="000000"/>
              </a:solidFill>
              <a:latin typeface="Helvetica"/>
              <a:cs typeface="Arial"/>
            </a:endParaRPr>
          </a:p>
        </p:txBody>
      </p:sp>
      <p:sp>
        <p:nvSpPr>
          <p:cNvPr id="493" name="TextBox 492"/>
          <p:cNvSpPr txBox="1"/>
          <p:nvPr/>
        </p:nvSpPr>
        <p:spPr>
          <a:xfrm>
            <a:off x="722740" y="2912790"/>
            <a:ext cx="543739" cy="276999"/>
          </a:xfrm>
          <a:prstGeom prst="rect">
            <a:avLst/>
          </a:prstGeom>
          <a:noFill/>
        </p:spPr>
        <p:txBody>
          <a:bodyPr wrap="none" rtlCol="0">
            <a:spAutoFit/>
          </a:bodyPr>
          <a:lstStyle/>
          <a:p>
            <a:pPr algn="l" fontAlgn="auto">
              <a:spcBef>
                <a:spcPts val="0"/>
              </a:spcBef>
              <a:spcAft>
                <a:spcPts val="0"/>
              </a:spcAft>
            </a:pPr>
            <a:r>
              <a:rPr lang="en-US" sz="1200" b="1" dirty="0" smtClean="0">
                <a:solidFill>
                  <a:srgbClr val="FF0000"/>
                </a:solidFill>
                <a:latin typeface="Helvetica"/>
                <a:cs typeface="Arial"/>
              </a:rPr>
              <a:t>− − −</a:t>
            </a:r>
            <a:endParaRPr lang="en-US" sz="1200" b="1" dirty="0">
              <a:solidFill>
                <a:srgbClr val="FF0000"/>
              </a:solidFill>
              <a:latin typeface="Helvetica"/>
              <a:cs typeface="Arial"/>
            </a:endParaRPr>
          </a:p>
        </p:txBody>
      </p:sp>
      <p:sp>
        <p:nvSpPr>
          <p:cNvPr id="496" name="TextBox 495"/>
          <p:cNvSpPr txBox="1"/>
          <p:nvPr/>
        </p:nvSpPr>
        <p:spPr>
          <a:xfrm>
            <a:off x="508675" y="3095864"/>
            <a:ext cx="971869" cy="261610"/>
          </a:xfrm>
          <a:prstGeom prst="rect">
            <a:avLst/>
          </a:prstGeom>
          <a:noFill/>
        </p:spPr>
        <p:txBody>
          <a:bodyPr wrap="none" rtlCol="0">
            <a:spAutoFit/>
          </a:bodyPr>
          <a:lstStyle/>
          <a:p>
            <a:pPr algn="l" fontAlgn="auto">
              <a:spcBef>
                <a:spcPts val="0"/>
              </a:spcBef>
              <a:spcAft>
                <a:spcPts val="0"/>
              </a:spcAft>
            </a:pPr>
            <a:r>
              <a:rPr lang="en-US" sz="1100" b="1" i="1" dirty="0" smtClean="0">
                <a:solidFill>
                  <a:srgbClr val="FF0000"/>
                </a:solidFill>
                <a:latin typeface="Helvetica"/>
                <a:cs typeface="Arial"/>
              </a:rPr>
              <a:t>E</a:t>
            </a:r>
            <a:r>
              <a:rPr lang="en-US" sz="1100" b="1" i="1" baseline="-25000" dirty="0" smtClean="0">
                <a:solidFill>
                  <a:srgbClr val="FF0000"/>
                </a:solidFill>
                <a:latin typeface="Helvetica"/>
                <a:cs typeface="Arial"/>
              </a:rPr>
              <a:t>m </a:t>
            </a:r>
            <a:r>
              <a:rPr lang="en-US" sz="1100" dirty="0" smtClean="0">
                <a:solidFill>
                  <a:srgbClr val="FF0000"/>
                </a:solidFill>
                <a:latin typeface="Helvetica"/>
                <a:cs typeface="Arial"/>
              </a:rPr>
              <a:t>≈ -95 mV</a:t>
            </a:r>
            <a:endParaRPr lang="en-US" sz="1100" dirty="0">
              <a:solidFill>
                <a:srgbClr val="FF0000"/>
              </a:solidFill>
              <a:latin typeface="Helvetica"/>
              <a:cs typeface="Arial"/>
            </a:endParaRPr>
          </a:p>
        </p:txBody>
      </p:sp>
    </p:spTree>
    <p:extLst>
      <p:ext uri="{BB962C8B-B14F-4D97-AF65-F5344CB8AC3E}">
        <p14:creationId xmlns:p14="http://schemas.microsoft.com/office/powerpoint/2010/main" val="1512270684"/>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6" descr="xylE side.png"/>
          <p:cNvPicPr>
            <a:picLocks noChangeAspect="1"/>
          </p:cNvPicPr>
          <p:nvPr/>
        </p:nvPicPr>
        <p:blipFill rotWithShape="1">
          <a:blip r:embed="rId3">
            <a:extLst>
              <a:ext uri="{28A0092B-C50C-407E-A947-70E740481C1C}">
                <a14:useLocalDpi xmlns:a14="http://schemas.microsoft.com/office/drawing/2010/main" val="0"/>
              </a:ext>
            </a:extLst>
          </a:blip>
          <a:srcRect l="11695" r="17269"/>
          <a:stretch/>
        </p:blipFill>
        <p:spPr>
          <a:xfrm>
            <a:off x="505093" y="1553349"/>
            <a:ext cx="1985610" cy="1895493"/>
          </a:xfrm>
          <a:prstGeom prst="rect">
            <a:avLst/>
          </a:prstGeom>
        </p:spPr>
      </p:pic>
      <p:pic>
        <p:nvPicPr>
          <p:cNvPr id="38" name="Picture 37" descr="xylE top.png"/>
          <p:cNvPicPr>
            <a:picLocks noChangeAspect="1"/>
          </p:cNvPicPr>
          <p:nvPr/>
        </p:nvPicPr>
        <p:blipFill rotWithShape="1">
          <a:blip r:embed="rId4">
            <a:extLst>
              <a:ext uri="{28A0092B-C50C-407E-A947-70E740481C1C}">
                <a14:useLocalDpi xmlns:a14="http://schemas.microsoft.com/office/drawing/2010/main" val="0"/>
              </a:ext>
            </a:extLst>
          </a:blip>
          <a:srcRect l="14442" t="9320" r="13737" b="11975"/>
          <a:stretch/>
        </p:blipFill>
        <p:spPr>
          <a:xfrm>
            <a:off x="3117148" y="1702775"/>
            <a:ext cx="2007551" cy="1491852"/>
          </a:xfrm>
          <a:prstGeom prst="rect">
            <a:avLst/>
          </a:prstGeom>
        </p:spPr>
      </p:pic>
      <p:cxnSp>
        <p:nvCxnSpPr>
          <p:cNvPr id="6" name="Straight Arrow Connector 5"/>
          <p:cNvCxnSpPr/>
          <p:nvPr/>
        </p:nvCxnSpPr>
        <p:spPr>
          <a:xfrm rot="16200000" flipH="1">
            <a:off x="2779399" y="2377849"/>
            <a:ext cx="1367" cy="407963"/>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7" name="Arc 6"/>
          <p:cNvSpPr/>
          <p:nvPr/>
        </p:nvSpPr>
        <p:spPr>
          <a:xfrm>
            <a:off x="2691451" y="2462983"/>
            <a:ext cx="94541" cy="288359"/>
          </a:xfrm>
          <a:prstGeom prst="arc">
            <a:avLst>
              <a:gd name="adj1" fmla="val 14681771"/>
              <a:gd name="adj2" fmla="val 10073707"/>
            </a:avLst>
          </a:prstGeom>
          <a:ln>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fontAlgn="auto">
              <a:spcBef>
                <a:spcPts val="0"/>
              </a:spcBef>
              <a:spcAft>
                <a:spcPts val="0"/>
              </a:spcAft>
            </a:pPr>
            <a:endParaRPr lang="en-US">
              <a:solidFill>
                <a:srgbClr val="000000"/>
              </a:solidFill>
              <a:latin typeface="Arial"/>
              <a:cs typeface="Arial"/>
            </a:endParaRPr>
          </a:p>
        </p:txBody>
      </p:sp>
      <p:sp>
        <p:nvSpPr>
          <p:cNvPr id="8" name="Rectangle 237" descr="Dark downward diagonal"/>
          <p:cNvSpPr>
            <a:spLocks noChangeArrowheads="1"/>
          </p:cNvSpPr>
          <p:nvPr/>
        </p:nvSpPr>
        <p:spPr bwMode="auto">
          <a:xfrm>
            <a:off x="2154767" y="2248598"/>
            <a:ext cx="335199" cy="285866"/>
          </a:xfrm>
          <a:custGeom>
            <a:avLst/>
            <a:gdLst>
              <a:gd name="connsiteX0" fmla="*/ 0 w 296093"/>
              <a:gd name="connsiteY0" fmla="*/ 0 h 350360"/>
              <a:gd name="connsiteX1" fmla="*/ 296093 w 296093"/>
              <a:gd name="connsiteY1" fmla="*/ 0 h 350360"/>
              <a:gd name="connsiteX2" fmla="*/ 296093 w 296093"/>
              <a:gd name="connsiteY2" fmla="*/ 350360 h 350360"/>
              <a:gd name="connsiteX3" fmla="*/ 0 w 296093"/>
              <a:gd name="connsiteY3" fmla="*/ 350360 h 350360"/>
              <a:gd name="connsiteX4" fmla="*/ 0 w 296093"/>
              <a:gd name="connsiteY4" fmla="*/ 0 h 350360"/>
              <a:gd name="connsiteX0" fmla="*/ 0 w 296093"/>
              <a:gd name="connsiteY0" fmla="*/ 0 h 350360"/>
              <a:gd name="connsiteX1" fmla="*/ 296093 w 296093"/>
              <a:gd name="connsiteY1" fmla="*/ 0 h 350360"/>
              <a:gd name="connsiteX2" fmla="*/ 296093 w 296093"/>
              <a:gd name="connsiteY2" fmla="*/ 350360 h 350360"/>
              <a:gd name="connsiteX3" fmla="*/ 22225 w 296093"/>
              <a:gd name="connsiteY3" fmla="*/ 350360 h 350360"/>
              <a:gd name="connsiteX4" fmla="*/ 0 w 296093"/>
              <a:gd name="connsiteY4" fmla="*/ 0 h 350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093" h="350360">
                <a:moveTo>
                  <a:pt x="0" y="0"/>
                </a:moveTo>
                <a:lnTo>
                  <a:pt x="296093" y="0"/>
                </a:lnTo>
                <a:lnTo>
                  <a:pt x="296093" y="350360"/>
                </a:lnTo>
                <a:lnTo>
                  <a:pt x="22225" y="350360"/>
                </a:lnTo>
                <a:lnTo>
                  <a:pt x="0" y="0"/>
                </a:lnTo>
                <a:close/>
              </a:path>
            </a:pathLst>
          </a:custGeom>
          <a:pattFill prst="dkDnDiag">
            <a:fgClr>
              <a:schemeClr val="bg2"/>
            </a:fgClr>
            <a:bgClr>
              <a:srgbClr val="DDDDDD"/>
            </a:bgClr>
          </a:pattFill>
          <a:ln w="9525">
            <a:noFill/>
            <a:miter lim="800000"/>
            <a:headEnd/>
            <a:tailEnd/>
          </a:ln>
          <a:effectLst/>
        </p:spPr>
        <p:txBody>
          <a:bodyPr wrap="none" anchor="ctr"/>
          <a:lstStyle/>
          <a:p>
            <a:pPr algn="l"/>
            <a:endParaRPr lang="en-US" dirty="0">
              <a:solidFill>
                <a:srgbClr val="000000"/>
              </a:solidFill>
              <a:latin typeface="Helvetica"/>
              <a:cs typeface="Helvetica"/>
            </a:endParaRPr>
          </a:p>
        </p:txBody>
      </p:sp>
      <p:sp>
        <p:nvSpPr>
          <p:cNvPr id="9" name="Rectangle 237" descr="Dark downward diagonal"/>
          <p:cNvSpPr>
            <a:spLocks noChangeArrowheads="1"/>
          </p:cNvSpPr>
          <p:nvPr/>
        </p:nvSpPr>
        <p:spPr bwMode="auto">
          <a:xfrm flipV="1">
            <a:off x="2193873" y="2601267"/>
            <a:ext cx="296093" cy="285866"/>
          </a:xfrm>
          <a:custGeom>
            <a:avLst/>
            <a:gdLst>
              <a:gd name="connsiteX0" fmla="*/ 0 w 296093"/>
              <a:gd name="connsiteY0" fmla="*/ 0 h 350360"/>
              <a:gd name="connsiteX1" fmla="*/ 296093 w 296093"/>
              <a:gd name="connsiteY1" fmla="*/ 0 h 350360"/>
              <a:gd name="connsiteX2" fmla="*/ 296093 w 296093"/>
              <a:gd name="connsiteY2" fmla="*/ 350360 h 350360"/>
              <a:gd name="connsiteX3" fmla="*/ 0 w 296093"/>
              <a:gd name="connsiteY3" fmla="*/ 350360 h 350360"/>
              <a:gd name="connsiteX4" fmla="*/ 0 w 296093"/>
              <a:gd name="connsiteY4" fmla="*/ 0 h 350360"/>
              <a:gd name="connsiteX0" fmla="*/ 0 w 296093"/>
              <a:gd name="connsiteY0" fmla="*/ 0 h 350360"/>
              <a:gd name="connsiteX1" fmla="*/ 296093 w 296093"/>
              <a:gd name="connsiteY1" fmla="*/ 0 h 350360"/>
              <a:gd name="connsiteX2" fmla="*/ 296093 w 296093"/>
              <a:gd name="connsiteY2" fmla="*/ 350360 h 350360"/>
              <a:gd name="connsiteX3" fmla="*/ 60325 w 296093"/>
              <a:gd name="connsiteY3" fmla="*/ 350360 h 350360"/>
              <a:gd name="connsiteX4" fmla="*/ 0 w 296093"/>
              <a:gd name="connsiteY4" fmla="*/ 0 h 350360"/>
              <a:gd name="connsiteX0" fmla="*/ 0 w 296093"/>
              <a:gd name="connsiteY0" fmla="*/ 0 h 350360"/>
              <a:gd name="connsiteX1" fmla="*/ 296093 w 296093"/>
              <a:gd name="connsiteY1" fmla="*/ 0 h 350360"/>
              <a:gd name="connsiteX2" fmla="*/ 296093 w 296093"/>
              <a:gd name="connsiteY2" fmla="*/ 350360 h 350360"/>
              <a:gd name="connsiteX3" fmla="*/ 22225 w 296093"/>
              <a:gd name="connsiteY3" fmla="*/ 350360 h 350360"/>
              <a:gd name="connsiteX4" fmla="*/ 0 w 296093"/>
              <a:gd name="connsiteY4" fmla="*/ 0 h 350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093" h="350360">
                <a:moveTo>
                  <a:pt x="0" y="0"/>
                </a:moveTo>
                <a:lnTo>
                  <a:pt x="296093" y="0"/>
                </a:lnTo>
                <a:lnTo>
                  <a:pt x="296093" y="350360"/>
                </a:lnTo>
                <a:lnTo>
                  <a:pt x="22225" y="350360"/>
                </a:lnTo>
                <a:lnTo>
                  <a:pt x="0" y="0"/>
                </a:lnTo>
                <a:close/>
              </a:path>
            </a:pathLst>
          </a:custGeom>
          <a:pattFill prst="dkDnDiag">
            <a:fgClr>
              <a:schemeClr val="bg2"/>
            </a:fgClr>
            <a:bgClr>
              <a:srgbClr val="DDDDDD"/>
            </a:bgClr>
          </a:pattFill>
          <a:ln w="9525">
            <a:noFill/>
            <a:miter lim="800000"/>
            <a:headEnd/>
            <a:tailEnd/>
          </a:ln>
          <a:effectLst/>
        </p:spPr>
        <p:txBody>
          <a:bodyPr wrap="none" anchor="ctr"/>
          <a:lstStyle/>
          <a:p>
            <a:pPr algn="l"/>
            <a:endParaRPr lang="en-US" dirty="0">
              <a:solidFill>
                <a:srgbClr val="000000"/>
              </a:solidFill>
              <a:latin typeface="Helvetica"/>
              <a:cs typeface="Helvetica"/>
            </a:endParaRPr>
          </a:p>
        </p:txBody>
      </p:sp>
      <p:sp>
        <p:nvSpPr>
          <p:cNvPr id="10" name="Rectangle 237" descr="Dark downward diagonal"/>
          <p:cNvSpPr>
            <a:spLocks noChangeArrowheads="1"/>
          </p:cNvSpPr>
          <p:nvPr/>
        </p:nvSpPr>
        <p:spPr bwMode="auto">
          <a:xfrm>
            <a:off x="504468" y="2254460"/>
            <a:ext cx="531646" cy="285866"/>
          </a:xfrm>
          <a:custGeom>
            <a:avLst/>
            <a:gdLst>
              <a:gd name="connsiteX0" fmla="*/ 0 w 240322"/>
              <a:gd name="connsiteY0" fmla="*/ 0 h 350360"/>
              <a:gd name="connsiteX1" fmla="*/ 240322 w 240322"/>
              <a:gd name="connsiteY1" fmla="*/ 0 h 350360"/>
              <a:gd name="connsiteX2" fmla="*/ 240322 w 240322"/>
              <a:gd name="connsiteY2" fmla="*/ 350360 h 350360"/>
              <a:gd name="connsiteX3" fmla="*/ 0 w 240322"/>
              <a:gd name="connsiteY3" fmla="*/ 350360 h 350360"/>
              <a:gd name="connsiteX4" fmla="*/ 0 w 240322"/>
              <a:gd name="connsiteY4" fmla="*/ 0 h 350360"/>
              <a:gd name="connsiteX0" fmla="*/ 0 w 240322"/>
              <a:gd name="connsiteY0" fmla="*/ 0 h 350360"/>
              <a:gd name="connsiteX1" fmla="*/ 211747 w 240322"/>
              <a:gd name="connsiteY1" fmla="*/ 0 h 350360"/>
              <a:gd name="connsiteX2" fmla="*/ 240322 w 240322"/>
              <a:gd name="connsiteY2" fmla="*/ 350360 h 350360"/>
              <a:gd name="connsiteX3" fmla="*/ 0 w 240322"/>
              <a:gd name="connsiteY3" fmla="*/ 350360 h 350360"/>
              <a:gd name="connsiteX4" fmla="*/ 0 w 240322"/>
              <a:gd name="connsiteY4" fmla="*/ 0 h 350360"/>
              <a:gd name="connsiteX0" fmla="*/ 0 w 244898"/>
              <a:gd name="connsiteY0" fmla="*/ 0 h 350360"/>
              <a:gd name="connsiteX1" fmla="*/ 244898 w 244898"/>
              <a:gd name="connsiteY1" fmla="*/ 0 h 350360"/>
              <a:gd name="connsiteX2" fmla="*/ 240322 w 244898"/>
              <a:gd name="connsiteY2" fmla="*/ 350360 h 350360"/>
              <a:gd name="connsiteX3" fmla="*/ 0 w 244898"/>
              <a:gd name="connsiteY3" fmla="*/ 350360 h 350360"/>
              <a:gd name="connsiteX4" fmla="*/ 0 w 244898"/>
              <a:gd name="connsiteY4" fmla="*/ 0 h 350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98" h="350360">
                <a:moveTo>
                  <a:pt x="0" y="0"/>
                </a:moveTo>
                <a:lnTo>
                  <a:pt x="244898" y="0"/>
                </a:lnTo>
                <a:cubicBezTo>
                  <a:pt x="243373" y="116787"/>
                  <a:pt x="241847" y="233573"/>
                  <a:pt x="240322" y="350360"/>
                </a:cubicBezTo>
                <a:lnTo>
                  <a:pt x="0" y="350360"/>
                </a:lnTo>
                <a:lnTo>
                  <a:pt x="0" y="0"/>
                </a:lnTo>
                <a:close/>
              </a:path>
            </a:pathLst>
          </a:custGeom>
          <a:pattFill prst="dkDnDiag">
            <a:fgClr>
              <a:schemeClr val="bg2"/>
            </a:fgClr>
            <a:bgClr>
              <a:srgbClr val="DDDDDD"/>
            </a:bgClr>
          </a:pattFill>
          <a:ln w="9525">
            <a:noFill/>
            <a:miter lim="800000"/>
            <a:headEnd/>
            <a:tailEnd/>
          </a:ln>
          <a:effectLst/>
        </p:spPr>
        <p:txBody>
          <a:bodyPr wrap="none" anchor="ctr"/>
          <a:lstStyle/>
          <a:p>
            <a:pPr algn="l"/>
            <a:endParaRPr lang="en-US" dirty="0">
              <a:solidFill>
                <a:srgbClr val="000000"/>
              </a:solidFill>
              <a:latin typeface="Helvetica"/>
              <a:cs typeface="Helvetica"/>
            </a:endParaRPr>
          </a:p>
        </p:txBody>
      </p:sp>
      <p:sp>
        <p:nvSpPr>
          <p:cNvPr id="11" name="Rectangle 237" descr="Dark downward diagonal"/>
          <p:cNvSpPr>
            <a:spLocks noChangeArrowheads="1"/>
          </p:cNvSpPr>
          <p:nvPr/>
        </p:nvSpPr>
        <p:spPr bwMode="auto">
          <a:xfrm>
            <a:off x="504468" y="2601267"/>
            <a:ext cx="515766" cy="285866"/>
          </a:xfrm>
          <a:custGeom>
            <a:avLst/>
            <a:gdLst>
              <a:gd name="connsiteX0" fmla="*/ 0 w 259033"/>
              <a:gd name="connsiteY0" fmla="*/ 0 h 350360"/>
              <a:gd name="connsiteX1" fmla="*/ 259033 w 259033"/>
              <a:gd name="connsiteY1" fmla="*/ 0 h 350360"/>
              <a:gd name="connsiteX2" fmla="*/ 259033 w 259033"/>
              <a:gd name="connsiteY2" fmla="*/ 350360 h 350360"/>
              <a:gd name="connsiteX3" fmla="*/ 0 w 259033"/>
              <a:gd name="connsiteY3" fmla="*/ 350360 h 350360"/>
              <a:gd name="connsiteX4" fmla="*/ 0 w 259033"/>
              <a:gd name="connsiteY4" fmla="*/ 0 h 350360"/>
              <a:gd name="connsiteX0" fmla="*/ 0 w 259033"/>
              <a:gd name="connsiteY0" fmla="*/ 0 h 350360"/>
              <a:gd name="connsiteX1" fmla="*/ 259033 w 259033"/>
              <a:gd name="connsiteY1" fmla="*/ 0 h 350360"/>
              <a:gd name="connsiteX2" fmla="*/ 233633 w 259033"/>
              <a:gd name="connsiteY2" fmla="*/ 350360 h 350360"/>
              <a:gd name="connsiteX3" fmla="*/ 0 w 259033"/>
              <a:gd name="connsiteY3" fmla="*/ 350360 h 350360"/>
              <a:gd name="connsiteX4" fmla="*/ 0 w 259033"/>
              <a:gd name="connsiteY4" fmla="*/ 0 h 350360"/>
              <a:gd name="connsiteX0" fmla="*/ 0 w 237583"/>
              <a:gd name="connsiteY0" fmla="*/ 0 h 350360"/>
              <a:gd name="connsiteX1" fmla="*/ 237583 w 237583"/>
              <a:gd name="connsiteY1" fmla="*/ 0 h 350360"/>
              <a:gd name="connsiteX2" fmla="*/ 233633 w 237583"/>
              <a:gd name="connsiteY2" fmla="*/ 350360 h 350360"/>
              <a:gd name="connsiteX3" fmla="*/ 0 w 237583"/>
              <a:gd name="connsiteY3" fmla="*/ 350360 h 350360"/>
              <a:gd name="connsiteX4" fmla="*/ 0 w 237583"/>
              <a:gd name="connsiteY4" fmla="*/ 0 h 350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583" h="350360">
                <a:moveTo>
                  <a:pt x="0" y="0"/>
                </a:moveTo>
                <a:lnTo>
                  <a:pt x="237583" y="0"/>
                </a:lnTo>
                <a:cubicBezTo>
                  <a:pt x="236266" y="116787"/>
                  <a:pt x="234950" y="233573"/>
                  <a:pt x="233633" y="350360"/>
                </a:cubicBezTo>
                <a:lnTo>
                  <a:pt x="0" y="350360"/>
                </a:lnTo>
                <a:lnTo>
                  <a:pt x="0" y="0"/>
                </a:lnTo>
                <a:close/>
              </a:path>
            </a:pathLst>
          </a:custGeom>
          <a:pattFill prst="dkDnDiag">
            <a:fgClr>
              <a:schemeClr val="bg2"/>
            </a:fgClr>
            <a:bgClr>
              <a:srgbClr val="DDDDDD"/>
            </a:bgClr>
          </a:pattFill>
          <a:ln w="9525">
            <a:noFill/>
            <a:miter lim="800000"/>
            <a:headEnd/>
            <a:tailEnd/>
          </a:ln>
          <a:effectLst/>
        </p:spPr>
        <p:txBody>
          <a:bodyPr wrap="none" anchor="ctr"/>
          <a:lstStyle/>
          <a:p>
            <a:pPr algn="l"/>
            <a:endParaRPr lang="en-US" dirty="0">
              <a:solidFill>
                <a:srgbClr val="000000"/>
              </a:solidFill>
              <a:latin typeface="Helvetica"/>
              <a:cs typeface="Helvetica"/>
            </a:endParaRPr>
          </a:p>
        </p:txBody>
      </p:sp>
      <p:sp>
        <p:nvSpPr>
          <p:cNvPr id="12" name="TextBox 11"/>
          <p:cNvSpPr txBox="1"/>
          <p:nvPr/>
        </p:nvSpPr>
        <p:spPr>
          <a:xfrm>
            <a:off x="659186" y="3501310"/>
            <a:ext cx="4074264" cy="461665"/>
          </a:xfrm>
          <a:prstGeom prst="rect">
            <a:avLst/>
          </a:prstGeom>
          <a:noFill/>
        </p:spPr>
        <p:txBody>
          <a:bodyPr wrap="square" rtlCol="0">
            <a:spAutoFit/>
          </a:bodyPr>
          <a:lstStyle/>
          <a:p>
            <a:pPr fontAlgn="auto">
              <a:spcBef>
                <a:spcPts val="0"/>
              </a:spcBef>
              <a:spcAft>
                <a:spcPts val="0"/>
              </a:spcAft>
            </a:pPr>
            <a:r>
              <a:rPr lang="en-US" sz="1200" dirty="0" smtClean="0">
                <a:solidFill>
                  <a:srgbClr val="000000"/>
                </a:solidFill>
                <a:latin typeface="Arial"/>
                <a:cs typeface="Arial"/>
              </a:rPr>
              <a:t>structure of 4GBY</a:t>
            </a:r>
          </a:p>
          <a:p>
            <a:pPr fontAlgn="auto">
              <a:spcBef>
                <a:spcPts val="0"/>
              </a:spcBef>
              <a:spcAft>
                <a:spcPts val="0"/>
              </a:spcAft>
            </a:pPr>
            <a:r>
              <a:rPr lang="en-US" sz="1200" dirty="0" err="1" smtClean="0">
                <a:solidFill>
                  <a:srgbClr val="000000"/>
                </a:solidFill>
                <a:latin typeface="Arial"/>
                <a:cs typeface="Arial"/>
              </a:rPr>
              <a:t>XylE</a:t>
            </a:r>
            <a:r>
              <a:rPr lang="en-US" sz="1200" dirty="0" smtClean="0">
                <a:solidFill>
                  <a:srgbClr val="000000"/>
                </a:solidFill>
                <a:latin typeface="Arial"/>
                <a:cs typeface="Arial"/>
              </a:rPr>
              <a:t> from </a:t>
            </a:r>
            <a:r>
              <a:rPr lang="en-US" sz="1200" i="1" dirty="0" smtClean="0">
                <a:solidFill>
                  <a:srgbClr val="000000"/>
                </a:solidFill>
                <a:latin typeface="Arial"/>
                <a:cs typeface="Arial"/>
              </a:rPr>
              <a:t>E. coli </a:t>
            </a:r>
            <a:endParaRPr lang="en-US" sz="1200" dirty="0">
              <a:solidFill>
                <a:srgbClr val="000000"/>
              </a:solidFill>
              <a:latin typeface="Arial"/>
              <a:cs typeface="Arial"/>
            </a:endParaRPr>
          </a:p>
        </p:txBody>
      </p:sp>
      <p:sp>
        <p:nvSpPr>
          <p:cNvPr id="13" name="Text Box 148"/>
          <p:cNvSpPr txBox="1">
            <a:spLocks noChangeArrowheads="1"/>
          </p:cNvSpPr>
          <p:nvPr/>
        </p:nvSpPr>
        <p:spPr bwMode="auto">
          <a:xfrm>
            <a:off x="0" y="1032431"/>
            <a:ext cx="5418667" cy="523220"/>
          </a:xfrm>
          <a:prstGeom prst="rect">
            <a:avLst/>
          </a:prstGeom>
          <a:noFill/>
          <a:ln w="9525">
            <a:noFill/>
            <a:miter lim="800000"/>
            <a:headEnd/>
            <a:tailEnd/>
          </a:ln>
          <a:effectLst/>
        </p:spPr>
        <p:txBody>
          <a:bodyPr wrap="square">
            <a:spAutoFit/>
          </a:bodyPr>
          <a:lstStyle/>
          <a:p>
            <a:pPr marL="180975" indent="-180975" algn="l"/>
            <a:r>
              <a:rPr lang="en-US" sz="1400" dirty="0" smtClean="0">
                <a:solidFill>
                  <a:srgbClr val="000000"/>
                </a:solidFill>
                <a:latin typeface="Helvetica"/>
                <a:cs typeface="Helvetica"/>
              </a:rPr>
              <a:t>The bacterial IM has multiple coupled transporters that operate to import chemicals into the cytosol using the Na</a:t>
            </a:r>
            <a:r>
              <a:rPr lang="en-US" sz="1400" baseline="30000" dirty="0" smtClean="0">
                <a:solidFill>
                  <a:srgbClr val="000000"/>
                </a:solidFill>
                <a:latin typeface="Helvetica"/>
                <a:cs typeface="Helvetica"/>
              </a:rPr>
              <a:t>+</a:t>
            </a:r>
            <a:r>
              <a:rPr lang="en-US" sz="1400" dirty="0" smtClean="0">
                <a:solidFill>
                  <a:srgbClr val="000000"/>
                </a:solidFill>
                <a:latin typeface="Helvetica"/>
                <a:cs typeface="Helvetica"/>
              </a:rPr>
              <a:t> or H</a:t>
            </a:r>
            <a:r>
              <a:rPr lang="en-US" sz="1400" baseline="30000" dirty="0" smtClean="0">
                <a:solidFill>
                  <a:srgbClr val="000000"/>
                </a:solidFill>
                <a:latin typeface="Helvetica"/>
                <a:cs typeface="Helvetica"/>
              </a:rPr>
              <a:t>+</a:t>
            </a:r>
            <a:r>
              <a:rPr lang="en-US" sz="1400" dirty="0" smtClean="0">
                <a:solidFill>
                  <a:srgbClr val="000000"/>
                </a:solidFill>
                <a:latin typeface="Helvetica"/>
                <a:cs typeface="Helvetica"/>
              </a:rPr>
              <a:t> gradient.</a:t>
            </a:r>
          </a:p>
        </p:txBody>
      </p:sp>
      <p:sp>
        <p:nvSpPr>
          <p:cNvPr id="14" name="TextBox 13"/>
          <p:cNvSpPr txBox="1"/>
          <p:nvPr/>
        </p:nvSpPr>
        <p:spPr>
          <a:xfrm>
            <a:off x="355889" y="245315"/>
            <a:ext cx="8504898" cy="646331"/>
          </a:xfrm>
          <a:prstGeom prst="rect">
            <a:avLst/>
          </a:prstGeom>
          <a:noFill/>
        </p:spPr>
        <p:txBody>
          <a:bodyPr wrap="square" rtlCol="0">
            <a:spAutoFit/>
          </a:bodyPr>
          <a:lstStyle/>
          <a:p>
            <a:pPr marL="274638" indent="-274638" algn="l"/>
            <a:r>
              <a:rPr lang="en-US" dirty="0" smtClean="0"/>
              <a:t>Gram-negative bacteria have many members of the Major Facilitator Superfamily that typically act as couple active transporters in the IM/PM</a:t>
            </a:r>
            <a:endParaRPr lang="en-US" dirty="0"/>
          </a:p>
        </p:txBody>
      </p:sp>
      <p:sp>
        <p:nvSpPr>
          <p:cNvPr id="15" name="Rectangle 14"/>
          <p:cNvSpPr/>
          <p:nvPr/>
        </p:nvSpPr>
        <p:spPr bwMode="auto">
          <a:xfrm flipH="1">
            <a:off x="7014121" y="1354344"/>
            <a:ext cx="1608476" cy="3040275"/>
          </a:xfrm>
          <a:prstGeom prst="rect">
            <a:avLst/>
          </a:prstGeom>
          <a:solidFill>
            <a:srgbClr val="A0FFF9"/>
          </a:solidFill>
          <a:ln w="9525" cap="flat" cmpd="sng" algn="ctr">
            <a:noFill/>
            <a:prstDash val="sysDash"/>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16" name="Freeform 15"/>
          <p:cNvSpPr/>
          <p:nvPr/>
        </p:nvSpPr>
        <p:spPr>
          <a:xfrm rot="4476626" flipH="1">
            <a:off x="6765382" y="2063534"/>
            <a:ext cx="2186261"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28575"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17" name="Freeform 16"/>
          <p:cNvSpPr>
            <a:spLocks noChangeAspect="1"/>
          </p:cNvSpPr>
          <p:nvPr/>
        </p:nvSpPr>
        <p:spPr>
          <a:xfrm rot="4476626" flipH="1">
            <a:off x="6822795" y="2132998"/>
            <a:ext cx="2075702" cy="1246954"/>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28575" cmpd="sng">
            <a:solidFill>
              <a:srgbClr val="800000"/>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18" name="Freeform 17"/>
          <p:cNvSpPr>
            <a:spLocks noChangeAspect="1"/>
          </p:cNvSpPr>
          <p:nvPr/>
        </p:nvSpPr>
        <p:spPr>
          <a:xfrm rot="4476626" flipH="1">
            <a:off x="6889663" y="2190102"/>
            <a:ext cx="1924999" cy="1131289"/>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chemeClr val="bg1">
              <a:lumMod val="85000"/>
            </a:schemeClr>
          </a:solidFill>
          <a:ln w="28575"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19" name="Text Box 23"/>
          <p:cNvSpPr txBox="1">
            <a:spLocks noChangeArrowheads="1"/>
          </p:cNvSpPr>
          <p:nvPr/>
        </p:nvSpPr>
        <p:spPr bwMode="auto">
          <a:xfrm flipH="1">
            <a:off x="7028907" y="4085741"/>
            <a:ext cx="1604300" cy="276999"/>
          </a:xfrm>
          <a:prstGeom prst="rect">
            <a:avLst/>
          </a:prstGeom>
          <a:noFill/>
          <a:ln w="9525">
            <a:noFill/>
            <a:miter lim="800000"/>
            <a:headEnd/>
            <a:tailEnd/>
          </a:ln>
        </p:spPr>
        <p:txBody>
          <a:bodyPr wrap="none">
            <a:spAutoFit/>
          </a:bodyPr>
          <a:lstStyle/>
          <a:p>
            <a:pPr algn="l"/>
            <a:r>
              <a:rPr lang="en-US" sz="1200" b="1" dirty="0" smtClean="0">
                <a:solidFill>
                  <a:srgbClr val="808080"/>
                </a:solidFill>
                <a:latin typeface="Helvetica"/>
                <a:cs typeface="Helvetica"/>
              </a:rPr>
              <a:t>rest of the universe</a:t>
            </a:r>
            <a:endParaRPr lang="en-US" sz="1200" b="1" dirty="0">
              <a:solidFill>
                <a:srgbClr val="808080"/>
              </a:solidFill>
              <a:latin typeface="Helvetica"/>
              <a:cs typeface="Helvetica"/>
            </a:endParaRPr>
          </a:p>
        </p:txBody>
      </p:sp>
      <p:grpSp>
        <p:nvGrpSpPr>
          <p:cNvPr id="20" name="Group 19"/>
          <p:cNvGrpSpPr/>
          <p:nvPr/>
        </p:nvGrpSpPr>
        <p:grpSpPr>
          <a:xfrm rot="3627924" flipH="1">
            <a:off x="7769798" y="2847099"/>
            <a:ext cx="498764" cy="608766"/>
            <a:chOff x="596030" y="3705752"/>
            <a:chExt cx="553392" cy="523915"/>
          </a:xfrm>
          <a:effectLst>
            <a:outerShdw blurRad="50800" dist="50800" algn="tl" rotWithShape="0">
              <a:srgbClr val="000000">
                <a:alpha val="43137"/>
              </a:srgbClr>
            </a:outerShdw>
          </a:effectLst>
        </p:grpSpPr>
        <p:sp>
          <p:nvSpPr>
            <p:cNvPr id="21" name="Freeform 20"/>
            <p:cNvSpPr/>
            <p:nvPr/>
          </p:nvSpPr>
          <p:spPr>
            <a:xfrm>
              <a:off x="650626" y="3711394"/>
              <a:ext cx="453482" cy="518273"/>
            </a:xfrm>
            <a:custGeom>
              <a:avLst/>
              <a:gdLst>
                <a:gd name="connsiteX0" fmla="*/ 73274 w 453482"/>
                <a:gd name="connsiteY0" fmla="*/ 63681 h 518273"/>
                <a:gd name="connsiteX1" fmla="*/ 3424 w 453482"/>
                <a:gd name="connsiteY1" fmla="*/ 165281 h 518273"/>
                <a:gd name="connsiteX2" fmla="*/ 184399 w 453482"/>
                <a:gd name="connsiteY2" fmla="*/ 193856 h 518273"/>
                <a:gd name="connsiteX3" fmla="*/ 117724 w 453482"/>
                <a:gd name="connsiteY3" fmla="*/ 349431 h 518273"/>
                <a:gd name="connsiteX4" fmla="*/ 320924 w 453482"/>
                <a:gd name="connsiteY4" fmla="*/ 327206 h 518273"/>
                <a:gd name="connsiteX5" fmla="*/ 320924 w 453482"/>
                <a:gd name="connsiteY5" fmla="*/ 441506 h 518273"/>
                <a:gd name="connsiteX6" fmla="*/ 197099 w 453482"/>
                <a:gd name="connsiteY6" fmla="*/ 454206 h 518273"/>
                <a:gd name="connsiteX7" fmla="*/ 327274 w 453482"/>
                <a:gd name="connsiteY7" fmla="*/ 517706 h 518273"/>
                <a:gd name="connsiteX8" fmla="*/ 438399 w 453482"/>
                <a:gd name="connsiteY8" fmla="*/ 412931 h 518273"/>
                <a:gd name="connsiteX9" fmla="*/ 432049 w 453482"/>
                <a:gd name="connsiteY9" fmla="*/ 260531 h 518273"/>
                <a:gd name="connsiteX10" fmla="*/ 251074 w 453482"/>
                <a:gd name="connsiteY10" fmla="*/ 263706 h 518273"/>
                <a:gd name="connsiteX11" fmla="*/ 311399 w 453482"/>
                <a:gd name="connsiteY11" fmla="*/ 124006 h 518273"/>
                <a:gd name="connsiteX12" fmla="*/ 162174 w 453482"/>
                <a:gd name="connsiteY12" fmla="*/ 92256 h 518273"/>
                <a:gd name="connsiteX13" fmla="*/ 165349 w 453482"/>
                <a:gd name="connsiteY13" fmla="*/ 181 h 518273"/>
                <a:gd name="connsiteX14" fmla="*/ 73274 w 453482"/>
                <a:gd name="connsiteY14" fmla="*/ 63681 h 518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3482" h="518273">
                  <a:moveTo>
                    <a:pt x="73274" y="63681"/>
                  </a:moveTo>
                  <a:cubicBezTo>
                    <a:pt x="46286" y="91198"/>
                    <a:pt x="-15097" y="143585"/>
                    <a:pt x="3424" y="165281"/>
                  </a:cubicBezTo>
                  <a:cubicBezTo>
                    <a:pt x="21945" y="186977"/>
                    <a:pt x="165349" y="163164"/>
                    <a:pt x="184399" y="193856"/>
                  </a:cubicBezTo>
                  <a:cubicBezTo>
                    <a:pt x="203449" y="224548"/>
                    <a:pt x="94970" y="327206"/>
                    <a:pt x="117724" y="349431"/>
                  </a:cubicBezTo>
                  <a:cubicBezTo>
                    <a:pt x="140478" y="371656"/>
                    <a:pt x="287057" y="311860"/>
                    <a:pt x="320924" y="327206"/>
                  </a:cubicBezTo>
                  <a:cubicBezTo>
                    <a:pt x="354791" y="342552"/>
                    <a:pt x="341562" y="420339"/>
                    <a:pt x="320924" y="441506"/>
                  </a:cubicBezTo>
                  <a:cubicBezTo>
                    <a:pt x="300287" y="462673"/>
                    <a:pt x="196041" y="441506"/>
                    <a:pt x="197099" y="454206"/>
                  </a:cubicBezTo>
                  <a:cubicBezTo>
                    <a:pt x="198157" y="466906"/>
                    <a:pt x="287057" y="524585"/>
                    <a:pt x="327274" y="517706"/>
                  </a:cubicBezTo>
                  <a:cubicBezTo>
                    <a:pt x="367491" y="510827"/>
                    <a:pt x="420937" y="455793"/>
                    <a:pt x="438399" y="412931"/>
                  </a:cubicBezTo>
                  <a:cubicBezTo>
                    <a:pt x="455861" y="370069"/>
                    <a:pt x="463270" y="285402"/>
                    <a:pt x="432049" y="260531"/>
                  </a:cubicBezTo>
                  <a:cubicBezTo>
                    <a:pt x="400828" y="235660"/>
                    <a:pt x="271182" y="286460"/>
                    <a:pt x="251074" y="263706"/>
                  </a:cubicBezTo>
                  <a:cubicBezTo>
                    <a:pt x="230966" y="240952"/>
                    <a:pt x="326216" y="152581"/>
                    <a:pt x="311399" y="124006"/>
                  </a:cubicBezTo>
                  <a:cubicBezTo>
                    <a:pt x="296582" y="95431"/>
                    <a:pt x="186516" y="112893"/>
                    <a:pt x="162174" y="92256"/>
                  </a:cubicBezTo>
                  <a:cubicBezTo>
                    <a:pt x="137832" y="71619"/>
                    <a:pt x="183341" y="3356"/>
                    <a:pt x="165349" y="181"/>
                  </a:cubicBezTo>
                  <a:cubicBezTo>
                    <a:pt x="147357" y="-2994"/>
                    <a:pt x="100262" y="36164"/>
                    <a:pt x="73274" y="63681"/>
                  </a:cubicBezTo>
                  <a:close/>
                </a:path>
              </a:pathLst>
            </a:custGeom>
            <a:noFill/>
            <a:ln w="9525" cmpd="sng">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Freeform 21"/>
            <p:cNvSpPr/>
            <p:nvPr/>
          </p:nvSpPr>
          <p:spPr>
            <a:xfrm>
              <a:off x="596030" y="3705752"/>
              <a:ext cx="553392" cy="522862"/>
            </a:xfrm>
            <a:custGeom>
              <a:avLst/>
              <a:gdLst>
                <a:gd name="connsiteX0" fmla="*/ 89770 w 553392"/>
                <a:gd name="connsiteY0" fmla="*/ 228073 h 522862"/>
                <a:gd name="connsiteX1" fmla="*/ 254870 w 553392"/>
                <a:gd name="connsiteY1" fmla="*/ 145523 h 522862"/>
                <a:gd name="connsiteX2" fmla="*/ 165970 w 553392"/>
                <a:gd name="connsiteY2" fmla="*/ 259823 h 522862"/>
                <a:gd name="connsiteX3" fmla="*/ 286620 w 553392"/>
                <a:gd name="connsiteY3" fmla="*/ 291573 h 522862"/>
                <a:gd name="connsiteX4" fmla="*/ 296145 w 553392"/>
                <a:gd name="connsiteY4" fmla="*/ 396348 h 522862"/>
                <a:gd name="connsiteX5" fmla="*/ 454895 w 553392"/>
                <a:gd name="connsiteY5" fmla="*/ 386823 h 522862"/>
                <a:gd name="connsiteX6" fmla="*/ 391395 w 553392"/>
                <a:gd name="connsiteY6" fmla="*/ 469373 h 522862"/>
                <a:gd name="connsiteX7" fmla="*/ 315195 w 553392"/>
                <a:gd name="connsiteY7" fmla="*/ 421748 h 522862"/>
                <a:gd name="connsiteX8" fmla="*/ 283445 w 553392"/>
                <a:gd name="connsiteY8" fmla="*/ 520173 h 522862"/>
                <a:gd name="connsiteX9" fmla="*/ 400920 w 553392"/>
                <a:gd name="connsiteY9" fmla="*/ 494773 h 522862"/>
                <a:gd name="connsiteX10" fmla="*/ 483470 w 553392"/>
                <a:gd name="connsiteY10" fmla="*/ 491598 h 522862"/>
                <a:gd name="connsiteX11" fmla="*/ 473945 w 553392"/>
                <a:gd name="connsiteY11" fmla="*/ 367773 h 522862"/>
                <a:gd name="connsiteX12" fmla="*/ 553320 w 553392"/>
                <a:gd name="connsiteY12" fmla="*/ 301098 h 522862"/>
                <a:gd name="connsiteX13" fmla="*/ 486645 w 553392"/>
                <a:gd name="connsiteY13" fmla="*/ 231248 h 522862"/>
                <a:gd name="connsiteX14" fmla="*/ 410445 w 553392"/>
                <a:gd name="connsiteY14" fmla="*/ 320148 h 522862"/>
                <a:gd name="connsiteX15" fmla="*/ 378695 w 553392"/>
                <a:gd name="connsiteY15" fmla="*/ 237598 h 522862"/>
                <a:gd name="connsiteX16" fmla="*/ 273920 w 553392"/>
                <a:gd name="connsiteY16" fmla="*/ 231248 h 522862"/>
                <a:gd name="connsiteX17" fmla="*/ 381870 w 553392"/>
                <a:gd name="connsiteY17" fmla="*/ 164573 h 522862"/>
                <a:gd name="connsiteX18" fmla="*/ 331070 w 553392"/>
                <a:gd name="connsiteY18" fmla="*/ 82023 h 522862"/>
                <a:gd name="connsiteX19" fmla="*/ 277095 w 553392"/>
                <a:gd name="connsiteY19" fmla="*/ 126473 h 522862"/>
                <a:gd name="connsiteX20" fmla="*/ 191370 w 553392"/>
                <a:gd name="connsiteY20" fmla="*/ 123298 h 522862"/>
                <a:gd name="connsiteX21" fmla="*/ 267570 w 553392"/>
                <a:gd name="connsiteY21" fmla="*/ 50273 h 522862"/>
                <a:gd name="connsiteX22" fmla="*/ 181845 w 553392"/>
                <a:gd name="connsiteY22" fmla="*/ 37573 h 522862"/>
                <a:gd name="connsiteX23" fmla="*/ 115170 w 553392"/>
                <a:gd name="connsiteY23" fmla="*/ 2648 h 522862"/>
                <a:gd name="connsiteX24" fmla="*/ 131045 w 553392"/>
                <a:gd name="connsiteY24" fmla="*/ 116948 h 522862"/>
                <a:gd name="connsiteX25" fmla="*/ 870 w 553392"/>
                <a:gd name="connsiteY25" fmla="*/ 120123 h 522862"/>
                <a:gd name="connsiteX26" fmla="*/ 89770 w 553392"/>
                <a:gd name="connsiteY26" fmla="*/ 228073 h 522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53392" h="522862">
                  <a:moveTo>
                    <a:pt x="89770" y="228073"/>
                  </a:moveTo>
                  <a:cubicBezTo>
                    <a:pt x="132103" y="232306"/>
                    <a:pt x="242170" y="140231"/>
                    <a:pt x="254870" y="145523"/>
                  </a:cubicBezTo>
                  <a:cubicBezTo>
                    <a:pt x="267570" y="150815"/>
                    <a:pt x="160678" y="235481"/>
                    <a:pt x="165970" y="259823"/>
                  </a:cubicBezTo>
                  <a:cubicBezTo>
                    <a:pt x="171262" y="284165"/>
                    <a:pt x="264924" y="268819"/>
                    <a:pt x="286620" y="291573"/>
                  </a:cubicBezTo>
                  <a:cubicBezTo>
                    <a:pt x="308316" y="314327"/>
                    <a:pt x="268099" y="380473"/>
                    <a:pt x="296145" y="396348"/>
                  </a:cubicBezTo>
                  <a:cubicBezTo>
                    <a:pt x="324191" y="412223"/>
                    <a:pt x="439020" y="374652"/>
                    <a:pt x="454895" y="386823"/>
                  </a:cubicBezTo>
                  <a:cubicBezTo>
                    <a:pt x="470770" y="398994"/>
                    <a:pt x="414678" y="463552"/>
                    <a:pt x="391395" y="469373"/>
                  </a:cubicBezTo>
                  <a:cubicBezTo>
                    <a:pt x="368112" y="475194"/>
                    <a:pt x="333187" y="413281"/>
                    <a:pt x="315195" y="421748"/>
                  </a:cubicBezTo>
                  <a:cubicBezTo>
                    <a:pt x="297203" y="430215"/>
                    <a:pt x="269158" y="508002"/>
                    <a:pt x="283445" y="520173"/>
                  </a:cubicBezTo>
                  <a:cubicBezTo>
                    <a:pt x="297732" y="532344"/>
                    <a:pt x="367583" y="499535"/>
                    <a:pt x="400920" y="494773"/>
                  </a:cubicBezTo>
                  <a:cubicBezTo>
                    <a:pt x="434257" y="490011"/>
                    <a:pt x="471299" y="512765"/>
                    <a:pt x="483470" y="491598"/>
                  </a:cubicBezTo>
                  <a:cubicBezTo>
                    <a:pt x="495641" y="470431"/>
                    <a:pt x="462303" y="399523"/>
                    <a:pt x="473945" y="367773"/>
                  </a:cubicBezTo>
                  <a:cubicBezTo>
                    <a:pt x="485587" y="336023"/>
                    <a:pt x="551203" y="323852"/>
                    <a:pt x="553320" y="301098"/>
                  </a:cubicBezTo>
                  <a:cubicBezTo>
                    <a:pt x="555437" y="278344"/>
                    <a:pt x="510458" y="228073"/>
                    <a:pt x="486645" y="231248"/>
                  </a:cubicBezTo>
                  <a:cubicBezTo>
                    <a:pt x="462833" y="234423"/>
                    <a:pt x="428436" y="319090"/>
                    <a:pt x="410445" y="320148"/>
                  </a:cubicBezTo>
                  <a:cubicBezTo>
                    <a:pt x="392454" y="321206"/>
                    <a:pt x="401449" y="252415"/>
                    <a:pt x="378695" y="237598"/>
                  </a:cubicBezTo>
                  <a:cubicBezTo>
                    <a:pt x="355941" y="222781"/>
                    <a:pt x="273391" y="243419"/>
                    <a:pt x="273920" y="231248"/>
                  </a:cubicBezTo>
                  <a:cubicBezTo>
                    <a:pt x="274449" y="219077"/>
                    <a:pt x="372345" y="189444"/>
                    <a:pt x="381870" y="164573"/>
                  </a:cubicBezTo>
                  <a:cubicBezTo>
                    <a:pt x="391395" y="139702"/>
                    <a:pt x="348532" y="88373"/>
                    <a:pt x="331070" y="82023"/>
                  </a:cubicBezTo>
                  <a:cubicBezTo>
                    <a:pt x="313608" y="75673"/>
                    <a:pt x="300378" y="119594"/>
                    <a:pt x="277095" y="126473"/>
                  </a:cubicBezTo>
                  <a:cubicBezTo>
                    <a:pt x="253812" y="133352"/>
                    <a:pt x="192957" y="135998"/>
                    <a:pt x="191370" y="123298"/>
                  </a:cubicBezTo>
                  <a:cubicBezTo>
                    <a:pt x="189783" y="110598"/>
                    <a:pt x="269157" y="64560"/>
                    <a:pt x="267570" y="50273"/>
                  </a:cubicBezTo>
                  <a:cubicBezTo>
                    <a:pt x="265983" y="35986"/>
                    <a:pt x="207245" y="45510"/>
                    <a:pt x="181845" y="37573"/>
                  </a:cubicBezTo>
                  <a:cubicBezTo>
                    <a:pt x="156445" y="29636"/>
                    <a:pt x="123637" y="-10581"/>
                    <a:pt x="115170" y="2648"/>
                  </a:cubicBezTo>
                  <a:cubicBezTo>
                    <a:pt x="106703" y="15877"/>
                    <a:pt x="150095" y="97369"/>
                    <a:pt x="131045" y="116948"/>
                  </a:cubicBezTo>
                  <a:cubicBezTo>
                    <a:pt x="111995" y="136527"/>
                    <a:pt x="9337" y="102661"/>
                    <a:pt x="870" y="120123"/>
                  </a:cubicBezTo>
                  <a:cubicBezTo>
                    <a:pt x="-7597" y="137585"/>
                    <a:pt x="47437" y="223840"/>
                    <a:pt x="89770" y="228073"/>
                  </a:cubicBezTo>
                  <a:close/>
                </a:path>
              </a:pathLst>
            </a:custGeom>
            <a:noFill/>
            <a:ln w="9525" cmpd="sng">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3" name="TextBox 22"/>
          <p:cNvSpPr txBox="1"/>
          <p:nvPr/>
        </p:nvSpPr>
        <p:spPr>
          <a:xfrm>
            <a:off x="5388761" y="1313599"/>
            <a:ext cx="1601495" cy="307777"/>
          </a:xfrm>
          <a:prstGeom prst="rect">
            <a:avLst/>
          </a:prstGeom>
          <a:noFill/>
        </p:spPr>
        <p:txBody>
          <a:bodyPr wrap="none" rtlCol="0">
            <a:spAutoFit/>
          </a:bodyPr>
          <a:lstStyle/>
          <a:p>
            <a:pPr algn="r"/>
            <a:r>
              <a:rPr lang="en-US" sz="1400" dirty="0" smtClean="0"/>
              <a:t>Outer Membrane</a:t>
            </a:r>
            <a:endParaRPr lang="en-US" sz="1400" dirty="0"/>
          </a:p>
        </p:txBody>
      </p:sp>
      <p:sp>
        <p:nvSpPr>
          <p:cNvPr id="24" name="TextBox 23"/>
          <p:cNvSpPr txBox="1"/>
          <p:nvPr/>
        </p:nvSpPr>
        <p:spPr>
          <a:xfrm>
            <a:off x="5298905" y="2351193"/>
            <a:ext cx="1691351" cy="307777"/>
          </a:xfrm>
          <a:prstGeom prst="rect">
            <a:avLst/>
          </a:prstGeom>
          <a:noFill/>
        </p:spPr>
        <p:txBody>
          <a:bodyPr wrap="none" rtlCol="0">
            <a:spAutoFit/>
          </a:bodyPr>
          <a:lstStyle/>
          <a:p>
            <a:pPr algn="r"/>
            <a:r>
              <a:rPr lang="en-US" sz="1400" dirty="0" smtClean="0"/>
              <a:t>Plasma Membrane</a:t>
            </a:r>
          </a:p>
        </p:txBody>
      </p:sp>
      <p:sp>
        <p:nvSpPr>
          <p:cNvPr id="25" name="TextBox 24"/>
          <p:cNvSpPr txBox="1"/>
          <p:nvPr/>
        </p:nvSpPr>
        <p:spPr>
          <a:xfrm>
            <a:off x="6007407" y="1786676"/>
            <a:ext cx="982849" cy="307777"/>
          </a:xfrm>
          <a:prstGeom prst="rect">
            <a:avLst/>
          </a:prstGeom>
          <a:noFill/>
        </p:spPr>
        <p:txBody>
          <a:bodyPr wrap="none" rtlCol="0">
            <a:spAutoFit/>
          </a:bodyPr>
          <a:lstStyle/>
          <a:p>
            <a:pPr algn="r"/>
            <a:r>
              <a:rPr lang="en-US" sz="1400" dirty="0" smtClean="0"/>
              <a:t>Periplasm</a:t>
            </a:r>
            <a:endParaRPr lang="en-US" sz="1400" dirty="0"/>
          </a:p>
        </p:txBody>
      </p:sp>
      <p:sp>
        <p:nvSpPr>
          <p:cNvPr id="26" name="TextBox 25"/>
          <p:cNvSpPr txBox="1"/>
          <p:nvPr/>
        </p:nvSpPr>
        <p:spPr>
          <a:xfrm>
            <a:off x="5289087" y="3286936"/>
            <a:ext cx="1701169" cy="307777"/>
          </a:xfrm>
          <a:prstGeom prst="rect">
            <a:avLst/>
          </a:prstGeom>
          <a:noFill/>
        </p:spPr>
        <p:txBody>
          <a:bodyPr wrap="none" rtlCol="0">
            <a:spAutoFit/>
          </a:bodyPr>
          <a:lstStyle/>
          <a:p>
            <a:pPr algn="r"/>
            <a:r>
              <a:rPr lang="en-US" sz="1400" dirty="0" smtClean="0"/>
              <a:t>Cytoplasm/cytosol</a:t>
            </a:r>
            <a:endParaRPr lang="en-US" sz="1400" dirty="0"/>
          </a:p>
        </p:txBody>
      </p:sp>
      <p:sp>
        <p:nvSpPr>
          <p:cNvPr id="27" name="TextBox 26"/>
          <p:cNvSpPr txBox="1"/>
          <p:nvPr/>
        </p:nvSpPr>
        <p:spPr>
          <a:xfrm>
            <a:off x="5728021" y="3851454"/>
            <a:ext cx="1262235" cy="307777"/>
          </a:xfrm>
          <a:prstGeom prst="rect">
            <a:avLst/>
          </a:prstGeom>
          <a:noFill/>
        </p:spPr>
        <p:txBody>
          <a:bodyPr wrap="none" rtlCol="0">
            <a:spAutoFit/>
          </a:bodyPr>
          <a:lstStyle/>
          <a:p>
            <a:pPr algn="r"/>
            <a:r>
              <a:rPr lang="en-US" sz="1400" dirty="0" smtClean="0"/>
              <a:t>Chromosome</a:t>
            </a:r>
            <a:endParaRPr lang="en-US" sz="1400" dirty="0"/>
          </a:p>
        </p:txBody>
      </p:sp>
      <p:sp>
        <p:nvSpPr>
          <p:cNvPr id="28" name="Line 7"/>
          <p:cNvSpPr>
            <a:spLocks noChangeShapeType="1"/>
          </p:cNvSpPr>
          <p:nvPr/>
        </p:nvSpPr>
        <p:spPr bwMode="auto">
          <a:xfrm flipH="1" flipV="1">
            <a:off x="6946820" y="1465998"/>
            <a:ext cx="926427" cy="133303"/>
          </a:xfrm>
          <a:prstGeom prst="line">
            <a:avLst/>
          </a:prstGeom>
          <a:noFill/>
          <a:ln w="9525">
            <a:solidFill>
              <a:schemeClr val="tx1"/>
            </a:solidFill>
            <a:round/>
            <a:headEnd type="arrow" w="sm" len="sm"/>
            <a:tailEnd type="none"/>
          </a:ln>
        </p:spPr>
        <p:txBody>
          <a:bodyPr/>
          <a:lstStyle/>
          <a:p>
            <a:pPr algn="l"/>
            <a:endParaRPr lang="en-US" dirty="0">
              <a:solidFill>
                <a:srgbClr val="000000"/>
              </a:solidFill>
              <a:latin typeface="Helvetica"/>
              <a:cs typeface="Helvetica"/>
            </a:endParaRPr>
          </a:p>
        </p:txBody>
      </p:sp>
      <p:sp>
        <p:nvSpPr>
          <p:cNvPr id="29" name="Line 8"/>
          <p:cNvSpPr>
            <a:spLocks noChangeShapeType="1"/>
          </p:cNvSpPr>
          <p:nvPr/>
        </p:nvSpPr>
        <p:spPr bwMode="auto">
          <a:xfrm flipV="1">
            <a:off x="6946820" y="1880038"/>
            <a:ext cx="736289" cy="85757"/>
          </a:xfrm>
          <a:prstGeom prst="line">
            <a:avLst/>
          </a:prstGeom>
          <a:noFill/>
          <a:ln w="9525">
            <a:solidFill>
              <a:schemeClr val="tx1"/>
            </a:solidFill>
            <a:round/>
            <a:headEnd type="none"/>
            <a:tailEnd type="arrow" w="sm" len="sm"/>
          </a:ln>
        </p:spPr>
        <p:txBody>
          <a:bodyPr/>
          <a:lstStyle/>
          <a:p>
            <a:pPr algn="l"/>
            <a:endParaRPr lang="en-US" dirty="0">
              <a:solidFill>
                <a:srgbClr val="000000"/>
              </a:solidFill>
              <a:latin typeface="Helvetica"/>
              <a:cs typeface="Helvetica"/>
            </a:endParaRPr>
          </a:p>
        </p:txBody>
      </p:sp>
      <p:sp>
        <p:nvSpPr>
          <p:cNvPr id="30" name="Line 8"/>
          <p:cNvSpPr>
            <a:spLocks noChangeShapeType="1"/>
          </p:cNvSpPr>
          <p:nvPr/>
        </p:nvSpPr>
        <p:spPr bwMode="auto">
          <a:xfrm flipV="1">
            <a:off x="6946820" y="2375318"/>
            <a:ext cx="525607" cy="122157"/>
          </a:xfrm>
          <a:prstGeom prst="line">
            <a:avLst/>
          </a:prstGeom>
          <a:noFill/>
          <a:ln w="9525">
            <a:solidFill>
              <a:schemeClr val="tx1"/>
            </a:solidFill>
            <a:round/>
            <a:headEnd type="none"/>
            <a:tailEnd type="arrow" w="sm" len="sm"/>
          </a:ln>
        </p:spPr>
        <p:txBody>
          <a:bodyPr/>
          <a:lstStyle/>
          <a:p>
            <a:pPr algn="l"/>
            <a:endParaRPr lang="en-US" dirty="0">
              <a:solidFill>
                <a:srgbClr val="000000"/>
              </a:solidFill>
              <a:latin typeface="Helvetica"/>
              <a:cs typeface="Helvetica"/>
            </a:endParaRPr>
          </a:p>
        </p:txBody>
      </p:sp>
      <p:sp>
        <p:nvSpPr>
          <p:cNvPr id="31" name="Line 8"/>
          <p:cNvSpPr>
            <a:spLocks noChangeShapeType="1"/>
          </p:cNvSpPr>
          <p:nvPr/>
        </p:nvSpPr>
        <p:spPr bwMode="auto">
          <a:xfrm flipV="1">
            <a:off x="6946820" y="2617647"/>
            <a:ext cx="826173" cy="817147"/>
          </a:xfrm>
          <a:prstGeom prst="line">
            <a:avLst/>
          </a:prstGeom>
          <a:noFill/>
          <a:ln w="9525">
            <a:solidFill>
              <a:schemeClr val="tx1"/>
            </a:solidFill>
            <a:round/>
            <a:headEnd type="none"/>
            <a:tailEnd type="arrow" w="sm" len="sm"/>
          </a:ln>
        </p:spPr>
        <p:txBody>
          <a:bodyPr/>
          <a:lstStyle/>
          <a:p>
            <a:pPr algn="l"/>
            <a:endParaRPr lang="en-US" dirty="0">
              <a:solidFill>
                <a:srgbClr val="000000"/>
              </a:solidFill>
              <a:latin typeface="Helvetica"/>
              <a:cs typeface="Helvetica"/>
            </a:endParaRPr>
          </a:p>
        </p:txBody>
      </p:sp>
      <p:sp>
        <p:nvSpPr>
          <p:cNvPr id="32" name="Line 8"/>
          <p:cNvSpPr>
            <a:spLocks noChangeShapeType="1"/>
          </p:cNvSpPr>
          <p:nvPr/>
        </p:nvSpPr>
        <p:spPr bwMode="auto">
          <a:xfrm flipV="1">
            <a:off x="6946820" y="3291468"/>
            <a:ext cx="1003974" cy="713874"/>
          </a:xfrm>
          <a:prstGeom prst="line">
            <a:avLst/>
          </a:prstGeom>
          <a:noFill/>
          <a:ln w="9525">
            <a:solidFill>
              <a:schemeClr val="tx1"/>
            </a:solidFill>
            <a:round/>
            <a:headEnd type="none"/>
            <a:tailEnd type="arrow" w="sm" len="sm"/>
          </a:ln>
        </p:spPr>
        <p:txBody>
          <a:bodyPr/>
          <a:lstStyle/>
          <a:p>
            <a:pPr algn="l"/>
            <a:endParaRPr lang="en-US" dirty="0">
              <a:solidFill>
                <a:srgbClr val="000000"/>
              </a:solidFill>
              <a:latin typeface="Helvetica"/>
              <a:cs typeface="Helvetica"/>
            </a:endParaRPr>
          </a:p>
        </p:txBody>
      </p:sp>
      <p:sp>
        <p:nvSpPr>
          <p:cNvPr id="33" name="TextBox 32"/>
          <p:cNvSpPr txBox="1"/>
          <p:nvPr/>
        </p:nvSpPr>
        <p:spPr>
          <a:xfrm>
            <a:off x="7041511" y="1049439"/>
            <a:ext cx="1601232" cy="307777"/>
          </a:xfrm>
          <a:prstGeom prst="rect">
            <a:avLst/>
          </a:prstGeom>
          <a:noFill/>
        </p:spPr>
        <p:txBody>
          <a:bodyPr wrap="none" rtlCol="0">
            <a:spAutoFit/>
          </a:bodyPr>
          <a:lstStyle/>
          <a:p>
            <a:pPr algn="l"/>
            <a:r>
              <a:rPr lang="en-US" sz="1400" b="1" dirty="0" smtClean="0"/>
              <a:t>proteobacterium</a:t>
            </a:r>
            <a:endParaRPr lang="en-US" sz="1400" b="1" dirty="0"/>
          </a:p>
        </p:txBody>
      </p:sp>
      <p:sp>
        <p:nvSpPr>
          <p:cNvPr id="34" name="TextBox 33"/>
          <p:cNvSpPr txBox="1"/>
          <p:nvPr/>
        </p:nvSpPr>
        <p:spPr>
          <a:xfrm>
            <a:off x="6097663" y="2827443"/>
            <a:ext cx="886243" cy="307777"/>
          </a:xfrm>
          <a:prstGeom prst="rect">
            <a:avLst/>
          </a:prstGeom>
          <a:noFill/>
        </p:spPr>
        <p:txBody>
          <a:bodyPr wrap="none" rtlCol="0">
            <a:spAutoFit/>
          </a:bodyPr>
          <a:lstStyle/>
          <a:p>
            <a:pPr algn="r"/>
            <a:r>
              <a:rPr lang="en-US" sz="1400" dirty="0" smtClean="0">
                <a:solidFill>
                  <a:srgbClr val="810BCD"/>
                </a:solidFill>
              </a:rPr>
              <a:t>Cell Wall</a:t>
            </a:r>
          </a:p>
        </p:txBody>
      </p:sp>
      <p:sp>
        <p:nvSpPr>
          <p:cNvPr id="35" name="Line 8"/>
          <p:cNvSpPr>
            <a:spLocks noChangeShapeType="1"/>
          </p:cNvSpPr>
          <p:nvPr/>
        </p:nvSpPr>
        <p:spPr bwMode="auto">
          <a:xfrm flipV="1">
            <a:off x="6946820" y="2842497"/>
            <a:ext cx="403005" cy="124877"/>
          </a:xfrm>
          <a:prstGeom prst="line">
            <a:avLst/>
          </a:prstGeom>
          <a:noFill/>
          <a:ln w="9525">
            <a:solidFill>
              <a:srgbClr val="800000"/>
            </a:solidFill>
            <a:round/>
            <a:headEnd type="none"/>
            <a:tailEnd type="arrow" w="sm" len="sm"/>
          </a:ln>
        </p:spPr>
        <p:txBody>
          <a:bodyPr/>
          <a:lstStyle/>
          <a:p>
            <a:pPr algn="l"/>
            <a:endParaRPr lang="en-US" dirty="0">
              <a:solidFill>
                <a:srgbClr val="000000"/>
              </a:solidFill>
              <a:latin typeface="Helvetica"/>
              <a:cs typeface="Helvetica"/>
            </a:endParaRPr>
          </a:p>
        </p:txBody>
      </p:sp>
      <p:sp>
        <p:nvSpPr>
          <p:cNvPr id="36" name="TextBox 35"/>
          <p:cNvSpPr txBox="1"/>
          <p:nvPr/>
        </p:nvSpPr>
        <p:spPr>
          <a:xfrm>
            <a:off x="562818" y="4660986"/>
            <a:ext cx="8081499" cy="1323439"/>
          </a:xfrm>
          <a:prstGeom prst="rect">
            <a:avLst/>
          </a:prstGeom>
          <a:noFill/>
        </p:spPr>
        <p:txBody>
          <a:bodyPr wrap="square" rtlCol="0">
            <a:spAutoFit/>
          </a:bodyPr>
          <a:lstStyle/>
          <a:p>
            <a:pPr marL="274638" indent="-274638" algn="l"/>
            <a:r>
              <a:rPr lang="en-US" sz="1600" dirty="0" smtClean="0"/>
              <a:t>Bacteria have many and varied coupled transporters to take up the chemicals that they can use as food. Most bacteria can take up various sugars as well as small organics.</a:t>
            </a:r>
          </a:p>
          <a:p>
            <a:pPr marL="274638" indent="-274638" algn="l"/>
            <a:endParaRPr lang="en-US" sz="1600" dirty="0"/>
          </a:p>
          <a:p>
            <a:pPr marL="274638" indent="-274638" algn="l"/>
            <a:r>
              <a:rPr lang="en-US" sz="1600" dirty="0" smtClean="0"/>
              <a:t>It’s easy to see why a proto-mitochondria could deplete cytosolic metabolite pools if it kept the typical number of MFS coupled transporters.</a:t>
            </a:r>
            <a:endParaRPr lang="en-US" sz="1600" dirty="0"/>
          </a:p>
        </p:txBody>
      </p:sp>
    </p:spTree>
    <p:extLst>
      <p:ext uri="{BB962C8B-B14F-4D97-AF65-F5344CB8AC3E}">
        <p14:creationId xmlns:p14="http://schemas.microsoft.com/office/powerpoint/2010/main" val="1375095765"/>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4"/>
          <p:cNvSpPr>
            <a:spLocks/>
          </p:cNvSpPr>
          <p:nvPr/>
        </p:nvSpPr>
        <p:spPr bwMode="auto">
          <a:xfrm>
            <a:off x="918698" y="1855742"/>
            <a:ext cx="1587718" cy="2427782"/>
          </a:xfrm>
          <a:custGeom>
            <a:avLst/>
            <a:gdLst>
              <a:gd name="connsiteX0" fmla="*/ 2847 w 9363"/>
              <a:gd name="connsiteY0" fmla="*/ 2687 h 9982"/>
              <a:gd name="connsiteX1" fmla="*/ 1851 w 9363"/>
              <a:gd name="connsiteY1" fmla="*/ 3291 h 9982"/>
              <a:gd name="connsiteX2" fmla="*/ 1308 w 9363"/>
              <a:gd name="connsiteY2" fmla="*/ 4662 h 9982"/>
              <a:gd name="connsiteX3" fmla="*/ 1037 w 9363"/>
              <a:gd name="connsiteY3" fmla="*/ 4771 h 9982"/>
              <a:gd name="connsiteX4" fmla="*/ 765 w 9363"/>
              <a:gd name="connsiteY4" fmla="*/ 4936 h 9982"/>
              <a:gd name="connsiteX5" fmla="*/ 222 w 9363"/>
              <a:gd name="connsiteY5" fmla="*/ 5155 h 9982"/>
              <a:gd name="connsiteX6" fmla="*/ 675 w 9363"/>
              <a:gd name="connsiteY6" fmla="*/ 6033 h 9982"/>
              <a:gd name="connsiteX7" fmla="*/ 1308 w 9363"/>
              <a:gd name="connsiteY7" fmla="*/ 5923 h 9982"/>
              <a:gd name="connsiteX8" fmla="*/ 1851 w 9363"/>
              <a:gd name="connsiteY8" fmla="*/ 4826 h 9982"/>
              <a:gd name="connsiteX9" fmla="*/ 2213 w 9363"/>
              <a:gd name="connsiteY9" fmla="*/ 4278 h 9982"/>
              <a:gd name="connsiteX10" fmla="*/ 3118 w 9363"/>
              <a:gd name="connsiteY10" fmla="*/ 3510 h 9982"/>
              <a:gd name="connsiteX11" fmla="*/ 3390 w 9363"/>
              <a:gd name="connsiteY11" fmla="*/ 8885 h 9982"/>
              <a:gd name="connsiteX12" fmla="*/ 3209 w 9363"/>
              <a:gd name="connsiteY12" fmla="*/ 8720 h 9982"/>
              <a:gd name="connsiteX13" fmla="*/ 2666 w 9363"/>
              <a:gd name="connsiteY13" fmla="*/ 8501 h 9982"/>
              <a:gd name="connsiteX14" fmla="*/ 3118 w 9363"/>
              <a:gd name="connsiteY14" fmla="*/ 9762 h 9982"/>
              <a:gd name="connsiteX15" fmla="*/ 4928 w 9363"/>
              <a:gd name="connsiteY15" fmla="*/ 9378 h 9982"/>
              <a:gd name="connsiteX16" fmla="*/ 5200 w 9363"/>
              <a:gd name="connsiteY16" fmla="*/ 6197 h 9982"/>
              <a:gd name="connsiteX17" fmla="*/ 5562 w 9363"/>
              <a:gd name="connsiteY17" fmla="*/ 6910 h 9982"/>
              <a:gd name="connsiteX18" fmla="*/ 6014 w 9363"/>
              <a:gd name="connsiteY18" fmla="*/ 9433 h 9982"/>
              <a:gd name="connsiteX19" fmla="*/ 7010 w 9363"/>
              <a:gd name="connsiteY19" fmla="*/ 9872 h 9982"/>
              <a:gd name="connsiteX20" fmla="*/ 7553 w 9363"/>
              <a:gd name="connsiteY20" fmla="*/ 9982 h 9982"/>
              <a:gd name="connsiteX21" fmla="*/ 8548 w 9363"/>
              <a:gd name="connsiteY21" fmla="*/ 9488 h 9982"/>
              <a:gd name="connsiteX22" fmla="*/ 7372 w 9363"/>
              <a:gd name="connsiteY22" fmla="*/ 9104 h 9982"/>
              <a:gd name="connsiteX23" fmla="*/ 6919 w 9363"/>
              <a:gd name="connsiteY23" fmla="*/ 8830 h 9982"/>
              <a:gd name="connsiteX24" fmla="*/ 6738 w 9363"/>
              <a:gd name="connsiteY24" fmla="*/ 8501 h 9982"/>
              <a:gd name="connsiteX25" fmla="*/ 6738 w 9363"/>
              <a:gd name="connsiteY25" fmla="*/ 3346 h 9982"/>
              <a:gd name="connsiteX26" fmla="*/ 6919 w 9363"/>
              <a:gd name="connsiteY26" fmla="*/ 3675 h 9982"/>
              <a:gd name="connsiteX27" fmla="*/ 7100 w 9363"/>
              <a:gd name="connsiteY27" fmla="*/ 4004 h 9982"/>
              <a:gd name="connsiteX28" fmla="*/ 7643 w 9363"/>
              <a:gd name="connsiteY28" fmla="*/ 4881 h 9982"/>
              <a:gd name="connsiteX29" fmla="*/ 8186 w 9363"/>
              <a:gd name="connsiteY29" fmla="*/ 5101 h 9982"/>
              <a:gd name="connsiteX30" fmla="*/ 8729 w 9363"/>
              <a:gd name="connsiteY30" fmla="*/ 5210 h 9982"/>
              <a:gd name="connsiteX31" fmla="*/ 9363 w 9363"/>
              <a:gd name="connsiteY31" fmla="*/ 4826 h 9982"/>
              <a:gd name="connsiteX32" fmla="*/ 8367 w 9363"/>
              <a:gd name="connsiteY32" fmla="*/ 4388 h 9982"/>
              <a:gd name="connsiteX33" fmla="*/ 7553 w 9363"/>
              <a:gd name="connsiteY33" fmla="*/ 3181 h 9982"/>
              <a:gd name="connsiteX34" fmla="*/ 6829 w 9363"/>
              <a:gd name="connsiteY34" fmla="*/ 2797 h 9982"/>
              <a:gd name="connsiteX35" fmla="*/ 6557 w 9363"/>
              <a:gd name="connsiteY35" fmla="*/ 2687 h 9982"/>
              <a:gd name="connsiteX36" fmla="*/ 5924 w 9363"/>
              <a:gd name="connsiteY36" fmla="*/ 2139 h 9982"/>
              <a:gd name="connsiteX37" fmla="*/ 5573 w 9363"/>
              <a:gd name="connsiteY37" fmla="*/ 1547 h 9982"/>
              <a:gd name="connsiteX38" fmla="*/ 6195 w 9363"/>
              <a:gd name="connsiteY38" fmla="*/ 1481 h 9982"/>
              <a:gd name="connsiteX39" fmla="*/ 6376 w 9363"/>
              <a:gd name="connsiteY39" fmla="*/ 439 h 9982"/>
              <a:gd name="connsiteX40" fmla="*/ 5109 w 9363"/>
              <a:gd name="connsiteY40" fmla="*/ 55 h 9982"/>
              <a:gd name="connsiteX41" fmla="*/ 4838 w 9363"/>
              <a:gd name="connsiteY41" fmla="*/ 0 h 9982"/>
              <a:gd name="connsiteX42" fmla="*/ 3299 w 9363"/>
              <a:gd name="connsiteY42" fmla="*/ 932 h 9982"/>
              <a:gd name="connsiteX43" fmla="*/ 4385 w 9363"/>
              <a:gd name="connsiteY43" fmla="*/ 1810 h 9982"/>
              <a:gd name="connsiteX44" fmla="*/ 2847 w 9363"/>
              <a:gd name="connsiteY44" fmla="*/ 2687 h 9982"/>
              <a:gd name="connsiteX0" fmla="*/ 3041 w 10000"/>
              <a:gd name="connsiteY0" fmla="*/ 2692 h 10000"/>
              <a:gd name="connsiteX1" fmla="*/ 1977 w 10000"/>
              <a:gd name="connsiteY1" fmla="*/ 3297 h 10000"/>
              <a:gd name="connsiteX2" fmla="*/ 1397 w 10000"/>
              <a:gd name="connsiteY2" fmla="*/ 4670 h 10000"/>
              <a:gd name="connsiteX3" fmla="*/ 1108 w 10000"/>
              <a:gd name="connsiteY3" fmla="*/ 4780 h 10000"/>
              <a:gd name="connsiteX4" fmla="*/ 817 w 10000"/>
              <a:gd name="connsiteY4" fmla="*/ 4945 h 10000"/>
              <a:gd name="connsiteX5" fmla="*/ 237 w 10000"/>
              <a:gd name="connsiteY5" fmla="*/ 5164 h 10000"/>
              <a:gd name="connsiteX6" fmla="*/ 721 w 10000"/>
              <a:gd name="connsiteY6" fmla="*/ 6044 h 10000"/>
              <a:gd name="connsiteX7" fmla="*/ 1397 w 10000"/>
              <a:gd name="connsiteY7" fmla="*/ 5934 h 10000"/>
              <a:gd name="connsiteX8" fmla="*/ 1977 w 10000"/>
              <a:gd name="connsiteY8" fmla="*/ 4835 h 10000"/>
              <a:gd name="connsiteX9" fmla="*/ 2364 w 10000"/>
              <a:gd name="connsiteY9" fmla="*/ 4286 h 10000"/>
              <a:gd name="connsiteX10" fmla="*/ 3330 w 10000"/>
              <a:gd name="connsiteY10" fmla="*/ 3516 h 10000"/>
              <a:gd name="connsiteX11" fmla="*/ 3621 w 10000"/>
              <a:gd name="connsiteY11" fmla="*/ 8901 h 10000"/>
              <a:gd name="connsiteX12" fmla="*/ 3427 w 10000"/>
              <a:gd name="connsiteY12" fmla="*/ 8736 h 10000"/>
              <a:gd name="connsiteX13" fmla="*/ 2847 w 10000"/>
              <a:gd name="connsiteY13" fmla="*/ 8516 h 10000"/>
              <a:gd name="connsiteX14" fmla="*/ 3330 w 10000"/>
              <a:gd name="connsiteY14" fmla="*/ 9780 h 10000"/>
              <a:gd name="connsiteX15" fmla="*/ 5263 w 10000"/>
              <a:gd name="connsiteY15" fmla="*/ 9395 h 10000"/>
              <a:gd name="connsiteX16" fmla="*/ 5554 w 10000"/>
              <a:gd name="connsiteY16" fmla="*/ 6208 h 10000"/>
              <a:gd name="connsiteX17" fmla="*/ 5940 w 10000"/>
              <a:gd name="connsiteY17" fmla="*/ 6922 h 10000"/>
              <a:gd name="connsiteX18" fmla="*/ 6423 w 10000"/>
              <a:gd name="connsiteY18" fmla="*/ 9450 h 10000"/>
              <a:gd name="connsiteX19" fmla="*/ 7487 w 10000"/>
              <a:gd name="connsiteY19" fmla="*/ 9890 h 10000"/>
              <a:gd name="connsiteX20" fmla="*/ 8067 w 10000"/>
              <a:gd name="connsiteY20" fmla="*/ 10000 h 10000"/>
              <a:gd name="connsiteX21" fmla="*/ 9130 w 10000"/>
              <a:gd name="connsiteY21" fmla="*/ 9505 h 10000"/>
              <a:gd name="connsiteX22" fmla="*/ 7874 w 10000"/>
              <a:gd name="connsiteY22" fmla="*/ 9120 h 10000"/>
              <a:gd name="connsiteX23" fmla="*/ 7390 w 10000"/>
              <a:gd name="connsiteY23" fmla="*/ 8846 h 10000"/>
              <a:gd name="connsiteX24" fmla="*/ 7196 w 10000"/>
              <a:gd name="connsiteY24" fmla="*/ 8516 h 10000"/>
              <a:gd name="connsiteX25" fmla="*/ 7196 w 10000"/>
              <a:gd name="connsiteY25" fmla="*/ 3352 h 10000"/>
              <a:gd name="connsiteX26" fmla="*/ 7390 w 10000"/>
              <a:gd name="connsiteY26" fmla="*/ 3682 h 10000"/>
              <a:gd name="connsiteX27" fmla="*/ 7583 w 10000"/>
              <a:gd name="connsiteY27" fmla="*/ 4011 h 10000"/>
              <a:gd name="connsiteX28" fmla="*/ 8163 w 10000"/>
              <a:gd name="connsiteY28" fmla="*/ 4890 h 10000"/>
              <a:gd name="connsiteX29" fmla="*/ 8743 w 10000"/>
              <a:gd name="connsiteY29" fmla="*/ 5110 h 10000"/>
              <a:gd name="connsiteX30" fmla="*/ 9323 w 10000"/>
              <a:gd name="connsiteY30" fmla="*/ 5219 h 10000"/>
              <a:gd name="connsiteX31" fmla="*/ 10000 w 10000"/>
              <a:gd name="connsiteY31" fmla="*/ 4835 h 10000"/>
              <a:gd name="connsiteX32" fmla="*/ 8936 w 10000"/>
              <a:gd name="connsiteY32" fmla="*/ 4396 h 10000"/>
              <a:gd name="connsiteX33" fmla="*/ 8067 w 10000"/>
              <a:gd name="connsiteY33" fmla="*/ 3187 h 10000"/>
              <a:gd name="connsiteX34" fmla="*/ 7294 w 10000"/>
              <a:gd name="connsiteY34" fmla="*/ 2802 h 10000"/>
              <a:gd name="connsiteX35" fmla="*/ 7003 w 10000"/>
              <a:gd name="connsiteY35" fmla="*/ 2692 h 10000"/>
              <a:gd name="connsiteX36" fmla="*/ 6367 w 10000"/>
              <a:gd name="connsiteY36" fmla="*/ 1829 h 10000"/>
              <a:gd name="connsiteX37" fmla="*/ 5952 w 10000"/>
              <a:gd name="connsiteY37" fmla="*/ 1550 h 10000"/>
              <a:gd name="connsiteX38" fmla="*/ 6616 w 10000"/>
              <a:gd name="connsiteY38" fmla="*/ 1484 h 10000"/>
              <a:gd name="connsiteX39" fmla="*/ 6810 w 10000"/>
              <a:gd name="connsiteY39" fmla="*/ 440 h 10000"/>
              <a:gd name="connsiteX40" fmla="*/ 5457 w 10000"/>
              <a:gd name="connsiteY40" fmla="*/ 55 h 10000"/>
              <a:gd name="connsiteX41" fmla="*/ 5167 w 10000"/>
              <a:gd name="connsiteY41" fmla="*/ 0 h 10000"/>
              <a:gd name="connsiteX42" fmla="*/ 3523 w 10000"/>
              <a:gd name="connsiteY42" fmla="*/ 934 h 10000"/>
              <a:gd name="connsiteX43" fmla="*/ 4683 w 10000"/>
              <a:gd name="connsiteY43" fmla="*/ 1813 h 10000"/>
              <a:gd name="connsiteX44" fmla="*/ 3041 w 10000"/>
              <a:gd name="connsiteY44" fmla="*/ 2692 h 10000"/>
              <a:gd name="connsiteX0" fmla="*/ 3041 w 10000"/>
              <a:gd name="connsiteY0" fmla="*/ 2692 h 10000"/>
              <a:gd name="connsiteX1" fmla="*/ 1977 w 10000"/>
              <a:gd name="connsiteY1" fmla="*/ 3297 h 10000"/>
              <a:gd name="connsiteX2" fmla="*/ 1397 w 10000"/>
              <a:gd name="connsiteY2" fmla="*/ 4670 h 10000"/>
              <a:gd name="connsiteX3" fmla="*/ 1108 w 10000"/>
              <a:gd name="connsiteY3" fmla="*/ 4780 h 10000"/>
              <a:gd name="connsiteX4" fmla="*/ 817 w 10000"/>
              <a:gd name="connsiteY4" fmla="*/ 4945 h 10000"/>
              <a:gd name="connsiteX5" fmla="*/ 237 w 10000"/>
              <a:gd name="connsiteY5" fmla="*/ 5164 h 10000"/>
              <a:gd name="connsiteX6" fmla="*/ 721 w 10000"/>
              <a:gd name="connsiteY6" fmla="*/ 6044 h 10000"/>
              <a:gd name="connsiteX7" fmla="*/ 1397 w 10000"/>
              <a:gd name="connsiteY7" fmla="*/ 5934 h 10000"/>
              <a:gd name="connsiteX8" fmla="*/ 1977 w 10000"/>
              <a:gd name="connsiteY8" fmla="*/ 4835 h 10000"/>
              <a:gd name="connsiteX9" fmla="*/ 2364 w 10000"/>
              <a:gd name="connsiteY9" fmla="*/ 4286 h 10000"/>
              <a:gd name="connsiteX10" fmla="*/ 3330 w 10000"/>
              <a:gd name="connsiteY10" fmla="*/ 3516 h 10000"/>
              <a:gd name="connsiteX11" fmla="*/ 3621 w 10000"/>
              <a:gd name="connsiteY11" fmla="*/ 8901 h 10000"/>
              <a:gd name="connsiteX12" fmla="*/ 3427 w 10000"/>
              <a:gd name="connsiteY12" fmla="*/ 8736 h 10000"/>
              <a:gd name="connsiteX13" fmla="*/ 2847 w 10000"/>
              <a:gd name="connsiteY13" fmla="*/ 8516 h 10000"/>
              <a:gd name="connsiteX14" fmla="*/ 3330 w 10000"/>
              <a:gd name="connsiteY14" fmla="*/ 9780 h 10000"/>
              <a:gd name="connsiteX15" fmla="*/ 5263 w 10000"/>
              <a:gd name="connsiteY15" fmla="*/ 9395 h 10000"/>
              <a:gd name="connsiteX16" fmla="*/ 5554 w 10000"/>
              <a:gd name="connsiteY16" fmla="*/ 6208 h 10000"/>
              <a:gd name="connsiteX17" fmla="*/ 5940 w 10000"/>
              <a:gd name="connsiteY17" fmla="*/ 6922 h 10000"/>
              <a:gd name="connsiteX18" fmla="*/ 6423 w 10000"/>
              <a:gd name="connsiteY18" fmla="*/ 9450 h 10000"/>
              <a:gd name="connsiteX19" fmla="*/ 7487 w 10000"/>
              <a:gd name="connsiteY19" fmla="*/ 9890 h 10000"/>
              <a:gd name="connsiteX20" fmla="*/ 8067 w 10000"/>
              <a:gd name="connsiteY20" fmla="*/ 10000 h 10000"/>
              <a:gd name="connsiteX21" fmla="*/ 9130 w 10000"/>
              <a:gd name="connsiteY21" fmla="*/ 9505 h 10000"/>
              <a:gd name="connsiteX22" fmla="*/ 7874 w 10000"/>
              <a:gd name="connsiteY22" fmla="*/ 9120 h 10000"/>
              <a:gd name="connsiteX23" fmla="*/ 7390 w 10000"/>
              <a:gd name="connsiteY23" fmla="*/ 8846 h 10000"/>
              <a:gd name="connsiteX24" fmla="*/ 7196 w 10000"/>
              <a:gd name="connsiteY24" fmla="*/ 8516 h 10000"/>
              <a:gd name="connsiteX25" fmla="*/ 7196 w 10000"/>
              <a:gd name="connsiteY25" fmla="*/ 3352 h 10000"/>
              <a:gd name="connsiteX26" fmla="*/ 7390 w 10000"/>
              <a:gd name="connsiteY26" fmla="*/ 3682 h 10000"/>
              <a:gd name="connsiteX27" fmla="*/ 7583 w 10000"/>
              <a:gd name="connsiteY27" fmla="*/ 4011 h 10000"/>
              <a:gd name="connsiteX28" fmla="*/ 8163 w 10000"/>
              <a:gd name="connsiteY28" fmla="*/ 4890 h 10000"/>
              <a:gd name="connsiteX29" fmla="*/ 8743 w 10000"/>
              <a:gd name="connsiteY29" fmla="*/ 5110 h 10000"/>
              <a:gd name="connsiteX30" fmla="*/ 9323 w 10000"/>
              <a:gd name="connsiteY30" fmla="*/ 5219 h 10000"/>
              <a:gd name="connsiteX31" fmla="*/ 10000 w 10000"/>
              <a:gd name="connsiteY31" fmla="*/ 4835 h 10000"/>
              <a:gd name="connsiteX32" fmla="*/ 8936 w 10000"/>
              <a:gd name="connsiteY32" fmla="*/ 4396 h 10000"/>
              <a:gd name="connsiteX33" fmla="*/ 8067 w 10000"/>
              <a:gd name="connsiteY33" fmla="*/ 3187 h 10000"/>
              <a:gd name="connsiteX34" fmla="*/ 7294 w 10000"/>
              <a:gd name="connsiteY34" fmla="*/ 2802 h 10000"/>
              <a:gd name="connsiteX35" fmla="*/ 7003 w 10000"/>
              <a:gd name="connsiteY35" fmla="*/ 2692 h 10000"/>
              <a:gd name="connsiteX36" fmla="*/ 5892 w 10000"/>
              <a:gd name="connsiteY36" fmla="*/ 2321 h 10000"/>
              <a:gd name="connsiteX37" fmla="*/ 6367 w 10000"/>
              <a:gd name="connsiteY37" fmla="*/ 1829 h 10000"/>
              <a:gd name="connsiteX38" fmla="*/ 5952 w 10000"/>
              <a:gd name="connsiteY38" fmla="*/ 1550 h 10000"/>
              <a:gd name="connsiteX39" fmla="*/ 6616 w 10000"/>
              <a:gd name="connsiteY39" fmla="*/ 1484 h 10000"/>
              <a:gd name="connsiteX40" fmla="*/ 6810 w 10000"/>
              <a:gd name="connsiteY40" fmla="*/ 440 h 10000"/>
              <a:gd name="connsiteX41" fmla="*/ 5457 w 10000"/>
              <a:gd name="connsiteY41" fmla="*/ 55 h 10000"/>
              <a:gd name="connsiteX42" fmla="*/ 5167 w 10000"/>
              <a:gd name="connsiteY42" fmla="*/ 0 h 10000"/>
              <a:gd name="connsiteX43" fmla="*/ 3523 w 10000"/>
              <a:gd name="connsiteY43" fmla="*/ 934 h 10000"/>
              <a:gd name="connsiteX44" fmla="*/ 4683 w 10000"/>
              <a:gd name="connsiteY44" fmla="*/ 1813 h 10000"/>
              <a:gd name="connsiteX45" fmla="*/ 3041 w 10000"/>
              <a:gd name="connsiteY45" fmla="*/ 2692 h 10000"/>
              <a:gd name="connsiteX0" fmla="*/ 3041 w 10000"/>
              <a:gd name="connsiteY0" fmla="*/ 2692 h 10000"/>
              <a:gd name="connsiteX1" fmla="*/ 1977 w 10000"/>
              <a:gd name="connsiteY1" fmla="*/ 3297 h 10000"/>
              <a:gd name="connsiteX2" fmla="*/ 1397 w 10000"/>
              <a:gd name="connsiteY2" fmla="*/ 4670 h 10000"/>
              <a:gd name="connsiteX3" fmla="*/ 1108 w 10000"/>
              <a:gd name="connsiteY3" fmla="*/ 4780 h 10000"/>
              <a:gd name="connsiteX4" fmla="*/ 817 w 10000"/>
              <a:gd name="connsiteY4" fmla="*/ 4945 h 10000"/>
              <a:gd name="connsiteX5" fmla="*/ 237 w 10000"/>
              <a:gd name="connsiteY5" fmla="*/ 5164 h 10000"/>
              <a:gd name="connsiteX6" fmla="*/ 721 w 10000"/>
              <a:gd name="connsiteY6" fmla="*/ 6044 h 10000"/>
              <a:gd name="connsiteX7" fmla="*/ 1397 w 10000"/>
              <a:gd name="connsiteY7" fmla="*/ 5934 h 10000"/>
              <a:gd name="connsiteX8" fmla="*/ 1977 w 10000"/>
              <a:gd name="connsiteY8" fmla="*/ 4835 h 10000"/>
              <a:gd name="connsiteX9" fmla="*/ 2364 w 10000"/>
              <a:gd name="connsiteY9" fmla="*/ 4286 h 10000"/>
              <a:gd name="connsiteX10" fmla="*/ 3330 w 10000"/>
              <a:gd name="connsiteY10" fmla="*/ 3516 h 10000"/>
              <a:gd name="connsiteX11" fmla="*/ 3621 w 10000"/>
              <a:gd name="connsiteY11" fmla="*/ 8901 h 10000"/>
              <a:gd name="connsiteX12" fmla="*/ 3427 w 10000"/>
              <a:gd name="connsiteY12" fmla="*/ 8736 h 10000"/>
              <a:gd name="connsiteX13" fmla="*/ 2847 w 10000"/>
              <a:gd name="connsiteY13" fmla="*/ 8516 h 10000"/>
              <a:gd name="connsiteX14" fmla="*/ 3330 w 10000"/>
              <a:gd name="connsiteY14" fmla="*/ 9780 h 10000"/>
              <a:gd name="connsiteX15" fmla="*/ 5263 w 10000"/>
              <a:gd name="connsiteY15" fmla="*/ 9395 h 10000"/>
              <a:gd name="connsiteX16" fmla="*/ 5554 w 10000"/>
              <a:gd name="connsiteY16" fmla="*/ 6208 h 10000"/>
              <a:gd name="connsiteX17" fmla="*/ 5940 w 10000"/>
              <a:gd name="connsiteY17" fmla="*/ 6922 h 10000"/>
              <a:gd name="connsiteX18" fmla="*/ 6423 w 10000"/>
              <a:gd name="connsiteY18" fmla="*/ 9450 h 10000"/>
              <a:gd name="connsiteX19" fmla="*/ 7487 w 10000"/>
              <a:gd name="connsiteY19" fmla="*/ 9890 h 10000"/>
              <a:gd name="connsiteX20" fmla="*/ 8067 w 10000"/>
              <a:gd name="connsiteY20" fmla="*/ 10000 h 10000"/>
              <a:gd name="connsiteX21" fmla="*/ 9130 w 10000"/>
              <a:gd name="connsiteY21" fmla="*/ 9505 h 10000"/>
              <a:gd name="connsiteX22" fmla="*/ 7874 w 10000"/>
              <a:gd name="connsiteY22" fmla="*/ 9120 h 10000"/>
              <a:gd name="connsiteX23" fmla="*/ 7390 w 10000"/>
              <a:gd name="connsiteY23" fmla="*/ 8846 h 10000"/>
              <a:gd name="connsiteX24" fmla="*/ 7196 w 10000"/>
              <a:gd name="connsiteY24" fmla="*/ 8516 h 10000"/>
              <a:gd name="connsiteX25" fmla="*/ 7196 w 10000"/>
              <a:gd name="connsiteY25" fmla="*/ 3352 h 10000"/>
              <a:gd name="connsiteX26" fmla="*/ 7390 w 10000"/>
              <a:gd name="connsiteY26" fmla="*/ 3682 h 10000"/>
              <a:gd name="connsiteX27" fmla="*/ 7583 w 10000"/>
              <a:gd name="connsiteY27" fmla="*/ 4011 h 10000"/>
              <a:gd name="connsiteX28" fmla="*/ 8163 w 10000"/>
              <a:gd name="connsiteY28" fmla="*/ 4890 h 10000"/>
              <a:gd name="connsiteX29" fmla="*/ 8743 w 10000"/>
              <a:gd name="connsiteY29" fmla="*/ 5110 h 10000"/>
              <a:gd name="connsiteX30" fmla="*/ 9323 w 10000"/>
              <a:gd name="connsiteY30" fmla="*/ 5219 h 10000"/>
              <a:gd name="connsiteX31" fmla="*/ 10000 w 10000"/>
              <a:gd name="connsiteY31" fmla="*/ 4835 h 10000"/>
              <a:gd name="connsiteX32" fmla="*/ 8936 w 10000"/>
              <a:gd name="connsiteY32" fmla="*/ 4396 h 10000"/>
              <a:gd name="connsiteX33" fmla="*/ 8067 w 10000"/>
              <a:gd name="connsiteY33" fmla="*/ 3187 h 10000"/>
              <a:gd name="connsiteX34" fmla="*/ 7294 w 10000"/>
              <a:gd name="connsiteY34" fmla="*/ 2802 h 10000"/>
              <a:gd name="connsiteX35" fmla="*/ 7003 w 10000"/>
              <a:gd name="connsiteY35" fmla="*/ 2692 h 10000"/>
              <a:gd name="connsiteX36" fmla="*/ 5892 w 10000"/>
              <a:gd name="connsiteY36" fmla="*/ 2321 h 10000"/>
              <a:gd name="connsiteX37" fmla="*/ 6367 w 10000"/>
              <a:gd name="connsiteY37" fmla="*/ 1829 h 10000"/>
              <a:gd name="connsiteX38" fmla="*/ 5752 w 10000"/>
              <a:gd name="connsiteY38" fmla="*/ 1511 h 10000"/>
              <a:gd name="connsiteX39" fmla="*/ 6616 w 10000"/>
              <a:gd name="connsiteY39" fmla="*/ 1484 h 10000"/>
              <a:gd name="connsiteX40" fmla="*/ 6810 w 10000"/>
              <a:gd name="connsiteY40" fmla="*/ 440 h 10000"/>
              <a:gd name="connsiteX41" fmla="*/ 5457 w 10000"/>
              <a:gd name="connsiteY41" fmla="*/ 55 h 10000"/>
              <a:gd name="connsiteX42" fmla="*/ 5167 w 10000"/>
              <a:gd name="connsiteY42" fmla="*/ 0 h 10000"/>
              <a:gd name="connsiteX43" fmla="*/ 3523 w 10000"/>
              <a:gd name="connsiteY43" fmla="*/ 934 h 10000"/>
              <a:gd name="connsiteX44" fmla="*/ 4683 w 10000"/>
              <a:gd name="connsiteY44" fmla="*/ 1813 h 10000"/>
              <a:gd name="connsiteX45" fmla="*/ 3041 w 10000"/>
              <a:gd name="connsiteY45" fmla="*/ 2692 h 10000"/>
              <a:gd name="connsiteX0" fmla="*/ 3041 w 10000"/>
              <a:gd name="connsiteY0" fmla="*/ 2692 h 10000"/>
              <a:gd name="connsiteX1" fmla="*/ 1977 w 10000"/>
              <a:gd name="connsiteY1" fmla="*/ 3297 h 10000"/>
              <a:gd name="connsiteX2" fmla="*/ 1397 w 10000"/>
              <a:gd name="connsiteY2" fmla="*/ 4670 h 10000"/>
              <a:gd name="connsiteX3" fmla="*/ 1108 w 10000"/>
              <a:gd name="connsiteY3" fmla="*/ 4780 h 10000"/>
              <a:gd name="connsiteX4" fmla="*/ 817 w 10000"/>
              <a:gd name="connsiteY4" fmla="*/ 4945 h 10000"/>
              <a:gd name="connsiteX5" fmla="*/ 237 w 10000"/>
              <a:gd name="connsiteY5" fmla="*/ 5164 h 10000"/>
              <a:gd name="connsiteX6" fmla="*/ 721 w 10000"/>
              <a:gd name="connsiteY6" fmla="*/ 6044 h 10000"/>
              <a:gd name="connsiteX7" fmla="*/ 1397 w 10000"/>
              <a:gd name="connsiteY7" fmla="*/ 5934 h 10000"/>
              <a:gd name="connsiteX8" fmla="*/ 1977 w 10000"/>
              <a:gd name="connsiteY8" fmla="*/ 4835 h 10000"/>
              <a:gd name="connsiteX9" fmla="*/ 2364 w 10000"/>
              <a:gd name="connsiteY9" fmla="*/ 4286 h 10000"/>
              <a:gd name="connsiteX10" fmla="*/ 3330 w 10000"/>
              <a:gd name="connsiteY10" fmla="*/ 3516 h 10000"/>
              <a:gd name="connsiteX11" fmla="*/ 3621 w 10000"/>
              <a:gd name="connsiteY11" fmla="*/ 8901 h 10000"/>
              <a:gd name="connsiteX12" fmla="*/ 3427 w 10000"/>
              <a:gd name="connsiteY12" fmla="*/ 8736 h 10000"/>
              <a:gd name="connsiteX13" fmla="*/ 2847 w 10000"/>
              <a:gd name="connsiteY13" fmla="*/ 8516 h 10000"/>
              <a:gd name="connsiteX14" fmla="*/ 3330 w 10000"/>
              <a:gd name="connsiteY14" fmla="*/ 9780 h 10000"/>
              <a:gd name="connsiteX15" fmla="*/ 5263 w 10000"/>
              <a:gd name="connsiteY15" fmla="*/ 9395 h 10000"/>
              <a:gd name="connsiteX16" fmla="*/ 5554 w 10000"/>
              <a:gd name="connsiteY16" fmla="*/ 6208 h 10000"/>
              <a:gd name="connsiteX17" fmla="*/ 5940 w 10000"/>
              <a:gd name="connsiteY17" fmla="*/ 6922 h 10000"/>
              <a:gd name="connsiteX18" fmla="*/ 6423 w 10000"/>
              <a:gd name="connsiteY18" fmla="*/ 9450 h 10000"/>
              <a:gd name="connsiteX19" fmla="*/ 7487 w 10000"/>
              <a:gd name="connsiteY19" fmla="*/ 9890 h 10000"/>
              <a:gd name="connsiteX20" fmla="*/ 8067 w 10000"/>
              <a:gd name="connsiteY20" fmla="*/ 10000 h 10000"/>
              <a:gd name="connsiteX21" fmla="*/ 9130 w 10000"/>
              <a:gd name="connsiteY21" fmla="*/ 9505 h 10000"/>
              <a:gd name="connsiteX22" fmla="*/ 7874 w 10000"/>
              <a:gd name="connsiteY22" fmla="*/ 9120 h 10000"/>
              <a:gd name="connsiteX23" fmla="*/ 7390 w 10000"/>
              <a:gd name="connsiteY23" fmla="*/ 8846 h 10000"/>
              <a:gd name="connsiteX24" fmla="*/ 7196 w 10000"/>
              <a:gd name="connsiteY24" fmla="*/ 8516 h 10000"/>
              <a:gd name="connsiteX25" fmla="*/ 7196 w 10000"/>
              <a:gd name="connsiteY25" fmla="*/ 3352 h 10000"/>
              <a:gd name="connsiteX26" fmla="*/ 7390 w 10000"/>
              <a:gd name="connsiteY26" fmla="*/ 3682 h 10000"/>
              <a:gd name="connsiteX27" fmla="*/ 7583 w 10000"/>
              <a:gd name="connsiteY27" fmla="*/ 4011 h 10000"/>
              <a:gd name="connsiteX28" fmla="*/ 8163 w 10000"/>
              <a:gd name="connsiteY28" fmla="*/ 4890 h 10000"/>
              <a:gd name="connsiteX29" fmla="*/ 8743 w 10000"/>
              <a:gd name="connsiteY29" fmla="*/ 5110 h 10000"/>
              <a:gd name="connsiteX30" fmla="*/ 9323 w 10000"/>
              <a:gd name="connsiteY30" fmla="*/ 5219 h 10000"/>
              <a:gd name="connsiteX31" fmla="*/ 10000 w 10000"/>
              <a:gd name="connsiteY31" fmla="*/ 4835 h 10000"/>
              <a:gd name="connsiteX32" fmla="*/ 8936 w 10000"/>
              <a:gd name="connsiteY32" fmla="*/ 4396 h 10000"/>
              <a:gd name="connsiteX33" fmla="*/ 8067 w 10000"/>
              <a:gd name="connsiteY33" fmla="*/ 3187 h 10000"/>
              <a:gd name="connsiteX34" fmla="*/ 7294 w 10000"/>
              <a:gd name="connsiteY34" fmla="*/ 2802 h 10000"/>
              <a:gd name="connsiteX35" fmla="*/ 7003 w 10000"/>
              <a:gd name="connsiteY35" fmla="*/ 2692 h 10000"/>
              <a:gd name="connsiteX36" fmla="*/ 5892 w 10000"/>
              <a:gd name="connsiteY36" fmla="*/ 2321 h 10000"/>
              <a:gd name="connsiteX37" fmla="*/ 6367 w 10000"/>
              <a:gd name="connsiteY37" fmla="*/ 1829 h 10000"/>
              <a:gd name="connsiteX38" fmla="*/ 5972 w 10000"/>
              <a:gd name="connsiteY38" fmla="*/ 1694 h 10000"/>
              <a:gd name="connsiteX39" fmla="*/ 5752 w 10000"/>
              <a:gd name="connsiteY39" fmla="*/ 1511 h 10000"/>
              <a:gd name="connsiteX40" fmla="*/ 6616 w 10000"/>
              <a:gd name="connsiteY40" fmla="*/ 1484 h 10000"/>
              <a:gd name="connsiteX41" fmla="*/ 6810 w 10000"/>
              <a:gd name="connsiteY41" fmla="*/ 440 h 10000"/>
              <a:gd name="connsiteX42" fmla="*/ 5457 w 10000"/>
              <a:gd name="connsiteY42" fmla="*/ 55 h 10000"/>
              <a:gd name="connsiteX43" fmla="*/ 5167 w 10000"/>
              <a:gd name="connsiteY43" fmla="*/ 0 h 10000"/>
              <a:gd name="connsiteX44" fmla="*/ 3523 w 10000"/>
              <a:gd name="connsiteY44" fmla="*/ 934 h 10000"/>
              <a:gd name="connsiteX45" fmla="*/ 4683 w 10000"/>
              <a:gd name="connsiteY45" fmla="*/ 1813 h 10000"/>
              <a:gd name="connsiteX46" fmla="*/ 3041 w 10000"/>
              <a:gd name="connsiteY46" fmla="*/ 2692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0000" h="10000">
                <a:moveTo>
                  <a:pt x="3041" y="2692"/>
                </a:moveTo>
                <a:lnTo>
                  <a:pt x="1977" y="3297"/>
                </a:lnTo>
                <a:cubicBezTo>
                  <a:pt x="1704" y="3755"/>
                  <a:pt x="1655" y="4222"/>
                  <a:pt x="1397" y="4670"/>
                </a:cubicBezTo>
                <a:cubicBezTo>
                  <a:pt x="1365" y="4735"/>
                  <a:pt x="1204" y="4735"/>
                  <a:pt x="1108" y="4780"/>
                </a:cubicBezTo>
                <a:cubicBezTo>
                  <a:pt x="994" y="4826"/>
                  <a:pt x="930" y="4899"/>
                  <a:pt x="817" y="4945"/>
                </a:cubicBezTo>
                <a:cubicBezTo>
                  <a:pt x="640" y="5027"/>
                  <a:pt x="237" y="5164"/>
                  <a:pt x="237" y="5164"/>
                </a:cubicBezTo>
                <a:cubicBezTo>
                  <a:pt x="-214" y="5558"/>
                  <a:pt x="-4" y="5907"/>
                  <a:pt x="721" y="6044"/>
                </a:cubicBezTo>
                <a:cubicBezTo>
                  <a:pt x="753" y="6044"/>
                  <a:pt x="1333" y="5962"/>
                  <a:pt x="1397" y="5934"/>
                </a:cubicBezTo>
                <a:cubicBezTo>
                  <a:pt x="1865" y="5723"/>
                  <a:pt x="1865" y="5128"/>
                  <a:pt x="1977" y="4835"/>
                </a:cubicBezTo>
                <a:cubicBezTo>
                  <a:pt x="2058" y="4606"/>
                  <a:pt x="2202" y="4487"/>
                  <a:pt x="2364" y="4286"/>
                </a:cubicBezTo>
                <a:cubicBezTo>
                  <a:pt x="2654" y="3928"/>
                  <a:pt x="2702" y="3755"/>
                  <a:pt x="3330" y="3516"/>
                </a:cubicBezTo>
                <a:cubicBezTo>
                  <a:pt x="6488" y="4111"/>
                  <a:pt x="4119" y="7170"/>
                  <a:pt x="3621" y="8901"/>
                </a:cubicBezTo>
                <a:cubicBezTo>
                  <a:pt x="3555" y="8846"/>
                  <a:pt x="3507" y="8782"/>
                  <a:pt x="3427" y="8736"/>
                </a:cubicBezTo>
                <a:cubicBezTo>
                  <a:pt x="3250" y="8654"/>
                  <a:pt x="2847" y="8516"/>
                  <a:pt x="2847" y="8516"/>
                </a:cubicBezTo>
                <a:cubicBezTo>
                  <a:pt x="1687" y="8736"/>
                  <a:pt x="2493" y="9624"/>
                  <a:pt x="3330" y="9780"/>
                </a:cubicBezTo>
                <a:cubicBezTo>
                  <a:pt x="4715" y="9735"/>
                  <a:pt x="4942" y="9954"/>
                  <a:pt x="5263" y="9395"/>
                </a:cubicBezTo>
                <a:cubicBezTo>
                  <a:pt x="5311" y="8150"/>
                  <a:pt x="5311" y="7316"/>
                  <a:pt x="5554" y="6208"/>
                </a:cubicBezTo>
                <a:cubicBezTo>
                  <a:pt x="5843" y="6465"/>
                  <a:pt x="5859" y="6602"/>
                  <a:pt x="5940" y="6922"/>
                </a:cubicBezTo>
                <a:cubicBezTo>
                  <a:pt x="6004" y="7784"/>
                  <a:pt x="5940" y="8636"/>
                  <a:pt x="6423" y="9450"/>
                </a:cubicBezTo>
                <a:cubicBezTo>
                  <a:pt x="6568" y="9688"/>
                  <a:pt x="7132" y="9826"/>
                  <a:pt x="7487" y="9890"/>
                </a:cubicBezTo>
                <a:lnTo>
                  <a:pt x="8067" y="10000"/>
                </a:lnTo>
                <a:cubicBezTo>
                  <a:pt x="8743" y="9972"/>
                  <a:pt x="10467" y="10018"/>
                  <a:pt x="9130" y="9505"/>
                </a:cubicBezTo>
                <a:cubicBezTo>
                  <a:pt x="8840" y="9258"/>
                  <a:pt x="8372" y="9176"/>
                  <a:pt x="7874" y="9120"/>
                </a:cubicBezTo>
                <a:cubicBezTo>
                  <a:pt x="7615" y="9020"/>
                  <a:pt x="7519" y="9020"/>
                  <a:pt x="7390" y="8846"/>
                </a:cubicBezTo>
                <a:cubicBezTo>
                  <a:pt x="7310" y="8736"/>
                  <a:pt x="7196" y="8516"/>
                  <a:pt x="7196" y="8516"/>
                </a:cubicBezTo>
                <a:cubicBezTo>
                  <a:pt x="7132" y="6840"/>
                  <a:pt x="7003" y="5018"/>
                  <a:pt x="7196" y="3352"/>
                </a:cubicBezTo>
                <a:cubicBezTo>
                  <a:pt x="7212" y="3233"/>
                  <a:pt x="7326" y="3571"/>
                  <a:pt x="7390" y="3682"/>
                </a:cubicBezTo>
                <a:cubicBezTo>
                  <a:pt x="7454" y="3792"/>
                  <a:pt x="7519" y="3901"/>
                  <a:pt x="7583" y="4011"/>
                </a:cubicBezTo>
                <a:cubicBezTo>
                  <a:pt x="7728" y="4258"/>
                  <a:pt x="7808" y="4715"/>
                  <a:pt x="8163" y="4890"/>
                </a:cubicBezTo>
                <a:cubicBezTo>
                  <a:pt x="8340" y="4972"/>
                  <a:pt x="8550" y="5036"/>
                  <a:pt x="8743" y="5110"/>
                </a:cubicBezTo>
                <a:cubicBezTo>
                  <a:pt x="8920" y="5174"/>
                  <a:pt x="9323" y="5219"/>
                  <a:pt x="9323" y="5219"/>
                </a:cubicBezTo>
                <a:cubicBezTo>
                  <a:pt x="9791" y="5155"/>
                  <a:pt x="9855" y="5091"/>
                  <a:pt x="10000" y="4835"/>
                </a:cubicBezTo>
                <a:cubicBezTo>
                  <a:pt x="9839" y="4258"/>
                  <a:pt x="9791" y="4560"/>
                  <a:pt x="8936" y="4396"/>
                </a:cubicBezTo>
                <a:cubicBezTo>
                  <a:pt x="8711" y="4011"/>
                  <a:pt x="8695" y="3425"/>
                  <a:pt x="8067" y="3187"/>
                </a:cubicBezTo>
                <a:cubicBezTo>
                  <a:pt x="7744" y="2912"/>
                  <a:pt x="7970" y="3059"/>
                  <a:pt x="7294" y="2802"/>
                </a:cubicBezTo>
                <a:cubicBezTo>
                  <a:pt x="7197" y="2765"/>
                  <a:pt x="7237" y="2772"/>
                  <a:pt x="7003" y="2692"/>
                </a:cubicBezTo>
                <a:cubicBezTo>
                  <a:pt x="6769" y="2612"/>
                  <a:pt x="5998" y="2465"/>
                  <a:pt x="5892" y="2321"/>
                </a:cubicBezTo>
                <a:cubicBezTo>
                  <a:pt x="5786" y="2177"/>
                  <a:pt x="6337" y="1940"/>
                  <a:pt x="6367" y="1829"/>
                </a:cubicBezTo>
                <a:cubicBezTo>
                  <a:pt x="6397" y="1718"/>
                  <a:pt x="6074" y="1747"/>
                  <a:pt x="5972" y="1694"/>
                </a:cubicBezTo>
                <a:cubicBezTo>
                  <a:pt x="5870" y="1641"/>
                  <a:pt x="5661" y="1539"/>
                  <a:pt x="5752" y="1511"/>
                </a:cubicBezTo>
                <a:cubicBezTo>
                  <a:pt x="5843" y="1483"/>
                  <a:pt x="6440" y="1662"/>
                  <a:pt x="6616" y="1484"/>
                </a:cubicBezTo>
                <a:cubicBezTo>
                  <a:pt x="6792" y="1306"/>
                  <a:pt x="7003" y="687"/>
                  <a:pt x="6810" y="440"/>
                </a:cubicBezTo>
                <a:cubicBezTo>
                  <a:pt x="6552" y="321"/>
                  <a:pt x="5747" y="110"/>
                  <a:pt x="5457" y="55"/>
                </a:cubicBezTo>
                <a:lnTo>
                  <a:pt x="5167" y="0"/>
                </a:lnTo>
                <a:cubicBezTo>
                  <a:pt x="4119" y="119"/>
                  <a:pt x="3846" y="376"/>
                  <a:pt x="3523" y="934"/>
                </a:cubicBezTo>
                <a:cubicBezTo>
                  <a:pt x="3555" y="1291"/>
                  <a:pt x="3910" y="1667"/>
                  <a:pt x="4683" y="1813"/>
                </a:cubicBezTo>
                <a:cubicBezTo>
                  <a:pt x="5360" y="2399"/>
                  <a:pt x="4571" y="2628"/>
                  <a:pt x="3041" y="2692"/>
                </a:cubicBezTo>
                <a:close/>
              </a:path>
            </a:pathLst>
          </a:custGeom>
          <a:solidFill>
            <a:schemeClr val="tx2"/>
          </a:solidFill>
          <a:ln w="9525">
            <a:solidFill>
              <a:schemeClr val="tx1"/>
            </a:solidFill>
            <a:round/>
            <a:headEnd/>
            <a:tailEnd/>
          </a:ln>
          <a:effectLst/>
        </p:spPr>
        <p:txBody>
          <a:bodyPr/>
          <a:lstStyle/>
          <a:p>
            <a:endParaRPr lang="en-US" dirty="0">
              <a:solidFill>
                <a:srgbClr val="000000"/>
              </a:solidFill>
              <a:latin typeface="Helvetica"/>
              <a:cs typeface="Helvetica"/>
            </a:endParaRPr>
          </a:p>
        </p:txBody>
      </p:sp>
      <p:sp>
        <p:nvSpPr>
          <p:cNvPr id="5" name="TextBox 4"/>
          <p:cNvSpPr txBox="1"/>
          <p:nvPr/>
        </p:nvSpPr>
        <p:spPr>
          <a:xfrm>
            <a:off x="257463" y="173163"/>
            <a:ext cx="8487873" cy="369332"/>
          </a:xfrm>
          <a:prstGeom prst="rect">
            <a:avLst/>
          </a:prstGeom>
          <a:noFill/>
        </p:spPr>
        <p:txBody>
          <a:bodyPr wrap="square" rtlCol="0">
            <a:spAutoFit/>
          </a:bodyPr>
          <a:lstStyle/>
          <a:p>
            <a:pPr marL="533400" indent="-533400" algn="l"/>
            <a:r>
              <a:rPr lang="en-US" dirty="0" smtClean="0"/>
              <a:t>How much energy goes into transport?</a:t>
            </a:r>
            <a:endParaRPr lang="en-US" dirty="0"/>
          </a:p>
        </p:txBody>
      </p:sp>
      <p:sp>
        <p:nvSpPr>
          <p:cNvPr id="6" name="Text Box 2"/>
          <p:cNvSpPr txBox="1">
            <a:spLocks noChangeArrowheads="1"/>
          </p:cNvSpPr>
          <p:nvPr/>
        </p:nvSpPr>
        <p:spPr bwMode="auto">
          <a:xfrm>
            <a:off x="2690527" y="2267762"/>
            <a:ext cx="766557" cy="438582"/>
          </a:xfrm>
          <a:prstGeom prst="rect">
            <a:avLst/>
          </a:prstGeom>
          <a:noFill/>
          <a:ln w="9525">
            <a:noFill/>
            <a:miter lim="800000"/>
            <a:headEnd/>
            <a:tailEnd/>
          </a:ln>
          <a:effectLst/>
        </p:spPr>
        <p:txBody>
          <a:bodyPr wrap="none">
            <a:spAutoFit/>
          </a:bodyPr>
          <a:lstStyle/>
          <a:p>
            <a:pPr algn="ctr" fontAlgn="base">
              <a:spcBef>
                <a:spcPct val="0"/>
              </a:spcBef>
              <a:spcAft>
                <a:spcPct val="0"/>
              </a:spcAft>
            </a:pPr>
            <a:r>
              <a:rPr lang="en-US" sz="1200" b="1" dirty="0" smtClean="0">
                <a:solidFill>
                  <a:srgbClr val="000000"/>
                </a:solidFill>
                <a:latin typeface="Helvetica"/>
              </a:rPr>
              <a:t>glucose</a:t>
            </a:r>
          </a:p>
          <a:p>
            <a:pPr algn="ctr" fontAlgn="base">
              <a:spcBef>
                <a:spcPct val="0"/>
              </a:spcBef>
              <a:spcAft>
                <a:spcPct val="0"/>
              </a:spcAft>
            </a:pPr>
            <a:r>
              <a:rPr lang="en-US" sz="1050" b="1" dirty="0" smtClean="0">
                <a:solidFill>
                  <a:srgbClr val="000000"/>
                </a:solidFill>
                <a:latin typeface="Helvetica"/>
              </a:rPr>
              <a:t>(C6)</a:t>
            </a:r>
            <a:endParaRPr lang="en-US" sz="1050" b="1" dirty="0">
              <a:solidFill>
                <a:srgbClr val="000000"/>
              </a:solidFill>
              <a:latin typeface="Helvetica"/>
            </a:endParaRPr>
          </a:p>
        </p:txBody>
      </p:sp>
      <p:grpSp>
        <p:nvGrpSpPr>
          <p:cNvPr id="7" name="Group 3"/>
          <p:cNvGrpSpPr>
            <a:grpSpLocks noChangeAspect="1"/>
          </p:cNvGrpSpPr>
          <p:nvPr/>
        </p:nvGrpSpPr>
        <p:grpSpPr bwMode="auto">
          <a:xfrm>
            <a:off x="2638038" y="1711266"/>
            <a:ext cx="732948" cy="475774"/>
            <a:chOff x="305" y="2224"/>
            <a:chExt cx="792" cy="569"/>
          </a:xfrm>
        </p:grpSpPr>
        <p:sp>
          <p:nvSpPr>
            <p:cNvPr id="8" name="Freeform 4"/>
            <p:cNvSpPr>
              <a:spLocks/>
            </p:cNvSpPr>
            <p:nvPr/>
          </p:nvSpPr>
          <p:spPr bwMode="auto">
            <a:xfrm>
              <a:off x="502" y="2473"/>
              <a:ext cx="488" cy="159"/>
            </a:xfrm>
            <a:custGeom>
              <a:avLst/>
              <a:gdLst/>
              <a:ahLst/>
              <a:cxnLst>
                <a:cxn ang="0">
                  <a:pos x="343" y="10"/>
                </a:cxn>
                <a:cxn ang="0">
                  <a:pos x="203" y="45"/>
                </a:cxn>
                <a:cxn ang="0">
                  <a:pos x="0" y="0"/>
                </a:cxn>
                <a:cxn ang="0">
                  <a:pos x="105" y="154"/>
                </a:cxn>
                <a:cxn ang="0">
                  <a:pos x="302" y="99"/>
                </a:cxn>
                <a:cxn ang="0">
                  <a:pos x="488" y="159"/>
                </a:cxn>
                <a:cxn ang="0">
                  <a:pos x="404" y="12"/>
                </a:cxn>
              </a:cxnLst>
              <a:rect l="0" t="0" r="r" b="b"/>
              <a:pathLst>
                <a:path w="488" h="159">
                  <a:moveTo>
                    <a:pt x="343" y="10"/>
                  </a:moveTo>
                  <a:lnTo>
                    <a:pt x="203" y="45"/>
                  </a:lnTo>
                  <a:lnTo>
                    <a:pt x="0" y="0"/>
                  </a:lnTo>
                  <a:lnTo>
                    <a:pt x="105" y="154"/>
                  </a:lnTo>
                  <a:lnTo>
                    <a:pt x="302" y="99"/>
                  </a:lnTo>
                  <a:lnTo>
                    <a:pt x="488" y="159"/>
                  </a:lnTo>
                  <a:lnTo>
                    <a:pt x="404" y="12"/>
                  </a:lnTo>
                </a:path>
              </a:pathLst>
            </a:custGeom>
            <a:solidFill>
              <a:srgbClr val="FFCCFF"/>
            </a:solidFill>
            <a:ln w="12700" cmpd="sng">
              <a:solidFill>
                <a:schemeClr val="tx1"/>
              </a:solidFill>
              <a:round/>
              <a:headEnd/>
              <a:tailEnd/>
            </a:ln>
            <a:effectLst/>
          </p:spPr>
          <p:txBody>
            <a:bodyPr/>
            <a:lstStyle/>
            <a:p>
              <a:pPr algn="ctr" fontAlgn="base">
                <a:spcBef>
                  <a:spcPct val="0"/>
                </a:spcBef>
                <a:spcAft>
                  <a:spcPct val="0"/>
                </a:spcAft>
              </a:pPr>
              <a:endParaRPr lang="en-US" sz="2000" dirty="0">
                <a:solidFill>
                  <a:srgbClr val="000000"/>
                </a:solidFill>
                <a:latin typeface="Helvetica"/>
              </a:endParaRPr>
            </a:p>
          </p:txBody>
        </p:sp>
        <p:sp>
          <p:nvSpPr>
            <p:cNvPr id="9" name="Oval 5"/>
            <p:cNvSpPr>
              <a:spLocks noChangeArrowheads="1"/>
            </p:cNvSpPr>
            <p:nvPr/>
          </p:nvSpPr>
          <p:spPr bwMode="auto">
            <a:xfrm flipH="1" flipV="1">
              <a:off x="462" y="2433"/>
              <a:ext cx="78" cy="78"/>
            </a:xfrm>
            <a:prstGeom prst="ellipse">
              <a:avLst/>
            </a:prstGeom>
            <a:solidFill>
              <a:schemeClr val="tx1"/>
            </a:solidFill>
            <a:ln w="9525">
              <a:solidFill>
                <a:schemeClr val="tx1"/>
              </a:solid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10" name="Oval 6"/>
            <p:cNvSpPr>
              <a:spLocks noChangeArrowheads="1"/>
            </p:cNvSpPr>
            <p:nvPr/>
          </p:nvSpPr>
          <p:spPr bwMode="auto">
            <a:xfrm flipH="1" flipV="1">
              <a:off x="580" y="2587"/>
              <a:ext cx="78" cy="78"/>
            </a:xfrm>
            <a:prstGeom prst="ellipse">
              <a:avLst/>
            </a:prstGeom>
            <a:solidFill>
              <a:schemeClr val="tx1"/>
            </a:solidFill>
            <a:ln w="9525">
              <a:solidFill>
                <a:schemeClr val="tx1"/>
              </a:solid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11" name="Oval 7"/>
            <p:cNvSpPr>
              <a:spLocks noChangeArrowheads="1"/>
            </p:cNvSpPr>
            <p:nvPr/>
          </p:nvSpPr>
          <p:spPr bwMode="auto">
            <a:xfrm flipH="1" flipV="1">
              <a:off x="764" y="2543"/>
              <a:ext cx="78" cy="78"/>
            </a:xfrm>
            <a:prstGeom prst="ellipse">
              <a:avLst/>
            </a:prstGeom>
            <a:solidFill>
              <a:schemeClr val="tx1"/>
            </a:solidFill>
            <a:ln w="9525">
              <a:solidFill>
                <a:schemeClr val="tx1"/>
              </a:solid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12" name="Oval 8"/>
            <p:cNvSpPr>
              <a:spLocks noChangeArrowheads="1"/>
            </p:cNvSpPr>
            <p:nvPr/>
          </p:nvSpPr>
          <p:spPr bwMode="auto">
            <a:xfrm flipH="1" flipV="1">
              <a:off x="942" y="2589"/>
              <a:ext cx="78" cy="78"/>
            </a:xfrm>
            <a:prstGeom prst="ellipse">
              <a:avLst/>
            </a:prstGeom>
            <a:solidFill>
              <a:schemeClr val="tx1"/>
            </a:solidFill>
            <a:ln w="9525">
              <a:solidFill>
                <a:schemeClr val="tx1"/>
              </a:solid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13" name="Oval 9"/>
            <p:cNvSpPr>
              <a:spLocks noChangeArrowheads="1"/>
            </p:cNvSpPr>
            <p:nvPr/>
          </p:nvSpPr>
          <p:spPr bwMode="auto">
            <a:xfrm flipH="1" flipV="1">
              <a:off x="652" y="2485"/>
              <a:ext cx="78" cy="78"/>
            </a:xfrm>
            <a:prstGeom prst="ellipse">
              <a:avLst/>
            </a:prstGeom>
            <a:solidFill>
              <a:schemeClr val="tx1"/>
            </a:solidFill>
            <a:ln w="9525">
              <a:solidFill>
                <a:schemeClr val="tx1"/>
              </a:solid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14" name="Oval 10"/>
            <p:cNvSpPr>
              <a:spLocks noChangeArrowheads="1"/>
            </p:cNvSpPr>
            <p:nvPr/>
          </p:nvSpPr>
          <p:spPr bwMode="auto">
            <a:xfrm flipH="1" flipV="1">
              <a:off x="844" y="2437"/>
              <a:ext cx="72" cy="72"/>
            </a:xfrm>
            <a:prstGeom prst="ellipse">
              <a:avLst/>
            </a:prstGeom>
            <a:solidFill>
              <a:srgbClr val="FF0000"/>
            </a:solidFill>
            <a:ln w="9525">
              <a:no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15" name="Line 11"/>
            <p:cNvSpPr>
              <a:spLocks noChangeShapeType="1"/>
            </p:cNvSpPr>
            <p:nvPr/>
          </p:nvSpPr>
          <p:spPr bwMode="auto">
            <a:xfrm rot="16200000" flipV="1">
              <a:off x="819" y="2599"/>
              <a:ext cx="33" cy="33"/>
            </a:xfrm>
            <a:prstGeom prst="line">
              <a:avLst/>
            </a:prstGeom>
            <a:noFill/>
            <a:ln w="12700">
              <a:solidFill>
                <a:schemeClr val="tx1"/>
              </a:solidFill>
              <a:round/>
              <a:headEnd/>
              <a:tailEnd/>
            </a:ln>
            <a:effectLst/>
          </p:spPr>
          <p:txBody>
            <a:bodyPr/>
            <a:lstStyle/>
            <a:p>
              <a:pPr algn="ctr" fontAlgn="base">
                <a:spcBef>
                  <a:spcPct val="0"/>
                </a:spcBef>
                <a:spcAft>
                  <a:spcPct val="0"/>
                </a:spcAft>
              </a:pPr>
              <a:endParaRPr lang="en-US" sz="2000" dirty="0">
                <a:solidFill>
                  <a:srgbClr val="000000"/>
                </a:solidFill>
                <a:latin typeface="Helvetica"/>
              </a:endParaRPr>
            </a:p>
          </p:txBody>
        </p:sp>
        <p:sp>
          <p:nvSpPr>
            <p:cNvPr id="16" name="Line 12"/>
            <p:cNvSpPr>
              <a:spLocks noChangeShapeType="1"/>
            </p:cNvSpPr>
            <p:nvPr/>
          </p:nvSpPr>
          <p:spPr bwMode="auto">
            <a:xfrm rot="16200000">
              <a:off x="831" y="2681"/>
              <a:ext cx="54" cy="18"/>
            </a:xfrm>
            <a:prstGeom prst="line">
              <a:avLst/>
            </a:prstGeom>
            <a:noFill/>
            <a:ln w="12700">
              <a:solidFill>
                <a:schemeClr val="tx1"/>
              </a:solidFill>
              <a:round/>
              <a:headEnd/>
              <a:tailEnd/>
            </a:ln>
            <a:effectLst/>
          </p:spPr>
          <p:txBody>
            <a:bodyPr/>
            <a:lstStyle/>
            <a:p>
              <a:pPr algn="ctr" fontAlgn="base">
                <a:spcBef>
                  <a:spcPct val="0"/>
                </a:spcBef>
                <a:spcAft>
                  <a:spcPct val="0"/>
                </a:spcAft>
              </a:pPr>
              <a:endParaRPr lang="en-US" sz="2000" dirty="0">
                <a:solidFill>
                  <a:srgbClr val="000000"/>
                </a:solidFill>
                <a:latin typeface="Helvetica"/>
              </a:endParaRPr>
            </a:p>
          </p:txBody>
        </p:sp>
        <p:sp>
          <p:nvSpPr>
            <p:cNvPr id="17" name="Oval 13"/>
            <p:cNvSpPr>
              <a:spLocks noChangeArrowheads="1"/>
            </p:cNvSpPr>
            <p:nvPr/>
          </p:nvSpPr>
          <p:spPr bwMode="auto">
            <a:xfrm rot="16200000">
              <a:off x="839" y="2620"/>
              <a:ext cx="65" cy="66"/>
            </a:xfrm>
            <a:prstGeom prst="ellipse">
              <a:avLst/>
            </a:prstGeom>
            <a:solidFill>
              <a:srgbClr val="FF0000"/>
            </a:solidFill>
            <a:ln w="9525">
              <a:no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18" name="Oval 14"/>
            <p:cNvSpPr>
              <a:spLocks noChangeArrowheads="1"/>
            </p:cNvSpPr>
            <p:nvPr/>
          </p:nvSpPr>
          <p:spPr bwMode="auto">
            <a:xfrm rot="16200000">
              <a:off x="816" y="2710"/>
              <a:ext cx="44" cy="49"/>
            </a:xfrm>
            <a:prstGeom prst="ellipse">
              <a:avLst/>
            </a:prstGeom>
            <a:solidFill>
              <a:schemeClr val="bg1"/>
            </a:solidFill>
            <a:ln w="9525">
              <a:solidFill>
                <a:schemeClr val="tx1"/>
              </a:solid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19" name="Line 15"/>
            <p:cNvSpPr>
              <a:spLocks noChangeShapeType="1"/>
            </p:cNvSpPr>
            <p:nvPr/>
          </p:nvSpPr>
          <p:spPr bwMode="auto">
            <a:xfrm rot="-19136944" flipH="1" flipV="1">
              <a:off x="970" y="2665"/>
              <a:ext cx="33" cy="33"/>
            </a:xfrm>
            <a:prstGeom prst="line">
              <a:avLst/>
            </a:prstGeom>
            <a:noFill/>
            <a:ln w="12700">
              <a:solidFill>
                <a:schemeClr val="tx1"/>
              </a:solidFill>
              <a:round/>
              <a:headEnd/>
              <a:tailEnd/>
            </a:ln>
            <a:effectLst/>
          </p:spPr>
          <p:txBody>
            <a:bodyPr/>
            <a:lstStyle/>
            <a:p>
              <a:pPr algn="ctr" fontAlgn="base">
                <a:spcBef>
                  <a:spcPct val="0"/>
                </a:spcBef>
                <a:spcAft>
                  <a:spcPct val="0"/>
                </a:spcAft>
              </a:pPr>
              <a:endParaRPr lang="en-US" sz="2000" dirty="0">
                <a:solidFill>
                  <a:srgbClr val="000000"/>
                </a:solidFill>
                <a:latin typeface="Helvetica"/>
              </a:endParaRPr>
            </a:p>
          </p:txBody>
        </p:sp>
        <p:sp>
          <p:nvSpPr>
            <p:cNvPr id="20" name="Line 16"/>
            <p:cNvSpPr>
              <a:spLocks noChangeShapeType="1"/>
            </p:cNvSpPr>
            <p:nvPr/>
          </p:nvSpPr>
          <p:spPr bwMode="auto">
            <a:xfrm rot="2463056" flipH="1">
              <a:off x="1000" y="2746"/>
              <a:ext cx="54" cy="18"/>
            </a:xfrm>
            <a:prstGeom prst="line">
              <a:avLst/>
            </a:prstGeom>
            <a:noFill/>
            <a:ln w="12700">
              <a:solidFill>
                <a:schemeClr val="tx1"/>
              </a:solidFill>
              <a:round/>
              <a:headEnd/>
              <a:tailEnd/>
            </a:ln>
            <a:effectLst/>
          </p:spPr>
          <p:txBody>
            <a:bodyPr/>
            <a:lstStyle/>
            <a:p>
              <a:pPr algn="ctr" fontAlgn="base">
                <a:spcBef>
                  <a:spcPct val="0"/>
                </a:spcBef>
                <a:spcAft>
                  <a:spcPct val="0"/>
                </a:spcAft>
              </a:pPr>
              <a:endParaRPr lang="en-US" sz="2000" dirty="0">
                <a:solidFill>
                  <a:srgbClr val="000000"/>
                </a:solidFill>
                <a:latin typeface="Helvetica"/>
              </a:endParaRPr>
            </a:p>
          </p:txBody>
        </p:sp>
        <p:sp>
          <p:nvSpPr>
            <p:cNvPr id="21" name="Oval 17"/>
            <p:cNvSpPr>
              <a:spLocks noChangeArrowheads="1"/>
            </p:cNvSpPr>
            <p:nvPr/>
          </p:nvSpPr>
          <p:spPr bwMode="auto">
            <a:xfrm rot="-19136944">
              <a:off x="953" y="2704"/>
              <a:ext cx="65" cy="66"/>
            </a:xfrm>
            <a:prstGeom prst="ellipse">
              <a:avLst/>
            </a:prstGeom>
            <a:solidFill>
              <a:srgbClr val="FF0000"/>
            </a:solidFill>
            <a:ln w="9525">
              <a:no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22" name="Oval 18"/>
            <p:cNvSpPr>
              <a:spLocks noChangeArrowheads="1"/>
            </p:cNvSpPr>
            <p:nvPr/>
          </p:nvSpPr>
          <p:spPr bwMode="auto">
            <a:xfrm rot="2463056" flipH="1">
              <a:off x="1053" y="2744"/>
              <a:ext cx="44" cy="49"/>
            </a:xfrm>
            <a:prstGeom prst="ellipse">
              <a:avLst/>
            </a:prstGeom>
            <a:solidFill>
              <a:schemeClr val="bg1"/>
            </a:solidFill>
            <a:ln w="9525">
              <a:solidFill>
                <a:schemeClr val="tx1"/>
              </a:solid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23" name="Line 19"/>
            <p:cNvSpPr>
              <a:spLocks noChangeShapeType="1"/>
            </p:cNvSpPr>
            <p:nvPr/>
          </p:nvSpPr>
          <p:spPr bwMode="auto">
            <a:xfrm rot="25539899">
              <a:off x="772" y="2519"/>
              <a:ext cx="54" cy="18"/>
            </a:xfrm>
            <a:prstGeom prst="line">
              <a:avLst/>
            </a:prstGeom>
            <a:noFill/>
            <a:ln w="12700">
              <a:solidFill>
                <a:schemeClr val="tx1"/>
              </a:solidFill>
              <a:round/>
              <a:headEnd/>
              <a:tailEnd/>
            </a:ln>
            <a:effectLst/>
          </p:spPr>
          <p:txBody>
            <a:bodyPr/>
            <a:lstStyle/>
            <a:p>
              <a:pPr algn="ctr" fontAlgn="base">
                <a:spcBef>
                  <a:spcPct val="0"/>
                </a:spcBef>
                <a:spcAft>
                  <a:spcPct val="0"/>
                </a:spcAft>
              </a:pPr>
              <a:endParaRPr lang="en-US" sz="2000" dirty="0">
                <a:solidFill>
                  <a:srgbClr val="000000"/>
                </a:solidFill>
                <a:latin typeface="Helvetica"/>
              </a:endParaRPr>
            </a:p>
          </p:txBody>
        </p:sp>
        <p:sp>
          <p:nvSpPr>
            <p:cNvPr id="24" name="Oval 20"/>
            <p:cNvSpPr>
              <a:spLocks noChangeArrowheads="1"/>
            </p:cNvSpPr>
            <p:nvPr/>
          </p:nvSpPr>
          <p:spPr bwMode="auto">
            <a:xfrm rot="25539899">
              <a:off x="777" y="2454"/>
              <a:ext cx="44" cy="49"/>
            </a:xfrm>
            <a:prstGeom prst="ellipse">
              <a:avLst/>
            </a:prstGeom>
            <a:solidFill>
              <a:schemeClr val="bg1"/>
            </a:solidFill>
            <a:ln w="9525">
              <a:solidFill>
                <a:schemeClr val="tx1"/>
              </a:solid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25" name="Line 21"/>
            <p:cNvSpPr>
              <a:spLocks noChangeShapeType="1"/>
            </p:cNvSpPr>
            <p:nvPr/>
          </p:nvSpPr>
          <p:spPr bwMode="auto">
            <a:xfrm rot="28447991">
              <a:off x="986" y="2596"/>
              <a:ext cx="54" cy="18"/>
            </a:xfrm>
            <a:prstGeom prst="line">
              <a:avLst/>
            </a:prstGeom>
            <a:noFill/>
            <a:ln w="12700">
              <a:solidFill>
                <a:schemeClr val="tx1"/>
              </a:solidFill>
              <a:round/>
              <a:headEnd/>
              <a:tailEnd/>
            </a:ln>
            <a:effectLst/>
          </p:spPr>
          <p:txBody>
            <a:bodyPr/>
            <a:lstStyle/>
            <a:p>
              <a:pPr algn="ctr" fontAlgn="base">
                <a:spcBef>
                  <a:spcPct val="0"/>
                </a:spcBef>
                <a:spcAft>
                  <a:spcPct val="0"/>
                </a:spcAft>
              </a:pPr>
              <a:endParaRPr lang="en-US" sz="2000" dirty="0">
                <a:solidFill>
                  <a:srgbClr val="000000"/>
                </a:solidFill>
                <a:latin typeface="Helvetica"/>
              </a:endParaRPr>
            </a:p>
          </p:txBody>
        </p:sp>
        <p:sp>
          <p:nvSpPr>
            <p:cNvPr id="26" name="Oval 22"/>
            <p:cNvSpPr>
              <a:spLocks noChangeArrowheads="1"/>
            </p:cNvSpPr>
            <p:nvPr/>
          </p:nvSpPr>
          <p:spPr bwMode="auto">
            <a:xfrm rot="28447991">
              <a:off x="1028" y="2548"/>
              <a:ext cx="44" cy="49"/>
            </a:xfrm>
            <a:prstGeom prst="ellipse">
              <a:avLst/>
            </a:prstGeom>
            <a:solidFill>
              <a:schemeClr val="bg1"/>
            </a:solidFill>
            <a:ln w="9525">
              <a:solidFill>
                <a:schemeClr val="tx1"/>
              </a:solid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27" name="Line 23"/>
            <p:cNvSpPr>
              <a:spLocks noChangeShapeType="1"/>
            </p:cNvSpPr>
            <p:nvPr/>
          </p:nvSpPr>
          <p:spPr bwMode="auto">
            <a:xfrm rot="-12868513" flipH="1" flipV="1">
              <a:off x="543" y="2602"/>
              <a:ext cx="33" cy="33"/>
            </a:xfrm>
            <a:prstGeom prst="line">
              <a:avLst/>
            </a:prstGeom>
            <a:noFill/>
            <a:ln w="12700">
              <a:solidFill>
                <a:schemeClr val="tx1"/>
              </a:solidFill>
              <a:round/>
              <a:headEnd/>
              <a:tailEnd/>
            </a:ln>
            <a:effectLst/>
          </p:spPr>
          <p:txBody>
            <a:bodyPr/>
            <a:lstStyle/>
            <a:p>
              <a:pPr algn="ctr" fontAlgn="base">
                <a:spcBef>
                  <a:spcPct val="0"/>
                </a:spcBef>
                <a:spcAft>
                  <a:spcPct val="0"/>
                </a:spcAft>
              </a:pPr>
              <a:endParaRPr lang="en-US" sz="2000" dirty="0">
                <a:solidFill>
                  <a:srgbClr val="000000"/>
                </a:solidFill>
                <a:latin typeface="Helvetica"/>
              </a:endParaRPr>
            </a:p>
          </p:txBody>
        </p:sp>
        <p:sp>
          <p:nvSpPr>
            <p:cNvPr id="28" name="Line 24"/>
            <p:cNvSpPr>
              <a:spLocks noChangeShapeType="1"/>
            </p:cNvSpPr>
            <p:nvPr/>
          </p:nvSpPr>
          <p:spPr bwMode="auto">
            <a:xfrm rot="8731487" flipH="1">
              <a:off x="452" y="2631"/>
              <a:ext cx="54" cy="18"/>
            </a:xfrm>
            <a:prstGeom prst="line">
              <a:avLst/>
            </a:prstGeom>
            <a:noFill/>
            <a:ln w="12700">
              <a:solidFill>
                <a:schemeClr val="tx1"/>
              </a:solidFill>
              <a:round/>
              <a:headEnd/>
              <a:tailEnd/>
            </a:ln>
            <a:effectLst/>
          </p:spPr>
          <p:txBody>
            <a:bodyPr/>
            <a:lstStyle/>
            <a:p>
              <a:pPr algn="ctr" fontAlgn="base">
                <a:spcBef>
                  <a:spcPct val="0"/>
                </a:spcBef>
                <a:spcAft>
                  <a:spcPct val="0"/>
                </a:spcAft>
              </a:pPr>
              <a:endParaRPr lang="en-US" sz="2000" dirty="0">
                <a:solidFill>
                  <a:srgbClr val="000000"/>
                </a:solidFill>
                <a:latin typeface="Helvetica"/>
              </a:endParaRPr>
            </a:p>
          </p:txBody>
        </p:sp>
        <p:sp>
          <p:nvSpPr>
            <p:cNvPr id="29" name="Oval 25"/>
            <p:cNvSpPr>
              <a:spLocks noChangeArrowheads="1"/>
            </p:cNvSpPr>
            <p:nvPr/>
          </p:nvSpPr>
          <p:spPr bwMode="auto">
            <a:xfrm rot="-12868513">
              <a:off x="474" y="2572"/>
              <a:ext cx="65" cy="66"/>
            </a:xfrm>
            <a:prstGeom prst="ellipse">
              <a:avLst/>
            </a:prstGeom>
            <a:solidFill>
              <a:srgbClr val="FF0000"/>
            </a:solidFill>
            <a:ln w="9525">
              <a:no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30" name="Oval 26"/>
            <p:cNvSpPr>
              <a:spLocks noChangeArrowheads="1"/>
            </p:cNvSpPr>
            <p:nvPr/>
          </p:nvSpPr>
          <p:spPr bwMode="auto">
            <a:xfrm rot="8731487" flipH="1">
              <a:off x="431" y="2658"/>
              <a:ext cx="44" cy="49"/>
            </a:xfrm>
            <a:prstGeom prst="ellipse">
              <a:avLst/>
            </a:prstGeom>
            <a:solidFill>
              <a:schemeClr val="bg1"/>
            </a:solidFill>
            <a:ln w="9525">
              <a:solidFill>
                <a:schemeClr val="tx1"/>
              </a:solid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31" name="Line 27"/>
            <p:cNvSpPr>
              <a:spLocks noChangeShapeType="1"/>
            </p:cNvSpPr>
            <p:nvPr/>
          </p:nvSpPr>
          <p:spPr bwMode="auto">
            <a:xfrm rot="12070235" flipH="1">
              <a:off x="428" y="2485"/>
              <a:ext cx="33" cy="33"/>
            </a:xfrm>
            <a:prstGeom prst="line">
              <a:avLst/>
            </a:prstGeom>
            <a:noFill/>
            <a:ln w="12700">
              <a:solidFill>
                <a:schemeClr val="tx1"/>
              </a:solidFill>
              <a:round/>
              <a:headEnd/>
              <a:tailEnd/>
            </a:ln>
            <a:effectLst/>
          </p:spPr>
          <p:txBody>
            <a:bodyPr/>
            <a:lstStyle/>
            <a:p>
              <a:pPr algn="ctr" fontAlgn="base">
                <a:spcBef>
                  <a:spcPct val="0"/>
                </a:spcBef>
                <a:spcAft>
                  <a:spcPct val="0"/>
                </a:spcAft>
              </a:pPr>
              <a:endParaRPr lang="en-US" sz="2000" dirty="0">
                <a:solidFill>
                  <a:srgbClr val="000000"/>
                </a:solidFill>
                <a:latin typeface="Helvetica"/>
              </a:endParaRPr>
            </a:p>
          </p:txBody>
        </p:sp>
        <p:sp>
          <p:nvSpPr>
            <p:cNvPr id="32" name="Line 28"/>
            <p:cNvSpPr>
              <a:spLocks noChangeShapeType="1"/>
            </p:cNvSpPr>
            <p:nvPr/>
          </p:nvSpPr>
          <p:spPr bwMode="auto">
            <a:xfrm rot="12070235" flipH="1" flipV="1">
              <a:off x="334" y="2492"/>
              <a:ext cx="54" cy="18"/>
            </a:xfrm>
            <a:prstGeom prst="line">
              <a:avLst/>
            </a:prstGeom>
            <a:noFill/>
            <a:ln w="12700">
              <a:solidFill>
                <a:schemeClr val="tx1"/>
              </a:solidFill>
              <a:round/>
              <a:headEnd/>
              <a:tailEnd/>
            </a:ln>
            <a:effectLst/>
          </p:spPr>
          <p:txBody>
            <a:bodyPr/>
            <a:lstStyle/>
            <a:p>
              <a:pPr algn="ctr" fontAlgn="base">
                <a:spcBef>
                  <a:spcPct val="0"/>
                </a:spcBef>
                <a:spcAft>
                  <a:spcPct val="0"/>
                </a:spcAft>
              </a:pPr>
              <a:endParaRPr lang="en-US" sz="2000" dirty="0">
                <a:solidFill>
                  <a:srgbClr val="000000"/>
                </a:solidFill>
                <a:latin typeface="Helvetica"/>
              </a:endParaRPr>
            </a:p>
          </p:txBody>
        </p:sp>
        <p:sp>
          <p:nvSpPr>
            <p:cNvPr id="33" name="Oval 29"/>
            <p:cNvSpPr>
              <a:spLocks noChangeArrowheads="1"/>
            </p:cNvSpPr>
            <p:nvPr/>
          </p:nvSpPr>
          <p:spPr bwMode="auto">
            <a:xfrm rot="12070235" flipV="1">
              <a:off x="363" y="2496"/>
              <a:ext cx="65" cy="66"/>
            </a:xfrm>
            <a:prstGeom prst="ellipse">
              <a:avLst/>
            </a:prstGeom>
            <a:solidFill>
              <a:srgbClr val="FF0000"/>
            </a:solidFill>
            <a:ln w="9525">
              <a:no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34" name="Oval 30"/>
            <p:cNvSpPr>
              <a:spLocks noChangeArrowheads="1"/>
            </p:cNvSpPr>
            <p:nvPr/>
          </p:nvSpPr>
          <p:spPr bwMode="auto">
            <a:xfrm rot="12070235" flipH="1" flipV="1">
              <a:off x="305" y="2439"/>
              <a:ext cx="44" cy="49"/>
            </a:xfrm>
            <a:prstGeom prst="ellipse">
              <a:avLst/>
            </a:prstGeom>
            <a:solidFill>
              <a:schemeClr val="bg1"/>
            </a:solidFill>
            <a:ln w="9525">
              <a:solidFill>
                <a:schemeClr val="tx1"/>
              </a:solid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35" name="Line 31"/>
            <p:cNvSpPr>
              <a:spLocks noChangeShapeType="1"/>
            </p:cNvSpPr>
            <p:nvPr/>
          </p:nvSpPr>
          <p:spPr bwMode="auto">
            <a:xfrm rot="17657355" flipV="1">
              <a:off x="590" y="2678"/>
              <a:ext cx="54" cy="18"/>
            </a:xfrm>
            <a:prstGeom prst="line">
              <a:avLst/>
            </a:prstGeom>
            <a:noFill/>
            <a:ln w="12700">
              <a:solidFill>
                <a:schemeClr val="tx1"/>
              </a:solidFill>
              <a:round/>
              <a:headEnd/>
              <a:tailEnd/>
            </a:ln>
            <a:effectLst/>
          </p:spPr>
          <p:txBody>
            <a:bodyPr/>
            <a:lstStyle/>
            <a:p>
              <a:pPr algn="ctr" fontAlgn="base">
                <a:spcBef>
                  <a:spcPct val="0"/>
                </a:spcBef>
                <a:spcAft>
                  <a:spcPct val="0"/>
                </a:spcAft>
              </a:pPr>
              <a:endParaRPr lang="en-US" sz="2000" dirty="0">
                <a:solidFill>
                  <a:srgbClr val="000000"/>
                </a:solidFill>
                <a:latin typeface="Helvetica"/>
              </a:endParaRPr>
            </a:p>
          </p:txBody>
        </p:sp>
        <p:sp>
          <p:nvSpPr>
            <p:cNvPr id="36" name="Oval 32"/>
            <p:cNvSpPr>
              <a:spLocks noChangeArrowheads="1"/>
            </p:cNvSpPr>
            <p:nvPr/>
          </p:nvSpPr>
          <p:spPr bwMode="auto">
            <a:xfrm rot="17657355" flipV="1">
              <a:off x="595" y="2711"/>
              <a:ext cx="44" cy="49"/>
            </a:xfrm>
            <a:prstGeom prst="ellipse">
              <a:avLst/>
            </a:prstGeom>
            <a:solidFill>
              <a:schemeClr val="bg1"/>
            </a:solidFill>
            <a:ln w="9525">
              <a:solidFill>
                <a:schemeClr val="tx1"/>
              </a:solid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37" name="Line 33"/>
            <p:cNvSpPr>
              <a:spLocks noChangeShapeType="1"/>
            </p:cNvSpPr>
            <p:nvPr/>
          </p:nvSpPr>
          <p:spPr bwMode="auto">
            <a:xfrm rot="25542645">
              <a:off x="470" y="2413"/>
              <a:ext cx="54" cy="18"/>
            </a:xfrm>
            <a:prstGeom prst="line">
              <a:avLst/>
            </a:prstGeom>
            <a:noFill/>
            <a:ln w="12700">
              <a:solidFill>
                <a:schemeClr val="tx1"/>
              </a:solidFill>
              <a:round/>
              <a:headEnd/>
              <a:tailEnd/>
            </a:ln>
            <a:effectLst/>
          </p:spPr>
          <p:txBody>
            <a:bodyPr/>
            <a:lstStyle/>
            <a:p>
              <a:pPr algn="ctr" fontAlgn="base">
                <a:spcBef>
                  <a:spcPct val="0"/>
                </a:spcBef>
                <a:spcAft>
                  <a:spcPct val="0"/>
                </a:spcAft>
              </a:pPr>
              <a:endParaRPr lang="en-US" sz="2000" dirty="0">
                <a:solidFill>
                  <a:srgbClr val="000000"/>
                </a:solidFill>
                <a:latin typeface="Helvetica"/>
              </a:endParaRPr>
            </a:p>
          </p:txBody>
        </p:sp>
        <p:sp>
          <p:nvSpPr>
            <p:cNvPr id="38" name="Oval 34"/>
            <p:cNvSpPr>
              <a:spLocks noChangeArrowheads="1"/>
            </p:cNvSpPr>
            <p:nvPr/>
          </p:nvSpPr>
          <p:spPr bwMode="auto">
            <a:xfrm rot="25542645">
              <a:off x="475" y="2348"/>
              <a:ext cx="44" cy="49"/>
            </a:xfrm>
            <a:prstGeom prst="ellipse">
              <a:avLst/>
            </a:prstGeom>
            <a:solidFill>
              <a:schemeClr val="bg1"/>
            </a:solidFill>
            <a:ln w="9525">
              <a:solidFill>
                <a:schemeClr val="tx1"/>
              </a:solid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39" name="Line 35"/>
            <p:cNvSpPr>
              <a:spLocks noChangeShapeType="1"/>
            </p:cNvSpPr>
            <p:nvPr/>
          </p:nvSpPr>
          <p:spPr bwMode="auto">
            <a:xfrm rot="17253296" flipV="1">
              <a:off x="673" y="2573"/>
              <a:ext cx="54" cy="18"/>
            </a:xfrm>
            <a:prstGeom prst="line">
              <a:avLst/>
            </a:prstGeom>
            <a:noFill/>
            <a:ln w="12700">
              <a:solidFill>
                <a:schemeClr val="tx1"/>
              </a:solidFill>
              <a:prstDash val="sysDot"/>
              <a:round/>
              <a:headEnd/>
              <a:tailEnd/>
            </a:ln>
            <a:effectLst/>
          </p:spPr>
          <p:txBody>
            <a:bodyPr/>
            <a:lstStyle/>
            <a:p>
              <a:pPr algn="ctr" fontAlgn="base">
                <a:spcBef>
                  <a:spcPct val="0"/>
                </a:spcBef>
                <a:spcAft>
                  <a:spcPct val="0"/>
                </a:spcAft>
              </a:pPr>
              <a:endParaRPr lang="en-US" sz="2000" dirty="0">
                <a:solidFill>
                  <a:srgbClr val="000000"/>
                </a:solidFill>
                <a:latin typeface="Helvetica"/>
              </a:endParaRPr>
            </a:p>
          </p:txBody>
        </p:sp>
        <p:sp>
          <p:nvSpPr>
            <p:cNvPr id="40" name="Oval 36"/>
            <p:cNvSpPr>
              <a:spLocks noChangeArrowheads="1"/>
            </p:cNvSpPr>
            <p:nvPr/>
          </p:nvSpPr>
          <p:spPr bwMode="auto">
            <a:xfrm rot="17253296" flipV="1">
              <a:off x="684" y="2606"/>
              <a:ext cx="44" cy="49"/>
            </a:xfrm>
            <a:prstGeom prst="ellipse">
              <a:avLst/>
            </a:prstGeom>
            <a:solidFill>
              <a:schemeClr val="bg1"/>
            </a:solidFill>
            <a:ln w="9525">
              <a:solidFill>
                <a:schemeClr val="tx1"/>
              </a:solid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41" name="Oval 37"/>
            <p:cNvSpPr>
              <a:spLocks noChangeArrowheads="1"/>
            </p:cNvSpPr>
            <p:nvPr/>
          </p:nvSpPr>
          <p:spPr bwMode="auto">
            <a:xfrm flipH="1">
              <a:off x="606" y="2350"/>
              <a:ext cx="78" cy="78"/>
            </a:xfrm>
            <a:prstGeom prst="ellipse">
              <a:avLst/>
            </a:prstGeom>
            <a:solidFill>
              <a:schemeClr val="tx1"/>
            </a:solidFill>
            <a:ln w="9525">
              <a:solidFill>
                <a:schemeClr val="tx1"/>
              </a:solid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42" name="Line 38"/>
            <p:cNvSpPr>
              <a:spLocks noChangeShapeType="1"/>
            </p:cNvSpPr>
            <p:nvPr/>
          </p:nvSpPr>
          <p:spPr bwMode="auto">
            <a:xfrm rot="19136944" flipH="1">
              <a:off x="634" y="2319"/>
              <a:ext cx="33" cy="33"/>
            </a:xfrm>
            <a:prstGeom prst="line">
              <a:avLst/>
            </a:prstGeom>
            <a:noFill/>
            <a:ln w="12700">
              <a:solidFill>
                <a:schemeClr val="tx1"/>
              </a:solidFill>
              <a:round/>
              <a:headEnd/>
              <a:tailEnd/>
            </a:ln>
            <a:effectLst/>
          </p:spPr>
          <p:txBody>
            <a:bodyPr/>
            <a:lstStyle/>
            <a:p>
              <a:pPr algn="ctr" fontAlgn="base">
                <a:spcBef>
                  <a:spcPct val="0"/>
                </a:spcBef>
                <a:spcAft>
                  <a:spcPct val="0"/>
                </a:spcAft>
              </a:pPr>
              <a:endParaRPr lang="en-US" sz="2000" dirty="0">
                <a:solidFill>
                  <a:srgbClr val="000000"/>
                </a:solidFill>
                <a:latin typeface="Helvetica"/>
              </a:endParaRPr>
            </a:p>
          </p:txBody>
        </p:sp>
        <p:sp>
          <p:nvSpPr>
            <p:cNvPr id="43" name="Line 39"/>
            <p:cNvSpPr>
              <a:spLocks noChangeShapeType="1"/>
            </p:cNvSpPr>
            <p:nvPr/>
          </p:nvSpPr>
          <p:spPr bwMode="auto">
            <a:xfrm rot="19136944" flipH="1" flipV="1">
              <a:off x="664" y="2253"/>
              <a:ext cx="54" cy="18"/>
            </a:xfrm>
            <a:prstGeom prst="line">
              <a:avLst/>
            </a:prstGeom>
            <a:noFill/>
            <a:ln w="12700">
              <a:solidFill>
                <a:schemeClr val="tx1"/>
              </a:solidFill>
              <a:round/>
              <a:headEnd/>
              <a:tailEnd/>
            </a:ln>
            <a:effectLst/>
          </p:spPr>
          <p:txBody>
            <a:bodyPr/>
            <a:lstStyle/>
            <a:p>
              <a:pPr algn="ctr" fontAlgn="base">
                <a:spcBef>
                  <a:spcPct val="0"/>
                </a:spcBef>
                <a:spcAft>
                  <a:spcPct val="0"/>
                </a:spcAft>
              </a:pPr>
              <a:endParaRPr lang="en-US" sz="2000" dirty="0">
                <a:solidFill>
                  <a:srgbClr val="000000"/>
                </a:solidFill>
                <a:latin typeface="Helvetica"/>
              </a:endParaRPr>
            </a:p>
          </p:txBody>
        </p:sp>
        <p:sp>
          <p:nvSpPr>
            <p:cNvPr id="44" name="Oval 40"/>
            <p:cNvSpPr>
              <a:spLocks noChangeArrowheads="1"/>
            </p:cNvSpPr>
            <p:nvPr/>
          </p:nvSpPr>
          <p:spPr bwMode="auto">
            <a:xfrm rot="19136944" flipV="1">
              <a:off x="617" y="2247"/>
              <a:ext cx="65" cy="66"/>
            </a:xfrm>
            <a:prstGeom prst="ellipse">
              <a:avLst/>
            </a:prstGeom>
            <a:solidFill>
              <a:srgbClr val="FF0000"/>
            </a:solidFill>
            <a:ln w="9525">
              <a:no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45" name="Oval 41"/>
            <p:cNvSpPr>
              <a:spLocks noChangeArrowheads="1"/>
            </p:cNvSpPr>
            <p:nvPr/>
          </p:nvSpPr>
          <p:spPr bwMode="auto">
            <a:xfrm rot="19136944" flipH="1" flipV="1">
              <a:off x="717" y="2224"/>
              <a:ext cx="44" cy="49"/>
            </a:xfrm>
            <a:prstGeom prst="ellipse">
              <a:avLst/>
            </a:prstGeom>
            <a:solidFill>
              <a:schemeClr val="bg1"/>
            </a:solidFill>
            <a:ln w="9525">
              <a:solidFill>
                <a:schemeClr val="tx1"/>
              </a:solid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46" name="Line 42"/>
            <p:cNvSpPr>
              <a:spLocks noChangeShapeType="1"/>
            </p:cNvSpPr>
            <p:nvPr/>
          </p:nvSpPr>
          <p:spPr bwMode="auto">
            <a:xfrm rot="29895983">
              <a:off x="664" y="2352"/>
              <a:ext cx="54" cy="18"/>
            </a:xfrm>
            <a:prstGeom prst="line">
              <a:avLst/>
            </a:prstGeom>
            <a:noFill/>
            <a:ln w="12700">
              <a:solidFill>
                <a:schemeClr val="tx1"/>
              </a:solidFill>
              <a:round/>
              <a:headEnd/>
              <a:tailEnd/>
            </a:ln>
            <a:effectLst/>
          </p:spPr>
          <p:txBody>
            <a:bodyPr/>
            <a:lstStyle/>
            <a:p>
              <a:pPr algn="ctr" fontAlgn="base">
                <a:spcBef>
                  <a:spcPct val="0"/>
                </a:spcBef>
                <a:spcAft>
                  <a:spcPct val="0"/>
                </a:spcAft>
              </a:pPr>
              <a:endParaRPr lang="en-US" sz="2000" dirty="0">
                <a:solidFill>
                  <a:srgbClr val="000000"/>
                </a:solidFill>
                <a:latin typeface="Helvetica"/>
              </a:endParaRPr>
            </a:p>
          </p:txBody>
        </p:sp>
        <p:sp>
          <p:nvSpPr>
            <p:cNvPr id="47" name="Oval 43"/>
            <p:cNvSpPr>
              <a:spLocks noChangeArrowheads="1"/>
            </p:cNvSpPr>
            <p:nvPr/>
          </p:nvSpPr>
          <p:spPr bwMode="auto">
            <a:xfrm rot="29895983">
              <a:off x="715" y="2321"/>
              <a:ext cx="44" cy="49"/>
            </a:xfrm>
            <a:prstGeom prst="ellipse">
              <a:avLst/>
            </a:prstGeom>
            <a:solidFill>
              <a:schemeClr val="bg1"/>
            </a:solidFill>
            <a:ln w="9525">
              <a:solidFill>
                <a:schemeClr val="tx1"/>
              </a:solid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48" name="Line 44"/>
            <p:cNvSpPr>
              <a:spLocks noChangeShapeType="1"/>
            </p:cNvSpPr>
            <p:nvPr/>
          </p:nvSpPr>
          <p:spPr bwMode="auto">
            <a:xfrm flipH="1" flipV="1">
              <a:off x="639" y="2417"/>
              <a:ext cx="40" cy="76"/>
            </a:xfrm>
            <a:prstGeom prst="line">
              <a:avLst/>
            </a:prstGeom>
            <a:noFill/>
            <a:ln w="12700">
              <a:solidFill>
                <a:schemeClr val="tx1"/>
              </a:solidFill>
              <a:round/>
              <a:headEnd/>
              <a:tailEnd/>
            </a:ln>
            <a:effectLst/>
          </p:spPr>
          <p:txBody>
            <a:bodyPr/>
            <a:lstStyle/>
            <a:p>
              <a:pPr algn="ctr" fontAlgn="base">
                <a:spcBef>
                  <a:spcPct val="0"/>
                </a:spcBef>
                <a:spcAft>
                  <a:spcPct val="0"/>
                </a:spcAft>
              </a:pPr>
              <a:endParaRPr lang="en-US" sz="2000" dirty="0">
                <a:solidFill>
                  <a:srgbClr val="000000"/>
                </a:solidFill>
                <a:latin typeface="Helvetica"/>
              </a:endParaRPr>
            </a:p>
          </p:txBody>
        </p:sp>
        <p:sp>
          <p:nvSpPr>
            <p:cNvPr id="49" name="Line 45"/>
            <p:cNvSpPr>
              <a:spLocks noChangeShapeType="1"/>
            </p:cNvSpPr>
            <p:nvPr/>
          </p:nvSpPr>
          <p:spPr bwMode="auto">
            <a:xfrm rot="13304017" flipH="1">
              <a:off x="565" y="2352"/>
              <a:ext cx="54" cy="18"/>
            </a:xfrm>
            <a:prstGeom prst="line">
              <a:avLst/>
            </a:prstGeom>
            <a:noFill/>
            <a:ln w="12700">
              <a:solidFill>
                <a:schemeClr val="tx1"/>
              </a:solidFill>
              <a:round/>
              <a:headEnd/>
              <a:tailEnd/>
            </a:ln>
            <a:effectLst/>
          </p:spPr>
          <p:txBody>
            <a:bodyPr/>
            <a:lstStyle/>
            <a:p>
              <a:pPr algn="ctr" fontAlgn="base">
                <a:spcBef>
                  <a:spcPct val="0"/>
                </a:spcBef>
                <a:spcAft>
                  <a:spcPct val="0"/>
                </a:spcAft>
              </a:pPr>
              <a:endParaRPr lang="en-US" sz="2000" dirty="0">
                <a:solidFill>
                  <a:srgbClr val="000000"/>
                </a:solidFill>
                <a:latin typeface="Helvetica"/>
              </a:endParaRPr>
            </a:p>
          </p:txBody>
        </p:sp>
        <p:sp>
          <p:nvSpPr>
            <p:cNvPr id="50" name="Oval 46"/>
            <p:cNvSpPr>
              <a:spLocks noChangeArrowheads="1"/>
            </p:cNvSpPr>
            <p:nvPr/>
          </p:nvSpPr>
          <p:spPr bwMode="auto">
            <a:xfrm rot="13304017" flipH="1">
              <a:off x="523" y="2322"/>
              <a:ext cx="44" cy="49"/>
            </a:xfrm>
            <a:prstGeom prst="ellipse">
              <a:avLst/>
            </a:prstGeom>
            <a:solidFill>
              <a:schemeClr val="bg1"/>
            </a:solidFill>
            <a:ln w="9525">
              <a:solidFill>
                <a:schemeClr val="tx1"/>
              </a:solid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grpSp>
      <p:sp>
        <p:nvSpPr>
          <p:cNvPr id="51" name="TextBox 50"/>
          <p:cNvSpPr txBox="1"/>
          <p:nvPr/>
        </p:nvSpPr>
        <p:spPr>
          <a:xfrm>
            <a:off x="4203700" y="947863"/>
            <a:ext cx="4229100" cy="3293209"/>
          </a:xfrm>
          <a:prstGeom prst="rect">
            <a:avLst/>
          </a:prstGeom>
          <a:noFill/>
        </p:spPr>
        <p:txBody>
          <a:bodyPr wrap="square" rtlCol="0">
            <a:spAutoFit/>
          </a:bodyPr>
          <a:lstStyle/>
          <a:p>
            <a:pPr marL="355600" indent="-355600" algn="l"/>
            <a:r>
              <a:rPr lang="en-US" sz="1600" dirty="0" smtClean="0"/>
              <a:t>Your brain is the largest sink for glucose, oxidizing to C</a:t>
            </a:r>
            <a:r>
              <a:rPr lang="en-US" sz="1600" dirty="0" smtClean="0">
                <a:solidFill>
                  <a:srgbClr val="FF0000"/>
                </a:solidFill>
              </a:rPr>
              <a:t>O</a:t>
            </a:r>
            <a:r>
              <a:rPr lang="en-US" sz="1600" baseline="-25000" dirty="0" smtClean="0">
                <a:solidFill>
                  <a:srgbClr val="FF0000"/>
                </a:solidFill>
              </a:rPr>
              <a:t>2</a:t>
            </a:r>
            <a:r>
              <a:rPr lang="en-US" sz="1600" dirty="0" smtClean="0"/>
              <a:t> it to produce ATP.</a:t>
            </a:r>
          </a:p>
          <a:p>
            <a:pPr marL="355600" indent="-355600" algn="l"/>
            <a:endParaRPr lang="en-US" sz="1600" dirty="0" smtClean="0"/>
          </a:p>
          <a:p>
            <a:pPr marL="355600" indent="-355600" algn="l"/>
            <a:r>
              <a:rPr lang="en-US" sz="1600" dirty="0" smtClean="0"/>
              <a:t>How many times would the carbon atoms in a glucose molecule have to be transported across a membrane before they finally become C</a:t>
            </a:r>
            <a:r>
              <a:rPr lang="en-US" sz="1600" dirty="0" smtClean="0">
                <a:solidFill>
                  <a:srgbClr val="FF0000"/>
                </a:solidFill>
              </a:rPr>
              <a:t>O</a:t>
            </a:r>
            <a:r>
              <a:rPr lang="en-US" sz="1600" baseline="-25000" dirty="0" smtClean="0">
                <a:solidFill>
                  <a:srgbClr val="FF0000"/>
                </a:solidFill>
              </a:rPr>
              <a:t>2</a:t>
            </a:r>
            <a:r>
              <a:rPr lang="en-US" sz="1600" dirty="0" smtClean="0"/>
              <a:t> in the mitochondrial matrix of a neuron?</a:t>
            </a:r>
          </a:p>
          <a:p>
            <a:pPr marL="355600" indent="-355600" algn="l"/>
            <a:endParaRPr lang="en-US" sz="1600" dirty="0"/>
          </a:p>
          <a:p>
            <a:pPr marL="355600" indent="-355600" algn="l"/>
            <a:r>
              <a:rPr lang="en-US" sz="1600" dirty="0" smtClean="0"/>
              <a:t>Grab a piece of paper, and talk among yourselves to see if you can count the number of membranes that need to be crossed.</a:t>
            </a:r>
            <a:endParaRPr lang="en-US" sz="1600" dirty="0"/>
          </a:p>
        </p:txBody>
      </p:sp>
    </p:spTree>
    <p:extLst>
      <p:ext uri="{BB962C8B-B14F-4D97-AF65-F5344CB8AC3E}">
        <p14:creationId xmlns:p14="http://schemas.microsoft.com/office/powerpoint/2010/main" val="3742863187"/>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Text Box 117"/>
          <p:cNvSpPr txBox="1">
            <a:spLocks noChangeArrowheads="1"/>
          </p:cNvSpPr>
          <p:nvPr/>
        </p:nvSpPr>
        <p:spPr bwMode="auto">
          <a:xfrm>
            <a:off x="173175" y="231775"/>
            <a:ext cx="8846355" cy="646331"/>
          </a:xfrm>
          <a:prstGeom prst="rect">
            <a:avLst/>
          </a:prstGeom>
          <a:noFill/>
          <a:ln w="9525">
            <a:noFill/>
            <a:miter lim="800000"/>
            <a:headEnd/>
            <a:tailEnd/>
          </a:ln>
        </p:spPr>
        <p:txBody>
          <a:bodyPr wrap="square">
            <a:spAutoFit/>
          </a:bodyPr>
          <a:lstStyle/>
          <a:p>
            <a:pPr marL="360363" indent="-360363" algn="l"/>
            <a:r>
              <a:rPr lang="en-US" dirty="0" smtClean="0">
                <a:solidFill>
                  <a:srgbClr val="000000"/>
                </a:solidFill>
                <a:latin typeface="Helvetica"/>
                <a:cs typeface="Helvetica"/>
              </a:rPr>
              <a:t>The MFS transporters of the gram-negative bacteria were lost during endosymbiosis, instead a new class of transporters evolved in proto-mitochondria:</a:t>
            </a:r>
            <a:endParaRPr lang="en-US" dirty="0">
              <a:solidFill>
                <a:srgbClr val="000000"/>
              </a:solidFill>
              <a:latin typeface="Helvetica"/>
              <a:cs typeface="Helvetica"/>
            </a:endParaRPr>
          </a:p>
        </p:txBody>
      </p:sp>
      <p:grpSp>
        <p:nvGrpSpPr>
          <p:cNvPr id="109" name="Group 108"/>
          <p:cNvGrpSpPr/>
          <p:nvPr/>
        </p:nvGrpSpPr>
        <p:grpSpPr>
          <a:xfrm>
            <a:off x="444500" y="1311666"/>
            <a:ext cx="5039375" cy="2151608"/>
            <a:chOff x="863077" y="1311666"/>
            <a:chExt cx="7373150" cy="2151608"/>
          </a:xfrm>
        </p:grpSpPr>
        <p:sp>
          <p:nvSpPr>
            <p:cNvPr id="110" name="Rectangle 109"/>
            <p:cNvSpPr/>
            <p:nvPr/>
          </p:nvSpPr>
          <p:spPr bwMode="auto">
            <a:xfrm rot="5400000">
              <a:off x="4302151" y="-466060"/>
              <a:ext cx="505683" cy="7352986"/>
            </a:xfrm>
            <a:prstGeom prst="rect">
              <a:avLst/>
            </a:prstGeom>
            <a:solidFill>
              <a:schemeClr val="bg1">
                <a:lumMod val="85000"/>
              </a:schemeClr>
            </a:solidFill>
            <a:ln w="9525" cap="flat" cmpd="sng" algn="ctr">
              <a:noFill/>
              <a:prstDash val="sysDash"/>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smtClean="0">
                <a:ln>
                  <a:noFill/>
                </a:ln>
                <a:solidFill>
                  <a:schemeClr val="tx1"/>
                </a:solidFill>
                <a:effectLst/>
                <a:latin typeface="Arial" charset="0"/>
                <a:cs typeface="Arial" charset="0"/>
              </a:endParaRPr>
            </a:p>
          </p:txBody>
        </p:sp>
        <p:sp>
          <p:nvSpPr>
            <p:cNvPr id="111" name="Rectangle 110"/>
            <p:cNvSpPr/>
            <p:nvPr/>
          </p:nvSpPr>
          <p:spPr bwMode="auto">
            <a:xfrm rot="5400000" flipH="1">
              <a:off x="4182309" y="-2007566"/>
              <a:ext cx="720103" cy="7358567"/>
            </a:xfrm>
            <a:prstGeom prst="rect">
              <a:avLst/>
            </a:prstGeom>
            <a:solidFill>
              <a:srgbClr val="8EFFFC"/>
            </a:solidFill>
            <a:ln w="9525" cap="flat" cmpd="sng" algn="ctr">
              <a:noFill/>
              <a:prstDash val="sysDash"/>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smtClean="0">
                <a:ln>
                  <a:noFill/>
                </a:ln>
                <a:solidFill>
                  <a:schemeClr val="tx1"/>
                </a:solidFill>
                <a:effectLst/>
                <a:latin typeface="Arial" charset="0"/>
                <a:cs typeface="Arial" charset="0"/>
              </a:endParaRPr>
            </a:p>
          </p:txBody>
        </p:sp>
        <p:sp>
          <p:nvSpPr>
            <p:cNvPr id="112" name="Rectangle 111"/>
            <p:cNvSpPr/>
            <p:nvPr/>
          </p:nvSpPr>
          <p:spPr bwMode="auto">
            <a:xfrm rot="5400000" flipH="1">
              <a:off x="4144383" y="-1180641"/>
              <a:ext cx="795963" cy="7358573"/>
            </a:xfrm>
            <a:prstGeom prst="rect">
              <a:avLst/>
            </a:prstGeom>
            <a:solidFill>
              <a:srgbClr val="FFC7EB"/>
            </a:solidFill>
            <a:ln w="9525" cap="flat" cmpd="sng" algn="ctr">
              <a:noFill/>
              <a:prstDash val="sysDash"/>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smtClean="0">
                <a:ln>
                  <a:noFill/>
                </a:ln>
                <a:solidFill>
                  <a:schemeClr val="tx1"/>
                </a:solidFill>
                <a:effectLst/>
                <a:latin typeface="Arial" charset="0"/>
                <a:cs typeface="Arial" charset="0"/>
              </a:endParaRPr>
            </a:p>
          </p:txBody>
        </p:sp>
        <p:sp>
          <p:nvSpPr>
            <p:cNvPr id="113" name="Rectangle 112"/>
            <p:cNvSpPr/>
            <p:nvPr/>
          </p:nvSpPr>
          <p:spPr>
            <a:xfrm>
              <a:off x="863080" y="2002165"/>
              <a:ext cx="7373147" cy="48442"/>
            </a:xfrm>
            <a:prstGeom prst="rect">
              <a:avLst/>
            </a:prstGeom>
            <a:pattFill prst="dkDnDiag">
              <a:fgClr>
                <a:schemeClr val="tx1"/>
              </a:fgClr>
              <a:bgClr>
                <a:prstClr val="white"/>
              </a:bgClr>
            </a:patt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p>
          </p:txBody>
        </p:sp>
        <p:sp>
          <p:nvSpPr>
            <p:cNvPr id="114" name="Rectangle 113"/>
            <p:cNvSpPr/>
            <p:nvPr/>
          </p:nvSpPr>
          <p:spPr>
            <a:xfrm>
              <a:off x="863080" y="2064064"/>
              <a:ext cx="7373147" cy="48442"/>
            </a:xfrm>
            <a:prstGeom prst="rect">
              <a:avLst/>
            </a:prstGeom>
            <a:pattFill prst="dkDnDiag">
              <a:fgClr>
                <a:schemeClr val="tx1"/>
              </a:fgClr>
              <a:bgClr>
                <a:prstClr val="white"/>
              </a:bgClr>
            </a:patt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p>
          </p:txBody>
        </p:sp>
        <p:sp>
          <p:nvSpPr>
            <p:cNvPr id="115" name="Rectangle 114"/>
            <p:cNvSpPr/>
            <p:nvPr/>
          </p:nvSpPr>
          <p:spPr>
            <a:xfrm>
              <a:off x="863080" y="2862754"/>
              <a:ext cx="7373147" cy="48442"/>
            </a:xfrm>
            <a:prstGeom prst="rect">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p>
          </p:txBody>
        </p:sp>
        <p:sp>
          <p:nvSpPr>
            <p:cNvPr id="116" name="Rectangle 115"/>
            <p:cNvSpPr/>
            <p:nvPr/>
          </p:nvSpPr>
          <p:spPr>
            <a:xfrm>
              <a:off x="863080" y="2924653"/>
              <a:ext cx="7373147" cy="48442"/>
            </a:xfrm>
            <a:prstGeom prst="rect">
              <a:avLst/>
            </a:prstGeom>
            <a:solidFill>
              <a:srgbClr val="80808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p>
          </p:txBody>
        </p:sp>
      </p:grpSp>
      <p:sp>
        <p:nvSpPr>
          <p:cNvPr id="121" name="Text Box 4"/>
          <p:cNvSpPr txBox="1">
            <a:spLocks noChangeArrowheads="1"/>
          </p:cNvSpPr>
          <p:nvPr/>
        </p:nvSpPr>
        <p:spPr bwMode="auto">
          <a:xfrm>
            <a:off x="423648" y="3098656"/>
            <a:ext cx="809526" cy="338554"/>
          </a:xfrm>
          <a:prstGeom prst="rect">
            <a:avLst/>
          </a:prstGeom>
          <a:noFill/>
          <a:ln w="9525">
            <a:noFill/>
            <a:miter lim="800000"/>
            <a:headEnd/>
            <a:tailEnd/>
          </a:ln>
          <a:effectLst/>
        </p:spPr>
        <p:txBody>
          <a:bodyPr wrap="square">
            <a:spAutoFit/>
          </a:bodyPr>
          <a:lstStyle/>
          <a:p>
            <a:pPr algn="l" fontAlgn="base">
              <a:spcBef>
                <a:spcPct val="0"/>
              </a:spcBef>
              <a:spcAft>
                <a:spcPct val="0"/>
              </a:spcAft>
            </a:pPr>
            <a:r>
              <a:rPr lang="en-US" sz="800" b="1" dirty="0" smtClean="0">
                <a:solidFill>
                  <a:srgbClr val="FFFFFF">
                    <a:lumMod val="50000"/>
                  </a:srgbClr>
                </a:solidFill>
                <a:latin typeface="Helvetica"/>
                <a:cs typeface="Helvetica"/>
              </a:rPr>
              <a:t>bacterial cytosol</a:t>
            </a:r>
            <a:endParaRPr lang="en-US" sz="800" b="1" baseline="-25000" dirty="0">
              <a:solidFill>
                <a:srgbClr val="FFFFFF">
                  <a:lumMod val="50000"/>
                </a:srgbClr>
              </a:solidFill>
              <a:latin typeface="Helvetica"/>
              <a:cs typeface="Helvetica"/>
            </a:endParaRPr>
          </a:p>
        </p:txBody>
      </p:sp>
      <p:sp>
        <p:nvSpPr>
          <p:cNvPr id="122" name="Text Box 4"/>
          <p:cNvSpPr txBox="1">
            <a:spLocks noChangeArrowheads="1"/>
          </p:cNvSpPr>
          <p:nvPr/>
        </p:nvSpPr>
        <p:spPr bwMode="auto">
          <a:xfrm>
            <a:off x="423648" y="2423637"/>
            <a:ext cx="783215" cy="215444"/>
          </a:xfrm>
          <a:prstGeom prst="rect">
            <a:avLst/>
          </a:prstGeom>
          <a:noFill/>
          <a:ln w="9525">
            <a:noFill/>
            <a:miter lim="800000"/>
            <a:headEnd/>
            <a:tailEnd/>
          </a:ln>
          <a:effectLst/>
        </p:spPr>
        <p:txBody>
          <a:bodyPr wrap="square">
            <a:spAutoFit/>
          </a:bodyPr>
          <a:lstStyle/>
          <a:p>
            <a:pPr algn="l" fontAlgn="base">
              <a:spcBef>
                <a:spcPct val="0"/>
              </a:spcBef>
              <a:spcAft>
                <a:spcPct val="0"/>
              </a:spcAft>
            </a:pPr>
            <a:r>
              <a:rPr lang="en-US" sz="800" b="1" dirty="0" smtClean="0">
                <a:solidFill>
                  <a:srgbClr val="FFFFFF">
                    <a:lumMod val="50000"/>
                  </a:srgbClr>
                </a:solidFill>
                <a:latin typeface="Helvetica"/>
                <a:cs typeface="Helvetica"/>
              </a:rPr>
              <a:t>periplasm</a:t>
            </a:r>
            <a:endParaRPr lang="en-US" sz="800" b="1" baseline="-25000" dirty="0">
              <a:solidFill>
                <a:srgbClr val="FFFFFF">
                  <a:lumMod val="50000"/>
                </a:srgbClr>
              </a:solidFill>
              <a:latin typeface="Helvetica"/>
              <a:cs typeface="Helvetica"/>
            </a:endParaRPr>
          </a:p>
        </p:txBody>
      </p:sp>
      <p:sp>
        <p:nvSpPr>
          <p:cNvPr id="123" name="Text Box 4"/>
          <p:cNvSpPr txBox="1">
            <a:spLocks noChangeArrowheads="1"/>
          </p:cNvSpPr>
          <p:nvPr/>
        </p:nvSpPr>
        <p:spPr bwMode="auto">
          <a:xfrm>
            <a:off x="423648" y="1326608"/>
            <a:ext cx="613485" cy="215444"/>
          </a:xfrm>
          <a:prstGeom prst="rect">
            <a:avLst/>
          </a:prstGeom>
          <a:noFill/>
          <a:ln w="9525">
            <a:noFill/>
            <a:miter lim="800000"/>
            <a:headEnd/>
            <a:tailEnd/>
          </a:ln>
          <a:effectLst/>
        </p:spPr>
        <p:txBody>
          <a:bodyPr wrap="square">
            <a:spAutoFit/>
          </a:bodyPr>
          <a:lstStyle/>
          <a:p>
            <a:pPr algn="l" fontAlgn="base">
              <a:spcBef>
                <a:spcPct val="0"/>
              </a:spcBef>
              <a:spcAft>
                <a:spcPct val="0"/>
              </a:spcAft>
            </a:pPr>
            <a:r>
              <a:rPr lang="en-US" sz="800" b="1" dirty="0" smtClean="0">
                <a:solidFill>
                  <a:srgbClr val="FFFFFF">
                    <a:lumMod val="50000"/>
                  </a:srgbClr>
                </a:solidFill>
                <a:latin typeface="Helvetica"/>
                <a:cs typeface="Helvetica"/>
              </a:rPr>
              <a:t>outside</a:t>
            </a:r>
            <a:endParaRPr lang="en-US" sz="800" b="1" baseline="-25000" dirty="0">
              <a:solidFill>
                <a:srgbClr val="FFFFFF">
                  <a:lumMod val="50000"/>
                </a:srgbClr>
              </a:solidFill>
              <a:latin typeface="Helvetica"/>
              <a:cs typeface="Helvetica"/>
            </a:endParaRPr>
          </a:p>
        </p:txBody>
      </p:sp>
      <p:sp>
        <p:nvSpPr>
          <p:cNvPr id="129" name="TextBox 128"/>
          <p:cNvSpPr txBox="1"/>
          <p:nvPr/>
        </p:nvSpPr>
        <p:spPr>
          <a:xfrm>
            <a:off x="773295" y="906690"/>
            <a:ext cx="1882885" cy="369332"/>
          </a:xfrm>
          <a:prstGeom prst="rect">
            <a:avLst/>
          </a:prstGeom>
          <a:noFill/>
        </p:spPr>
        <p:txBody>
          <a:bodyPr wrap="none" rtlCol="0">
            <a:spAutoFit/>
          </a:bodyPr>
          <a:lstStyle/>
          <a:p>
            <a:r>
              <a:rPr lang="en-US" dirty="0">
                <a:latin typeface="Symbol" charset="2"/>
                <a:cs typeface="Symbol" charset="2"/>
              </a:rPr>
              <a:t>a</a:t>
            </a:r>
            <a:r>
              <a:rPr lang="en-US" dirty="0"/>
              <a:t>-</a:t>
            </a:r>
            <a:r>
              <a:rPr lang="en-US" dirty="0" smtClean="0"/>
              <a:t>proteobacteria</a:t>
            </a:r>
            <a:endParaRPr lang="en-US" dirty="0"/>
          </a:p>
        </p:txBody>
      </p:sp>
      <p:sp>
        <p:nvSpPr>
          <p:cNvPr id="130" name="Right Arrow 129"/>
          <p:cNvSpPr/>
          <p:nvPr/>
        </p:nvSpPr>
        <p:spPr>
          <a:xfrm>
            <a:off x="3402876" y="2310737"/>
            <a:ext cx="497840" cy="314960"/>
          </a:xfrm>
          <a:prstGeom prst="rightArrow">
            <a:avLst/>
          </a:prstGeom>
          <a:solidFill>
            <a:srgbClr val="3366FF"/>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1" name="Right Arrow 130"/>
          <p:cNvSpPr/>
          <p:nvPr/>
        </p:nvSpPr>
        <p:spPr>
          <a:xfrm>
            <a:off x="3189516" y="2310737"/>
            <a:ext cx="497840" cy="314960"/>
          </a:xfrm>
          <a:prstGeom prst="rightArrow">
            <a:avLst/>
          </a:prstGeom>
          <a:solidFill>
            <a:srgbClr val="3366FF"/>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2" name="Right Arrow 131"/>
          <p:cNvSpPr/>
          <p:nvPr/>
        </p:nvSpPr>
        <p:spPr>
          <a:xfrm>
            <a:off x="2955836" y="2310737"/>
            <a:ext cx="497840" cy="314960"/>
          </a:xfrm>
          <a:prstGeom prst="rightArrow">
            <a:avLst/>
          </a:prstGeom>
          <a:solidFill>
            <a:srgbClr val="3366FF"/>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4" name="TextBox 163"/>
          <p:cNvSpPr txBox="1"/>
          <p:nvPr/>
        </p:nvSpPr>
        <p:spPr>
          <a:xfrm>
            <a:off x="3454637" y="906690"/>
            <a:ext cx="2165557" cy="369332"/>
          </a:xfrm>
          <a:prstGeom prst="rect">
            <a:avLst/>
          </a:prstGeom>
          <a:noFill/>
        </p:spPr>
        <p:txBody>
          <a:bodyPr wrap="none" rtlCol="0">
            <a:spAutoFit/>
          </a:bodyPr>
          <a:lstStyle/>
          <a:p>
            <a:r>
              <a:rPr lang="en-US" i="1" dirty="0" smtClean="0"/>
              <a:t>proto-mitochondria</a:t>
            </a:r>
            <a:endParaRPr lang="en-US" i="1" dirty="0"/>
          </a:p>
        </p:txBody>
      </p:sp>
      <p:sp>
        <p:nvSpPr>
          <p:cNvPr id="2" name="Cloud 1"/>
          <p:cNvSpPr/>
          <p:nvPr/>
        </p:nvSpPr>
        <p:spPr>
          <a:xfrm>
            <a:off x="4185063" y="2539733"/>
            <a:ext cx="1010187" cy="750376"/>
          </a:xfrm>
          <a:prstGeom prst="cloud">
            <a:avLst/>
          </a:prstGeom>
          <a:gradFill flip="none" rotWithShape="1">
            <a:gsLst>
              <a:gs pos="0">
                <a:schemeClr val="bg1"/>
              </a:gs>
              <a:gs pos="68000">
                <a:schemeClr val="bg1">
                  <a:lumMod val="85000"/>
                </a:schemeClr>
              </a:gs>
              <a:gs pos="100000">
                <a:schemeClr val="bg1">
                  <a:lumMod val="50000"/>
                </a:schemeClr>
              </a:gs>
            </a:gsLst>
            <a:path path="circle">
              <a:fillToRect l="50000" t="50000" r="50000" b="50000"/>
            </a:path>
            <a:tileRect/>
          </a:gradFill>
          <a:ln>
            <a:solidFill>
              <a:schemeClr val="bg1">
                <a:lumMod val="9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lost</a:t>
            </a:r>
            <a:endParaRPr lang="en-US" dirty="0">
              <a:solidFill>
                <a:schemeClr val="tx1"/>
              </a:solidFill>
            </a:endParaRPr>
          </a:p>
        </p:txBody>
      </p:sp>
      <p:grpSp>
        <p:nvGrpSpPr>
          <p:cNvPr id="4" name="Group 3"/>
          <p:cNvGrpSpPr/>
          <p:nvPr/>
        </p:nvGrpSpPr>
        <p:grpSpPr>
          <a:xfrm>
            <a:off x="889313" y="2780837"/>
            <a:ext cx="355177" cy="290656"/>
            <a:chOff x="8162662" y="1915019"/>
            <a:chExt cx="355177" cy="290656"/>
          </a:xfrm>
        </p:grpSpPr>
        <p:sp>
          <p:nvSpPr>
            <p:cNvPr id="321" name="Oval 320"/>
            <p:cNvSpPr/>
            <p:nvPr/>
          </p:nvSpPr>
          <p:spPr bwMode="auto">
            <a:xfrm>
              <a:off x="8283302" y="1915019"/>
              <a:ext cx="114520" cy="252690"/>
            </a:xfrm>
            <a:prstGeom prst="ellipse">
              <a:avLst/>
            </a:prstGeom>
            <a:gradFill flip="none" rotWithShape="1">
              <a:gsLst>
                <a:gs pos="36000">
                  <a:schemeClr val="bg1">
                    <a:lumMod val="85000"/>
                  </a:schemeClr>
                </a:gs>
                <a:gs pos="100000">
                  <a:srgbClr val="FFC7EB"/>
                </a:gs>
              </a:gsLst>
              <a:lin ang="16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800" b="1" i="0" u="none" strike="noStrike" cap="none" normalizeH="0" baseline="0" dirty="0" smtClean="0">
                <a:ln>
                  <a:noFill/>
                </a:ln>
                <a:solidFill>
                  <a:schemeClr val="tx1"/>
                </a:solidFill>
                <a:effectLst/>
                <a:latin typeface="Arial" charset="0"/>
              </a:endParaRPr>
            </a:p>
          </p:txBody>
        </p:sp>
        <p:sp>
          <p:nvSpPr>
            <p:cNvPr id="322" name="Freeform 321"/>
            <p:cNvSpPr/>
            <p:nvPr/>
          </p:nvSpPr>
          <p:spPr bwMode="auto">
            <a:xfrm>
              <a:off x="8162662" y="1920206"/>
              <a:ext cx="190866" cy="285469"/>
            </a:xfrm>
            <a:custGeom>
              <a:avLst/>
              <a:gdLst>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21544 w 324555"/>
                <a:gd name="connsiteY10" fmla="*/ 180622 h 485422"/>
                <a:gd name="connsiteX11" fmla="*/ 272344 w 324555"/>
                <a:gd name="connsiteY11" fmla="*/ 28222 h 485422"/>
                <a:gd name="connsiteX12" fmla="*/ 153811 w 324555"/>
                <a:gd name="connsiteY12"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64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64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64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64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945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40594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40594 w 324555"/>
                <a:gd name="connsiteY10" fmla="*/ 264230 h 485422"/>
                <a:gd name="connsiteX11" fmla="*/ 262819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40594 w 324555"/>
                <a:gd name="connsiteY10" fmla="*/ 264230 h 485422"/>
                <a:gd name="connsiteX11" fmla="*/ 262819 w 324555"/>
                <a:gd name="connsiteY11" fmla="*/ 180622 h 485422"/>
                <a:gd name="connsiteX12" fmla="*/ 272344 w 324555"/>
                <a:gd name="connsiteY12" fmla="*/ 28222 h 485422"/>
                <a:gd name="connsiteX13" fmla="*/ 153811 w 324555"/>
                <a:gd name="connsiteY13" fmla="*/ 11288 h 48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4555" h="485422">
                  <a:moveTo>
                    <a:pt x="153811" y="11288"/>
                  </a:moveTo>
                  <a:cubicBezTo>
                    <a:pt x="111478" y="18343"/>
                    <a:pt x="36688" y="46566"/>
                    <a:pt x="18344" y="70555"/>
                  </a:cubicBezTo>
                  <a:cubicBezTo>
                    <a:pt x="0" y="94544"/>
                    <a:pt x="19755" y="139700"/>
                    <a:pt x="43744" y="155222"/>
                  </a:cubicBezTo>
                  <a:cubicBezTo>
                    <a:pt x="67733" y="170744"/>
                    <a:pt x="143932" y="129821"/>
                    <a:pt x="162277" y="163688"/>
                  </a:cubicBezTo>
                  <a:cubicBezTo>
                    <a:pt x="180622" y="197555"/>
                    <a:pt x="172155" y="311855"/>
                    <a:pt x="153811" y="358422"/>
                  </a:cubicBezTo>
                  <a:cubicBezTo>
                    <a:pt x="135467" y="404989"/>
                    <a:pt x="47978" y="421921"/>
                    <a:pt x="52211" y="443088"/>
                  </a:cubicBezTo>
                  <a:cubicBezTo>
                    <a:pt x="56444" y="464255"/>
                    <a:pt x="136878" y="485422"/>
                    <a:pt x="179211" y="485422"/>
                  </a:cubicBezTo>
                  <a:cubicBezTo>
                    <a:pt x="221544" y="485422"/>
                    <a:pt x="287867" y="458610"/>
                    <a:pt x="306211" y="443088"/>
                  </a:cubicBezTo>
                  <a:cubicBezTo>
                    <a:pt x="324555" y="427566"/>
                    <a:pt x="301977" y="406399"/>
                    <a:pt x="289277" y="392288"/>
                  </a:cubicBezTo>
                  <a:cubicBezTo>
                    <a:pt x="276577" y="378177"/>
                    <a:pt x="238125" y="379765"/>
                    <a:pt x="230011" y="358422"/>
                  </a:cubicBezTo>
                  <a:cubicBezTo>
                    <a:pt x="221897" y="337079"/>
                    <a:pt x="235126" y="293863"/>
                    <a:pt x="240594" y="264230"/>
                  </a:cubicBezTo>
                  <a:cubicBezTo>
                    <a:pt x="246062" y="234597"/>
                    <a:pt x="149048" y="219957"/>
                    <a:pt x="262819" y="180622"/>
                  </a:cubicBezTo>
                  <a:cubicBezTo>
                    <a:pt x="265465" y="141287"/>
                    <a:pt x="290512" y="56444"/>
                    <a:pt x="272344" y="28222"/>
                  </a:cubicBezTo>
                  <a:cubicBezTo>
                    <a:pt x="254176" y="0"/>
                    <a:pt x="196144" y="4233"/>
                    <a:pt x="153811" y="11288"/>
                  </a:cubicBezTo>
                  <a:close/>
                </a:path>
              </a:pathLst>
            </a:custGeom>
            <a:solidFill>
              <a:srgbClr val="00CC9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800" b="1" i="0" u="none" strike="noStrike" cap="none" normalizeH="0" baseline="0" smtClean="0">
                <a:ln>
                  <a:noFill/>
                </a:ln>
                <a:solidFill>
                  <a:schemeClr val="tx1"/>
                </a:solidFill>
                <a:effectLst/>
                <a:latin typeface="Arial" charset="0"/>
              </a:endParaRPr>
            </a:p>
          </p:txBody>
        </p:sp>
        <p:sp>
          <p:nvSpPr>
            <p:cNvPr id="323" name="Freeform 322"/>
            <p:cNvSpPr/>
            <p:nvPr/>
          </p:nvSpPr>
          <p:spPr bwMode="auto">
            <a:xfrm flipH="1">
              <a:off x="8326973" y="1920206"/>
              <a:ext cx="190866" cy="285469"/>
            </a:xfrm>
            <a:custGeom>
              <a:avLst/>
              <a:gdLst>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21544 w 324555"/>
                <a:gd name="connsiteY10" fmla="*/ 180622 h 485422"/>
                <a:gd name="connsiteX11" fmla="*/ 272344 w 324555"/>
                <a:gd name="connsiteY11" fmla="*/ 28222 h 485422"/>
                <a:gd name="connsiteX12" fmla="*/ 153811 w 324555"/>
                <a:gd name="connsiteY12"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7100 w 324555"/>
                <a:gd name="connsiteY10" fmla="*/ 268058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7100 w 324555"/>
                <a:gd name="connsiteY10" fmla="*/ 268058 h 485422"/>
                <a:gd name="connsiteX11" fmla="*/ 21519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7100 w 324555"/>
                <a:gd name="connsiteY10" fmla="*/ 223608 h 485422"/>
                <a:gd name="connsiteX11" fmla="*/ 21519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15825 w 324555"/>
                <a:gd name="connsiteY10" fmla="*/ 287108 h 485422"/>
                <a:gd name="connsiteX11" fmla="*/ 257100 w 324555"/>
                <a:gd name="connsiteY11" fmla="*/ 223608 h 485422"/>
                <a:gd name="connsiteX12" fmla="*/ 215194 w 324555"/>
                <a:gd name="connsiteY12" fmla="*/ 180622 h 485422"/>
                <a:gd name="connsiteX13" fmla="*/ 272344 w 324555"/>
                <a:gd name="connsiteY13" fmla="*/ 28222 h 485422"/>
                <a:gd name="connsiteX14" fmla="*/ 153811 w 324555"/>
                <a:gd name="connsiteY14"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15825 w 324555"/>
                <a:gd name="connsiteY10" fmla="*/ 287108 h 485422"/>
                <a:gd name="connsiteX11" fmla="*/ 257100 w 324555"/>
                <a:gd name="connsiteY11" fmla="*/ 223608 h 485422"/>
                <a:gd name="connsiteX12" fmla="*/ 215194 w 324555"/>
                <a:gd name="connsiteY12" fmla="*/ 180622 h 485422"/>
                <a:gd name="connsiteX13" fmla="*/ 272344 w 324555"/>
                <a:gd name="connsiteY13" fmla="*/ 28222 h 485422"/>
                <a:gd name="connsiteX14" fmla="*/ 153811 w 324555"/>
                <a:gd name="connsiteY14" fmla="*/ 11288 h 48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55" h="485422">
                  <a:moveTo>
                    <a:pt x="153811" y="11288"/>
                  </a:moveTo>
                  <a:cubicBezTo>
                    <a:pt x="111478" y="18343"/>
                    <a:pt x="36688" y="46566"/>
                    <a:pt x="18344" y="70555"/>
                  </a:cubicBezTo>
                  <a:cubicBezTo>
                    <a:pt x="0" y="94544"/>
                    <a:pt x="19755" y="139700"/>
                    <a:pt x="43744" y="155222"/>
                  </a:cubicBezTo>
                  <a:cubicBezTo>
                    <a:pt x="67733" y="170744"/>
                    <a:pt x="143932" y="129821"/>
                    <a:pt x="162277" y="163688"/>
                  </a:cubicBezTo>
                  <a:cubicBezTo>
                    <a:pt x="180622" y="197555"/>
                    <a:pt x="172155" y="311855"/>
                    <a:pt x="153811" y="358422"/>
                  </a:cubicBezTo>
                  <a:cubicBezTo>
                    <a:pt x="135467" y="404989"/>
                    <a:pt x="47978" y="421921"/>
                    <a:pt x="52211" y="443088"/>
                  </a:cubicBezTo>
                  <a:cubicBezTo>
                    <a:pt x="56444" y="464255"/>
                    <a:pt x="136878" y="485422"/>
                    <a:pt x="179211" y="485422"/>
                  </a:cubicBezTo>
                  <a:cubicBezTo>
                    <a:pt x="221544" y="485422"/>
                    <a:pt x="287867" y="458610"/>
                    <a:pt x="306211" y="443088"/>
                  </a:cubicBezTo>
                  <a:cubicBezTo>
                    <a:pt x="324555" y="427566"/>
                    <a:pt x="301977" y="406399"/>
                    <a:pt x="289277" y="392288"/>
                  </a:cubicBezTo>
                  <a:cubicBezTo>
                    <a:pt x="276577" y="378177"/>
                    <a:pt x="242253" y="375952"/>
                    <a:pt x="230011" y="358422"/>
                  </a:cubicBezTo>
                  <a:cubicBezTo>
                    <a:pt x="306669" y="277392"/>
                    <a:pt x="211310" y="309577"/>
                    <a:pt x="215825" y="287108"/>
                  </a:cubicBezTo>
                  <a:cubicBezTo>
                    <a:pt x="220340" y="264639"/>
                    <a:pt x="257205" y="241356"/>
                    <a:pt x="257100" y="223608"/>
                  </a:cubicBezTo>
                  <a:cubicBezTo>
                    <a:pt x="256995" y="205860"/>
                    <a:pt x="212653" y="213186"/>
                    <a:pt x="215194" y="180622"/>
                  </a:cubicBezTo>
                  <a:cubicBezTo>
                    <a:pt x="217735" y="148058"/>
                    <a:pt x="282574" y="56444"/>
                    <a:pt x="272344" y="28222"/>
                  </a:cubicBezTo>
                  <a:cubicBezTo>
                    <a:pt x="262114" y="0"/>
                    <a:pt x="196144" y="4233"/>
                    <a:pt x="153811" y="11288"/>
                  </a:cubicBezTo>
                  <a:close/>
                </a:path>
              </a:pathLst>
            </a:custGeom>
            <a:solidFill>
              <a:srgbClr val="00CC9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800" b="1" i="0" u="none" strike="noStrike" cap="none" normalizeH="0" baseline="0" smtClean="0">
                <a:ln>
                  <a:noFill/>
                </a:ln>
                <a:solidFill>
                  <a:schemeClr val="tx1"/>
                </a:solidFill>
                <a:effectLst/>
                <a:latin typeface="Arial" charset="0"/>
              </a:endParaRPr>
            </a:p>
          </p:txBody>
        </p:sp>
      </p:grpSp>
      <p:grpSp>
        <p:nvGrpSpPr>
          <p:cNvPr id="332" name="Group 331"/>
          <p:cNvGrpSpPr/>
          <p:nvPr/>
        </p:nvGrpSpPr>
        <p:grpSpPr>
          <a:xfrm>
            <a:off x="1333813" y="2780837"/>
            <a:ext cx="355177" cy="290656"/>
            <a:chOff x="8162662" y="1915019"/>
            <a:chExt cx="355177" cy="290656"/>
          </a:xfrm>
        </p:grpSpPr>
        <p:sp>
          <p:nvSpPr>
            <p:cNvPr id="333" name="Oval 332"/>
            <p:cNvSpPr/>
            <p:nvPr/>
          </p:nvSpPr>
          <p:spPr bwMode="auto">
            <a:xfrm>
              <a:off x="8283302" y="1915019"/>
              <a:ext cx="114520" cy="252690"/>
            </a:xfrm>
            <a:prstGeom prst="ellipse">
              <a:avLst/>
            </a:prstGeom>
            <a:gradFill flip="none" rotWithShape="1">
              <a:gsLst>
                <a:gs pos="36000">
                  <a:schemeClr val="bg1">
                    <a:lumMod val="85000"/>
                  </a:schemeClr>
                </a:gs>
                <a:gs pos="100000">
                  <a:srgbClr val="FFC7EB"/>
                </a:gs>
              </a:gsLst>
              <a:lin ang="16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800" b="1" i="0" u="none" strike="noStrike" cap="none" normalizeH="0" baseline="0" dirty="0" smtClean="0">
                <a:ln>
                  <a:noFill/>
                </a:ln>
                <a:solidFill>
                  <a:schemeClr val="tx1"/>
                </a:solidFill>
                <a:effectLst/>
                <a:latin typeface="Arial" charset="0"/>
              </a:endParaRPr>
            </a:p>
          </p:txBody>
        </p:sp>
        <p:sp>
          <p:nvSpPr>
            <p:cNvPr id="334" name="Freeform 333"/>
            <p:cNvSpPr/>
            <p:nvPr/>
          </p:nvSpPr>
          <p:spPr bwMode="auto">
            <a:xfrm>
              <a:off x="8162662" y="1920206"/>
              <a:ext cx="190866" cy="285469"/>
            </a:xfrm>
            <a:custGeom>
              <a:avLst/>
              <a:gdLst>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21544 w 324555"/>
                <a:gd name="connsiteY10" fmla="*/ 180622 h 485422"/>
                <a:gd name="connsiteX11" fmla="*/ 272344 w 324555"/>
                <a:gd name="connsiteY11" fmla="*/ 28222 h 485422"/>
                <a:gd name="connsiteX12" fmla="*/ 153811 w 324555"/>
                <a:gd name="connsiteY12"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64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64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64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64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945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40594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40594 w 324555"/>
                <a:gd name="connsiteY10" fmla="*/ 264230 h 485422"/>
                <a:gd name="connsiteX11" fmla="*/ 262819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40594 w 324555"/>
                <a:gd name="connsiteY10" fmla="*/ 264230 h 485422"/>
                <a:gd name="connsiteX11" fmla="*/ 262819 w 324555"/>
                <a:gd name="connsiteY11" fmla="*/ 180622 h 485422"/>
                <a:gd name="connsiteX12" fmla="*/ 272344 w 324555"/>
                <a:gd name="connsiteY12" fmla="*/ 28222 h 485422"/>
                <a:gd name="connsiteX13" fmla="*/ 153811 w 324555"/>
                <a:gd name="connsiteY13" fmla="*/ 11288 h 48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4555" h="485422">
                  <a:moveTo>
                    <a:pt x="153811" y="11288"/>
                  </a:moveTo>
                  <a:cubicBezTo>
                    <a:pt x="111478" y="18343"/>
                    <a:pt x="36688" y="46566"/>
                    <a:pt x="18344" y="70555"/>
                  </a:cubicBezTo>
                  <a:cubicBezTo>
                    <a:pt x="0" y="94544"/>
                    <a:pt x="19755" y="139700"/>
                    <a:pt x="43744" y="155222"/>
                  </a:cubicBezTo>
                  <a:cubicBezTo>
                    <a:pt x="67733" y="170744"/>
                    <a:pt x="143932" y="129821"/>
                    <a:pt x="162277" y="163688"/>
                  </a:cubicBezTo>
                  <a:cubicBezTo>
                    <a:pt x="180622" y="197555"/>
                    <a:pt x="172155" y="311855"/>
                    <a:pt x="153811" y="358422"/>
                  </a:cubicBezTo>
                  <a:cubicBezTo>
                    <a:pt x="135467" y="404989"/>
                    <a:pt x="47978" y="421921"/>
                    <a:pt x="52211" y="443088"/>
                  </a:cubicBezTo>
                  <a:cubicBezTo>
                    <a:pt x="56444" y="464255"/>
                    <a:pt x="136878" y="485422"/>
                    <a:pt x="179211" y="485422"/>
                  </a:cubicBezTo>
                  <a:cubicBezTo>
                    <a:pt x="221544" y="485422"/>
                    <a:pt x="287867" y="458610"/>
                    <a:pt x="306211" y="443088"/>
                  </a:cubicBezTo>
                  <a:cubicBezTo>
                    <a:pt x="324555" y="427566"/>
                    <a:pt x="301977" y="406399"/>
                    <a:pt x="289277" y="392288"/>
                  </a:cubicBezTo>
                  <a:cubicBezTo>
                    <a:pt x="276577" y="378177"/>
                    <a:pt x="238125" y="379765"/>
                    <a:pt x="230011" y="358422"/>
                  </a:cubicBezTo>
                  <a:cubicBezTo>
                    <a:pt x="221897" y="337079"/>
                    <a:pt x="235126" y="293863"/>
                    <a:pt x="240594" y="264230"/>
                  </a:cubicBezTo>
                  <a:cubicBezTo>
                    <a:pt x="246062" y="234597"/>
                    <a:pt x="149048" y="219957"/>
                    <a:pt x="262819" y="180622"/>
                  </a:cubicBezTo>
                  <a:cubicBezTo>
                    <a:pt x="265465" y="141287"/>
                    <a:pt x="290512" y="56444"/>
                    <a:pt x="272344" y="28222"/>
                  </a:cubicBezTo>
                  <a:cubicBezTo>
                    <a:pt x="254176" y="0"/>
                    <a:pt x="196144" y="4233"/>
                    <a:pt x="153811" y="11288"/>
                  </a:cubicBezTo>
                  <a:close/>
                </a:path>
              </a:pathLst>
            </a:custGeom>
            <a:solidFill>
              <a:schemeClr val="accent1">
                <a:lumMod val="7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800" b="1" i="0" u="none" strike="noStrike" cap="none" normalizeH="0" baseline="0" smtClean="0">
                <a:ln>
                  <a:noFill/>
                </a:ln>
                <a:solidFill>
                  <a:schemeClr val="tx1"/>
                </a:solidFill>
                <a:effectLst/>
                <a:latin typeface="Arial" charset="0"/>
              </a:endParaRPr>
            </a:p>
          </p:txBody>
        </p:sp>
        <p:sp>
          <p:nvSpPr>
            <p:cNvPr id="335" name="Freeform 334"/>
            <p:cNvSpPr/>
            <p:nvPr/>
          </p:nvSpPr>
          <p:spPr bwMode="auto">
            <a:xfrm flipH="1">
              <a:off x="8326973" y="1920206"/>
              <a:ext cx="190866" cy="285469"/>
            </a:xfrm>
            <a:custGeom>
              <a:avLst/>
              <a:gdLst>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21544 w 324555"/>
                <a:gd name="connsiteY10" fmla="*/ 180622 h 485422"/>
                <a:gd name="connsiteX11" fmla="*/ 272344 w 324555"/>
                <a:gd name="connsiteY11" fmla="*/ 28222 h 485422"/>
                <a:gd name="connsiteX12" fmla="*/ 153811 w 324555"/>
                <a:gd name="connsiteY12"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7100 w 324555"/>
                <a:gd name="connsiteY10" fmla="*/ 268058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7100 w 324555"/>
                <a:gd name="connsiteY10" fmla="*/ 268058 h 485422"/>
                <a:gd name="connsiteX11" fmla="*/ 21519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7100 w 324555"/>
                <a:gd name="connsiteY10" fmla="*/ 223608 h 485422"/>
                <a:gd name="connsiteX11" fmla="*/ 21519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15825 w 324555"/>
                <a:gd name="connsiteY10" fmla="*/ 287108 h 485422"/>
                <a:gd name="connsiteX11" fmla="*/ 257100 w 324555"/>
                <a:gd name="connsiteY11" fmla="*/ 223608 h 485422"/>
                <a:gd name="connsiteX12" fmla="*/ 215194 w 324555"/>
                <a:gd name="connsiteY12" fmla="*/ 180622 h 485422"/>
                <a:gd name="connsiteX13" fmla="*/ 272344 w 324555"/>
                <a:gd name="connsiteY13" fmla="*/ 28222 h 485422"/>
                <a:gd name="connsiteX14" fmla="*/ 153811 w 324555"/>
                <a:gd name="connsiteY14"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15825 w 324555"/>
                <a:gd name="connsiteY10" fmla="*/ 287108 h 485422"/>
                <a:gd name="connsiteX11" fmla="*/ 257100 w 324555"/>
                <a:gd name="connsiteY11" fmla="*/ 223608 h 485422"/>
                <a:gd name="connsiteX12" fmla="*/ 215194 w 324555"/>
                <a:gd name="connsiteY12" fmla="*/ 180622 h 485422"/>
                <a:gd name="connsiteX13" fmla="*/ 272344 w 324555"/>
                <a:gd name="connsiteY13" fmla="*/ 28222 h 485422"/>
                <a:gd name="connsiteX14" fmla="*/ 153811 w 324555"/>
                <a:gd name="connsiteY14" fmla="*/ 11288 h 48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55" h="485422">
                  <a:moveTo>
                    <a:pt x="153811" y="11288"/>
                  </a:moveTo>
                  <a:cubicBezTo>
                    <a:pt x="111478" y="18343"/>
                    <a:pt x="36688" y="46566"/>
                    <a:pt x="18344" y="70555"/>
                  </a:cubicBezTo>
                  <a:cubicBezTo>
                    <a:pt x="0" y="94544"/>
                    <a:pt x="19755" y="139700"/>
                    <a:pt x="43744" y="155222"/>
                  </a:cubicBezTo>
                  <a:cubicBezTo>
                    <a:pt x="67733" y="170744"/>
                    <a:pt x="143932" y="129821"/>
                    <a:pt x="162277" y="163688"/>
                  </a:cubicBezTo>
                  <a:cubicBezTo>
                    <a:pt x="180622" y="197555"/>
                    <a:pt x="172155" y="311855"/>
                    <a:pt x="153811" y="358422"/>
                  </a:cubicBezTo>
                  <a:cubicBezTo>
                    <a:pt x="135467" y="404989"/>
                    <a:pt x="47978" y="421921"/>
                    <a:pt x="52211" y="443088"/>
                  </a:cubicBezTo>
                  <a:cubicBezTo>
                    <a:pt x="56444" y="464255"/>
                    <a:pt x="136878" y="485422"/>
                    <a:pt x="179211" y="485422"/>
                  </a:cubicBezTo>
                  <a:cubicBezTo>
                    <a:pt x="221544" y="485422"/>
                    <a:pt x="287867" y="458610"/>
                    <a:pt x="306211" y="443088"/>
                  </a:cubicBezTo>
                  <a:cubicBezTo>
                    <a:pt x="324555" y="427566"/>
                    <a:pt x="301977" y="406399"/>
                    <a:pt x="289277" y="392288"/>
                  </a:cubicBezTo>
                  <a:cubicBezTo>
                    <a:pt x="276577" y="378177"/>
                    <a:pt x="242253" y="375952"/>
                    <a:pt x="230011" y="358422"/>
                  </a:cubicBezTo>
                  <a:cubicBezTo>
                    <a:pt x="306669" y="277392"/>
                    <a:pt x="211310" y="309577"/>
                    <a:pt x="215825" y="287108"/>
                  </a:cubicBezTo>
                  <a:cubicBezTo>
                    <a:pt x="220340" y="264639"/>
                    <a:pt x="257205" y="241356"/>
                    <a:pt x="257100" y="223608"/>
                  </a:cubicBezTo>
                  <a:cubicBezTo>
                    <a:pt x="256995" y="205860"/>
                    <a:pt x="212653" y="213186"/>
                    <a:pt x="215194" y="180622"/>
                  </a:cubicBezTo>
                  <a:cubicBezTo>
                    <a:pt x="217735" y="148058"/>
                    <a:pt x="282574" y="56444"/>
                    <a:pt x="272344" y="28222"/>
                  </a:cubicBezTo>
                  <a:cubicBezTo>
                    <a:pt x="262114" y="0"/>
                    <a:pt x="196144" y="4233"/>
                    <a:pt x="153811" y="11288"/>
                  </a:cubicBezTo>
                  <a:close/>
                </a:path>
              </a:pathLst>
            </a:custGeom>
            <a:solidFill>
              <a:schemeClr val="accent1">
                <a:lumMod val="7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800" b="1" i="0" u="none" strike="noStrike" cap="none" normalizeH="0" baseline="0" smtClean="0">
                <a:ln>
                  <a:noFill/>
                </a:ln>
                <a:solidFill>
                  <a:schemeClr val="tx1"/>
                </a:solidFill>
                <a:effectLst/>
                <a:latin typeface="Arial" charset="0"/>
              </a:endParaRPr>
            </a:p>
          </p:txBody>
        </p:sp>
      </p:grpSp>
      <p:grpSp>
        <p:nvGrpSpPr>
          <p:cNvPr id="336" name="Group 335"/>
          <p:cNvGrpSpPr/>
          <p:nvPr/>
        </p:nvGrpSpPr>
        <p:grpSpPr>
          <a:xfrm>
            <a:off x="1778313" y="2780837"/>
            <a:ext cx="355177" cy="290656"/>
            <a:chOff x="8162662" y="1915019"/>
            <a:chExt cx="355177" cy="290656"/>
          </a:xfrm>
        </p:grpSpPr>
        <p:sp>
          <p:nvSpPr>
            <p:cNvPr id="337" name="Oval 336"/>
            <p:cNvSpPr/>
            <p:nvPr/>
          </p:nvSpPr>
          <p:spPr bwMode="auto">
            <a:xfrm>
              <a:off x="8283302" y="1915019"/>
              <a:ext cx="114520" cy="252690"/>
            </a:xfrm>
            <a:prstGeom prst="ellipse">
              <a:avLst/>
            </a:prstGeom>
            <a:gradFill flip="none" rotWithShape="1">
              <a:gsLst>
                <a:gs pos="36000">
                  <a:schemeClr val="bg1">
                    <a:lumMod val="85000"/>
                  </a:schemeClr>
                </a:gs>
                <a:gs pos="100000">
                  <a:srgbClr val="FFC7EB"/>
                </a:gs>
              </a:gsLst>
              <a:lin ang="16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800" b="1" i="0" u="none" strike="noStrike" cap="none" normalizeH="0" baseline="0" dirty="0" smtClean="0">
                <a:ln>
                  <a:noFill/>
                </a:ln>
                <a:solidFill>
                  <a:schemeClr val="tx1"/>
                </a:solidFill>
                <a:effectLst/>
                <a:latin typeface="Arial" charset="0"/>
              </a:endParaRPr>
            </a:p>
          </p:txBody>
        </p:sp>
        <p:sp>
          <p:nvSpPr>
            <p:cNvPr id="338" name="Freeform 337"/>
            <p:cNvSpPr/>
            <p:nvPr/>
          </p:nvSpPr>
          <p:spPr bwMode="auto">
            <a:xfrm>
              <a:off x="8162662" y="1920206"/>
              <a:ext cx="190866" cy="285469"/>
            </a:xfrm>
            <a:custGeom>
              <a:avLst/>
              <a:gdLst>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21544 w 324555"/>
                <a:gd name="connsiteY10" fmla="*/ 180622 h 485422"/>
                <a:gd name="connsiteX11" fmla="*/ 272344 w 324555"/>
                <a:gd name="connsiteY11" fmla="*/ 28222 h 485422"/>
                <a:gd name="connsiteX12" fmla="*/ 153811 w 324555"/>
                <a:gd name="connsiteY12"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64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64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64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64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945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40594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40594 w 324555"/>
                <a:gd name="connsiteY10" fmla="*/ 264230 h 485422"/>
                <a:gd name="connsiteX11" fmla="*/ 262819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40594 w 324555"/>
                <a:gd name="connsiteY10" fmla="*/ 264230 h 485422"/>
                <a:gd name="connsiteX11" fmla="*/ 262819 w 324555"/>
                <a:gd name="connsiteY11" fmla="*/ 180622 h 485422"/>
                <a:gd name="connsiteX12" fmla="*/ 272344 w 324555"/>
                <a:gd name="connsiteY12" fmla="*/ 28222 h 485422"/>
                <a:gd name="connsiteX13" fmla="*/ 153811 w 324555"/>
                <a:gd name="connsiteY13" fmla="*/ 11288 h 48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4555" h="485422">
                  <a:moveTo>
                    <a:pt x="153811" y="11288"/>
                  </a:moveTo>
                  <a:cubicBezTo>
                    <a:pt x="111478" y="18343"/>
                    <a:pt x="36688" y="46566"/>
                    <a:pt x="18344" y="70555"/>
                  </a:cubicBezTo>
                  <a:cubicBezTo>
                    <a:pt x="0" y="94544"/>
                    <a:pt x="19755" y="139700"/>
                    <a:pt x="43744" y="155222"/>
                  </a:cubicBezTo>
                  <a:cubicBezTo>
                    <a:pt x="67733" y="170744"/>
                    <a:pt x="143932" y="129821"/>
                    <a:pt x="162277" y="163688"/>
                  </a:cubicBezTo>
                  <a:cubicBezTo>
                    <a:pt x="180622" y="197555"/>
                    <a:pt x="172155" y="311855"/>
                    <a:pt x="153811" y="358422"/>
                  </a:cubicBezTo>
                  <a:cubicBezTo>
                    <a:pt x="135467" y="404989"/>
                    <a:pt x="47978" y="421921"/>
                    <a:pt x="52211" y="443088"/>
                  </a:cubicBezTo>
                  <a:cubicBezTo>
                    <a:pt x="56444" y="464255"/>
                    <a:pt x="136878" y="485422"/>
                    <a:pt x="179211" y="485422"/>
                  </a:cubicBezTo>
                  <a:cubicBezTo>
                    <a:pt x="221544" y="485422"/>
                    <a:pt x="287867" y="458610"/>
                    <a:pt x="306211" y="443088"/>
                  </a:cubicBezTo>
                  <a:cubicBezTo>
                    <a:pt x="324555" y="427566"/>
                    <a:pt x="301977" y="406399"/>
                    <a:pt x="289277" y="392288"/>
                  </a:cubicBezTo>
                  <a:cubicBezTo>
                    <a:pt x="276577" y="378177"/>
                    <a:pt x="238125" y="379765"/>
                    <a:pt x="230011" y="358422"/>
                  </a:cubicBezTo>
                  <a:cubicBezTo>
                    <a:pt x="221897" y="337079"/>
                    <a:pt x="235126" y="293863"/>
                    <a:pt x="240594" y="264230"/>
                  </a:cubicBezTo>
                  <a:cubicBezTo>
                    <a:pt x="246062" y="234597"/>
                    <a:pt x="149048" y="219957"/>
                    <a:pt x="262819" y="180622"/>
                  </a:cubicBezTo>
                  <a:cubicBezTo>
                    <a:pt x="265465" y="141287"/>
                    <a:pt x="290512" y="56444"/>
                    <a:pt x="272344" y="28222"/>
                  </a:cubicBezTo>
                  <a:cubicBezTo>
                    <a:pt x="254176" y="0"/>
                    <a:pt x="196144" y="4233"/>
                    <a:pt x="153811" y="11288"/>
                  </a:cubicBezTo>
                  <a:close/>
                </a:path>
              </a:pathLst>
            </a:custGeom>
            <a:solidFill>
              <a:schemeClr val="accent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800" b="1" i="0" u="none" strike="noStrike" cap="none" normalizeH="0" baseline="0" smtClean="0">
                <a:ln>
                  <a:noFill/>
                </a:ln>
                <a:solidFill>
                  <a:schemeClr val="tx1"/>
                </a:solidFill>
                <a:effectLst/>
                <a:latin typeface="Arial" charset="0"/>
              </a:endParaRPr>
            </a:p>
          </p:txBody>
        </p:sp>
        <p:sp>
          <p:nvSpPr>
            <p:cNvPr id="339" name="Freeform 338"/>
            <p:cNvSpPr/>
            <p:nvPr/>
          </p:nvSpPr>
          <p:spPr bwMode="auto">
            <a:xfrm flipH="1">
              <a:off x="8326973" y="1920206"/>
              <a:ext cx="190866" cy="285469"/>
            </a:xfrm>
            <a:custGeom>
              <a:avLst/>
              <a:gdLst>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21544 w 324555"/>
                <a:gd name="connsiteY10" fmla="*/ 180622 h 485422"/>
                <a:gd name="connsiteX11" fmla="*/ 272344 w 324555"/>
                <a:gd name="connsiteY11" fmla="*/ 28222 h 485422"/>
                <a:gd name="connsiteX12" fmla="*/ 153811 w 324555"/>
                <a:gd name="connsiteY12"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7100 w 324555"/>
                <a:gd name="connsiteY10" fmla="*/ 268058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7100 w 324555"/>
                <a:gd name="connsiteY10" fmla="*/ 268058 h 485422"/>
                <a:gd name="connsiteX11" fmla="*/ 21519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7100 w 324555"/>
                <a:gd name="connsiteY10" fmla="*/ 223608 h 485422"/>
                <a:gd name="connsiteX11" fmla="*/ 21519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15825 w 324555"/>
                <a:gd name="connsiteY10" fmla="*/ 287108 h 485422"/>
                <a:gd name="connsiteX11" fmla="*/ 257100 w 324555"/>
                <a:gd name="connsiteY11" fmla="*/ 223608 h 485422"/>
                <a:gd name="connsiteX12" fmla="*/ 215194 w 324555"/>
                <a:gd name="connsiteY12" fmla="*/ 180622 h 485422"/>
                <a:gd name="connsiteX13" fmla="*/ 272344 w 324555"/>
                <a:gd name="connsiteY13" fmla="*/ 28222 h 485422"/>
                <a:gd name="connsiteX14" fmla="*/ 153811 w 324555"/>
                <a:gd name="connsiteY14"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15825 w 324555"/>
                <a:gd name="connsiteY10" fmla="*/ 287108 h 485422"/>
                <a:gd name="connsiteX11" fmla="*/ 257100 w 324555"/>
                <a:gd name="connsiteY11" fmla="*/ 223608 h 485422"/>
                <a:gd name="connsiteX12" fmla="*/ 215194 w 324555"/>
                <a:gd name="connsiteY12" fmla="*/ 180622 h 485422"/>
                <a:gd name="connsiteX13" fmla="*/ 272344 w 324555"/>
                <a:gd name="connsiteY13" fmla="*/ 28222 h 485422"/>
                <a:gd name="connsiteX14" fmla="*/ 153811 w 324555"/>
                <a:gd name="connsiteY14" fmla="*/ 11288 h 48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55" h="485422">
                  <a:moveTo>
                    <a:pt x="153811" y="11288"/>
                  </a:moveTo>
                  <a:cubicBezTo>
                    <a:pt x="111478" y="18343"/>
                    <a:pt x="36688" y="46566"/>
                    <a:pt x="18344" y="70555"/>
                  </a:cubicBezTo>
                  <a:cubicBezTo>
                    <a:pt x="0" y="94544"/>
                    <a:pt x="19755" y="139700"/>
                    <a:pt x="43744" y="155222"/>
                  </a:cubicBezTo>
                  <a:cubicBezTo>
                    <a:pt x="67733" y="170744"/>
                    <a:pt x="143932" y="129821"/>
                    <a:pt x="162277" y="163688"/>
                  </a:cubicBezTo>
                  <a:cubicBezTo>
                    <a:pt x="180622" y="197555"/>
                    <a:pt x="172155" y="311855"/>
                    <a:pt x="153811" y="358422"/>
                  </a:cubicBezTo>
                  <a:cubicBezTo>
                    <a:pt x="135467" y="404989"/>
                    <a:pt x="47978" y="421921"/>
                    <a:pt x="52211" y="443088"/>
                  </a:cubicBezTo>
                  <a:cubicBezTo>
                    <a:pt x="56444" y="464255"/>
                    <a:pt x="136878" y="485422"/>
                    <a:pt x="179211" y="485422"/>
                  </a:cubicBezTo>
                  <a:cubicBezTo>
                    <a:pt x="221544" y="485422"/>
                    <a:pt x="287867" y="458610"/>
                    <a:pt x="306211" y="443088"/>
                  </a:cubicBezTo>
                  <a:cubicBezTo>
                    <a:pt x="324555" y="427566"/>
                    <a:pt x="301977" y="406399"/>
                    <a:pt x="289277" y="392288"/>
                  </a:cubicBezTo>
                  <a:cubicBezTo>
                    <a:pt x="276577" y="378177"/>
                    <a:pt x="242253" y="375952"/>
                    <a:pt x="230011" y="358422"/>
                  </a:cubicBezTo>
                  <a:cubicBezTo>
                    <a:pt x="306669" y="277392"/>
                    <a:pt x="211310" y="309577"/>
                    <a:pt x="215825" y="287108"/>
                  </a:cubicBezTo>
                  <a:cubicBezTo>
                    <a:pt x="220340" y="264639"/>
                    <a:pt x="257205" y="241356"/>
                    <a:pt x="257100" y="223608"/>
                  </a:cubicBezTo>
                  <a:cubicBezTo>
                    <a:pt x="256995" y="205860"/>
                    <a:pt x="212653" y="213186"/>
                    <a:pt x="215194" y="180622"/>
                  </a:cubicBezTo>
                  <a:cubicBezTo>
                    <a:pt x="217735" y="148058"/>
                    <a:pt x="282574" y="56444"/>
                    <a:pt x="272344" y="28222"/>
                  </a:cubicBezTo>
                  <a:cubicBezTo>
                    <a:pt x="262114" y="0"/>
                    <a:pt x="196144" y="4233"/>
                    <a:pt x="153811" y="11288"/>
                  </a:cubicBezTo>
                  <a:close/>
                </a:path>
              </a:pathLst>
            </a:custGeom>
            <a:solidFill>
              <a:schemeClr val="accent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800" b="1" i="0" u="none" strike="noStrike" cap="none" normalizeH="0" baseline="0" smtClean="0">
                <a:ln>
                  <a:noFill/>
                </a:ln>
                <a:solidFill>
                  <a:schemeClr val="tx1"/>
                </a:solidFill>
                <a:effectLst/>
                <a:latin typeface="Arial" charset="0"/>
              </a:endParaRPr>
            </a:p>
          </p:txBody>
        </p:sp>
      </p:grpSp>
      <p:grpSp>
        <p:nvGrpSpPr>
          <p:cNvPr id="340" name="Group 339"/>
          <p:cNvGrpSpPr/>
          <p:nvPr/>
        </p:nvGrpSpPr>
        <p:grpSpPr>
          <a:xfrm>
            <a:off x="2222813" y="2780837"/>
            <a:ext cx="355177" cy="290656"/>
            <a:chOff x="8162662" y="1915019"/>
            <a:chExt cx="355177" cy="290656"/>
          </a:xfrm>
        </p:grpSpPr>
        <p:sp>
          <p:nvSpPr>
            <p:cNvPr id="341" name="Oval 340"/>
            <p:cNvSpPr/>
            <p:nvPr/>
          </p:nvSpPr>
          <p:spPr bwMode="auto">
            <a:xfrm>
              <a:off x="8283302" y="1915019"/>
              <a:ext cx="114520" cy="252690"/>
            </a:xfrm>
            <a:prstGeom prst="ellipse">
              <a:avLst/>
            </a:prstGeom>
            <a:gradFill flip="none" rotWithShape="1">
              <a:gsLst>
                <a:gs pos="36000">
                  <a:schemeClr val="bg1">
                    <a:lumMod val="85000"/>
                  </a:schemeClr>
                </a:gs>
                <a:gs pos="100000">
                  <a:srgbClr val="FFC7EB"/>
                </a:gs>
              </a:gsLst>
              <a:lin ang="16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800" b="1" i="0" u="none" strike="noStrike" cap="none" normalizeH="0" baseline="0" dirty="0" smtClean="0">
                <a:ln>
                  <a:noFill/>
                </a:ln>
                <a:solidFill>
                  <a:schemeClr val="tx1"/>
                </a:solidFill>
                <a:effectLst/>
                <a:latin typeface="Arial" charset="0"/>
              </a:endParaRPr>
            </a:p>
          </p:txBody>
        </p:sp>
        <p:sp>
          <p:nvSpPr>
            <p:cNvPr id="342" name="Freeform 341"/>
            <p:cNvSpPr/>
            <p:nvPr/>
          </p:nvSpPr>
          <p:spPr bwMode="auto">
            <a:xfrm>
              <a:off x="8162662" y="1920206"/>
              <a:ext cx="190866" cy="285469"/>
            </a:xfrm>
            <a:custGeom>
              <a:avLst/>
              <a:gdLst>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21544 w 324555"/>
                <a:gd name="connsiteY10" fmla="*/ 180622 h 485422"/>
                <a:gd name="connsiteX11" fmla="*/ 272344 w 324555"/>
                <a:gd name="connsiteY11" fmla="*/ 28222 h 485422"/>
                <a:gd name="connsiteX12" fmla="*/ 153811 w 324555"/>
                <a:gd name="connsiteY12"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64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64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64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64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945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40594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40594 w 324555"/>
                <a:gd name="connsiteY10" fmla="*/ 264230 h 485422"/>
                <a:gd name="connsiteX11" fmla="*/ 262819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40594 w 324555"/>
                <a:gd name="connsiteY10" fmla="*/ 264230 h 485422"/>
                <a:gd name="connsiteX11" fmla="*/ 262819 w 324555"/>
                <a:gd name="connsiteY11" fmla="*/ 180622 h 485422"/>
                <a:gd name="connsiteX12" fmla="*/ 272344 w 324555"/>
                <a:gd name="connsiteY12" fmla="*/ 28222 h 485422"/>
                <a:gd name="connsiteX13" fmla="*/ 153811 w 324555"/>
                <a:gd name="connsiteY13" fmla="*/ 11288 h 48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4555" h="485422">
                  <a:moveTo>
                    <a:pt x="153811" y="11288"/>
                  </a:moveTo>
                  <a:cubicBezTo>
                    <a:pt x="111478" y="18343"/>
                    <a:pt x="36688" y="46566"/>
                    <a:pt x="18344" y="70555"/>
                  </a:cubicBezTo>
                  <a:cubicBezTo>
                    <a:pt x="0" y="94544"/>
                    <a:pt x="19755" y="139700"/>
                    <a:pt x="43744" y="155222"/>
                  </a:cubicBezTo>
                  <a:cubicBezTo>
                    <a:pt x="67733" y="170744"/>
                    <a:pt x="143932" y="129821"/>
                    <a:pt x="162277" y="163688"/>
                  </a:cubicBezTo>
                  <a:cubicBezTo>
                    <a:pt x="180622" y="197555"/>
                    <a:pt x="172155" y="311855"/>
                    <a:pt x="153811" y="358422"/>
                  </a:cubicBezTo>
                  <a:cubicBezTo>
                    <a:pt x="135467" y="404989"/>
                    <a:pt x="47978" y="421921"/>
                    <a:pt x="52211" y="443088"/>
                  </a:cubicBezTo>
                  <a:cubicBezTo>
                    <a:pt x="56444" y="464255"/>
                    <a:pt x="136878" y="485422"/>
                    <a:pt x="179211" y="485422"/>
                  </a:cubicBezTo>
                  <a:cubicBezTo>
                    <a:pt x="221544" y="485422"/>
                    <a:pt x="287867" y="458610"/>
                    <a:pt x="306211" y="443088"/>
                  </a:cubicBezTo>
                  <a:cubicBezTo>
                    <a:pt x="324555" y="427566"/>
                    <a:pt x="301977" y="406399"/>
                    <a:pt x="289277" y="392288"/>
                  </a:cubicBezTo>
                  <a:cubicBezTo>
                    <a:pt x="276577" y="378177"/>
                    <a:pt x="238125" y="379765"/>
                    <a:pt x="230011" y="358422"/>
                  </a:cubicBezTo>
                  <a:cubicBezTo>
                    <a:pt x="221897" y="337079"/>
                    <a:pt x="235126" y="293863"/>
                    <a:pt x="240594" y="264230"/>
                  </a:cubicBezTo>
                  <a:cubicBezTo>
                    <a:pt x="246062" y="234597"/>
                    <a:pt x="149048" y="219957"/>
                    <a:pt x="262819" y="180622"/>
                  </a:cubicBezTo>
                  <a:cubicBezTo>
                    <a:pt x="265465" y="141287"/>
                    <a:pt x="290512" y="56444"/>
                    <a:pt x="272344" y="28222"/>
                  </a:cubicBezTo>
                  <a:cubicBezTo>
                    <a:pt x="254176" y="0"/>
                    <a:pt x="196144" y="4233"/>
                    <a:pt x="153811" y="11288"/>
                  </a:cubicBezTo>
                  <a:close/>
                </a:path>
              </a:pathLst>
            </a:custGeom>
            <a:solidFill>
              <a:schemeClr val="accent1">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800" b="1" i="0" u="none" strike="noStrike" cap="none" normalizeH="0" baseline="0" smtClean="0">
                <a:ln>
                  <a:noFill/>
                </a:ln>
                <a:solidFill>
                  <a:schemeClr val="tx1"/>
                </a:solidFill>
                <a:effectLst/>
                <a:latin typeface="Arial" charset="0"/>
              </a:endParaRPr>
            </a:p>
          </p:txBody>
        </p:sp>
        <p:sp>
          <p:nvSpPr>
            <p:cNvPr id="343" name="Freeform 342"/>
            <p:cNvSpPr/>
            <p:nvPr/>
          </p:nvSpPr>
          <p:spPr bwMode="auto">
            <a:xfrm flipH="1">
              <a:off x="8326973" y="1920206"/>
              <a:ext cx="190866" cy="285469"/>
            </a:xfrm>
            <a:custGeom>
              <a:avLst/>
              <a:gdLst>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21544 w 324555"/>
                <a:gd name="connsiteY10" fmla="*/ 180622 h 485422"/>
                <a:gd name="connsiteX11" fmla="*/ 272344 w 324555"/>
                <a:gd name="connsiteY11" fmla="*/ 28222 h 485422"/>
                <a:gd name="connsiteX12" fmla="*/ 153811 w 324555"/>
                <a:gd name="connsiteY12"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7100 w 324555"/>
                <a:gd name="connsiteY10" fmla="*/ 268058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7100 w 324555"/>
                <a:gd name="connsiteY10" fmla="*/ 268058 h 485422"/>
                <a:gd name="connsiteX11" fmla="*/ 21519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7100 w 324555"/>
                <a:gd name="connsiteY10" fmla="*/ 223608 h 485422"/>
                <a:gd name="connsiteX11" fmla="*/ 21519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15825 w 324555"/>
                <a:gd name="connsiteY10" fmla="*/ 287108 h 485422"/>
                <a:gd name="connsiteX11" fmla="*/ 257100 w 324555"/>
                <a:gd name="connsiteY11" fmla="*/ 223608 h 485422"/>
                <a:gd name="connsiteX12" fmla="*/ 215194 w 324555"/>
                <a:gd name="connsiteY12" fmla="*/ 180622 h 485422"/>
                <a:gd name="connsiteX13" fmla="*/ 272344 w 324555"/>
                <a:gd name="connsiteY13" fmla="*/ 28222 h 485422"/>
                <a:gd name="connsiteX14" fmla="*/ 153811 w 324555"/>
                <a:gd name="connsiteY14"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15825 w 324555"/>
                <a:gd name="connsiteY10" fmla="*/ 287108 h 485422"/>
                <a:gd name="connsiteX11" fmla="*/ 257100 w 324555"/>
                <a:gd name="connsiteY11" fmla="*/ 223608 h 485422"/>
                <a:gd name="connsiteX12" fmla="*/ 215194 w 324555"/>
                <a:gd name="connsiteY12" fmla="*/ 180622 h 485422"/>
                <a:gd name="connsiteX13" fmla="*/ 272344 w 324555"/>
                <a:gd name="connsiteY13" fmla="*/ 28222 h 485422"/>
                <a:gd name="connsiteX14" fmla="*/ 153811 w 324555"/>
                <a:gd name="connsiteY14" fmla="*/ 11288 h 48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55" h="485422">
                  <a:moveTo>
                    <a:pt x="153811" y="11288"/>
                  </a:moveTo>
                  <a:cubicBezTo>
                    <a:pt x="111478" y="18343"/>
                    <a:pt x="36688" y="46566"/>
                    <a:pt x="18344" y="70555"/>
                  </a:cubicBezTo>
                  <a:cubicBezTo>
                    <a:pt x="0" y="94544"/>
                    <a:pt x="19755" y="139700"/>
                    <a:pt x="43744" y="155222"/>
                  </a:cubicBezTo>
                  <a:cubicBezTo>
                    <a:pt x="67733" y="170744"/>
                    <a:pt x="143932" y="129821"/>
                    <a:pt x="162277" y="163688"/>
                  </a:cubicBezTo>
                  <a:cubicBezTo>
                    <a:pt x="180622" y="197555"/>
                    <a:pt x="172155" y="311855"/>
                    <a:pt x="153811" y="358422"/>
                  </a:cubicBezTo>
                  <a:cubicBezTo>
                    <a:pt x="135467" y="404989"/>
                    <a:pt x="47978" y="421921"/>
                    <a:pt x="52211" y="443088"/>
                  </a:cubicBezTo>
                  <a:cubicBezTo>
                    <a:pt x="56444" y="464255"/>
                    <a:pt x="136878" y="485422"/>
                    <a:pt x="179211" y="485422"/>
                  </a:cubicBezTo>
                  <a:cubicBezTo>
                    <a:pt x="221544" y="485422"/>
                    <a:pt x="287867" y="458610"/>
                    <a:pt x="306211" y="443088"/>
                  </a:cubicBezTo>
                  <a:cubicBezTo>
                    <a:pt x="324555" y="427566"/>
                    <a:pt x="301977" y="406399"/>
                    <a:pt x="289277" y="392288"/>
                  </a:cubicBezTo>
                  <a:cubicBezTo>
                    <a:pt x="276577" y="378177"/>
                    <a:pt x="242253" y="375952"/>
                    <a:pt x="230011" y="358422"/>
                  </a:cubicBezTo>
                  <a:cubicBezTo>
                    <a:pt x="306669" y="277392"/>
                    <a:pt x="211310" y="309577"/>
                    <a:pt x="215825" y="287108"/>
                  </a:cubicBezTo>
                  <a:cubicBezTo>
                    <a:pt x="220340" y="264639"/>
                    <a:pt x="257205" y="241356"/>
                    <a:pt x="257100" y="223608"/>
                  </a:cubicBezTo>
                  <a:cubicBezTo>
                    <a:pt x="256995" y="205860"/>
                    <a:pt x="212653" y="213186"/>
                    <a:pt x="215194" y="180622"/>
                  </a:cubicBezTo>
                  <a:cubicBezTo>
                    <a:pt x="217735" y="148058"/>
                    <a:pt x="282574" y="56444"/>
                    <a:pt x="272344" y="28222"/>
                  </a:cubicBezTo>
                  <a:cubicBezTo>
                    <a:pt x="262114" y="0"/>
                    <a:pt x="196144" y="4233"/>
                    <a:pt x="153811" y="11288"/>
                  </a:cubicBezTo>
                  <a:close/>
                </a:path>
              </a:pathLst>
            </a:custGeom>
            <a:solidFill>
              <a:schemeClr val="accent1">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800" b="1" i="0" u="none" strike="noStrike" cap="none" normalizeH="0" baseline="0" smtClean="0">
                <a:ln>
                  <a:noFill/>
                </a:ln>
                <a:solidFill>
                  <a:schemeClr val="tx1"/>
                </a:solidFill>
                <a:effectLst/>
                <a:latin typeface="Arial" charset="0"/>
              </a:endParaRPr>
            </a:p>
          </p:txBody>
        </p:sp>
      </p:grpSp>
      <p:pic>
        <p:nvPicPr>
          <p:cNvPr id="345" name="Picture 344" descr="xylE side.png"/>
          <p:cNvPicPr>
            <a:picLocks noChangeAspect="1"/>
          </p:cNvPicPr>
          <p:nvPr/>
        </p:nvPicPr>
        <p:blipFill rotWithShape="1">
          <a:blip r:embed="rId3">
            <a:extLst>
              <a:ext uri="{28A0092B-C50C-407E-A947-70E740481C1C}">
                <a14:useLocalDpi xmlns:a14="http://schemas.microsoft.com/office/drawing/2010/main" val="0"/>
              </a:ext>
            </a:extLst>
          </a:blip>
          <a:srcRect l="11695" r="17269"/>
          <a:stretch/>
        </p:blipFill>
        <p:spPr>
          <a:xfrm>
            <a:off x="5978793" y="2008197"/>
            <a:ext cx="1654827" cy="1579723"/>
          </a:xfrm>
          <a:prstGeom prst="rect">
            <a:avLst/>
          </a:prstGeom>
        </p:spPr>
      </p:pic>
      <p:sp>
        <p:nvSpPr>
          <p:cNvPr id="362" name="TextBox 361"/>
          <p:cNvSpPr txBox="1"/>
          <p:nvPr/>
        </p:nvSpPr>
        <p:spPr>
          <a:xfrm>
            <a:off x="1122352" y="2496551"/>
            <a:ext cx="1165929" cy="230832"/>
          </a:xfrm>
          <a:prstGeom prst="rect">
            <a:avLst/>
          </a:prstGeom>
          <a:solidFill>
            <a:srgbClr val="009973"/>
          </a:solidFill>
          <a:ln>
            <a:solidFill>
              <a:srgbClr val="000000"/>
            </a:solidFill>
          </a:ln>
        </p:spPr>
        <p:txBody>
          <a:bodyPr wrap="none" rtlCol="0">
            <a:spAutoFit/>
          </a:bodyPr>
          <a:lstStyle/>
          <a:p>
            <a:r>
              <a:rPr lang="en-US" sz="900" b="1" dirty="0" smtClean="0">
                <a:solidFill>
                  <a:schemeClr val="bg1"/>
                </a:solidFill>
              </a:rPr>
              <a:t>MFS Transporters</a:t>
            </a:r>
            <a:endParaRPr lang="en-US" sz="900" b="1" dirty="0">
              <a:solidFill>
                <a:schemeClr val="bg1"/>
              </a:solidFill>
            </a:endParaRPr>
          </a:p>
        </p:txBody>
      </p:sp>
      <p:sp>
        <p:nvSpPr>
          <p:cNvPr id="371" name="TextBox 370"/>
          <p:cNvSpPr txBox="1"/>
          <p:nvPr/>
        </p:nvSpPr>
        <p:spPr>
          <a:xfrm>
            <a:off x="7618786" y="2330558"/>
            <a:ext cx="1385514" cy="830997"/>
          </a:xfrm>
          <a:prstGeom prst="rect">
            <a:avLst/>
          </a:prstGeom>
          <a:noFill/>
        </p:spPr>
        <p:txBody>
          <a:bodyPr wrap="square" rtlCol="0">
            <a:spAutoFit/>
          </a:bodyPr>
          <a:lstStyle/>
          <a:p>
            <a:pPr fontAlgn="auto">
              <a:spcBef>
                <a:spcPts val="0"/>
              </a:spcBef>
              <a:spcAft>
                <a:spcPts val="0"/>
              </a:spcAft>
            </a:pPr>
            <a:r>
              <a:rPr lang="en-US" sz="1200" dirty="0" smtClean="0">
                <a:solidFill>
                  <a:srgbClr val="000000"/>
                </a:solidFill>
                <a:latin typeface="Arial"/>
                <a:cs typeface="Arial"/>
              </a:rPr>
              <a:t>structure of 4GBY</a:t>
            </a:r>
          </a:p>
          <a:p>
            <a:pPr fontAlgn="auto">
              <a:spcBef>
                <a:spcPts val="0"/>
              </a:spcBef>
              <a:spcAft>
                <a:spcPts val="0"/>
              </a:spcAft>
            </a:pPr>
            <a:r>
              <a:rPr lang="en-US" sz="1200" dirty="0" smtClean="0">
                <a:solidFill>
                  <a:srgbClr val="000000"/>
                </a:solidFill>
                <a:latin typeface="Arial"/>
                <a:cs typeface="Arial"/>
              </a:rPr>
              <a:t>example MFS transporter</a:t>
            </a:r>
            <a:endParaRPr lang="en-US" sz="1200" dirty="0">
              <a:solidFill>
                <a:srgbClr val="000000"/>
              </a:solidFill>
              <a:latin typeface="Arial"/>
              <a:cs typeface="Arial"/>
            </a:endParaRPr>
          </a:p>
        </p:txBody>
      </p:sp>
      <p:sp>
        <p:nvSpPr>
          <p:cNvPr id="6" name="TextBox 5"/>
          <p:cNvSpPr txBox="1"/>
          <p:nvPr/>
        </p:nvSpPr>
        <p:spPr>
          <a:xfrm>
            <a:off x="5685912" y="1154425"/>
            <a:ext cx="3016131" cy="784830"/>
          </a:xfrm>
          <a:prstGeom prst="rect">
            <a:avLst/>
          </a:prstGeom>
          <a:noFill/>
        </p:spPr>
        <p:txBody>
          <a:bodyPr wrap="square" rtlCol="0">
            <a:spAutoFit/>
          </a:bodyPr>
          <a:lstStyle/>
          <a:p>
            <a:pPr marL="173038" indent="-173038" algn="l"/>
            <a:r>
              <a:rPr lang="en-US" sz="1500" dirty="0" smtClean="0"/>
              <a:t>Eukaryotes have their own MFS transporters in the PM and other compartments:</a:t>
            </a:r>
            <a:endParaRPr lang="en-US" sz="1500" dirty="0"/>
          </a:p>
        </p:txBody>
      </p:sp>
      <p:grpSp>
        <p:nvGrpSpPr>
          <p:cNvPr id="7" name="Group 6"/>
          <p:cNvGrpSpPr/>
          <p:nvPr/>
        </p:nvGrpSpPr>
        <p:grpSpPr>
          <a:xfrm>
            <a:off x="210125" y="3699835"/>
            <a:ext cx="8551725" cy="2830760"/>
            <a:chOff x="210125" y="3699835"/>
            <a:chExt cx="8551725" cy="2830760"/>
          </a:xfrm>
        </p:grpSpPr>
        <p:grpSp>
          <p:nvGrpSpPr>
            <p:cNvPr id="165" name="Group 164"/>
            <p:cNvGrpSpPr/>
            <p:nvPr/>
          </p:nvGrpSpPr>
          <p:grpSpPr>
            <a:xfrm>
              <a:off x="3376912" y="4378987"/>
              <a:ext cx="5384938" cy="2151608"/>
              <a:chOff x="863077" y="1311666"/>
              <a:chExt cx="7373150" cy="2151608"/>
            </a:xfrm>
          </p:grpSpPr>
          <p:sp>
            <p:nvSpPr>
              <p:cNvPr id="166" name="Rectangle 165"/>
              <p:cNvSpPr/>
              <p:nvPr/>
            </p:nvSpPr>
            <p:spPr bwMode="auto">
              <a:xfrm rot="5400000">
                <a:off x="4302151" y="-466060"/>
                <a:ext cx="505683" cy="7352986"/>
              </a:xfrm>
              <a:prstGeom prst="rect">
                <a:avLst/>
              </a:prstGeom>
              <a:gradFill flip="none" rotWithShape="1">
                <a:gsLst>
                  <a:gs pos="32000">
                    <a:schemeClr val="bg1">
                      <a:lumMod val="85000"/>
                    </a:schemeClr>
                  </a:gs>
                  <a:gs pos="100000">
                    <a:srgbClr val="99FFCC"/>
                  </a:gs>
                </a:gsLst>
                <a:lin ang="16200000" scaled="0"/>
                <a:tileRect/>
              </a:gradFill>
              <a:ln w="9525" cap="flat" cmpd="sng" algn="ctr">
                <a:noFill/>
                <a:prstDash val="sysDash"/>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smtClean="0">
                  <a:ln>
                    <a:noFill/>
                  </a:ln>
                  <a:solidFill>
                    <a:schemeClr val="tx1"/>
                  </a:solidFill>
                  <a:effectLst/>
                  <a:latin typeface="Arial" charset="0"/>
                  <a:cs typeface="Arial" charset="0"/>
                </a:endParaRPr>
              </a:p>
            </p:txBody>
          </p:sp>
          <p:sp>
            <p:nvSpPr>
              <p:cNvPr id="167" name="Rectangle 166"/>
              <p:cNvSpPr/>
              <p:nvPr/>
            </p:nvSpPr>
            <p:spPr bwMode="auto">
              <a:xfrm rot="5400000" flipH="1">
                <a:off x="4182309" y="-2007566"/>
                <a:ext cx="720103" cy="7358567"/>
              </a:xfrm>
              <a:prstGeom prst="rect">
                <a:avLst/>
              </a:prstGeom>
              <a:gradFill flip="none" rotWithShape="1">
                <a:gsLst>
                  <a:gs pos="0">
                    <a:srgbClr val="8EFFFC"/>
                  </a:gs>
                  <a:gs pos="68000">
                    <a:schemeClr val="bg1">
                      <a:lumMod val="85000"/>
                    </a:schemeClr>
                  </a:gs>
                </a:gsLst>
                <a:lin ang="16200000" scaled="0"/>
                <a:tileRect/>
              </a:gradFill>
              <a:ln w="9525" cap="flat" cmpd="sng" algn="ctr">
                <a:noFill/>
                <a:prstDash val="sysDash"/>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smtClean="0">
                  <a:ln>
                    <a:noFill/>
                  </a:ln>
                  <a:solidFill>
                    <a:schemeClr val="tx1"/>
                  </a:solidFill>
                  <a:effectLst/>
                  <a:latin typeface="Arial" charset="0"/>
                  <a:cs typeface="Arial" charset="0"/>
                </a:endParaRPr>
              </a:p>
            </p:txBody>
          </p:sp>
          <p:sp>
            <p:nvSpPr>
              <p:cNvPr id="168" name="Rectangle 167"/>
              <p:cNvSpPr/>
              <p:nvPr/>
            </p:nvSpPr>
            <p:spPr bwMode="auto">
              <a:xfrm rot="5400000" flipH="1">
                <a:off x="4144383" y="-1180641"/>
                <a:ext cx="795963" cy="7358573"/>
              </a:xfrm>
              <a:prstGeom prst="rect">
                <a:avLst/>
              </a:prstGeom>
              <a:gradFill>
                <a:gsLst>
                  <a:gs pos="0">
                    <a:srgbClr val="FFC7EB"/>
                  </a:gs>
                  <a:gs pos="92000">
                    <a:srgbClr val="82AAFF"/>
                  </a:gs>
                </a:gsLst>
                <a:lin ang="16200000" scaled="0"/>
              </a:gradFill>
              <a:ln w="9525" cap="flat" cmpd="sng" algn="ctr">
                <a:noFill/>
                <a:prstDash val="sysDash"/>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smtClean="0">
                  <a:ln>
                    <a:noFill/>
                  </a:ln>
                  <a:solidFill>
                    <a:schemeClr val="tx1"/>
                  </a:solidFill>
                  <a:effectLst/>
                  <a:latin typeface="Arial" charset="0"/>
                  <a:cs typeface="Arial" charset="0"/>
                </a:endParaRPr>
              </a:p>
            </p:txBody>
          </p:sp>
          <p:sp>
            <p:nvSpPr>
              <p:cNvPr id="169" name="Rectangle 168"/>
              <p:cNvSpPr/>
              <p:nvPr/>
            </p:nvSpPr>
            <p:spPr>
              <a:xfrm>
                <a:off x="863080" y="2002165"/>
                <a:ext cx="7373147" cy="48442"/>
              </a:xfrm>
              <a:prstGeom prst="rect">
                <a:avLst/>
              </a:prstGeom>
              <a:pattFill prst="dkDnDiag">
                <a:fgClr>
                  <a:schemeClr val="tx1"/>
                </a:fgClr>
                <a:bgClr>
                  <a:prstClr val="white"/>
                </a:bgClr>
              </a:patt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p>
            </p:txBody>
          </p:sp>
          <p:sp>
            <p:nvSpPr>
              <p:cNvPr id="170" name="Rectangle 169"/>
              <p:cNvSpPr/>
              <p:nvPr/>
            </p:nvSpPr>
            <p:spPr>
              <a:xfrm>
                <a:off x="863080" y="2064064"/>
                <a:ext cx="7373147" cy="48442"/>
              </a:xfrm>
              <a:prstGeom prst="rect">
                <a:avLst/>
              </a:prstGeom>
              <a:pattFill prst="dkDnDiag">
                <a:fgClr>
                  <a:schemeClr val="tx1"/>
                </a:fgClr>
                <a:bgClr>
                  <a:prstClr val="white"/>
                </a:bgClr>
              </a:patt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p>
            </p:txBody>
          </p:sp>
          <p:sp>
            <p:nvSpPr>
              <p:cNvPr id="171" name="Rectangle 170"/>
              <p:cNvSpPr/>
              <p:nvPr/>
            </p:nvSpPr>
            <p:spPr>
              <a:xfrm>
                <a:off x="863080" y="2862754"/>
                <a:ext cx="7373147" cy="48442"/>
              </a:xfrm>
              <a:prstGeom prst="rect">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p>
            </p:txBody>
          </p:sp>
          <p:sp>
            <p:nvSpPr>
              <p:cNvPr id="173" name="Rectangle 172"/>
              <p:cNvSpPr/>
              <p:nvPr/>
            </p:nvSpPr>
            <p:spPr>
              <a:xfrm>
                <a:off x="863080" y="2924653"/>
                <a:ext cx="7373147" cy="48442"/>
              </a:xfrm>
              <a:prstGeom prst="rect">
                <a:avLst/>
              </a:prstGeom>
              <a:solidFill>
                <a:srgbClr val="80808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p>
            </p:txBody>
          </p:sp>
        </p:grpSp>
        <p:sp>
          <p:nvSpPr>
            <p:cNvPr id="175" name="Text Box 4"/>
            <p:cNvSpPr txBox="1">
              <a:spLocks noChangeArrowheads="1"/>
            </p:cNvSpPr>
            <p:nvPr/>
          </p:nvSpPr>
          <p:spPr bwMode="auto">
            <a:xfrm>
              <a:off x="7809230" y="6170113"/>
              <a:ext cx="925764" cy="338554"/>
            </a:xfrm>
            <a:prstGeom prst="rect">
              <a:avLst/>
            </a:prstGeom>
            <a:noFill/>
            <a:ln w="9525">
              <a:noFill/>
              <a:miter lim="800000"/>
              <a:headEnd/>
              <a:tailEnd/>
            </a:ln>
            <a:effectLst/>
          </p:spPr>
          <p:txBody>
            <a:bodyPr wrap="square">
              <a:spAutoFit/>
            </a:bodyPr>
            <a:lstStyle/>
            <a:p>
              <a:pPr algn="r" fontAlgn="base">
                <a:spcBef>
                  <a:spcPct val="0"/>
                </a:spcBef>
                <a:spcAft>
                  <a:spcPct val="0"/>
                </a:spcAft>
              </a:pPr>
              <a:r>
                <a:rPr lang="en-US" sz="800" b="1" dirty="0" smtClean="0">
                  <a:solidFill>
                    <a:srgbClr val="FFFFFF">
                      <a:lumMod val="50000"/>
                    </a:srgbClr>
                  </a:solidFill>
                  <a:latin typeface="Helvetica"/>
                  <a:cs typeface="Helvetica"/>
                </a:rPr>
                <a:t>mitochondrial</a:t>
              </a:r>
            </a:p>
            <a:p>
              <a:pPr algn="r" fontAlgn="base">
                <a:spcBef>
                  <a:spcPct val="0"/>
                </a:spcBef>
                <a:spcAft>
                  <a:spcPct val="0"/>
                </a:spcAft>
              </a:pPr>
              <a:r>
                <a:rPr lang="en-US" sz="800" b="1" dirty="0" smtClean="0">
                  <a:solidFill>
                    <a:srgbClr val="FFFFFF">
                      <a:lumMod val="50000"/>
                    </a:srgbClr>
                  </a:solidFill>
                  <a:latin typeface="Helvetica"/>
                  <a:cs typeface="Helvetica"/>
                </a:rPr>
                <a:t>matrix</a:t>
              </a:r>
              <a:endParaRPr lang="en-US" sz="800" b="1" baseline="-25000" dirty="0">
                <a:solidFill>
                  <a:srgbClr val="FFFFFF">
                    <a:lumMod val="50000"/>
                  </a:srgbClr>
                </a:solidFill>
                <a:latin typeface="Helvetica"/>
                <a:cs typeface="Helvetica"/>
              </a:endParaRPr>
            </a:p>
          </p:txBody>
        </p:sp>
        <p:sp>
          <p:nvSpPr>
            <p:cNvPr id="176" name="Text Box 4"/>
            <p:cNvSpPr txBox="1">
              <a:spLocks noChangeArrowheads="1"/>
            </p:cNvSpPr>
            <p:nvPr/>
          </p:nvSpPr>
          <p:spPr bwMode="auto">
            <a:xfrm>
              <a:off x="8055654" y="4393929"/>
              <a:ext cx="679340" cy="338554"/>
            </a:xfrm>
            <a:prstGeom prst="rect">
              <a:avLst/>
            </a:prstGeom>
            <a:noFill/>
            <a:ln w="9525">
              <a:noFill/>
              <a:miter lim="800000"/>
              <a:headEnd/>
              <a:tailEnd/>
            </a:ln>
            <a:effectLst/>
          </p:spPr>
          <p:txBody>
            <a:bodyPr wrap="square">
              <a:spAutoFit/>
            </a:bodyPr>
            <a:lstStyle/>
            <a:p>
              <a:pPr algn="r" fontAlgn="base">
                <a:spcBef>
                  <a:spcPct val="0"/>
                </a:spcBef>
                <a:spcAft>
                  <a:spcPct val="0"/>
                </a:spcAft>
              </a:pPr>
              <a:r>
                <a:rPr lang="en-US" sz="800" b="1" dirty="0" smtClean="0">
                  <a:solidFill>
                    <a:srgbClr val="FFFFFF">
                      <a:lumMod val="50000"/>
                    </a:srgbClr>
                  </a:solidFill>
                  <a:latin typeface="Helvetica"/>
                  <a:cs typeface="Helvetica"/>
                </a:rPr>
                <a:t>eukaryote cytosol</a:t>
              </a:r>
              <a:endParaRPr lang="en-US" sz="800" b="1" baseline="-25000" dirty="0">
                <a:solidFill>
                  <a:srgbClr val="FFFFFF">
                    <a:lumMod val="50000"/>
                  </a:srgbClr>
                </a:solidFill>
                <a:latin typeface="Helvetica"/>
                <a:cs typeface="Helvetica"/>
              </a:endParaRPr>
            </a:p>
          </p:txBody>
        </p:sp>
        <p:sp>
          <p:nvSpPr>
            <p:cNvPr id="177" name="Text Box 4"/>
            <p:cNvSpPr txBox="1">
              <a:spLocks noChangeArrowheads="1"/>
            </p:cNvSpPr>
            <p:nvPr/>
          </p:nvSpPr>
          <p:spPr bwMode="auto">
            <a:xfrm>
              <a:off x="8115536" y="5490958"/>
              <a:ext cx="619458" cy="215444"/>
            </a:xfrm>
            <a:prstGeom prst="rect">
              <a:avLst/>
            </a:prstGeom>
            <a:noFill/>
            <a:ln w="9525">
              <a:noFill/>
              <a:miter lim="800000"/>
              <a:headEnd/>
              <a:tailEnd/>
            </a:ln>
            <a:effectLst/>
          </p:spPr>
          <p:txBody>
            <a:bodyPr wrap="square">
              <a:spAutoFit/>
            </a:bodyPr>
            <a:lstStyle/>
            <a:p>
              <a:pPr algn="r" fontAlgn="base">
                <a:spcBef>
                  <a:spcPct val="0"/>
                </a:spcBef>
                <a:spcAft>
                  <a:spcPct val="0"/>
                </a:spcAft>
              </a:pPr>
              <a:r>
                <a:rPr lang="en-US" sz="800" b="1" dirty="0" smtClean="0">
                  <a:solidFill>
                    <a:srgbClr val="FFFFFF">
                      <a:lumMod val="50000"/>
                    </a:srgbClr>
                  </a:solidFill>
                  <a:latin typeface="Helvetica"/>
                  <a:cs typeface="Helvetica"/>
                </a:rPr>
                <a:t>IMS</a:t>
              </a:r>
              <a:endParaRPr lang="en-US" sz="800" b="1" baseline="-25000" dirty="0">
                <a:solidFill>
                  <a:srgbClr val="FFFFFF">
                    <a:lumMod val="50000"/>
                  </a:srgbClr>
                </a:solidFill>
                <a:latin typeface="Helvetica"/>
                <a:cs typeface="Helvetica"/>
              </a:endParaRPr>
            </a:p>
          </p:txBody>
        </p:sp>
        <p:sp>
          <p:nvSpPr>
            <p:cNvPr id="181" name="TextBox 180"/>
            <p:cNvSpPr txBox="1"/>
            <p:nvPr/>
          </p:nvSpPr>
          <p:spPr>
            <a:xfrm>
              <a:off x="6203782" y="3974011"/>
              <a:ext cx="1506204" cy="369332"/>
            </a:xfrm>
            <a:prstGeom prst="rect">
              <a:avLst/>
            </a:prstGeom>
            <a:noFill/>
          </p:spPr>
          <p:txBody>
            <a:bodyPr wrap="none" rtlCol="0">
              <a:spAutoFit/>
            </a:bodyPr>
            <a:lstStyle/>
            <a:p>
              <a:r>
                <a:rPr lang="en-US" dirty="0" smtClean="0"/>
                <a:t>mitochondria</a:t>
              </a:r>
              <a:endParaRPr lang="en-US" dirty="0"/>
            </a:p>
          </p:txBody>
        </p:sp>
        <p:sp>
          <p:nvSpPr>
            <p:cNvPr id="187" name="Right Arrow 186"/>
            <p:cNvSpPr/>
            <p:nvPr/>
          </p:nvSpPr>
          <p:spPr>
            <a:xfrm>
              <a:off x="5276145" y="5378058"/>
              <a:ext cx="497840" cy="314960"/>
            </a:xfrm>
            <a:prstGeom prst="rightArrow">
              <a:avLst/>
            </a:prstGeom>
            <a:solidFill>
              <a:srgbClr val="3366FF"/>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8" name="Right Arrow 187"/>
            <p:cNvSpPr/>
            <p:nvPr/>
          </p:nvSpPr>
          <p:spPr>
            <a:xfrm>
              <a:off x="5062785" y="5378058"/>
              <a:ext cx="497840" cy="314960"/>
            </a:xfrm>
            <a:prstGeom prst="rightArrow">
              <a:avLst/>
            </a:prstGeom>
            <a:solidFill>
              <a:srgbClr val="3366FF"/>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9" name="Right Arrow 188"/>
            <p:cNvSpPr/>
            <p:nvPr/>
          </p:nvSpPr>
          <p:spPr>
            <a:xfrm>
              <a:off x="4829105" y="5378058"/>
              <a:ext cx="497840" cy="314960"/>
            </a:xfrm>
            <a:prstGeom prst="rightArrow">
              <a:avLst/>
            </a:prstGeom>
            <a:solidFill>
              <a:srgbClr val="3366FF"/>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0" name="TextBox 189"/>
            <p:cNvSpPr txBox="1"/>
            <p:nvPr/>
          </p:nvSpPr>
          <p:spPr>
            <a:xfrm>
              <a:off x="3405000" y="3699835"/>
              <a:ext cx="1631506" cy="646331"/>
            </a:xfrm>
            <a:prstGeom prst="rect">
              <a:avLst/>
            </a:prstGeom>
            <a:noFill/>
          </p:spPr>
          <p:txBody>
            <a:bodyPr wrap="square" rtlCol="0">
              <a:spAutoFit/>
            </a:bodyPr>
            <a:lstStyle/>
            <a:p>
              <a:r>
                <a:rPr lang="en-US" i="1" dirty="0" smtClean="0"/>
                <a:t>proto-mitochondria</a:t>
              </a:r>
              <a:endParaRPr lang="en-US" i="1" dirty="0"/>
            </a:p>
          </p:txBody>
        </p:sp>
        <p:grpSp>
          <p:nvGrpSpPr>
            <p:cNvPr id="3" name="Group 2"/>
            <p:cNvGrpSpPr/>
            <p:nvPr/>
          </p:nvGrpSpPr>
          <p:grpSpPr>
            <a:xfrm>
              <a:off x="3640617" y="5877713"/>
              <a:ext cx="355177" cy="290656"/>
              <a:chOff x="7537056" y="2775199"/>
              <a:chExt cx="355177" cy="290656"/>
            </a:xfrm>
          </p:grpSpPr>
          <p:sp>
            <p:nvSpPr>
              <p:cNvPr id="293" name="Oval 292"/>
              <p:cNvSpPr/>
              <p:nvPr/>
            </p:nvSpPr>
            <p:spPr bwMode="auto">
              <a:xfrm flipV="1">
                <a:off x="7657696" y="2813165"/>
                <a:ext cx="114520" cy="252690"/>
              </a:xfrm>
              <a:prstGeom prst="ellipse">
                <a:avLst/>
              </a:prstGeom>
              <a:gradFill flip="none" rotWithShape="1">
                <a:gsLst>
                  <a:gs pos="36000">
                    <a:srgbClr val="99FFCC"/>
                  </a:gs>
                  <a:gs pos="100000">
                    <a:srgbClr val="3399FF"/>
                  </a:gs>
                </a:gsLst>
                <a:lin ang="54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800" b="1" i="0" u="none" strike="noStrike" cap="none" normalizeH="0" baseline="0" dirty="0" smtClean="0">
                  <a:ln>
                    <a:noFill/>
                  </a:ln>
                  <a:solidFill>
                    <a:schemeClr val="tx1"/>
                  </a:solidFill>
                  <a:effectLst/>
                  <a:latin typeface="Arial" charset="0"/>
                </a:endParaRPr>
              </a:p>
            </p:txBody>
          </p:sp>
          <p:sp>
            <p:nvSpPr>
              <p:cNvPr id="296" name="Freeform 295"/>
              <p:cNvSpPr/>
              <p:nvPr/>
            </p:nvSpPr>
            <p:spPr bwMode="auto">
              <a:xfrm flipV="1">
                <a:off x="7537056" y="2775199"/>
                <a:ext cx="190866" cy="285469"/>
              </a:xfrm>
              <a:custGeom>
                <a:avLst/>
                <a:gdLst>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21544 w 324555"/>
                  <a:gd name="connsiteY10" fmla="*/ 180622 h 485422"/>
                  <a:gd name="connsiteX11" fmla="*/ 272344 w 324555"/>
                  <a:gd name="connsiteY11" fmla="*/ 28222 h 485422"/>
                  <a:gd name="connsiteX12" fmla="*/ 153811 w 324555"/>
                  <a:gd name="connsiteY12"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64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64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64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64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945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40594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40594 w 324555"/>
                  <a:gd name="connsiteY10" fmla="*/ 264230 h 485422"/>
                  <a:gd name="connsiteX11" fmla="*/ 262819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40594 w 324555"/>
                  <a:gd name="connsiteY10" fmla="*/ 264230 h 485422"/>
                  <a:gd name="connsiteX11" fmla="*/ 262819 w 324555"/>
                  <a:gd name="connsiteY11" fmla="*/ 180622 h 485422"/>
                  <a:gd name="connsiteX12" fmla="*/ 272344 w 324555"/>
                  <a:gd name="connsiteY12" fmla="*/ 28222 h 485422"/>
                  <a:gd name="connsiteX13" fmla="*/ 153811 w 324555"/>
                  <a:gd name="connsiteY13" fmla="*/ 11288 h 48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4555" h="485422">
                    <a:moveTo>
                      <a:pt x="153811" y="11288"/>
                    </a:moveTo>
                    <a:cubicBezTo>
                      <a:pt x="111478" y="18343"/>
                      <a:pt x="36688" y="46566"/>
                      <a:pt x="18344" y="70555"/>
                    </a:cubicBezTo>
                    <a:cubicBezTo>
                      <a:pt x="0" y="94544"/>
                      <a:pt x="19755" y="139700"/>
                      <a:pt x="43744" y="155222"/>
                    </a:cubicBezTo>
                    <a:cubicBezTo>
                      <a:pt x="67733" y="170744"/>
                      <a:pt x="143932" y="129821"/>
                      <a:pt x="162277" y="163688"/>
                    </a:cubicBezTo>
                    <a:cubicBezTo>
                      <a:pt x="180622" y="197555"/>
                      <a:pt x="172155" y="311855"/>
                      <a:pt x="153811" y="358422"/>
                    </a:cubicBezTo>
                    <a:cubicBezTo>
                      <a:pt x="135467" y="404989"/>
                      <a:pt x="47978" y="421921"/>
                      <a:pt x="52211" y="443088"/>
                    </a:cubicBezTo>
                    <a:cubicBezTo>
                      <a:pt x="56444" y="464255"/>
                      <a:pt x="136878" y="485422"/>
                      <a:pt x="179211" y="485422"/>
                    </a:cubicBezTo>
                    <a:cubicBezTo>
                      <a:pt x="221544" y="485422"/>
                      <a:pt x="287867" y="458610"/>
                      <a:pt x="306211" y="443088"/>
                    </a:cubicBezTo>
                    <a:cubicBezTo>
                      <a:pt x="324555" y="427566"/>
                      <a:pt x="301977" y="406399"/>
                      <a:pt x="289277" y="392288"/>
                    </a:cubicBezTo>
                    <a:cubicBezTo>
                      <a:pt x="276577" y="378177"/>
                      <a:pt x="238125" y="379765"/>
                      <a:pt x="230011" y="358422"/>
                    </a:cubicBezTo>
                    <a:cubicBezTo>
                      <a:pt x="221897" y="337079"/>
                      <a:pt x="235126" y="293863"/>
                      <a:pt x="240594" y="264230"/>
                    </a:cubicBezTo>
                    <a:cubicBezTo>
                      <a:pt x="246062" y="234597"/>
                      <a:pt x="149048" y="219957"/>
                      <a:pt x="262819" y="180622"/>
                    </a:cubicBezTo>
                    <a:cubicBezTo>
                      <a:pt x="265465" y="141287"/>
                      <a:pt x="290512" y="56444"/>
                      <a:pt x="272344" y="28222"/>
                    </a:cubicBezTo>
                    <a:cubicBezTo>
                      <a:pt x="254176" y="0"/>
                      <a:pt x="196144" y="4233"/>
                      <a:pt x="153811" y="11288"/>
                    </a:cubicBezTo>
                    <a:close/>
                  </a:path>
                </a:pathLst>
              </a:custGeom>
              <a:solidFill>
                <a:srgbClr val="FFCC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800" b="1" i="0" u="none" strike="noStrike" cap="none" normalizeH="0" baseline="0" smtClean="0">
                  <a:ln>
                    <a:noFill/>
                  </a:ln>
                  <a:solidFill>
                    <a:schemeClr val="tx1"/>
                  </a:solidFill>
                  <a:effectLst/>
                  <a:latin typeface="Arial" charset="0"/>
                </a:endParaRPr>
              </a:p>
            </p:txBody>
          </p:sp>
          <p:sp>
            <p:nvSpPr>
              <p:cNvPr id="314" name="Freeform 313"/>
              <p:cNvSpPr/>
              <p:nvPr/>
            </p:nvSpPr>
            <p:spPr bwMode="auto">
              <a:xfrm flipH="1" flipV="1">
                <a:off x="7701367" y="2775199"/>
                <a:ext cx="190866" cy="285469"/>
              </a:xfrm>
              <a:custGeom>
                <a:avLst/>
                <a:gdLst>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21544 w 324555"/>
                  <a:gd name="connsiteY10" fmla="*/ 180622 h 485422"/>
                  <a:gd name="connsiteX11" fmla="*/ 272344 w 324555"/>
                  <a:gd name="connsiteY11" fmla="*/ 28222 h 485422"/>
                  <a:gd name="connsiteX12" fmla="*/ 153811 w 324555"/>
                  <a:gd name="connsiteY12"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7100 w 324555"/>
                  <a:gd name="connsiteY10" fmla="*/ 268058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7100 w 324555"/>
                  <a:gd name="connsiteY10" fmla="*/ 268058 h 485422"/>
                  <a:gd name="connsiteX11" fmla="*/ 21519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7100 w 324555"/>
                  <a:gd name="connsiteY10" fmla="*/ 223608 h 485422"/>
                  <a:gd name="connsiteX11" fmla="*/ 21519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15825 w 324555"/>
                  <a:gd name="connsiteY10" fmla="*/ 287108 h 485422"/>
                  <a:gd name="connsiteX11" fmla="*/ 257100 w 324555"/>
                  <a:gd name="connsiteY11" fmla="*/ 223608 h 485422"/>
                  <a:gd name="connsiteX12" fmla="*/ 215194 w 324555"/>
                  <a:gd name="connsiteY12" fmla="*/ 180622 h 485422"/>
                  <a:gd name="connsiteX13" fmla="*/ 272344 w 324555"/>
                  <a:gd name="connsiteY13" fmla="*/ 28222 h 485422"/>
                  <a:gd name="connsiteX14" fmla="*/ 153811 w 324555"/>
                  <a:gd name="connsiteY14"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15825 w 324555"/>
                  <a:gd name="connsiteY10" fmla="*/ 287108 h 485422"/>
                  <a:gd name="connsiteX11" fmla="*/ 257100 w 324555"/>
                  <a:gd name="connsiteY11" fmla="*/ 223608 h 485422"/>
                  <a:gd name="connsiteX12" fmla="*/ 215194 w 324555"/>
                  <a:gd name="connsiteY12" fmla="*/ 180622 h 485422"/>
                  <a:gd name="connsiteX13" fmla="*/ 272344 w 324555"/>
                  <a:gd name="connsiteY13" fmla="*/ 28222 h 485422"/>
                  <a:gd name="connsiteX14" fmla="*/ 153811 w 324555"/>
                  <a:gd name="connsiteY14" fmla="*/ 11288 h 48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55" h="485422">
                    <a:moveTo>
                      <a:pt x="153811" y="11288"/>
                    </a:moveTo>
                    <a:cubicBezTo>
                      <a:pt x="111478" y="18343"/>
                      <a:pt x="36688" y="46566"/>
                      <a:pt x="18344" y="70555"/>
                    </a:cubicBezTo>
                    <a:cubicBezTo>
                      <a:pt x="0" y="94544"/>
                      <a:pt x="19755" y="139700"/>
                      <a:pt x="43744" y="155222"/>
                    </a:cubicBezTo>
                    <a:cubicBezTo>
                      <a:pt x="67733" y="170744"/>
                      <a:pt x="143932" y="129821"/>
                      <a:pt x="162277" y="163688"/>
                    </a:cubicBezTo>
                    <a:cubicBezTo>
                      <a:pt x="180622" y="197555"/>
                      <a:pt x="172155" y="311855"/>
                      <a:pt x="153811" y="358422"/>
                    </a:cubicBezTo>
                    <a:cubicBezTo>
                      <a:pt x="135467" y="404989"/>
                      <a:pt x="47978" y="421921"/>
                      <a:pt x="52211" y="443088"/>
                    </a:cubicBezTo>
                    <a:cubicBezTo>
                      <a:pt x="56444" y="464255"/>
                      <a:pt x="136878" y="485422"/>
                      <a:pt x="179211" y="485422"/>
                    </a:cubicBezTo>
                    <a:cubicBezTo>
                      <a:pt x="221544" y="485422"/>
                      <a:pt x="287867" y="458610"/>
                      <a:pt x="306211" y="443088"/>
                    </a:cubicBezTo>
                    <a:cubicBezTo>
                      <a:pt x="324555" y="427566"/>
                      <a:pt x="301977" y="406399"/>
                      <a:pt x="289277" y="392288"/>
                    </a:cubicBezTo>
                    <a:cubicBezTo>
                      <a:pt x="276577" y="378177"/>
                      <a:pt x="242253" y="375952"/>
                      <a:pt x="230011" y="358422"/>
                    </a:cubicBezTo>
                    <a:cubicBezTo>
                      <a:pt x="306669" y="277392"/>
                      <a:pt x="211310" y="309577"/>
                      <a:pt x="215825" y="287108"/>
                    </a:cubicBezTo>
                    <a:cubicBezTo>
                      <a:pt x="220340" y="264639"/>
                      <a:pt x="257205" y="241356"/>
                      <a:pt x="257100" y="223608"/>
                    </a:cubicBezTo>
                    <a:cubicBezTo>
                      <a:pt x="256995" y="205860"/>
                      <a:pt x="212653" y="213186"/>
                      <a:pt x="215194" y="180622"/>
                    </a:cubicBezTo>
                    <a:cubicBezTo>
                      <a:pt x="217735" y="148058"/>
                      <a:pt x="282574" y="56444"/>
                      <a:pt x="272344" y="28222"/>
                    </a:cubicBezTo>
                    <a:cubicBezTo>
                      <a:pt x="262114" y="0"/>
                      <a:pt x="196144" y="4233"/>
                      <a:pt x="153811" y="11288"/>
                    </a:cubicBezTo>
                    <a:close/>
                  </a:path>
                </a:pathLst>
              </a:custGeom>
              <a:solidFill>
                <a:srgbClr val="FFCC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800" b="1" i="0" u="none" strike="noStrike" cap="none" normalizeH="0" baseline="0" smtClean="0">
                  <a:ln>
                    <a:noFill/>
                  </a:ln>
                  <a:solidFill>
                    <a:schemeClr val="tx1"/>
                  </a:solidFill>
                  <a:effectLst/>
                  <a:latin typeface="Arial" charset="0"/>
                </a:endParaRPr>
              </a:p>
            </p:txBody>
          </p:sp>
        </p:grpSp>
        <p:grpSp>
          <p:nvGrpSpPr>
            <p:cNvPr id="316" name="Group 315"/>
            <p:cNvGrpSpPr/>
            <p:nvPr/>
          </p:nvGrpSpPr>
          <p:grpSpPr>
            <a:xfrm>
              <a:off x="4225955" y="5871380"/>
              <a:ext cx="355177" cy="290656"/>
              <a:chOff x="7537056" y="2775199"/>
              <a:chExt cx="355177" cy="290656"/>
            </a:xfrm>
          </p:grpSpPr>
          <p:sp>
            <p:nvSpPr>
              <p:cNvPr id="317" name="Oval 316"/>
              <p:cNvSpPr/>
              <p:nvPr/>
            </p:nvSpPr>
            <p:spPr bwMode="auto">
              <a:xfrm flipV="1">
                <a:off x="7657696" y="2813165"/>
                <a:ext cx="114520" cy="252690"/>
              </a:xfrm>
              <a:prstGeom prst="ellipse">
                <a:avLst/>
              </a:prstGeom>
              <a:gradFill flip="none" rotWithShape="1">
                <a:gsLst>
                  <a:gs pos="36000">
                    <a:srgbClr val="99FFCC"/>
                  </a:gs>
                  <a:gs pos="100000">
                    <a:srgbClr val="3399FF"/>
                  </a:gs>
                </a:gsLst>
                <a:lin ang="54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800" b="1" i="0" u="none" strike="noStrike" cap="none" normalizeH="0" baseline="0" dirty="0" smtClean="0">
                  <a:ln>
                    <a:noFill/>
                  </a:ln>
                  <a:solidFill>
                    <a:schemeClr val="tx1"/>
                  </a:solidFill>
                  <a:effectLst/>
                  <a:latin typeface="Arial" charset="0"/>
                </a:endParaRPr>
              </a:p>
            </p:txBody>
          </p:sp>
          <p:sp>
            <p:nvSpPr>
              <p:cNvPr id="318" name="Freeform 317"/>
              <p:cNvSpPr/>
              <p:nvPr/>
            </p:nvSpPr>
            <p:spPr bwMode="auto">
              <a:xfrm flipV="1">
                <a:off x="7537056" y="2775199"/>
                <a:ext cx="190866" cy="285469"/>
              </a:xfrm>
              <a:custGeom>
                <a:avLst/>
                <a:gdLst>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21544 w 324555"/>
                  <a:gd name="connsiteY10" fmla="*/ 180622 h 485422"/>
                  <a:gd name="connsiteX11" fmla="*/ 272344 w 324555"/>
                  <a:gd name="connsiteY11" fmla="*/ 28222 h 485422"/>
                  <a:gd name="connsiteX12" fmla="*/ 153811 w 324555"/>
                  <a:gd name="connsiteY12"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64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64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64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64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945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40594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40594 w 324555"/>
                  <a:gd name="connsiteY10" fmla="*/ 264230 h 485422"/>
                  <a:gd name="connsiteX11" fmla="*/ 262819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40594 w 324555"/>
                  <a:gd name="connsiteY10" fmla="*/ 264230 h 485422"/>
                  <a:gd name="connsiteX11" fmla="*/ 262819 w 324555"/>
                  <a:gd name="connsiteY11" fmla="*/ 180622 h 485422"/>
                  <a:gd name="connsiteX12" fmla="*/ 272344 w 324555"/>
                  <a:gd name="connsiteY12" fmla="*/ 28222 h 485422"/>
                  <a:gd name="connsiteX13" fmla="*/ 153811 w 324555"/>
                  <a:gd name="connsiteY13" fmla="*/ 11288 h 48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4555" h="485422">
                    <a:moveTo>
                      <a:pt x="153811" y="11288"/>
                    </a:moveTo>
                    <a:cubicBezTo>
                      <a:pt x="111478" y="18343"/>
                      <a:pt x="36688" y="46566"/>
                      <a:pt x="18344" y="70555"/>
                    </a:cubicBezTo>
                    <a:cubicBezTo>
                      <a:pt x="0" y="94544"/>
                      <a:pt x="19755" y="139700"/>
                      <a:pt x="43744" y="155222"/>
                    </a:cubicBezTo>
                    <a:cubicBezTo>
                      <a:pt x="67733" y="170744"/>
                      <a:pt x="143932" y="129821"/>
                      <a:pt x="162277" y="163688"/>
                    </a:cubicBezTo>
                    <a:cubicBezTo>
                      <a:pt x="180622" y="197555"/>
                      <a:pt x="172155" y="311855"/>
                      <a:pt x="153811" y="358422"/>
                    </a:cubicBezTo>
                    <a:cubicBezTo>
                      <a:pt x="135467" y="404989"/>
                      <a:pt x="47978" y="421921"/>
                      <a:pt x="52211" y="443088"/>
                    </a:cubicBezTo>
                    <a:cubicBezTo>
                      <a:pt x="56444" y="464255"/>
                      <a:pt x="136878" y="485422"/>
                      <a:pt x="179211" y="485422"/>
                    </a:cubicBezTo>
                    <a:cubicBezTo>
                      <a:pt x="221544" y="485422"/>
                      <a:pt x="287867" y="458610"/>
                      <a:pt x="306211" y="443088"/>
                    </a:cubicBezTo>
                    <a:cubicBezTo>
                      <a:pt x="324555" y="427566"/>
                      <a:pt x="301977" y="406399"/>
                      <a:pt x="289277" y="392288"/>
                    </a:cubicBezTo>
                    <a:cubicBezTo>
                      <a:pt x="276577" y="378177"/>
                      <a:pt x="238125" y="379765"/>
                      <a:pt x="230011" y="358422"/>
                    </a:cubicBezTo>
                    <a:cubicBezTo>
                      <a:pt x="221897" y="337079"/>
                      <a:pt x="235126" y="293863"/>
                      <a:pt x="240594" y="264230"/>
                    </a:cubicBezTo>
                    <a:cubicBezTo>
                      <a:pt x="246062" y="234597"/>
                      <a:pt x="149048" y="219957"/>
                      <a:pt x="262819" y="180622"/>
                    </a:cubicBezTo>
                    <a:cubicBezTo>
                      <a:pt x="265465" y="141287"/>
                      <a:pt x="290512" y="56444"/>
                      <a:pt x="272344" y="28222"/>
                    </a:cubicBezTo>
                    <a:cubicBezTo>
                      <a:pt x="254176" y="0"/>
                      <a:pt x="196144" y="4233"/>
                      <a:pt x="153811" y="11288"/>
                    </a:cubicBezTo>
                    <a:close/>
                  </a:path>
                </a:pathLst>
              </a:custGeom>
              <a:solidFill>
                <a:srgbClr val="810BCD"/>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800" b="1" i="0" u="none" strike="noStrike" cap="none" normalizeH="0" baseline="0" smtClean="0">
                  <a:ln>
                    <a:noFill/>
                  </a:ln>
                  <a:solidFill>
                    <a:schemeClr val="tx1"/>
                  </a:solidFill>
                  <a:effectLst/>
                  <a:latin typeface="Arial" charset="0"/>
                </a:endParaRPr>
              </a:p>
            </p:txBody>
          </p:sp>
          <p:sp>
            <p:nvSpPr>
              <p:cNvPr id="319" name="Freeform 318"/>
              <p:cNvSpPr/>
              <p:nvPr/>
            </p:nvSpPr>
            <p:spPr bwMode="auto">
              <a:xfrm flipH="1" flipV="1">
                <a:off x="7701367" y="2775199"/>
                <a:ext cx="190866" cy="285469"/>
              </a:xfrm>
              <a:custGeom>
                <a:avLst/>
                <a:gdLst>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21544 w 324555"/>
                  <a:gd name="connsiteY10" fmla="*/ 180622 h 485422"/>
                  <a:gd name="connsiteX11" fmla="*/ 272344 w 324555"/>
                  <a:gd name="connsiteY11" fmla="*/ 28222 h 485422"/>
                  <a:gd name="connsiteX12" fmla="*/ 153811 w 324555"/>
                  <a:gd name="connsiteY12"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7100 w 324555"/>
                  <a:gd name="connsiteY10" fmla="*/ 268058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7100 w 324555"/>
                  <a:gd name="connsiteY10" fmla="*/ 268058 h 485422"/>
                  <a:gd name="connsiteX11" fmla="*/ 21519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7100 w 324555"/>
                  <a:gd name="connsiteY10" fmla="*/ 223608 h 485422"/>
                  <a:gd name="connsiteX11" fmla="*/ 21519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15825 w 324555"/>
                  <a:gd name="connsiteY10" fmla="*/ 287108 h 485422"/>
                  <a:gd name="connsiteX11" fmla="*/ 257100 w 324555"/>
                  <a:gd name="connsiteY11" fmla="*/ 223608 h 485422"/>
                  <a:gd name="connsiteX12" fmla="*/ 215194 w 324555"/>
                  <a:gd name="connsiteY12" fmla="*/ 180622 h 485422"/>
                  <a:gd name="connsiteX13" fmla="*/ 272344 w 324555"/>
                  <a:gd name="connsiteY13" fmla="*/ 28222 h 485422"/>
                  <a:gd name="connsiteX14" fmla="*/ 153811 w 324555"/>
                  <a:gd name="connsiteY14"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15825 w 324555"/>
                  <a:gd name="connsiteY10" fmla="*/ 287108 h 485422"/>
                  <a:gd name="connsiteX11" fmla="*/ 257100 w 324555"/>
                  <a:gd name="connsiteY11" fmla="*/ 223608 h 485422"/>
                  <a:gd name="connsiteX12" fmla="*/ 215194 w 324555"/>
                  <a:gd name="connsiteY12" fmla="*/ 180622 h 485422"/>
                  <a:gd name="connsiteX13" fmla="*/ 272344 w 324555"/>
                  <a:gd name="connsiteY13" fmla="*/ 28222 h 485422"/>
                  <a:gd name="connsiteX14" fmla="*/ 153811 w 324555"/>
                  <a:gd name="connsiteY14" fmla="*/ 11288 h 48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55" h="485422">
                    <a:moveTo>
                      <a:pt x="153811" y="11288"/>
                    </a:moveTo>
                    <a:cubicBezTo>
                      <a:pt x="111478" y="18343"/>
                      <a:pt x="36688" y="46566"/>
                      <a:pt x="18344" y="70555"/>
                    </a:cubicBezTo>
                    <a:cubicBezTo>
                      <a:pt x="0" y="94544"/>
                      <a:pt x="19755" y="139700"/>
                      <a:pt x="43744" y="155222"/>
                    </a:cubicBezTo>
                    <a:cubicBezTo>
                      <a:pt x="67733" y="170744"/>
                      <a:pt x="143932" y="129821"/>
                      <a:pt x="162277" y="163688"/>
                    </a:cubicBezTo>
                    <a:cubicBezTo>
                      <a:pt x="180622" y="197555"/>
                      <a:pt x="172155" y="311855"/>
                      <a:pt x="153811" y="358422"/>
                    </a:cubicBezTo>
                    <a:cubicBezTo>
                      <a:pt x="135467" y="404989"/>
                      <a:pt x="47978" y="421921"/>
                      <a:pt x="52211" y="443088"/>
                    </a:cubicBezTo>
                    <a:cubicBezTo>
                      <a:pt x="56444" y="464255"/>
                      <a:pt x="136878" y="485422"/>
                      <a:pt x="179211" y="485422"/>
                    </a:cubicBezTo>
                    <a:cubicBezTo>
                      <a:pt x="221544" y="485422"/>
                      <a:pt x="287867" y="458610"/>
                      <a:pt x="306211" y="443088"/>
                    </a:cubicBezTo>
                    <a:cubicBezTo>
                      <a:pt x="324555" y="427566"/>
                      <a:pt x="301977" y="406399"/>
                      <a:pt x="289277" y="392288"/>
                    </a:cubicBezTo>
                    <a:cubicBezTo>
                      <a:pt x="276577" y="378177"/>
                      <a:pt x="242253" y="375952"/>
                      <a:pt x="230011" y="358422"/>
                    </a:cubicBezTo>
                    <a:cubicBezTo>
                      <a:pt x="306669" y="277392"/>
                      <a:pt x="211310" y="309577"/>
                      <a:pt x="215825" y="287108"/>
                    </a:cubicBezTo>
                    <a:cubicBezTo>
                      <a:pt x="220340" y="264639"/>
                      <a:pt x="257205" y="241356"/>
                      <a:pt x="257100" y="223608"/>
                    </a:cubicBezTo>
                    <a:cubicBezTo>
                      <a:pt x="256995" y="205860"/>
                      <a:pt x="212653" y="213186"/>
                      <a:pt x="215194" y="180622"/>
                    </a:cubicBezTo>
                    <a:cubicBezTo>
                      <a:pt x="217735" y="148058"/>
                      <a:pt x="282574" y="56444"/>
                      <a:pt x="272344" y="28222"/>
                    </a:cubicBezTo>
                    <a:cubicBezTo>
                      <a:pt x="262114" y="0"/>
                      <a:pt x="196144" y="4233"/>
                      <a:pt x="153811" y="11288"/>
                    </a:cubicBezTo>
                    <a:close/>
                  </a:path>
                </a:pathLst>
              </a:custGeom>
              <a:solidFill>
                <a:srgbClr val="810BCD"/>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800" b="1" i="0" u="none" strike="noStrike" cap="none" normalizeH="0" baseline="0" smtClean="0">
                  <a:ln>
                    <a:noFill/>
                  </a:ln>
                  <a:solidFill>
                    <a:schemeClr val="tx1"/>
                  </a:solidFill>
                  <a:effectLst/>
                  <a:latin typeface="Arial" charset="0"/>
                </a:endParaRPr>
              </a:p>
            </p:txBody>
          </p:sp>
        </p:grpSp>
        <p:pic>
          <p:nvPicPr>
            <p:cNvPr id="344" name="Picture 343" descr="side1.png"/>
            <p:cNvPicPr>
              <a:picLocks noChangeAspect="1"/>
            </p:cNvPicPr>
            <p:nvPr/>
          </p:nvPicPr>
          <p:blipFill rotWithShape="1">
            <a:blip r:embed="rId4">
              <a:extLst>
                <a:ext uri="{28A0092B-C50C-407E-A947-70E740481C1C}">
                  <a14:useLocalDpi xmlns:a14="http://schemas.microsoft.com/office/drawing/2010/main" val="0"/>
                </a:ext>
              </a:extLst>
            </a:blip>
            <a:srcRect l="19290" r="19694"/>
            <a:stretch/>
          </p:blipFill>
          <p:spPr>
            <a:xfrm>
              <a:off x="572963" y="4922456"/>
              <a:ext cx="1296577" cy="1593753"/>
            </a:xfrm>
            <a:prstGeom prst="rect">
              <a:avLst/>
            </a:prstGeom>
          </p:spPr>
        </p:pic>
        <p:grpSp>
          <p:nvGrpSpPr>
            <p:cNvPr id="346" name="Group 345"/>
            <p:cNvGrpSpPr/>
            <p:nvPr/>
          </p:nvGrpSpPr>
          <p:grpSpPr>
            <a:xfrm>
              <a:off x="5994162" y="5865013"/>
              <a:ext cx="355177" cy="290656"/>
              <a:chOff x="7537056" y="2775199"/>
              <a:chExt cx="355177" cy="290656"/>
            </a:xfrm>
          </p:grpSpPr>
          <p:sp>
            <p:nvSpPr>
              <p:cNvPr id="347" name="Oval 346"/>
              <p:cNvSpPr/>
              <p:nvPr/>
            </p:nvSpPr>
            <p:spPr bwMode="auto">
              <a:xfrm flipV="1">
                <a:off x="7657696" y="2813165"/>
                <a:ext cx="114520" cy="252690"/>
              </a:xfrm>
              <a:prstGeom prst="ellipse">
                <a:avLst/>
              </a:prstGeom>
              <a:gradFill flip="none" rotWithShape="1">
                <a:gsLst>
                  <a:gs pos="36000">
                    <a:srgbClr val="99FFCC"/>
                  </a:gs>
                  <a:gs pos="100000">
                    <a:srgbClr val="3399FF"/>
                  </a:gs>
                </a:gsLst>
                <a:lin ang="54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800" b="1" i="0" u="none" strike="noStrike" cap="none" normalizeH="0" baseline="0" dirty="0" smtClean="0">
                  <a:ln>
                    <a:noFill/>
                  </a:ln>
                  <a:solidFill>
                    <a:schemeClr val="tx1"/>
                  </a:solidFill>
                  <a:effectLst/>
                  <a:latin typeface="Arial" charset="0"/>
                </a:endParaRPr>
              </a:p>
            </p:txBody>
          </p:sp>
          <p:sp>
            <p:nvSpPr>
              <p:cNvPr id="348" name="Freeform 347"/>
              <p:cNvSpPr/>
              <p:nvPr/>
            </p:nvSpPr>
            <p:spPr bwMode="auto">
              <a:xfrm flipV="1">
                <a:off x="7537056" y="2775199"/>
                <a:ext cx="190866" cy="285469"/>
              </a:xfrm>
              <a:custGeom>
                <a:avLst/>
                <a:gdLst>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21544 w 324555"/>
                  <a:gd name="connsiteY10" fmla="*/ 180622 h 485422"/>
                  <a:gd name="connsiteX11" fmla="*/ 272344 w 324555"/>
                  <a:gd name="connsiteY11" fmla="*/ 28222 h 485422"/>
                  <a:gd name="connsiteX12" fmla="*/ 153811 w 324555"/>
                  <a:gd name="connsiteY12"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64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64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64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64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945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40594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40594 w 324555"/>
                  <a:gd name="connsiteY10" fmla="*/ 264230 h 485422"/>
                  <a:gd name="connsiteX11" fmla="*/ 262819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40594 w 324555"/>
                  <a:gd name="connsiteY10" fmla="*/ 264230 h 485422"/>
                  <a:gd name="connsiteX11" fmla="*/ 262819 w 324555"/>
                  <a:gd name="connsiteY11" fmla="*/ 180622 h 485422"/>
                  <a:gd name="connsiteX12" fmla="*/ 272344 w 324555"/>
                  <a:gd name="connsiteY12" fmla="*/ 28222 h 485422"/>
                  <a:gd name="connsiteX13" fmla="*/ 153811 w 324555"/>
                  <a:gd name="connsiteY13" fmla="*/ 11288 h 48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4555" h="485422">
                    <a:moveTo>
                      <a:pt x="153811" y="11288"/>
                    </a:moveTo>
                    <a:cubicBezTo>
                      <a:pt x="111478" y="18343"/>
                      <a:pt x="36688" y="46566"/>
                      <a:pt x="18344" y="70555"/>
                    </a:cubicBezTo>
                    <a:cubicBezTo>
                      <a:pt x="0" y="94544"/>
                      <a:pt x="19755" y="139700"/>
                      <a:pt x="43744" y="155222"/>
                    </a:cubicBezTo>
                    <a:cubicBezTo>
                      <a:pt x="67733" y="170744"/>
                      <a:pt x="143932" y="129821"/>
                      <a:pt x="162277" y="163688"/>
                    </a:cubicBezTo>
                    <a:cubicBezTo>
                      <a:pt x="180622" y="197555"/>
                      <a:pt x="172155" y="311855"/>
                      <a:pt x="153811" y="358422"/>
                    </a:cubicBezTo>
                    <a:cubicBezTo>
                      <a:pt x="135467" y="404989"/>
                      <a:pt x="47978" y="421921"/>
                      <a:pt x="52211" y="443088"/>
                    </a:cubicBezTo>
                    <a:cubicBezTo>
                      <a:pt x="56444" y="464255"/>
                      <a:pt x="136878" y="485422"/>
                      <a:pt x="179211" y="485422"/>
                    </a:cubicBezTo>
                    <a:cubicBezTo>
                      <a:pt x="221544" y="485422"/>
                      <a:pt x="287867" y="458610"/>
                      <a:pt x="306211" y="443088"/>
                    </a:cubicBezTo>
                    <a:cubicBezTo>
                      <a:pt x="324555" y="427566"/>
                      <a:pt x="301977" y="406399"/>
                      <a:pt x="289277" y="392288"/>
                    </a:cubicBezTo>
                    <a:cubicBezTo>
                      <a:pt x="276577" y="378177"/>
                      <a:pt x="238125" y="379765"/>
                      <a:pt x="230011" y="358422"/>
                    </a:cubicBezTo>
                    <a:cubicBezTo>
                      <a:pt x="221897" y="337079"/>
                      <a:pt x="235126" y="293863"/>
                      <a:pt x="240594" y="264230"/>
                    </a:cubicBezTo>
                    <a:cubicBezTo>
                      <a:pt x="246062" y="234597"/>
                      <a:pt x="149048" y="219957"/>
                      <a:pt x="262819" y="180622"/>
                    </a:cubicBezTo>
                    <a:cubicBezTo>
                      <a:pt x="265465" y="141287"/>
                      <a:pt x="290512" y="56444"/>
                      <a:pt x="272344" y="28222"/>
                    </a:cubicBezTo>
                    <a:cubicBezTo>
                      <a:pt x="254176" y="0"/>
                      <a:pt x="196144" y="4233"/>
                      <a:pt x="153811" y="11288"/>
                    </a:cubicBezTo>
                    <a:close/>
                  </a:path>
                </a:pathLst>
              </a:custGeom>
              <a:solidFill>
                <a:srgbClr val="FFCC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800" b="1" i="0" u="none" strike="noStrike" cap="none" normalizeH="0" baseline="0" smtClean="0">
                  <a:ln>
                    <a:noFill/>
                  </a:ln>
                  <a:solidFill>
                    <a:schemeClr val="tx1"/>
                  </a:solidFill>
                  <a:effectLst/>
                  <a:latin typeface="Arial" charset="0"/>
                </a:endParaRPr>
              </a:p>
            </p:txBody>
          </p:sp>
          <p:sp>
            <p:nvSpPr>
              <p:cNvPr id="349" name="Freeform 348"/>
              <p:cNvSpPr/>
              <p:nvPr/>
            </p:nvSpPr>
            <p:spPr bwMode="auto">
              <a:xfrm flipH="1" flipV="1">
                <a:off x="7701367" y="2775199"/>
                <a:ext cx="190866" cy="285469"/>
              </a:xfrm>
              <a:custGeom>
                <a:avLst/>
                <a:gdLst>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21544 w 324555"/>
                  <a:gd name="connsiteY10" fmla="*/ 180622 h 485422"/>
                  <a:gd name="connsiteX11" fmla="*/ 272344 w 324555"/>
                  <a:gd name="connsiteY11" fmla="*/ 28222 h 485422"/>
                  <a:gd name="connsiteX12" fmla="*/ 153811 w 324555"/>
                  <a:gd name="connsiteY12"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7100 w 324555"/>
                  <a:gd name="connsiteY10" fmla="*/ 268058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7100 w 324555"/>
                  <a:gd name="connsiteY10" fmla="*/ 268058 h 485422"/>
                  <a:gd name="connsiteX11" fmla="*/ 21519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7100 w 324555"/>
                  <a:gd name="connsiteY10" fmla="*/ 223608 h 485422"/>
                  <a:gd name="connsiteX11" fmla="*/ 21519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15825 w 324555"/>
                  <a:gd name="connsiteY10" fmla="*/ 287108 h 485422"/>
                  <a:gd name="connsiteX11" fmla="*/ 257100 w 324555"/>
                  <a:gd name="connsiteY11" fmla="*/ 223608 h 485422"/>
                  <a:gd name="connsiteX12" fmla="*/ 215194 w 324555"/>
                  <a:gd name="connsiteY12" fmla="*/ 180622 h 485422"/>
                  <a:gd name="connsiteX13" fmla="*/ 272344 w 324555"/>
                  <a:gd name="connsiteY13" fmla="*/ 28222 h 485422"/>
                  <a:gd name="connsiteX14" fmla="*/ 153811 w 324555"/>
                  <a:gd name="connsiteY14"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15825 w 324555"/>
                  <a:gd name="connsiteY10" fmla="*/ 287108 h 485422"/>
                  <a:gd name="connsiteX11" fmla="*/ 257100 w 324555"/>
                  <a:gd name="connsiteY11" fmla="*/ 223608 h 485422"/>
                  <a:gd name="connsiteX12" fmla="*/ 215194 w 324555"/>
                  <a:gd name="connsiteY12" fmla="*/ 180622 h 485422"/>
                  <a:gd name="connsiteX13" fmla="*/ 272344 w 324555"/>
                  <a:gd name="connsiteY13" fmla="*/ 28222 h 485422"/>
                  <a:gd name="connsiteX14" fmla="*/ 153811 w 324555"/>
                  <a:gd name="connsiteY14" fmla="*/ 11288 h 48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55" h="485422">
                    <a:moveTo>
                      <a:pt x="153811" y="11288"/>
                    </a:moveTo>
                    <a:cubicBezTo>
                      <a:pt x="111478" y="18343"/>
                      <a:pt x="36688" y="46566"/>
                      <a:pt x="18344" y="70555"/>
                    </a:cubicBezTo>
                    <a:cubicBezTo>
                      <a:pt x="0" y="94544"/>
                      <a:pt x="19755" y="139700"/>
                      <a:pt x="43744" y="155222"/>
                    </a:cubicBezTo>
                    <a:cubicBezTo>
                      <a:pt x="67733" y="170744"/>
                      <a:pt x="143932" y="129821"/>
                      <a:pt x="162277" y="163688"/>
                    </a:cubicBezTo>
                    <a:cubicBezTo>
                      <a:pt x="180622" y="197555"/>
                      <a:pt x="172155" y="311855"/>
                      <a:pt x="153811" y="358422"/>
                    </a:cubicBezTo>
                    <a:cubicBezTo>
                      <a:pt x="135467" y="404989"/>
                      <a:pt x="47978" y="421921"/>
                      <a:pt x="52211" y="443088"/>
                    </a:cubicBezTo>
                    <a:cubicBezTo>
                      <a:pt x="56444" y="464255"/>
                      <a:pt x="136878" y="485422"/>
                      <a:pt x="179211" y="485422"/>
                    </a:cubicBezTo>
                    <a:cubicBezTo>
                      <a:pt x="221544" y="485422"/>
                      <a:pt x="287867" y="458610"/>
                      <a:pt x="306211" y="443088"/>
                    </a:cubicBezTo>
                    <a:cubicBezTo>
                      <a:pt x="324555" y="427566"/>
                      <a:pt x="301977" y="406399"/>
                      <a:pt x="289277" y="392288"/>
                    </a:cubicBezTo>
                    <a:cubicBezTo>
                      <a:pt x="276577" y="378177"/>
                      <a:pt x="242253" y="375952"/>
                      <a:pt x="230011" y="358422"/>
                    </a:cubicBezTo>
                    <a:cubicBezTo>
                      <a:pt x="306669" y="277392"/>
                      <a:pt x="211310" y="309577"/>
                      <a:pt x="215825" y="287108"/>
                    </a:cubicBezTo>
                    <a:cubicBezTo>
                      <a:pt x="220340" y="264639"/>
                      <a:pt x="257205" y="241356"/>
                      <a:pt x="257100" y="223608"/>
                    </a:cubicBezTo>
                    <a:cubicBezTo>
                      <a:pt x="256995" y="205860"/>
                      <a:pt x="212653" y="213186"/>
                      <a:pt x="215194" y="180622"/>
                    </a:cubicBezTo>
                    <a:cubicBezTo>
                      <a:pt x="217735" y="148058"/>
                      <a:pt x="282574" y="56444"/>
                      <a:pt x="272344" y="28222"/>
                    </a:cubicBezTo>
                    <a:cubicBezTo>
                      <a:pt x="262114" y="0"/>
                      <a:pt x="196144" y="4233"/>
                      <a:pt x="153811" y="11288"/>
                    </a:cubicBezTo>
                    <a:close/>
                  </a:path>
                </a:pathLst>
              </a:custGeom>
              <a:solidFill>
                <a:srgbClr val="FFCC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800" b="1" i="0" u="none" strike="noStrike" cap="none" normalizeH="0" baseline="0" smtClean="0">
                  <a:ln>
                    <a:noFill/>
                  </a:ln>
                  <a:solidFill>
                    <a:schemeClr val="tx1"/>
                  </a:solidFill>
                  <a:effectLst/>
                  <a:latin typeface="Arial" charset="0"/>
                </a:endParaRPr>
              </a:p>
            </p:txBody>
          </p:sp>
        </p:grpSp>
        <p:grpSp>
          <p:nvGrpSpPr>
            <p:cNvPr id="350" name="Group 349"/>
            <p:cNvGrpSpPr/>
            <p:nvPr/>
          </p:nvGrpSpPr>
          <p:grpSpPr>
            <a:xfrm>
              <a:off x="6451362" y="5865013"/>
              <a:ext cx="355177" cy="290656"/>
              <a:chOff x="7537056" y="2775199"/>
              <a:chExt cx="355177" cy="290656"/>
            </a:xfrm>
          </p:grpSpPr>
          <p:sp>
            <p:nvSpPr>
              <p:cNvPr id="351" name="Oval 350"/>
              <p:cNvSpPr/>
              <p:nvPr/>
            </p:nvSpPr>
            <p:spPr bwMode="auto">
              <a:xfrm flipV="1">
                <a:off x="7657696" y="2813165"/>
                <a:ext cx="114520" cy="252690"/>
              </a:xfrm>
              <a:prstGeom prst="ellipse">
                <a:avLst/>
              </a:prstGeom>
              <a:gradFill flip="none" rotWithShape="1">
                <a:gsLst>
                  <a:gs pos="36000">
                    <a:srgbClr val="99FFCC"/>
                  </a:gs>
                  <a:gs pos="100000">
                    <a:srgbClr val="3399FF"/>
                  </a:gs>
                </a:gsLst>
                <a:lin ang="54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800" b="1" i="0" u="none" strike="noStrike" cap="none" normalizeH="0" baseline="0" dirty="0" smtClean="0">
                  <a:ln>
                    <a:noFill/>
                  </a:ln>
                  <a:solidFill>
                    <a:schemeClr val="tx1"/>
                  </a:solidFill>
                  <a:effectLst/>
                  <a:latin typeface="Arial" charset="0"/>
                </a:endParaRPr>
              </a:p>
            </p:txBody>
          </p:sp>
          <p:sp>
            <p:nvSpPr>
              <p:cNvPr id="352" name="Freeform 351"/>
              <p:cNvSpPr/>
              <p:nvPr/>
            </p:nvSpPr>
            <p:spPr bwMode="auto">
              <a:xfrm flipV="1">
                <a:off x="7537056" y="2775199"/>
                <a:ext cx="190866" cy="285469"/>
              </a:xfrm>
              <a:custGeom>
                <a:avLst/>
                <a:gdLst>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21544 w 324555"/>
                  <a:gd name="connsiteY10" fmla="*/ 180622 h 485422"/>
                  <a:gd name="connsiteX11" fmla="*/ 272344 w 324555"/>
                  <a:gd name="connsiteY11" fmla="*/ 28222 h 485422"/>
                  <a:gd name="connsiteX12" fmla="*/ 153811 w 324555"/>
                  <a:gd name="connsiteY12"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64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64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64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64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945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40594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40594 w 324555"/>
                  <a:gd name="connsiteY10" fmla="*/ 264230 h 485422"/>
                  <a:gd name="connsiteX11" fmla="*/ 262819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40594 w 324555"/>
                  <a:gd name="connsiteY10" fmla="*/ 264230 h 485422"/>
                  <a:gd name="connsiteX11" fmla="*/ 262819 w 324555"/>
                  <a:gd name="connsiteY11" fmla="*/ 180622 h 485422"/>
                  <a:gd name="connsiteX12" fmla="*/ 272344 w 324555"/>
                  <a:gd name="connsiteY12" fmla="*/ 28222 h 485422"/>
                  <a:gd name="connsiteX13" fmla="*/ 153811 w 324555"/>
                  <a:gd name="connsiteY13" fmla="*/ 11288 h 48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4555" h="485422">
                    <a:moveTo>
                      <a:pt x="153811" y="11288"/>
                    </a:moveTo>
                    <a:cubicBezTo>
                      <a:pt x="111478" y="18343"/>
                      <a:pt x="36688" y="46566"/>
                      <a:pt x="18344" y="70555"/>
                    </a:cubicBezTo>
                    <a:cubicBezTo>
                      <a:pt x="0" y="94544"/>
                      <a:pt x="19755" y="139700"/>
                      <a:pt x="43744" y="155222"/>
                    </a:cubicBezTo>
                    <a:cubicBezTo>
                      <a:pt x="67733" y="170744"/>
                      <a:pt x="143932" y="129821"/>
                      <a:pt x="162277" y="163688"/>
                    </a:cubicBezTo>
                    <a:cubicBezTo>
                      <a:pt x="180622" y="197555"/>
                      <a:pt x="172155" y="311855"/>
                      <a:pt x="153811" y="358422"/>
                    </a:cubicBezTo>
                    <a:cubicBezTo>
                      <a:pt x="135467" y="404989"/>
                      <a:pt x="47978" y="421921"/>
                      <a:pt x="52211" y="443088"/>
                    </a:cubicBezTo>
                    <a:cubicBezTo>
                      <a:pt x="56444" y="464255"/>
                      <a:pt x="136878" y="485422"/>
                      <a:pt x="179211" y="485422"/>
                    </a:cubicBezTo>
                    <a:cubicBezTo>
                      <a:pt x="221544" y="485422"/>
                      <a:pt x="287867" y="458610"/>
                      <a:pt x="306211" y="443088"/>
                    </a:cubicBezTo>
                    <a:cubicBezTo>
                      <a:pt x="324555" y="427566"/>
                      <a:pt x="301977" y="406399"/>
                      <a:pt x="289277" y="392288"/>
                    </a:cubicBezTo>
                    <a:cubicBezTo>
                      <a:pt x="276577" y="378177"/>
                      <a:pt x="238125" y="379765"/>
                      <a:pt x="230011" y="358422"/>
                    </a:cubicBezTo>
                    <a:cubicBezTo>
                      <a:pt x="221897" y="337079"/>
                      <a:pt x="235126" y="293863"/>
                      <a:pt x="240594" y="264230"/>
                    </a:cubicBezTo>
                    <a:cubicBezTo>
                      <a:pt x="246062" y="234597"/>
                      <a:pt x="149048" y="219957"/>
                      <a:pt x="262819" y="180622"/>
                    </a:cubicBezTo>
                    <a:cubicBezTo>
                      <a:pt x="265465" y="141287"/>
                      <a:pt x="290512" y="56444"/>
                      <a:pt x="272344" y="28222"/>
                    </a:cubicBezTo>
                    <a:cubicBezTo>
                      <a:pt x="254176" y="0"/>
                      <a:pt x="196144" y="4233"/>
                      <a:pt x="153811" y="11288"/>
                    </a:cubicBezTo>
                    <a:close/>
                  </a:path>
                </a:pathLst>
              </a:custGeom>
              <a:solidFill>
                <a:srgbClr val="FFCC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800" b="1" i="0" u="none" strike="noStrike" cap="none" normalizeH="0" baseline="0" smtClean="0">
                  <a:ln>
                    <a:noFill/>
                  </a:ln>
                  <a:solidFill>
                    <a:schemeClr val="tx1"/>
                  </a:solidFill>
                  <a:effectLst/>
                  <a:latin typeface="Arial" charset="0"/>
                </a:endParaRPr>
              </a:p>
            </p:txBody>
          </p:sp>
          <p:sp>
            <p:nvSpPr>
              <p:cNvPr id="353" name="Freeform 352"/>
              <p:cNvSpPr/>
              <p:nvPr/>
            </p:nvSpPr>
            <p:spPr bwMode="auto">
              <a:xfrm flipH="1" flipV="1">
                <a:off x="7701367" y="2775199"/>
                <a:ext cx="190866" cy="285469"/>
              </a:xfrm>
              <a:custGeom>
                <a:avLst/>
                <a:gdLst>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21544 w 324555"/>
                  <a:gd name="connsiteY10" fmla="*/ 180622 h 485422"/>
                  <a:gd name="connsiteX11" fmla="*/ 272344 w 324555"/>
                  <a:gd name="connsiteY11" fmla="*/ 28222 h 485422"/>
                  <a:gd name="connsiteX12" fmla="*/ 153811 w 324555"/>
                  <a:gd name="connsiteY12"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7100 w 324555"/>
                  <a:gd name="connsiteY10" fmla="*/ 268058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7100 w 324555"/>
                  <a:gd name="connsiteY10" fmla="*/ 268058 h 485422"/>
                  <a:gd name="connsiteX11" fmla="*/ 21519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7100 w 324555"/>
                  <a:gd name="connsiteY10" fmla="*/ 223608 h 485422"/>
                  <a:gd name="connsiteX11" fmla="*/ 21519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15825 w 324555"/>
                  <a:gd name="connsiteY10" fmla="*/ 287108 h 485422"/>
                  <a:gd name="connsiteX11" fmla="*/ 257100 w 324555"/>
                  <a:gd name="connsiteY11" fmla="*/ 223608 h 485422"/>
                  <a:gd name="connsiteX12" fmla="*/ 215194 w 324555"/>
                  <a:gd name="connsiteY12" fmla="*/ 180622 h 485422"/>
                  <a:gd name="connsiteX13" fmla="*/ 272344 w 324555"/>
                  <a:gd name="connsiteY13" fmla="*/ 28222 h 485422"/>
                  <a:gd name="connsiteX14" fmla="*/ 153811 w 324555"/>
                  <a:gd name="connsiteY14"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15825 w 324555"/>
                  <a:gd name="connsiteY10" fmla="*/ 287108 h 485422"/>
                  <a:gd name="connsiteX11" fmla="*/ 257100 w 324555"/>
                  <a:gd name="connsiteY11" fmla="*/ 223608 h 485422"/>
                  <a:gd name="connsiteX12" fmla="*/ 215194 w 324555"/>
                  <a:gd name="connsiteY12" fmla="*/ 180622 h 485422"/>
                  <a:gd name="connsiteX13" fmla="*/ 272344 w 324555"/>
                  <a:gd name="connsiteY13" fmla="*/ 28222 h 485422"/>
                  <a:gd name="connsiteX14" fmla="*/ 153811 w 324555"/>
                  <a:gd name="connsiteY14" fmla="*/ 11288 h 48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55" h="485422">
                    <a:moveTo>
                      <a:pt x="153811" y="11288"/>
                    </a:moveTo>
                    <a:cubicBezTo>
                      <a:pt x="111478" y="18343"/>
                      <a:pt x="36688" y="46566"/>
                      <a:pt x="18344" y="70555"/>
                    </a:cubicBezTo>
                    <a:cubicBezTo>
                      <a:pt x="0" y="94544"/>
                      <a:pt x="19755" y="139700"/>
                      <a:pt x="43744" y="155222"/>
                    </a:cubicBezTo>
                    <a:cubicBezTo>
                      <a:pt x="67733" y="170744"/>
                      <a:pt x="143932" y="129821"/>
                      <a:pt x="162277" y="163688"/>
                    </a:cubicBezTo>
                    <a:cubicBezTo>
                      <a:pt x="180622" y="197555"/>
                      <a:pt x="172155" y="311855"/>
                      <a:pt x="153811" y="358422"/>
                    </a:cubicBezTo>
                    <a:cubicBezTo>
                      <a:pt x="135467" y="404989"/>
                      <a:pt x="47978" y="421921"/>
                      <a:pt x="52211" y="443088"/>
                    </a:cubicBezTo>
                    <a:cubicBezTo>
                      <a:pt x="56444" y="464255"/>
                      <a:pt x="136878" y="485422"/>
                      <a:pt x="179211" y="485422"/>
                    </a:cubicBezTo>
                    <a:cubicBezTo>
                      <a:pt x="221544" y="485422"/>
                      <a:pt x="287867" y="458610"/>
                      <a:pt x="306211" y="443088"/>
                    </a:cubicBezTo>
                    <a:cubicBezTo>
                      <a:pt x="324555" y="427566"/>
                      <a:pt x="301977" y="406399"/>
                      <a:pt x="289277" y="392288"/>
                    </a:cubicBezTo>
                    <a:cubicBezTo>
                      <a:pt x="276577" y="378177"/>
                      <a:pt x="242253" y="375952"/>
                      <a:pt x="230011" y="358422"/>
                    </a:cubicBezTo>
                    <a:cubicBezTo>
                      <a:pt x="306669" y="277392"/>
                      <a:pt x="211310" y="309577"/>
                      <a:pt x="215825" y="287108"/>
                    </a:cubicBezTo>
                    <a:cubicBezTo>
                      <a:pt x="220340" y="264639"/>
                      <a:pt x="257205" y="241356"/>
                      <a:pt x="257100" y="223608"/>
                    </a:cubicBezTo>
                    <a:cubicBezTo>
                      <a:pt x="256995" y="205860"/>
                      <a:pt x="212653" y="213186"/>
                      <a:pt x="215194" y="180622"/>
                    </a:cubicBezTo>
                    <a:cubicBezTo>
                      <a:pt x="217735" y="148058"/>
                      <a:pt x="282574" y="56444"/>
                      <a:pt x="272344" y="28222"/>
                    </a:cubicBezTo>
                    <a:cubicBezTo>
                      <a:pt x="262114" y="0"/>
                      <a:pt x="196144" y="4233"/>
                      <a:pt x="153811" y="11288"/>
                    </a:cubicBezTo>
                    <a:close/>
                  </a:path>
                </a:pathLst>
              </a:custGeom>
              <a:solidFill>
                <a:srgbClr val="FFCC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800" b="1" i="0" u="none" strike="noStrike" cap="none" normalizeH="0" baseline="0" smtClean="0">
                  <a:ln>
                    <a:noFill/>
                  </a:ln>
                  <a:solidFill>
                    <a:schemeClr val="tx1"/>
                  </a:solidFill>
                  <a:effectLst/>
                  <a:latin typeface="Arial" charset="0"/>
                </a:endParaRPr>
              </a:p>
            </p:txBody>
          </p:sp>
        </p:grpSp>
        <p:grpSp>
          <p:nvGrpSpPr>
            <p:cNvPr id="354" name="Group 353"/>
            <p:cNvGrpSpPr/>
            <p:nvPr/>
          </p:nvGrpSpPr>
          <p:grpSpPr>
            <a:xfrm>
              <a:off x="6972062" y="5865013"/>
              <a:ext cx="355177" cy="290656"/>
              <a:chOff x="7537056" y="2775199"/>
              <a:chExt cx="355177" cy="290656"/>
            </a:xfrm>
          </p:grpSpPr>
          <p:sp>
            <p:nvSpPr>
              <p:cNvPr id="355" name="Oval 354"/>
              <p:cNvSpPr/>
              <p:nvPr/>
            </p:nvSpPr>
            <p:spPr bwMode="auto">
              <a:xfrm flipV="1">
                <a:off x="7657696" y="2813165"/>
                <a:ext cx="114520" cy="252690"/>
              </a:xfrm>
              <a:prstGeom prst="ellipse">
                <a:avLst/>
              </a:prstGeom>
              <a:gradFill flip="none" rotWithShape="1">
                <a:gsLst>
                  <a:gs pos="36000">
                    <a:srgbClr val="99FFCC"/>
                  </a:gs>
                  <a:gs pos="100000">
                    <a:srgbClr val="3399FF"/>
                  </a:gs>
                </a:gsLst>
                <a:lin ang="54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800" b="1" i="0" u="none" strike="noStrike" cap="none" normalizeH="0" baseline="0" dirty="0" smtClean="0">
                  <a:ln>
                    <a:noFill/>
                  </a:ln>
                  <a:solidFill>
                    <a:schemeClr val="tx1"/>
                  </a:solidFill>
                  <a:effectLst/>
                  <a:latin typeface="Arial" charset="0"/>
                </a:endParaRPr>
              </a:p>
            </p:txBody>
          </p:sp>
          <p:sp>
            <p:nvSpPr>
              <p:cNvPr id="356" name="Freeform 355"/>
              <p:cNvSpPr/>
              <p:nvPr/>
            </p:nvSpPr>
            <p:spPr bwMode="auto">
              <a:xfrm flipV="1">
                <a:off x="7537056" y="2775199"/>
                <a:ext cx="190866" cy="285469"/>
              </a:xfrm>
              <a:custGeom>
                <a:avLst/>
                <a:gdLst>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21544 w 324555"/>
                  <a:gd name="connsiteY10" fmla="*/ 180622 h 485422"/>
                  <a:gd name="connsiteX11" fmla="*/ 272344 w 324555"/>
                  <a:gd name="connsiteY11" fmla="*/ 28222 h 485422"/>
                  <a:gd name="connsiteX12" fmla="*/ 153811 w 324555"/>
                  <a:gd name="connsiteY12"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64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64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64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64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945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40594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40594 w 324555"/>
                  <a:gd name="connsiteY10" fmla="*/ 264230 h 485422"/>
                  <a:gd name="connsiteX11" fmla="*/ 262819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40594 w 324555"/>
                  <a:gd name="connsiteY10" fmla="*/ 264230 h 485422"/>
                  <a:gd name="connsiteX11" fmla="*/ 262819 w 324555"/>
                  <a:gd name="connsiteY11" fmla="*/ 180622 h 485422"/>
                  <a:gd name="connsiteX12" fmla="*/ 272344 w 324555"/>
                  <a:gd name="connsiteY12" fmla="*/ 28222 h 485422"/>
                  <a:gd name="connsiteX13" fmla="*/ 153811 w 324555"/>
                  <a:gd name="connsiteY13" fmla="*/ 11288 h 48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4555" h="485422">
                    <a:moveTo>
                      <a:pt x="153811" y="11288"/>
                    </a:moveTo>
                    <a:cubicBezTo>
                      <a:pt x="111478" y="18343"/>
                      <a:pt x="36688" y="46566"/>
                      <a:pt x="18344" y="70555"/>
                    </a:cubicBezTo>
                    <a:cubicBezTo>
                      <a:pt x="0" y="94544"/>
                      <a:pt x="19755" y="139700"/>
                      <a:pt x="43744" y="155222"/>
                    </a:cubicBezTo>
                    <a:cubicBezTo>
                      <a:pt x="67733" y="170744"/>
                      <a:pt x="143932" y="129821"/>
                      <a:pt x="162277" y="163688"/>
                    </a:cubicBezTo>
                    <a:cubicBezTo>
                      <a:pt x="180622" y="197555"/>
                      <a:pt x="172155" y="311855"/>
                      <a:pt x="153811" y="358422"/>
                    </a:cubicBezTo>
                    <a:cubicBezTo>
                      <a:pt x="135467" y="404989"/>
                      <a:pt x="47978" y="421921"/>
                      <a:pt x="52211" y="443088"/>
                    </a:cubicBezTo>
                    <a:cubicBezTo>
                      <a:pt x="56444" y="464255"/>
                      <a:pt x="136878" y="485422"/>
                      <a:pt x="179211" y="485422"/>
                    </a:cubicBezTo>
                    <a:cubicBezTo>
                      <a:pt x="221544" y="485422"/>
                      <a:pt x="287867" y="458610"/>
                      <a:pt x="306211" y="443088"/>
                    </a:cubicBezTo>
                    <a:cubicBezTo>
                      <a:pt x="324555" y="427566"/>
                      <a:pt x="301977" y="406399"/>
                      <a:pt x="289277" y="392288"/>
                    </a:cubicBezTo>
                    <a:cubicBezTo>
                      <a:pt x="276577" y="378177"/>
                      <a:pt x="238125" y="379765"/>
                      <a:pt x="230011" y="358422"/>
                    </a:cubicBezTo>
                    <a:cubicBezTo>
                      <a:pt x="221897" y="337079"/>
                      <a:pt x="235126" y="293863"/>
                      <a:pt x="240594" y="264230"/>
                    </a:cubicBezTo>
                    <a:cubicBezTo>
                      <a:pt x="246062" y="234597"/>
                      <a:pt x="149048" y="219957"/>
                      <a:pt x="262819" y="180622"/>
                    </a:cubicBezTo>
                    <a:cubicBezTo>
                      <a:pt x="265465" y="141287"/>
                      <a:pt x="290512" y="56444"/>
                      <a:pt x="272344" y="28222"/>
                    </a:cubicBezTo>
                    <a:cubicBezTo>
                      <a:pt x="254176" y="0"/>
                      <a:pt x="196144" y="4233"/>
                      <a:pt x="153811" y="11288"/>
                    </a:cubicBezTo>
                    <a:close/>
                  </a:path>
                </a:pathLst>
              </a:custGeom>
              <a:solidFill>
                <a:srgbClr val="FFCC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800" b="1" i="0" u="none" strike="noStrike" cap="none" normalizeH="0" baseline="0" smtClean="0">
                  <a:ln>
                    <a:noFill/>
                  </a:ln>
                  <a:solidFill>
                    <a:schemeClr val="tx1"/>
                  </a:solidFill>
                  <a:effectLst/>
                  <a:latin typeface="Arial" charset="0"/>
                </a:endParaRPr>
              </a:p>
            </p:txBody>
          </p:sp>
          <p:sp>
            <p:nvSpPr>
              <p:cNvPr id="357" name="Freeform 356"/>
              <p:cNvSpPr/>
              <p:nvPr/>
            </p:nvSpPr>
            <p:spPr bwMode="auto">
              <a:xfrm flipH="1" flipV="1">
                <a:off x="7701367" y="2775199"/>
                <a:ext cx="190866" cy="285469"/>
              </a:xfrm>
              <a:custGeom>
                <a:avLst/>
                <a:gdLst>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21544 w 324555"/>
                  <a:gd name="connsiteY10" fmla="*/ 180622 h 485422"/>
                  <a:gd name="connsiteX11" fmla="*/ 272344 w 324555"/>
                  <a:gd name="connsiteY11" fmla="*/ 28222 h 485422"/>
                  <a:gd name="connsiteX12" fmla="*/ 153811 w 324555"/>
                  <a:gd name="connsiteY12"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7100 w 324555"/>
                  <a:gd name="connsiteY10" fmla="*/ 268058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7100 w 324555"/>
                  <a:gd name="connsiteY10" fmla="*/ 268058 h 485422"/>
                  <a:gd name="connsiteX11" fmla="*/ 21519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7100 w 324555"/>
                  <a:gd name="connsiteY10" fmla="*/ 223608 h 485422"/>
                  <a:gd name="connsiteX11" fmla="*/ 21519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15825 w 324555"/>
                  <a:gd name="connsiteY10" fmla="*/ 287108 h 485422"/>
                  <a:gd name="connsiteX11" fmla="*/ 257100 w 324555"/>
                  <a:gd name="connsiteY11" fmla="*/ 223608 h 485422"/>
                  <a:gd name="connsiteX12" fmla="*/ 215194 w 324555"/>
                  <a:gd name="connsiteY12" fmla="*/ 180622 h 485422"/>
                  <a:gd name="connsiteX13" fmla="*/ 272344 w 324555"/>
                  <a:gd name="connsiteY13" fmla="*/ 28222 h 485422"/>
                  <a:gd name="connsiteX14" fmla="*/ 153811 w 324555"/>
                  <a:gd name="connsiteY14"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15825 w 324555"/>
                  <a:gd name="connsiteY10" fmla="*/ 287108 h 485422"/>
                  <a:gd name="connsiteX11" fmla="*/ 257100 w 324555"/>
                  <a:gd name="connsiteY11" fmla="*/ 223608 h 485422"/>
                  <a:gd name="connsiteX12" fmla="*/ 215194 w 324555"/>
                  <a:gd name="connsiteY12" fmla="*/ 180622 h 485422"/>
                  <a:gd name="connsiteX13" fmla="*/ 272344 w 324555"/>
                  <a:gd name="connsiteY13" fmla="*/ 28222 h 485422"/>
                  <a:gd name="connsiteX14" fmla="*/ 153811 w 324555"/>
                  <a:gd name="connsiteY14" fmla="*/ 11288 h 48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55" h="485422">
                    <a:moveTo>
                      <a:pt x="153811" y="11288"/>
                    </a:moveTo>
                    <a:cubicBezTo>
                      <a:pt x="111478" y="18343"/>
                      <a:pt x="36688" y="46566"/>
                      <a:pt x="18344" y="70555"/>
                    </a:cubicBezTo>
                    <a:cubicBezTo>
                      <a:pt x="0" y="94544"/>
                      <a:pt x="19755" y="139700"/>
                      <a:pt x="43744" y="155222"/>
                    </a:cubicBezTo>
                    <a:cubicBezTo>
                      <a:pt x="67733" y="170744"/>
                      <a:pt x="143932" y="129821"/>
                      <a:pt x="162277" y="163688"/>
                    </a:cubicBezTo>
                    <a:cubicBezTo>
                      <a:pt x="180622" y="197555"/>
                      <a:pt x="172155" y="311855"/>
                      <a:pt x="153811" y="358422"/>
                    </a:cubicBezTo>
                    <a:cubicBezTo>
                      <a:pt x="135467" y="404989"/>
                      <a:pt x="47978" y="421921"/>
                      <a:pt x="52211" y="443088"/>
                    </a:cubicBezTo>
                    <a:cubicBezTo>
                      <a:pt x="56444" y="464255"/>
                      <a:pt x="136878" y="485422"/>
                      <a:pt x="179211" y="485422"/>
                    </a:cubicBezTo>
                    <a:cubicBezTo>
                      <a:pt x="221544" y="485422"/>
                      <a:pt x="287867" y="458610"/>
                      <a:pt x="306211" y="443088"/>
                    </a:cubicBezTo>
                    <a:cubicBezTo>
                      <a:pt x="324555" y="427566"/>
                      <a:pt x="301977" y="406399"/>
                      <a:pt x="289277" y="392288"/>
                    </a:cubicBezTo>
                    <a:cubicBezTo>
                      <a:pt x="276577" y="378177"/>
                      <a:pt x="242253" y="375952"/>
                      <a:pt x="230011" y="358422"/>
                    </a:cubicBezTo>
                    <a:cubicBezTo>
                      <a:pt x="306669" y="277392"/>
                      <a:pt x="211310" y="309577"/>
                      <a:pt x="215825" y="287108"/>
                    </a:cubicBezTo>
                    <a:cubicBezTo>
                      <a:pt x="220340" y="264639"/>
                      <a:pt x="257205" y="241356"/>
                      <a:pt x="257100" y="223608"/>
                    </a:cubicBezTo>
                    <a:cubicBezTo>
                      <a:pt x="256995" y="205860"/>
                      <a:pt x="212653" y="213186"/>
                      <a:pt x="215194" y="180622"/>
                    </a:cubicBezTo>
                    <a:cubicBezTo>
                      <a:pt x="217735" y="148058"/>
                      <a:pt x="282574" y="56444"/>
                      <a:pt x="272344" y="28222"/>
                    </a:cubicBezTo>
                    <a:cubicBezTo>
                      <a:pt x="262114" y="0"/>
                      <a:pt x="196144" y="4233"/>
                      <a:pt x="153811" y="11288"/>
                    </a:cubicBezTo>
                    <a:close/>
                  </a:path>
                </a:pathLst>
              </a:custGeom>
              <a:solidFill>
                <a:srgbClr val="FFCC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800" b="1" i="0" u="none" strike="noStrike" cap="none" normalizeH="0" baseline="0" smtClean="0">
                  <a:ln>
                    <a:noFill/>
                  </a:ln>
                  <a:solidFill>
                    <a:schemeClr val="tx1"/>
                  </a:solidFill>
                  <a:effectLst/>
                  <a:latin typeface="Arial" charset="0"/>
                </a:endParaRPr>
              </a:p>
            </p:txBody>
          </p:sp>
        </p:grpSp>
        <p:grpSp>
          <p:nvGrpSpPr>
            <p:cNvPr id="358" name="Group 357"/>
            <p:cNvGrpSpPr/>
            <p:nvPr/>
          </p:nvGrpSpPr>
          <p:grpSpPr>
            <a:xfrm>
              <a:off x="7951100" y="5871380"/>
              <a:ext cx="355177" cy="290656"/>
              <a:chOff x="7537056" y="2775199"/>
              <a:chExt cx="355177" cy="290656"/>
            </a:xfrm>
          </p:grpSpPr>
          <p:sp>
            <p:nvSpPr>
              <p:cNvPr id="359" name="Oval 358"/>
              <p:cNvSpPr/>
              <p:nvPr/>
            </p:nvSpPr>
            <p:spPr bwMode="auto">
              <a:xfrm flipV="1">
                <a:off x="7657696" y="2813165"/>
                <a:ext cx="114520" cy="252690"/>
              </a:xfrm>
              <a:prstGeom prst="ellipse">
                <a:avLst/>
              </a:prstGeom>
              <a:gradFill flip="none" rotWithShape="1">
                <a:gsLst>
                  <a:gs pos="36000">
                    <a:srgbClr val="99FFCC"/>
                  </a:gs>
                  <a:gs pos="100000">
                    <a:srgbClr val="3399FF"/>
                  </a:gs>
                </a:gsLst>
                <a:lin ang="54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800" b="1" i="0" u="none" strike="noStrike" cap="none" normalizeH="0" baseline="0" dirty="0" smtClean="0">
                  <a:ln>
                    <a:noFill/>
                  </a:ln>
                  <a:solidFill>
                    <a:schemeClr val="tx1"/>
                  </a:solidFill>
                  <a:effectLst/>
                  <a:latin typeface="Arial" charset="0"/>
                </a:endParaRPr>
              </a:p>
            </p:txBody>
          </p:sp>
          <p:sp>
            <p:nvSpPr>
              <p:cNvPr id="360" name="Freeform 359"/>
              <p:cNvSpPr/>
              <p:nvPr/>
            </p:nvSpPr>
            <p:spPr bwMode="auto">
              <a:xfrm flipV="1">
                <a:off x="7537056" y="2775199"/>
                <a:ext cx="190866" cy="285469"/>
              </a:xfrm>
              <a:custGeom>
                <a:avLst/>
                <a:gdLst>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21544 w 324555"/>
                  <a:gd name="connsiteY10" fmla="*/ 180622 h 485422"/>
                  <a:gd name="connsiteX11" fmla="*/ 272344 w 324555"/>
                  <a:gd name="connsiteY11" fmla="*/ 28222 h 485422"/>
                  <a:gd name="connsiteX12" fmla="*/ 153811 w 324555"/>
                  <a:gd name="connsiteY12"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64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64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64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64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94569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40594 w 324555"/>
                  <a:gd name="connsiteY10" fmla="*/ 264230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40594 w 324555"/>
                  <a:gd name="connsiteY10" fmla="*/ 264230 h 485422"/>
                  <a:gd name="connsiteX11" fmla="*/ 262819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40594 w 324555"/>
                  <a:gd name="connsiteY10" fmla="*/ 264230 h 485422"/>
                  <a:gd name="connsiteX11" fmla="*/ 262819 w 324555"/>
                  <a:gd name="connsiteY11" fmla="*/ 180622 h 485422"/>
                  <a:gd name="connsiteX12" fmla="*/ 272344 w 324555"/>
                  <a:gd name="connsiteY12" fmla="*/ 28222 h 485422"/>
                  <a:gd name="connsiteX13" fmla="*/ 153811 w 324555"/>
                  <a:gd name="connsiteY13" fmla="*/ 11288 h 48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4555" h="485422">
                    <a:moveTo>
                      <a:pt x="153811" y="11288"/>
                    </a:moveTo>
                    <a:cubicBezTo>
                      <a:pt x="111478" y="18343"/>
                      <a:pt x="36688" y="46566"/>
                      <a:pt x="18344" y="70555"/>
                    </a:cubicBezTo>
                    <a:cubicBezTo>
                      <a:pt x="0" y="94544"/>
                      <a:pt x="19755" y="139700"/>
                      <a:pt x="43744" y="155222"/>
                    </a:cubicBezTo>
                    <a:cubicBezTo>
                      <a:pt x="67733" y="170744"/>
                      <a:pt x="143932" y="129821"/>
                      <a:pt x="162277" y="163688"/>
                    </a:cubicBezTo>
                    <a:cubicBezTo>
                      <a:pt x="180622" y="197555"/>
                      <a:pt x="172155" y="311855"/>
                      <a:pt x="153811" y="358422"/>
                    </a:cubicBezTo>
                    <a:cubicBezTo>
                      <a:pt x="135467" y="404989"/>
                      <a:pt x="47978" y="421921"/>
                      <a:pt x="52211" y="443088"/>
                    </a:cubicBezTo>
                    <a:cubicBezTo>
                      <a:pt x="56444" y="464255"/>
                      <a:pt x="136878" y="485422"/>
                      <a:pt x="179211" y="485422"/>
                    </a:cubicBezTo>
                    <a:cubicBezTo>
                      <a:pt x="221544" y="485422"/>
                      <a:pt x="287867" y="458610"/>
                      <a:pt x="306211" y="443088"/>
                    </a:cubicBezTo>
                    <a:cubicBezTo>
                      <a:pt x="324555" y="427566"/>
                      <a:pt x="301977" y="406399"/>
                      <a:pt x="289277" y="392288"/>
                    </a:cubicBezTo>
                    <a:cubicBezTo>
                      <a:pt x="276577" y="378177"/>
                      <a:pt x="238125" y="379765"/>
                      <a:pt x="230011" y="358422"/>
                    </a:cubicBezTo>
                    <a:cubicBezTo>
                      <a:pt x="221897" y="337079"/>
                      <a:pt x="235126" y="293863"/>
                      <a:pt x="240594" y="264230"/>
                    </a:cubicBezTo>
                    <a:cubicBezTo>
                      <a:pt x="246062" y="234597"/>
                      <a:pt x="149048" y="219957"/>
                      <a:pt x="262819" y="180622"/>
                    </a:cubicBezTo>
                    <a:cubicBezTo>
                      <a:pt x="265465" y="141287"/>
                      <a:pt x="290512" y="56444"/>
                      <a:pt x="272344" y="28222"/>
                    </a:cubicBezTo>
                    <a:cubicBezTo>
                      <a:pt x="254176" y="0"/>
                      <a:pt x="196144" y="4233"/>
                      <a:pt x="153811" y="11288"/>
                    </a:cubicBezTo>
                    <a:close/>
                  </a:path>
                </a:pathLst>
              </a:custGeom>
              <a:solidFill>
                <a:srgbClr val="810BCD"/>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800" b="1" i="0" u="none" strike="noStrike" cap="none" normalizeH="0" baseline="0" smtClean="0">
                  <a:ln>
                    <a:noFill/>
                  </a:ln>
                  <a:solidFill>
                    <a:schemeClr val="tx1"/>
                  </a:solidFill>
                  <a:effectLst/>
                  <a:latin typeface="Arial" charset="0"/>
                </a:endParaRPr>
              </a:p>
            </p:txBody>
          </p:sp>
          <p:sp>
            <p:nvSpPr>
              <p:cNvPr id="361" name="Freeform 360"/>
              <p:cNvSpPr/>
              <p:nvPr/>
            </p:nvSpPr>
            <p:spPr bwMode="auto">
              <a:xfrm flipH="1" flipV="1">
                <a:off x="7701367" y="2775199"/>
                <a:ext cx="190866" cy="285469"/>
              </a:xfrm>
              <a:custGeom>
                <a:avLst/>
                <a:gdLst>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21544 w 324555"/>
                  <a:gd name="connsiteY10" fmla="*/ 180622 h 485422"/>
                  <a:gd name="connsiteX11" fmla="*/ 272344 w 324555"/>
                  <a:gd name="connsiteY11" fmla="*/ 28222 h 485422"/>
                  <a:gd name="connsiteX12" fmla="*/ 153811 w 324555"/>
                  <a:gd name="connsiteY12"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7100 w 324555"/>
                  <a:gd name="connsiteY10" fmla="*/ 268058 h 485422"/>
                  <a:gd name="connsiteX11" fmla="*/ 22154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7100 w 324555"/>
                  <a:gd name="connsiteY10" fmla="*/ 268058 h 485422"/>
                  <a:gd name="connsiteX11" fmla="*/ 21519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57100 w 324555"/>
                  <a:gd name="connsiteY10" fmla="*/ 223608 h 485422"/>
                  <a:gd name="connsiteX11" fmla="*/ 215194 w 324555"/>
                  <a:gd name="connsiteY11" fmla="*/ 180622 h 485422"/>
                  <a:gd name="connsiteX12" fmla="*/ 272344 w 324555"/>
                  <a:gd name="connsiteY12" fmla="*/ 28222 h 485422"/>
                  <a:gd name="connsiteX13" fmla="*/ 153811 w 324555"/>
                  <a:gd name="connsiteY13"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15825 w 324555"/>
                  <a:gd name="connsiteY10" fmla="*/ 287108 h 485422"/>
                  <a:gd name="connsiteX11" fmla="*/ 257100 w 324555"/>
                  <a:gd name="connsiteY11" fmla="*/ 223608 h 485422"/>
                  <a:gd name="connsiteX12" fmla="*/ 215194 w 324555"/>
                  <a:gd name="connsiteY12" fmla="*/ 180622 h 485422"/>
                  <a:gd name="connsiteX13" fmla="*/ 272344 w 324555"/>
                  <a:gd name="connsiteY13" fmla="*/ 28222 h 485422"/>
                  <a:gd name="connsiteX14" fmla="*/ 153811 w 324555"/>
                  <a:gd name="connsiteY14" fmla="*/ 11288 h 485422"/>
                  <a:gd name="connsiteX0" fmla="*/ 153811 w 324555"/>
                  <a:gd name="connsiteY0" fmla="*/ 11288 h 485422"/>
                  <a:gd name="connsiteX1" fmla="*/ 18344 w 324555"/>
                  <a:gd name="connsiteY1" fmla="*/ 70555 h 485422"/>
                  <a:gd name="connsiteX2" fmla="*/ 43744 w 324555"/>
                  <a:gd name="connsiteY2" fmla="*/ 155222 h 485422"/>
                  <a:gd name="connsiteX3" fmla="*/ 162277 w 324555"/>
                  <a:gd name="connsiteY3" fmla="*/ 163688 h 485422"/>
                  <a:gd name="connsiteX4" fmla="*/ 153811 w 324555"/>
                  <a:gd name="connsiteY4" fmla="*/ 358422 h 485422"/>
                  <a:gd name="connsiteX5" fmla="*/ 52211 w 324555"/>
                  <a:gd name="connsiteY5" fmla="*/ 443088 h 485422"/>
                  <a:gd name="connsiteX6" fmla="*/ 179211 w 324555"/>
                  <a:gd name="connsiteY6" fmla="*/ 485422 h 485422"/>
                  <a:gd name="connsiteX7" fmla="*/ 306211 w 324555"/>
                  <a:gd name="connsiteY7" fmla="*/ 443088 h 485422"/>
                  <a:gd name="connsiteX8" fmla="*/ 289277 w 324555"/>
                  <a:gd name="connsiteY8" fmla="*/ 392288 h 485422"/>
                  <a:gd name="connsiteX9" fmla="*/ 230011 w 324555"/>
                  <a:gd name="connsiteY9" fmla="*/ 358422 h 485422"/>
                  <a:gd name="connsiteX10" fmla="*/ 215825 w 324555"/>
                  <a:gd name="connsiteY10" fmla="*/ 287108 h 485422"/>
                  <a:gd name="connsiteX11" fmla="*/ 257100 w 324555"/>
                  <a:gd name="connsiteY11" fmla="*/ 223608 h 485422"/>
                  <a:gd name="connsiteX12" fmla="*/ 215194 w 324555"/>
                  <a:gd name="connsiteY12" fmla="*/ 180622 h 485422"/>
                  <a:gd name="connsiteX13" fmla="*/ 272344 w 324555"/>
                  <a:gd name="connsiteY13" fmla="*/ 28222 h 485422"/>
                  <a:gd name="connsiteX14" fmla="*/ 153811 w 324555"/>
                  <a:gd name="connsiteY14" fmla="*/ 11288 h 48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55" h="485422">
                    <a:moveTo>
                      <a:pt x="153811" y="11288"/>
                    </a:moveTo>
                    <a:cubicBezTo>
                      <a:pt x="111478" y="18343"/>
                      <a:pt x="36688" y="46566"/>
                      <a:pt x="18344" y="70555"/>
                    </a:cubicBezTo>
                    <a:cubicBezTo>
                      <a:pt x="0" y="94544"/>
                      <a:pt x="19755" y="139700"/>
                      <a:pt x="43744" y="155222"/>
                    </a:cubicBezTo>
                    <a:cubicBezTo>
                      <a:pt x="67733" y="170744"/>
                      <a:pt x="143932" y="129821"/>
                      <a:pt x="162277" y="163688"/>
                    </a:cubicBezTo>
                    <a:cubicBezTo>
                      <a:pt x="180622" y="197555"/>
                      <a:pt x="172155" y="311855"/>
                      <a:pt x="153811" y="358422"/>
                    </a:cubicBezTo>
                    <a:cubicBezTo>
                      <a:pt x="135467" y="404989"/>
                      <a:pt x="47978" y="421921"/>
                      <a:pt x="52211" y="443088"/>
                    </a:cubicBezTo>
                    <a:cubicBezTo>
                      <a:pt x="56444" y="464255"/>
                      <a:pt x="136878" y="485422"/>
                      <a:pt x="179211" y="485422"/>
                    </a:cubicBezTo>
                    <a:cubicBezTo>
                      <a:pt x="221544" y="485422"/>
                      <a:pt x="287867" y="458610"/>
                      <a:pt x="306211" y="443088"/>
                    </a:cubicBezTo>
                    <a:cubicBezTo>
                      <a:pt x="324555" y="427566"/>
                      <a:pt x="301977" y="406399"/>
                      <a:pt x="289277" y="392288"/>
                    </a:cubicBezTo>
                    <a:cubicBezTo>
                      <a:pt x="276577" y="378177"/>
                      <a:pt x="242253" y="375952"/>
                      <a:pt x="230011" y="358422"/>
                    </a:cubicBezTo>
                    <a:cubicBezTo>
                      <a:pt x="306669" y="277392"/>
                      <a:pt x="211310" y="309577"/>
                      <a:pt x="215825" y="287108"/>
                    </a:cubicBezTo>
                    <a:cubicBezTo>
                      <a:pt x="220340" y="264639"/>
                      <a:pt x="257205" y="241356"/>
                      <a:pt x="257100" y="223608"/>
                    </a:cubicBezTo>
                    <a:cubicBezTo>
                      <a:pt x="256995" y="205860"/>
                      <a:pt x="212653" y="213186"/>
                      <a:pt x="215194" y="180622"/>
                    </a:cubicBezTo>
                    <a:cubicBezTo>
                      <a:pt x="217735" y="148058"/>
                      <a:pt x="282574" y="56444"/>
                      <a:pt x="272344" y="28222"/>
                    </a:cubicBezTo>
                    <a:cubicBezTo>
                      <a:pt x="262114" y="0"/>
                      <a:pt x="196144" y="4233"/>
                      <a:pt x="153811" y="11288"/>
                    </a:cubicBezTo>
                    <a:close/>
                  </a:path>
                </a:pathLst>
              </a:custGeom>
              <a:solidFill>
                <a:srgbClr val="810BCD"/>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800" b="1" i="0" u="none" strike="noStrike" cap="none" normalizeH="0" baseline="0" smtClean="0">
                  <a:ln>
                    <a:noFill/>
                  </a:ln>
                  <a:solidFill>
                    <a:schemeClr val="tx1"/>
                  </a:solidFill>
                  <a:effectLst/>
                  <a:latin typeface="Arial" charset="0"/>
                </a:endParaRPr>
              </a:p>
            </p:txBody>
          </p:sp>
        </p:grpSp>
        <p:sp>
          <p:nvSpPr>
            <p:cNvPr id="363" name="TextBox 362"/>
            <p:cNvSpPr txBox="1"/>
            <p:nvPr/>
          </p:nvSpPr>
          <p:spPr>
            <a:xfrm>
              <a:off x="3495860" y="5582651"/>
              <a:ext cx="627226" cy="230832"/>
            </a:xfrm>
            <a:prstGeom prst="rect">
              <a:avLst/>
            </a:prstGeom>
            <a:solidFill>
              <a:srgbClr val="FFCC00"/>
            </a:solidFill>
            <a:ln>
              <a:solidFill>
                <a:srgbClr val="000000"/>
              </a:solidFill>
            </a:ln>
          </p:spPr>
          <p:txBody>
            <a:bodyPr wrap="none" rtlCol="0">
              <a:spAutoFit/>
            </a:bodyPr>
            <a:lstStyle/>
            <a:p>
              <a:r>
                <a:rPr lang="en-US" sz="900" b="1" dirty="0" smtClean="0"/>
                <a:t>SLCA25</a:t>
              </a:r>
              <a:endParaRPr lang="en-US" sz="900" b="1" dirty="0"/>
            </a:p>
          </p:txBody>
        </p:sp>
        <p:sp>
          <p:nvSpPr>
            <p:cNvPr id="364" name="TextBox 363"/>
            <p:cNvSpPr txBox="1"/>
            <p:nvPr/>
          </p:nvSpPr>
          <p:spPr>
            <a:xfrm>
              <a:off x="4185800" y="5582651"/>
              <a:ext cx="441146" cy="230832"/>
            </a:xfrm>
            <a:prstGeom prst="rect">
              <a:avLst/>
            </a:prstGeom>
            <a:solidFill>
              <a:srgbClr val="810BCD"/>
            </a:solidFill>
            <a:ln>
              <a:solidFill>
                <a:srgbClr val="000000"/>
              </a:solidFill>
            </a:ln>
          </p:spPr>
          <p:txBody>
            <a:bodyPr wrap="none" rtlCol="0">
              <a:spAutoFit/>
            </a:bodyPr>
            <a:lstStyle/>
            <a:p>
              <a:r>
                <a:rPr lang="en-US" sz="900" b="1" dirty="0" smtClean="0">
                  <a:solidFill>
                    <a:srgbClr val="FFFF00"/>
                  </a:solidFill>
                </a:rPr>
                <a:t>MPC</a:t>
              </a:r>
              <a:endParaRPr lang="en-US" sz="900" b="1" dirty="0">
                <a:solidFill>
                  <a:srgbClr val="FFFF00"/>
                </a:solidFill>
              </a:endParaRPr>
            </a:p>
          </p:txBody>
        </p:sp>
        <p:sp>
          <p:nvSpPr>
            <p:cNvPr id="365" name="TextBox 364"/>
            <p:cNvSpPr txBox="1"/>
            <p:nvPr/>
          </p:nvSpPr>
          <p:spPr>
            <a:xfrm>
              <a:off x="7901707" y="5582651"/>
              <a:ext cx="441146" cy="230832"/>
            </a:xfrm>
            <a:prstGeom prst="rect">
              <a:avLst/>
            </a:prstGeom>
            <a:solidFill>
              <a:srgbClr val="810BCD"/>
            </a:solidFill>
            <a:ln>
              <a:solidFill>
                <a:srgbClr val="000000"/>
              </a:solidFill>
            </a:ln>
          </p:spPr>
          <p:txBody>
            <a:bodyPr wrap="none" rtlCol="0">
              <a:spAutoFit/>
            </a:bodyPr>
            <a:lstStyle/>
            <a:p>
              <a:r>
                <a:rPr lang="en-US" sz="900" b="1" dirty="0" smtClean="0">
                  <a:solidFill>
                    <a:srgbClr val="FFFF00"/>
                  </a:solidFill>
                </a:rPr>
                <a:t>MPC</a:t>
              </a:r>
              <a:endParaRPr lang="en-US" sz="900" b="1" dirty="0">
                <a:solidFill>
                  <a:srgbClr val="FFFF00"/>
                </a:solidFill>
              </a:endParaRPr>
            </a:p>
          </p:txBody>
        </p:sp>
        <p:sp>
          <p:nvSpPr>
            <p:cNvPr id="366" name="TextBox 365"/>
            <p:cNvSpPr txBox="1"/>
            <p:nvPr/>
          </p:nvSpPr>
          <p:spPr>
            <a:xfrm>
              <a:off x="6428409" y="5569951"/>
              <a:ext cx="409017" cy="230832"/>
            </a:xfrm>
            <a:prstGeom prst="rect">
              <a:avLst/>
            </a:prstGeom>
            <a:solidFill>
              <a:srgbClr val="FFCC00"/>
            </a:solidFill>
            <a:ln>
              <a:solidFill>
                <a:srgbClr val="000000"/>
              </a:solidFill>
            </a:ln>
          </p:spPr>
          <p:txBody>
            <a:bodyPr wrap="none" rtlCol="0">
              <a:spAutoFit/>
            </a:bodyPr>
            <a:lstStyle/>
            <a:p>
              <a:r>
                <a:rPr lang="en-US" sz="900" b="1" dirty="0" smtClean="0"/>
                <a:t>TCT</a:t>
              </a:r>
              <a:endParaRPr lang="en-US" sz="900" b="1" dirty="0"/>
            </a:p>
          </p:txBody>
        </p:sp>
        <p:sp>
          <p:nvSpPr>
            <p:cNvPr id="367" name="TextBox 366"/>
            <p:cNvSpPr txBox="1"/>
            <p:nvPr/>
          </p:nvSpPr>
          <p:spPr>
            <a:xfrm>
              <a:off x="5908789" y="5569951"/>
              <a:ext cx="421867" cy="230832"/>
            </a:xfrm>
            <a:prstGeom prst="rect">
              <a:avLst/>
            </a:prstGeom>
            <a:solidFill>
              <a:srgbClr val="FFCC00"/>
            </a:solidFill>
            <a:ln>
              <a:solidFill>
                <a:srgbClr val="000000"/>
              </a:solidFill>
            </a:ln>
          </p:spPr>
          <p:txBody>
            <a:bodyPr wrap="none" rtlCol="0">
              <a:spAutoFit/>
            </a:bodyPr>
            <a:lstStyle/>
            <a:p>
              <a:r>
                <a:rPr lang="en-US" sz="900" b="1" dirty="0" smtClean="0"/>
                <a:t>ANT</a:t>
              </a:r>
              <a:endParaRPr lang="en-US" sz="900" b="1" dirty="0"/>
            </a:p>
          </p:txBody>
        </p:sp>
        <p:sp>
          <p:nvSpPr>
            <p:cNvPr id="368" name="TextBox 367"/>
            <p:cNvSpPr txBox="1"/>
            <p:nvPr/>
          </p:nvSpPr>
          <p:spPr>
            <a:xfrm>
              <a:off x="6942684" y="5569951"/>
              <a:ext cx="421867" cy="230832"/>
            </a:xfrm>
            <a:prstGeom prst="rect">
              <a:avLst/>
            </a:prstGeom>
            <a:solidFill>
              <a:srgbClr val="FFCC00"/>
            </a:solidFill>
            <a:ln>
              <a:solidFill>
                <a:srgbClr val="000000"/>
              </a:solidFill>
            </a:ln>
          </p:spPr>
          <p:txBody>
            <a:bodyPr wrap="none" rtlCol="0">
              <a:spAutoFit/>
            </a:bodyPr>
            <a:lstStyle/>
            <a:p>
              <a:r>
                <a:rPr lang="en-US" sz="900" b="1" dirty="0" smtClean="0"/>
                <a:t>DCT</a:t>
              </a:r>
              <a:endParaRPr lang="en-US" sz="900" b="1" dirty="0"/>
            </a:p>
          </p:txBody>
        </p:sp>
        <p:sp>
          <p:nvSpPr>
            <p:cNvPr id="5" name="TextBox 4"/>
            <p:cNvSpPr txBox="1"/>
            <p:nvPr/>
          </p:nvSpPr>
          <p:spPr>
            <a:xfrm>
              <a:off x="7358763" y="5664200"/>
              <a:ext cx="427740" cy="261610"/>
            </a:xfrm>
            <a:prstGeom prst="rect">
              <a:avLst/>
            </a:prstGeom>
            <a:noFill/>
          </p:spPr>
          <p:txBody>
            <a:bodyPr wrap="none" rtlCol="0">
              <a:spAutoFit/>
            </a:bodyPr>
            <a:lstStyle/>
            <a:p>
              <a:r>
                <a:rPr lang="en-US" sz="1100" b="1" dirty="0" smtClean="0"/>
                <a:t>etc.</a:t>
              </a:r>
              <a:endParaRPr lang="en-US" sz="1100" b="1" dirty="0"/>
            </a:p>
          </p:txBody>
        </p:sp>
        <p:sp>
          <p:nvSpPr>
            <p:cNvPr id="370" name="TextBox 369"/>
            <p:cNvSpPr txBox="1"/>
            <p:nvPr/>
          </p:nvSpPr>
          <p:spPr>
            <a:xfrm>
              <a:off x="6083645" y="5290551"/>
              <a:ext cx="1403355" cy="230832"/>
            </a:xfrm>
            <a:prstGeom prst="rect">
              <a:avLst/>
            </a:prstGeom>
            <a:solidFill>
              <a:srgbClr val="FFCC00"/>
            </a:solidFill>
            <a:ln>
              <a:solidFill>
                <a:srgbClr val="000000"/>
              </a:solidFill>
            </a:ln>
          </p:spPr>
          <p:txBody>
            <a:bodyPr wrap="none" rtlCol="0">
              <a:spAutoFit/>
            </a:bodyPr>
            <a:lstStyle/>
            <a:p>
              <a:r>
                <a:rPr lang="en-US" sz="900" b="1" dirty="0" smtClean="0"/>
                <a:t>mitochondrial carriers</a:t>
              </a:r>
              <a:endParaRPr lang="en-US" sz="900" b="1" dirty="0"/>
            </a:p>
          </p:txBody>
        </p:sp>
        <p:sp>
          <p:nvSpPr>
            <p:cNvPr id="372" name="TextBox 371"/>
            <p:cNvSpPr txBox="1"/>
            <p:nvPr/>
          </p:nvSpPr>
          <p:spPr>
            <a:xfrm>
              <a:off x="1840286" y="5267719"/>
              <a:ext cx="1385514" cy="830997"/>
            </a:xfrm>
            <a:prstGeom prst="rect">
              <a:avLst/>
            </a:prstGeom>
            <a:noFill/>
          </p:spPr>
          <p:txBody>
            <a:bodyPr wrap="square" rtlCol="0">
              <a:spAutoFit/>
            </a:bodyPr>
            <a:lstStyle/>
            <a:p>
              <a:pPr fontAlgn="auto">
                <a:spcBef>
                  <a:spcPts val="0"/>
                </a:spcBef>
                <a:spcAft>
                  <a:spcPts val="0"/>
                </a:spcAft>
              </a:pPr>
              <a:r>
                <a:rPr lang="en-US" sz="1200" dirty="0" smtClean="0">
                  <a:solidFill>
                    <a:srgbClr val="000000"/>
                  </a:solidFill>
                  <a:latin typeface="Arial"/>
                  <a:cs typeface="Arial"/>
                </a:rPr>
                <a:t>structure of 1OKC</a:t>
              </a:r>
            </a:p>
            <a:p>
              <a:pPr fontAlgn="auto">
                <a:spcBef>
                  <a:spcPts val="0"/>
                </a:spcBef>
                <a:spcAft>
                  <a:spcPts val="0"/>
                </a:spcAft>
              </a:pPr>
              <a:r>
                <a:rPr lang="en-US" sz="1200" dirty="0" smtClean="0">
                  <a:solidFill>
                    <a:srgbClr val="000000"/>
                  </a:solidFill>
                  <a:latin typeface="Arial"/>
                  <a:cs typeface="Arial"/>
                </a:rPr>
                <a:t>example SLCA25 transporter</a:t>
              </a:r>
              <a:endParaRPr lang="en-US" sz="1200" dirty="0">
                <a:solidFill>
                  <a:srgbClr val="000000"/>
                </a:solidFill>
                <a:latin typeface="Arial"/>
                <a:cs typeface="Arial"/>
              </a:endParaRPr>
            </a:p>
          </p:txBody>
        </p:sp>
        <p:sp>
          <p:nvSpPr>
            <p:cNvPr id="373" name="TextBox 372"/>
            <p:cNvSpPr txBox="1"/>
            <p:nvPr/>
          </p:nvSpPr>
          <p:spPr>
            <a:xfrm>
              <a:off x="210125" y="4034152"/>
              <a:ext cx="3016131" cy="784830"/>
            </a:xfrm>
            <a:prstGeom prst="rect">
              <a:avLst/>
            </a:prstGeom>
            <a:noFill/>
          </p:spPr>
          <p:txBody>
            <a:bodyPr wrap="square" rtlCol="0">
              <a:spAutoFit/>
            </a:bodyPr>
            <a:lstStyle/>
            <a:p>
              <a:pPr marL="173038" indent="-173038" algn="l"/>
              <a:r>
                <a:rPr lang="en-US" sz="1500" dirty="0" smtClean="0"/>
                <a:t>The SLCA25 family and the Mitochondrial Pyruvate Carrier arose in an early eukaryote:</a:t>
              </a:r>
              <a:endParaRPr lang="en-US" sz="1500" dirty="0"/>
            </a:p>
          </p:txBody>
        </p:sp>
      </p:grpSp>
    </p:spTree>
    <p:extLst>
      <p:ext uri="{BB962C8B-B14F-4D97-AF65-F5344CB8AC3E}">
        <p14:creationId xmlns:p14="http://schemas.microsoft.com/office/powerpoint/2010/main" val="8692541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p:nvPr/>
        </p:nvGrpSpPr>
        <p:grpSpPr>
          <a:xfrm>
            <a:off x="774700" y="1550846"/>
            <a:ext cx="7620000" cy="3338654"/>
            <a:chOff x="1979641" y="1550846"/>
            <a:chExt cx="4585533" cy="3338654"/>
          </a:xfrm>
        </p:grpSpPr>
        <p:sp>
          <p:nvSpPr>
            <p:cNvPr id="121" name="Rectangle 120"/>
            <p:cNvSpPr/>
            <p:nvPr/>
          </p:nvSpPr>
          <p:spPr bwMode="auto">
            <a:xfrm rot="5400000">
              <a:off x="3630022" y="1957297"/>
              <a:ext cx="1291413" cy="4572993"/>
            </a:xfrm>
            <a:prstGeom prst="rect">
              <a:avLst/>
            </a:prstGeom>
            <a:gradFill flip="none" rotWithShape="1">
              <a:gsLst>
                <a:gs pos="32000">
                  <a:schemeClr val="bg1">
                    <a:lumMod val="85000"/>
                  </a:schemeClr>
                </a:gs>
                <a:gs pos="100000">
                  <a:srgbClr val="99FFCC"/>
                </a:gs>
              </a:gsLst>
              <a:lin ang="16200000" scaled="0"/>
              <a:tileRect/>
            </a:gradFill>
            <a:ln w="9525" cap="flat" cmpd="sng" algn="ctr">
              <a:noFill/>
              <a:prstDash val="sysDash"/>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smtClean="0">
                <a:ln>
                  <a:noFill/>
                </a:ln>
                <a:solidFill>
                  <a:schemeClr val="tx1"/>
                </a:solidFill>
                <a:effectLst/>
                <a:latin typeface="Arial" charset="0"/>
                <a:cs typeface="Arial" charset="0"/>
              </a:endParaRPr>
            </a:p>
          </p:txBody>
        </p:sp>
        <p:sp>
          <p:nvSpPr>
            <p:cNvPr id="122" name="Rectangle 121"/>
            <p:cNvSpPr/>
            <p:nvPr/>
          </p:nvSpPr>
          <p:spPr bwMode="auto">
            <a:xfrm rot="5400000" flipH="1">
              <a:off x="3799325" y="-268838"/>
              <a:ext cx="937096" cy="4576464"/>
            </a:xfrm>
            <a:prstGeom prst="rect">
              <a:avLst/>
            </a:prstGeom>
            <a:gradFill flip="none" rotWithShape="1">
              <a:gsLst>
                <a:gs pos="0">
                  <a:srgbClr val="8EFFFC"/>
                </a:gs>
                <a:gs pos="68000">
                  <a:schemeClr val="bg1">
                    <a:lumMod val="85000"/>
                  </a:schemeClr>
                </a:gs>
              </a:gsLst>
              <a:lin ang="16200000" scaled="0"/>
              <a:tileRect/>
            </a:gradFill>
            <a:ln w="9525" cap="flat" cmpd="sng" algn="ctr">
              <a:noFill/>
              <a:prstDash val="sysDash"/>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smtClean="0">
                <a:ln>
                  <a:noFill/>
                </a:ln>
                <a:solidFill>
                  <a:schemeClr val="tx1"/>
                </a:solidFill>
                <a:effectLst/>
                <a:latin typeface="Arial" charset="0"/>
                <a:cs typeface="Arial" charset="0"/>
              </a:endParaRPr>
            </a:p>
          </p:txBody>
        </p:sp>
        <p:sp>
          <p:nvSpPr>
            <p:cNvPr id="123" name="Rectangle 122"/>
            <p:cNvSpPr/>
            <p:nvPr/>
          </p:nvSpPr>
          <p:spPr bwMode="auto">
            <a:xfrm rot="5400000" flipH="1">
              <a:off x="3776760" y="759718"/>
              <a:ext cx="982230" cy="4576468"/>
            </a:xfrm>
            <a:prstGeom prst="rect">
              <a:avLst/>
            </a:prstGeom>
            <a:gradFill>
              <a:gsLst>
                <a:gs pos="0">
                  <a:srgbClr val="FFC7EB"/>
                </a:gs>
                <a:gs pos="92000">
                  <a:srgbClr val="82AAFF"/>
                </a:gs>
              </a:gsLst>
              <a:lin ang="16200000" scaled="0"/>
            </a:gradFill>
            <a:ln w="9525" cap="flat" cmpd="sng" algn="ctr">
              <a:noFill/>
              <a:prstDash val="sysDash"/>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smtClean="0">
                <a:ln>
                  <a:noFill/>
                </a:ln>
                <a:solidFill>
                  <a:schemeClr val="tx1"/>
                </a:solidFill>
                <a:effectLst/>
                <a:latin typeface="Arial" charset="0"/>
                <a:cs typeface="Arial" charset="0"/>
              </a:endParaRPr>
            </a:p>
          </p:txBody>
        </p:sp>
        <p:sp>
          <p:nvSpPr>
            <p:cNvPr id="124" name="Rectangle 123"/>
            <p:cNvSpPr/>
            <p:nvPr/>
          </p:nvSpPr>
          <p:spPr>
            <a:xfrm>
              <a:off x="1979642" y="2458338"/>
              <a:ext cx="4585532" cy="48442"/>
            </a:xfrm>
            <a:prstGeom prst="rect">
              <a:avLst/>
            </a:prstGeom>
            <a:pattFill prst="dkDnDiag">
              <a:fgClr>
                <a:schemeClr val="tx1"/>
              </a:fgClr>
              <a:bgClr>
                <a:prstClr val="white"/>
              </a:bgClr>
            </a:patt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p>
          </p:txBody>
        </p:sp>
        <p:sp>
          <p:nvSpPr>
            <p:cNvPr id="125" name="Rectangle 124"/>
            <p:cNvSpPr/>
            <p:nvPr/>
          </p:nvSpPr>
          <p:spPr>
            <a:xfrm>
              <a:off x="1979642" y="2520237"/>
              <a:ext cx="4585532" cy="48442"/>
            </a:xfrm>
            <a:prstGeom prst="rect">
              <a:avLst/>
            </a:prstGeom>
            <a:pattFill prst="dkDnDiag">
              <a:fgClr>
                <a:schemeClr val="tx1"/>
              </a:fgClr>
              <a:bgClr>
                <a:prstClr val="white"/>
              </a:bgClr>
            </a:patt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p>
          </p:txBody>
        </p:sp>
        <p:sp>
          <p:nvSpPr>
            <p:cNvPr id="126" name="Rectangle 125"/>
            <p:cNvSpPr/>
            <p:nvPr/>
          </p:nvSpPr>
          <p:spPr>
            <a:xfrm>
              <a:off x="1979642" y="3511967"/>
              <a:ext cx="4585532" cy="48442"/>
            </a:xfrm>
            <a:prstGeom prst="rect">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p>
          </p:txBody>
        </p:sp>
        <p:sp>
          <p:nvSpPr>
            <p:cNvPr id="127" name="Rectangle 126"/>
            <p:cNvSpPr/>
            <p:nvPr/>
          </p:nvSpPr>
          <p:spPr>
            <a:xfrm>
              <a:off x="1979642" y="3573866"/>
              <a:ext cx="4585532" cy="48442"/>
            </a:xfrm>
            <a:prstGeom prst="rect">
              <a:avLst/>
            </a:prstGeom>
            <a:solidFill>
              <a:srgbClr val="80808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p>
          </p:txBody>
        </p:sp>
      </p:grpSp>
      <p:sp>
        <p:nvSpPr>
          <p:cNvPr id="158" name="TextBox 157"/>
          <p:cNvSpPr txBox="1"/>
          <p:nvPr/>
        </p:nvSpPr>
        <p:spPr>
          <a:xfrm>
            <a:off x="195379" y="296754"/>
            <a:ext cx="8783521" cy="646331"/>
          </a:xfrm>
          <a:prstGeom prst="rect">
            <a:avLst/>
          </a:prstGeom>
          <a:noFill/>
        </p:spPr>
        <p:txBody>
          <a:bodyPr wrap="square" rtlCol="0">
            <a:spAutoFit/>
          </a:bodyPr>
          <a:lstStyle/>
          <a:p>
            <a:pPr marL="307975" indent="-307975" algn="l"/>
            <a:r>
              <a:rPr lang="en-US" dirty="0" smtClean="0"/>
              <a:t>Mitochondria also needed to learn to import proteins from the cytosol, but bacteria only know how to export proteins. More co-evolution was needed: </a:t>
            </a:r>
            <a:endParaRPr lang="en-US" dirty="0"/>
          </a:p>
        </p:txBody>
      </p:sp>
      <p:sp>
        <p:nvSpPr>
          <p:cNvPr id="33" name="Text Box 4"/>
          <p:cNvSpPr txBox="1">
            <a:spLocks noChangeArrowheads="1"/>
          </p:cNvSpPr>
          <p:nvPr/>
        </p:nvSpPr>
        <p:spPr bwMode="auto">
          <a:xfrm>
            <a:off x="7475147" y="4583516"/>
            <a:ext cx="925764" cy="338554"/>
          </a:xfrm>
          <a:prstGeom prst="rect">
            <a:avLst/>
          </a:prstGeom>
          <a:noFill/>
          <a:ln w="9525">
            <a:noFill/>
            <a:miter lim="800000"/>
            <a:headEnd/>
            <a:tailEnd/>
          </a:ln>
          <a:effectLst/>
        </p:spPr>
        <p:txBody>
          <a:bodyPr wrap="square">
            <a:spAutoFit/>
          </a:bodyPr>
          <a:lstStyle/>
          <a:p>
            <a:pPr algn="r" fontAlgn="base">
              <a:spcBef>
                <a:spcPct val="0"/>
              </a:spcBef>
              <a:spcAft>
                <a:spcPct val="0"/>
              </a:spcAft>
            </a:pPr>
            <a:r>
              <a:rPr lang="en-US" sz="800" b="1" dirty="0" smtClean="0">
                <a:solidFill>
                  <a:srgbClr val="FFFFFF">
                    <a:lumMod val="50000"/>
                  </a:srgbClr>
                </a:solidFill>
                <a:latin typeface="Helvetica"/>
                <a:cs typeface="Helvetica"/>
              </a:rPr>
              <a:t>mitochondrial</a:t>
            </a:r>
          </a:p>
          <a:p>
            <a:pPr algn="r" fontAlgn="base">
              <a:spcBef>
                <a:spcPct val="0"/>
              </a:spcBef>
              <a:spcAft>
                <a:spcPct val="0"/>
              </a:spcAft>
            </a:pPr>
            <a:r>
              <a:rPr lang="en-US" sz="800" b="1" dirty="0" smtClean="0">
                <a:solidFill>
                  <a:srgbClr val="FFFFFF">
                    <a:lumMod val="50000"/>
                  </a:srgbClr>
                </a:solidFill>
                <a:latin typeface="Helvetica"/>
                <a:cs typeface="Helvetica"/>
              </a:rPr>
              <a:t>matrix</a:t>
            </a:r>
            <a:endParaRPr lang="en-US" sz="800" b="1" baseline="-25000" dirty="0">
              <a:solidFill>
                <a:srgbClr val="FFFFFF">
                  <a:lumMod val="50000"/>
                </a:srgbClr>
              </a:solidFill>
              <a:latin typeface="Helvetica"/>
              <a:cs typeface="Helvetica"/>
            </a:endParaRPr>
          </a:p>
        </p:txBody>
      </p:sp>
      <p:sp>
        <p:nvSpPr>
          <p:cNvPr id="91" name="Text Box 4"/>
          <p:cNvSpPr txBox="1">
            <a:spLocks noChangeArrowheads="1"/>
          </p:cNvSpPr>
          <p:nvPr/>
        </p:nvSpPr>
        <p:spPr bwMode="auto">
          <a:xfrm>
            <a:off x="7719871" y="1549101"/>
            <a:ext cx="681040" cy="338554"/>
          </a:xfrm>
          <a:prstGeom prst="rect">
            <a:avLst/>
          </a:prstGeom>
          <a:noFill/>
          <a:ln w="9525">
            <a:noFill/>
            <a:miter lim="800000"/>
            <a:headEnd/>
            <a:tailEnd/>
          </a:ln>
          <a:effectLst/>
        </p:spPr>
        <p:txBody>
          <a:bodyPr wrap="square">
            <a:spAutoFit/>
          </a:bodyPr>
          <a:lstStyle/>
          <a:p>
            <a:pPr algn="r" fontAlgn="base">
              <a:spcBef>
                <a:spcPct val="0"/>
              </a:spcBef>
              <a:spcAft>
                <a:spcPct val="0"/>
              </a:spcAft>
            </a:pPr>
            <a:r>
              <a:rPr lang="en-US" sz="800" b="1" dirty="0" smtClean="0">
                <a:solidFill>
                  <a:srgbClr val="FFFFFF">
                    <a:lumMod val="50000"/>
                  </a:srgbClr>
                </a:solidFill>
                <a:latin typeface="Helvetica"/>
                <a:cs typeface="Helvetica"/>
              </a:rPr>
              <a:t>eukaryote cytosol</a:t>
            </a:r>
            <a:endParaRPr lang="en-US" sz="800" b="1" baseline="-25000" dirty="0">
              <a:solidFill>
                <a:srgbClr val="FFFFFF">
                  <a:lumMod val="50000"/>
                </a:srgbClr>
              </a:solidFill>
              <a:latin typeface="Helvetica"/>
              <a:cs typeface="Helvetica"/>
            </a:endParaRPr>
          </a:p>
        </p:txBody>
      </p:sp>
      <p:sp>
        <p:nvSpPr>
          <p:cNvPr id="128" name="Text Box 4"/>
          <p:cNvSpPr txBox="1">
            <a:spLocks noChangeArrowheads="1"/>
          </p:cNvSpPr>
          <p:nvPr/>
        </p:nvSpPr>
        <p:spPr bwMode="auto">
          <a:xfrm>
            <a:off x="7781453" y="2879810"/>
            <a:ext cx="619458" cy="215444"/>
          </a:xfrm>
          <a:prstGeom prst="rect">
            <a:avLst/>
          </a:prstGeom>
          <a:noFill/>
          <a:ln w="9525">
            <a:noFill/>
            <a:miter lim="800000"/>
            <a:headEnd/>
            <a:tailEnd/>
          </a:ln>
          <a:effectLst/>
        </p:spPr>
        <p:txBody>
          <a:bodyPr wrap="square">
            <a:spAutoFit/>
          </a:bodyPr>
          <a:lstStyle/>
          <a:p>
            <a:pPr algn="r" fontAlgn="base">
              <a:spcBef>
                <a:spcPct val="0"/>
              </a:spcBef>
              <a:spcAft>
                <a:spcPct val="0"/>
              </a:spcAft>
            </a:pPr>
            <a:r>
              <a:rPr lang="en-US" sz="800" b="1" dirty="0" smtClean="0">
                <a:solidFill>
                  <a:srgbClr val="FFFFFF">
                    <a:lumMod val="50000"/>
                  </a:srgbClr>
                </a:solidFill>
                <a:latin typeface="Helvetica"/>
                <a:cs typeface="Helvetica"/>
              </a:rPr>
              <a:t>IMS</a:t>
            </a:r>
            <a:endParaRPr lang="en-US" sz="800" b="1" baseline="-25000" dirty="0">
              <a:solidFill>
                <a:srgbClr val="FFFFFF">
                  <a:lumMod val="50000"/>
                </a:srgbClr>
              </a:solidFill>
              <a:latin typeface="Helvetica"/>
              <a:cs typeface="Helvetica"/>
            </a:endParaRPr>
          </a:p>
        </p:txBody>
      </p:sp>
      <p:sp>
        <p:nvSpPr>
          <p:cNvPr id="154" name="TextBox 153"/>
          <p:cNvSpPr txBox="1"/>
          <p:nvPr/>
        </p:nvSpPr>
        <p:spPr>
          <a:xfrm>
            <a:off x="6122805" y="1142730"/>
            <a:ext cx="1506204" cy="369332"/>
          </a:xfrm>
          <a:prstGeom prst="rect">
            <a:avLst/>
          </a:prstGeom>
          <a:noFill/>
        </p:spPr>
        <p:txBody>
          <a:bodyPr wrap="none" rtlCol="0">
            <a:spAutoFit/>
          </a:bodyPr>
          <a:lstStyle/>
          <a:p>
            <a:r>
              <a:rPr lang="en-US" dirty="0" smtClean="0"/>
              <a:t>mitochondria</a:t>
            </a:r>
            <a:endParaRPr lang="en-US" dirty="0"/>
          </a:p>
        </p:txBody>
      </p:sp>
      <p:sp>
        <p:nvSpPr>
          <p:cNvPr id="120" name="Text Box 31"/>
          <p:cNvSpPr txBox="1">
            <a:spLocks noChangeArrowheads="1"/>
          </p:cNvSpPr>
          <p:nvPr/>
        </p:nvSpPr>
        <p:spPr bwMode="auto">
          <a:xfrm>
            <a:off x="7218339" y="2419369"/>
            <a:ext cx="441084" cy="230832"/>
          </a:xfrm>
          <a:prstGeom prst="rect">
            <a:avLst/>
          </a:prstGeom>
          <a:gradFill flip="none" rotWithShape="1">
            <a:gsLst>
              <a:gs pos="13000">
                <a:srgbClr val="FFCC00"/>
              </a:gs>
              <a:gs pos="85000">
                <a:srgbClr val="FFCC00"/>
              </a:gs>
              <a:gs pos="50000">
                <a:schemeClr val="accent5">
                  <a:lumMod val="75000"/>
                </a:schemeClr>
              </a:gs>
            </a:gsLst>
            <a:lin ang="0" scaled="1"/>
            <a:tileRect/>
          </a:gradFill>
          <a:ln w="9525">
            <a:solidFill>
              <a:srgbClr val="000000"/>
            </a:solid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ysClr val="windowText" lastClr="000000"/>
                </a:solidFill>
                <a:effectLst/>
                <a:uLnTx/>
                <a:uFillTx/>
                <a:latin typeface="Helvetica"/>
                <a:cs typeface="Helvetica"/>
              </a:rPr>
              <a:t>TOM</a:t>
            </a:r>
          </a:p>
        </p:txBody>
      </p:sp>
      <p:sp>
        <p:nvSpPr>
          <p:cNvPr id="146" name="Text Box 32"/>
          <p:cNvSpPr txBox="1">
            <a:spLocks noChangeArrowheads="1"/>
          </p:cNvSpPr>
          <p:nvPr/>
        </p:nvSpPr>
        <p:spPr bwMode="auto">
          <a:xfrm>
            <a:off x="7290511" y="3441058"/>
            <a:ext cx="383376" cy="230832"/>
          </a:xfrm>
          <a:prstGeom prst="rect">
            <a:avLst/>
          </a:prstGeom>
          <a:gradFill flip="none" rotWithShape="1">
            <a:gsLst>
              <a:gs pos="13000">
                <a:srgbClr val="FFCC00"/>
              </a:gs>
              <a:gs pos="85000">
                <a:srgbClr val="FFCC00"/>
              </a:gs>
              <a:gs pos="50000">
                <a:schemeClr val="accent5">
                  <a:lumMod val="75000"/>
                </a:schemeClr>
              </a:gs>
            </a:gsLst>
            <a:lin ang="0" scaled="1"/>
            <a:tileRect/>
          </a:gradFill>
          <a:ln w="9525">
            <a:solidFill>
              <a:srgbClr val="000000"/>
            </a:solid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Text" lastClr="000000"/>
                </a:solidFill>
                <a:effectLst/>
                <a:uLnTx/>
                <a:uFillTx/>
                <a:latin typeface="Helvetica"/>
                <a:cs typeface="Helvetica"/>
              </a:rPr>
              <a:t>TIM</a:t>
            </a:r>
            <a:endParaRPr kumimoji="0" lang="en-US" sz="900" b="1" i="0" u="none" strike="noStrike" kern="0" cap="none" spc="0" normalizeH="0" baseline="0" noProof="0" dirty="0">
              <a:ln>
                <a:noFill/>
              </a:ln>
              <a:solidFill>
                <a:sysClr val="windowText" lastClr="000000"/>
              </a:solidFill>
              <a:effectLst/>
              <a:uLnTx/>
              <a:uFillTx/>
              <a:latin typeface="Helvetica"/>
              <a:cs typeface="Helvetica"/>
            </a:endParaRPr>
          </a:p>
        </p:txBody>
      </p:sp>
      <p:grpSp>
        <p:nvGrpSpPr>
          <p:cNvPr id="152" name="Group 168"/>
          <p:cNvGrpSpPr>
            <a:grpSpLocks/>
          </p:cNvGrpSpPr>
          <p:nvPr/>
        </p:nvGrpSpPr>
        <p:grpSpPr bwMode="auto">
          <a:xfrm>
            <a:off x="6801064" y="3402679"/>
            <a:ext cx="380314" cy="290763"/>
            <a:chOff x="441" y="3289"/>
            <a:chExt cx="380" cy="275"/>
          </a:xfrm>
        </p:grpSpPr>
        <p:sp>
          <p:nvSpPr>
            <p:cNvPr id="156" name="Oval 124"/>
            <p:cNvSpPr>
              <a:spLocks noChangeArrowheads="1"/>
            </p:cNvSpPr>
            <p:nvPr/>
          </p:nvSpPr>
          <p:spPr bwMode="auto">
            <a:xfrm flipH="1">
              <a:off x="441" y="3501"/>
              <a:ext cx="221" cy="56"/>
            </a:xfrm>
            <a:prstGeom prst="ellipse">
              <a:avLst/>
            </a:prstGeom>
            <a:gradFill>
              <a:gsLst>
                <a:gs pos="0">
                  <a:srgbClr val="FFFF00"/>
                </a:gs>
                <a:gs pos="100000">
                  <a:srgbClr val="FFFF00"/>
                </a:gs>
                <a:gs pos="50000">
                  <a:schemeClr val="accent1">
                    <a:lumMod val="75000"/>
                  </a:schemeClr>
                </a:gs>
              </a:gsLst>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Helvetica"/>
                <a:cs typeface="Helvetica"/>
              </a:endParaRPr>
            </a:p>
          </p:txBody>
        </p:sp>
        <p:sp>
          <p:nvSpPr>
            <p:cNvPr id="157" name="Rectangle 125"/>
            <p:cNvSpPr>
              <a:spLocks noChangeArrowheads="1"/>
            </p:cNvSpPr>
            <p:nvPr/>
          </p:nvSpPr>
          <p:spPr bwMode="auto">
            <a:xfrm flipH="1">
              <a:off x="441" y="3313"/>
              <a:ext cx="221" cy="218"/>
            </a:xfrm>
            <a:prstGeom prst="rect">
              <a:avLst/>
            </a:prstGeom>
            <a:gradFill>
              <a:gsLst>
                <a:gs pos="0">
                  <a:srgbClr val="FFFF00"/>
                </a:gs>
                <a:gs pos="100000">
                  <a:srgbClr val="FFFF00"/>
                </a:gs>
                <a:gs pos="50000">
                  <a:schemeClr val="accent1">
                    <a:lumMod val="75000"/>
                  </a:schemeClr>
                </a:gs>
              </a:gsLst>
            </a:gra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Helvetica"/>
                <a:cs typeface="Helvetica"/>
              </a:endParaRPr>
            </a:p>
          </p:txBody>
        </p:sp>
        <p:sp>
          <p:nvSpPr>
            <p:cNvPr id="159" name="Oval 131"/>
            <p:cNvSpPr>
              <a:spLocks noChangeArrowheads="1"/>
            </p:cNvSpPr>
            <p:nvPr/>
          </p:nvSpPr>
          <p:spPr bwMode="auto">
            <a:xfrm>
              <a:off x="600" y="3508"/>
              <a:ext cx="221" cy="56"/>
            </a:xfrm>
            <a:prstGeom prst="ellipse">
              <a:avLst/>
            </a:prstGeom>
            <a:gradFill>
              <a:gsLst>
                <a:gs pos="0">
                  <a:srgbClr val="FFFF00"/>
                </a:gs>
                <a:gs pos="100000">
                  <a:srgbClr val="FFFF00"/>
                </a:gs>
                <a:gs pos="50000">
                  <a:schemeClr val="accent1">
                    <a:lumMod val="75000"/>
                  </a:schemeClr>
                </a:gs>
              </a:gsLst>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Helvetica"/>
                <a:cs typeface="Helvetica"/>
              </a:endParaRPr>
            </a:p>
          </p:txBody>
        </p:sp>
        <p:sp>
          <p:nvSpPr>
            <p:cNvPr id="160" name="Rectangle 132"/>
            <p:cNvSpPr>
              <a:spLocks noChangeArrowheads="1"/>
            </p:cNvSpPr>
            <p:nvPr/>
          </p:nvSpPr>
          <p:spPr bwMode="auto">
            <a:xfrm>
              <a:off x="600" y="3329"/>
              <a:ext cx="221" cy="209"/>
            </a:xfrm>
            <a:prstGeom prst="rect">
              <a:avLst/>
            </a:prstGeom>
            <a:gradFill flip="none" rotWithShape="1">
              <a:gsLst>
                <a:gs pos="0">
                  <a:srgbClr val="FFFF00"/>
                </a:gs>
                <a:gs pos="100000">
                  <a:srgbClr val="FFFF00"/>
                </a:gs>
                <a:gs pos="50000">
                  <a:schemeClr val="accent1">
                    <a:lumMod val="75000"/>
                  </a:schemeClr>
                </a:gs>
              </a:gsLst>
              <a:lin ang="0" scaled="1"/>
              <a:tileRect/>
            </a:gra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Helvetica"/>
                <a:cs typeface="Helvetica"/>
              </a:endParaRPr>
            </a:p>
          </p:txBody>
        </p:sp>
        <p:sp>
          <p:nvSpPr>
            <p:cNvPr id="167" name="Oval 133"/>
            <p:cNvSpPr>
              <a:spLocks noChangeArrowheads="1"/>
            </p:cNvSpPr>
            <p:nvPr/>
          </p:nvSpPr>
          <p:spPr bwMode="auto">
            <a:xfrm>
              <a:off x="599" y="3296"/>
              <a:ext cx="221" cy="56"/>
            </a:xfrm>
            <a:prstGeom prst="ellipse">
              <a:avLst/>
            </a:prstGeom>
            <a:gradFill>
              <a:gsLst>
                <a:gs pos="0">
                  <a:srgbClr val="FFFF00"/>
                </a:gs>
                <a:gs pos="100000">
                  <a:srgbClr val="FFFF00"/>
                </a:gs>
                <a:gs pos="50000">
                  <a:schemeClr val="accent1">
                    <a:lumMod val="75000"/>
                  </a:schemeClr>
                </a:gs>
              </a:gsLst>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Helvetica"/>
                <a:cs typeface="Helvetica"/>
              </a:endParaRPr>
            </a:p>
          </p:txBody>
        </p:sp>
        <p:sp>
          <p:nvSpPr>
            <p:cNvPr id="168" name="Oval 134"/>
            <p:cNvSpPr>
              <a:spLocks noChangeArrowheads="1"/>
            </p:cNvSpPr>
            <p:nvPr/>
          </p:nvSpPr>
          <p:spPr bwMode="auto">
            <a:xfrm>
              <a:off x="672" y="3310"/>
              <a:ext cx="75" cy="27"/>
            </a:xfrm>
            <a:prstGeom prst="ellipse">
              <a:avLst/>
            </a:prstGeom>
            <a:solidFill>
              <a:srgbClr val="196765"/>
            </a:soli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Helvetica"/>
                <a:cs typeface="Helvetica"/>
              </a:endParaRPr>
            </a:p>
          </p:txBody>
        </p:sp>
        <p:sp>
          <p:nvSpPr>
            <p:cNvPr id="172" name="Freeform 135"/>
            <p:cNvSpPr>
              <a:spLocks/>
            </p:cNvSpPr>
            <p:nvPr/>
          </p:nvSpPr>
          <p:spPr bwMode="auto">
            <a:xfrm>
              <a:off x="720" y="3326"/>
              <a:ext cx="63" cy="236"/>
            </a:xfrm>
            <a:custGeom>
              <a:avLst/>
              <a:gdLst/>
              <a:ahLst/>
              <a:cxnLst>
                <a:cxn ang="0">
                  <a:pos x="22" y="0"/>
                </a:cxn>
                <a:cxn ang="0">
                  <a:pos x="94" y="18"/>
                </a:cxn>
                <a:cxn ang="0">
                  <a:pos x="94" y="232"/>
                </a:cxn>
                <a:cxn ang="0">
                  <a:pos x="46" y="236"/>
                </a:cxn>
                <a:cxn ang="0">
                  <a:pos x="46" y="24"/>
                </a:cxn>
                <a:cxn ang="0">
                  <a:pos x="0" y="10"/>
                </a:cxn>
              </a:cxnLst>
              <a:rect l="0" t="0" r="r" b="b"/>
              <a:pathLst>
                <a:path w="94" h="236">
                  <a:moveTo>
                    <a:pt x="22" y="0"/>
                  </a:moveTo>
                  <a:lnTo>
                    <a:pt x="94" y="18"/>
                  </a:lnTo>
                  <a:lnTo>
                    <a:pt x="94" y="232"/>
                  </a:lnTo>
                  <a:lnTo>
                    <a:pt x="46" y="236"/>
                  </a:lnTo>
                  <a:lnTo>
                    <a:pt x="46" y="24"/>
                  </a:lnTo>
                  <a:lnTo>
                    <a:pt x="0" y="10"/>
                  </a:lnTo>
                </a:path>
              </a:pathLst>
            </a:custGeom>
            <a:solidFill>
              <a:srgbClr val="196765"/>
            </a:solidFill>
            <a:ln w="9525">
              <a:no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Helvetica"/>
                <a:cs typeface="Helvetica"/>
              </a:endParaRPr>
            </a:p>
          </p:txBody>
        </p:sp>
        <p:sp>
          <p:nvSpPr>
            <p:cNvPr id="174" name="Oval 126"/>
            <p:cNvSpPr>
              <a:spLocks noChangeArrowheads="1"/>
            </p:cNvSpPr>
            <p:nvPr/>
          </p:nvSpPr>
          <p:spPr bwMode="auto">
            <a:xfrm flipH="1">
              <a:off x="442" y="3289"/>
              <a:ext cx="221" cy="56"/>
            </a:xfrm>
            <a:prstGeom prst="ellipse">
              <a:avLst/>
            </a:prstGeom>
            <a:gradFill>
              <a:gsLst>
                <a:gs pos="0">
                  <a:srgbClr val="FFFF00"/>
                </a:gs>
                <a:gs pos="100000">
                  <a:srgbClr val="FFFF00"/>
                </a:gs>
                <a:gs pos="50000">
                  <a:schemeClr val="accent1">
                    <a:lumMod val="75000"/>
                  </a:schemeClr>
                </a:gs>
              </a:gsLst>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Helvetica"/>
                <a:cs typeface="Helvetica"/>
              </a:endParaRPr>
            </a:p>
          </p:txBody>
        </p:sp>
        <p:sp>
          <p:nvSpPr>
            <p:cNvPr id="182" name="Oval 127"/>
            <p:cNvSpPr>
              <a:spLocks noChangeArrowheads="1"/>
            </p:cNvSpPr>
            <p:nvPr/>
          </p:nvSpPr>
          <p:spPr bwMode="auto">
            <a:xfrm flipH="1">
              <a:off x="515" y="3303"/>
              <a:ext cx="75" cy="27"/>
            </a:xfrm>
            <a:prstGeom prst="ellipse">
              <a:avLst/>
            </a:prstGeom>
            <a:solidFill>
              <a:srgbClr val="196765"/>
            </a:soli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Helvetica"/>
                <a:cs typeface="Helvetica"/>
              </a:endParaRPr>
            </a:p>
          </p:txBody>
        </p:sp>
        <p:sp>
          <p:nvSpPr>
            <p:cNvPr id="194" name="Freeform 128"/>
            <p:cNvSpPr>
              <a:spLocks/>
            </p:cNvSpPr>
            <p:nvPr/>
          </p:nvSpPr>
          <p:spPr bwMode="auto">
            <a:xfrm flipH="1">
              <a:off x="479" y="3319"/>
              <a:ext cx="63" cy="236"/>
            </a:xfrm>
            <a:custGeom>
              <a:avLst/>
              <a:gdLst/>
              <a:ahLst/>
              <a:cxnLst>
                <a:cxn ang="0">
                  <a:pos x="22" y="0"/>
                </a:cxn>
                <a:cxn ang="0">
                  <a:pos x="94" y="18"/>
                </a:cxn>
                <a:cxn ang="0">
                  <a:pos x="94" y="232"/>
                </a:cxn>
                <a:cxn ang="0">
                  <a:pos x="46" y="236"/>
                </a:cxn>
                <a:cxn ang="0">
                  <a:pos x="46" y="24"/>
                </a:cxn>
                <a:cxn ang="0">
                  <a:pos x="0" y="10"/>
                </a:cxn>
              </a:cxnLst>
              <a:rect l="0" t="0" r="r" b="b"/>
              <a:pathLst>
                <a:path w="94" h="236">
                  <a:moveTo>
                    <a:pt x="22" y="0"/>
                  </a:moveTo>
                  <a:lnTo>
                    <a:pt x="94" y="18"/>
                  </a:lnTo>
                  <a:lnTo>
                    <a:pt x="94" y="232"/>
                  </a:lnTo>
                  <a:lnTo>
                    <a:pt x="46" y="236"/>
                  </a:lnTo>
                  <a:lnTo>
                    <a:pt x="46" y="24"/>
                  </a:lnTo>
                  <a:lnTo>
                    <a:pt x="0" y="10"/>
                  </a:lnTo>
                </a:path>
              </a:pathLst>
            </a:custGeom>
            <a:solidFill>
              <a:srgbClr val="196765"/>
            </a:solidFill>
            <a:ln w="9525">
              <a:no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Helvetica"/>
                <a:cs typeface="Helvetica"/>
              </a:endParaRPr>
            </a:p>
          </p:txBody>
        </p:sp>
      </p:grpSp>
      <p:grpSp>
        <p:nvGrpSpPr>
          <p:cNvPr id="7" name="Group 6"/>
          <p:cNvGrpSpPr/>
          <p:nvPr/>
        </p:nvGrpSpPr>
        <p:grpSpPr>
          <a:xfrm>
            <a:off x="6794363" y="2350459"/>
            <a:ext cx="368151" cy="299607"/>
            <a:chOff x="5094983" y="2062592"/>
            <a:chExt cx="475773" cy="387191"/>
          </a:xfrm>
        </p:grpSpPr>
        <p:sp>
          <p:nvSpPr>
            <p:cNvPr id="197" name="AutoShape 136"/>
            <p:cNvSpPr>
              <a:spLocks noChangeArrowheads="1"/>
            </p:cNvSpPr>
            <p:nvPr/>
          </p:nvSpPr>
          <p:spPr bwMode="auto">
            <a:xfrm>
              <a:off x="5094983" y="2105455"/>
              <a:ext cx="475773" cy="304323"/>
            </a:xfrm>
            <a:custGeom>
              <a:avLst/>
              <a:gdLst>
                <a:gd name="G0" fmla="+- 4022 0 0"/>
                <a:gd name="G1" fmla="+- 21600 0 4022"/>
                <a:gd name="G2" fmla="*/ 4022 1 2"/>
                <a:gd name="G3" fmla="+- 21600 0 G2"/>
                <a:gd name="G4" fmla="+/ 4022 21600 2"/>
                <a:gd name="G5" fmla="+/ G1 0 2"/>
                <a:gd name="G6" fmla="*/ 21600 21600 4022"/>
                <a:gd name="G7" fmla="*/ G6 1 2"/>
                <a:gd name="G8" fmla="+- 21600 0 G7"/>
                <a:gd name="G9" fmla="*/ 21600 1 2"/>
                <a:gd name="G10" fmla="+- 4022 0 G9"/>
                <a:gd name="G11" fmla="?: G10 G8 0"/>
                <a:gd name="G12" fmla="?: G10 G7 21600"/>
                <a:gd name="T0" fmla="*/ 19589 w 21600"/>
                <a:gd name="T1" fmla="*/ 10800 h 21600"/>
                <a:gd name="T2" fmla="*/ 10800 w 21600"/>
                <a:gd name="T3" fmla="*/ 21600 h 21600"/>
                <a:gd name="T4" fmla="*/ 2011 w 21600"/>
                <a:gd name="T5" fmla="*/ 10800 h 21600"/>
                <a:gd name="T6" fmla="*/ 10800 w 21600"/>
                <a:gd name="T7" fmla="*/ 0 h 21600"/>
                <a:gd name="T8" fmla="*/ 3811 w 21600"/>
                <a:gd name="T9" fmla="*/ 3811 h 21600"/>
                <a:gd name="T10" fmla="*/ 17789 w 21600"/>
                <a:gd name="T11" fmla="*/ 17789 h 21600"/>
              </a:gdLst>
              <a:ahLst/>
              <a:cxnLst>
                <a:cxn ang="0">
                  <a:pos x="T0" y="T1"/>
                </a:cxn>
                <a:cxn ang="0">
                  <a:pos x="T2" y="T3"/>
                </a:cxn>
                <a:cxn ang="0">
                  <a:pos x="T4" y="T5"/>
                </a:cxn>
                <a:cxn ang="0">
                  <a:pos x="T6" y="T7"/>
                </a:cxn>
              </a:cxnLst>
              <a:rect l="T8" t="T9" r="T10" b="T11"/>
              <a:pathLst>
                <a:path w="21600" h="21600">
                  <a:moveTo>
                    <a:pt x="0" y="0"/>
                  </a:moveTo>
                  <a:lnTo>
                    <a:pt x="4022" y="21600"/>
                  </a:lnTo>
                  <a:lnTo>
                    <a:pt x="17578" y="21600"/>
                  </a:lnTo>
                  <a:lnTo>
                    <a:pt x="21600" y="0"/>
                  </a:lnTo>
                  <a:close/>
                </a:path>
              </a:pathLst>
            </a:custGeom>
            <a:gradFill flip="none" rotWithShape="1">
              <a:gsLst>
                <a:gs pos="0">
                  <a:srgbClr val="FFFF00"/>
                </a:gs>
                <a:gs pos="100000">
                  <a:srgbClr val="FFFF00"/>
                </a:gs>
                <a:gs pos="50000">
                  <a:schemeClr val="accent1">
                    <a:lumMod val="75000"/>
                  </a:schemeClr>
                </a:gs>
              </a:gsLst>
              <a:lin ang="0" scaled="1"/>
              <a:tileRect/>
            </a:gradFill>
            <a:ln w="9525">
              <a:noFill/>
              <a:miter lim="800000"/>
              <a:headEnd/>
              <a:tailEnd/>
            </a:ln>
            <a:effectLst/>
          </p:spPr>
          <p:txBody>
            <a:bodyPr wrap="none" anchor="ctr"/>
            <a:lstStyle/>
            <a:p>
              <a:endParaRPr lang="en-US" dirty="0">
                <a:latin typeface="Helvetica"/>
                <a:cs typeface="Helvetica"/>
              </a:endParaRPr>
            </a:p>
          </p:txBody>
        </p:sp>
        <p:sp>
          <p:nvSpPr>
            <p:cNvPr id="198" name="Oval 138"/>
            <p:cNvSpPr>
              <a:spLocks noChangeArrowheads="1"/>
            </p:cNvSpPr>
            <p:nvPr/>
          </p:nvSpPr>
          <p:spPr bwMode="auto">
            <a:xfrm flipH="1">
              <a:off x="5180708" y="2369773"/>
              <a:ext cx="301466" cy="80010"/>
            </a:xfrm>
            <a:prstGeom prst="ellipse">
              <a:avLst/>
            </a:prstGeom>
            <a:gradFill>
              <a:gsLst>
                <a:gs pos="0">
                  <a:srgbClr val="FFFF00"/>
                </a:gs>
                <a:gs pos="100000">
                  <a:srgbClr val="FFFF00"/>
                </a:gs>
                <a:gs pos="50000">
                  <a:schemeClr val="accent1">
                    <a:lumMod val="75000"/>
                  </a:schemeClr>
                </a:gs>
              </a:gsLst>
            </a:gradFill>
            <a:ln w="9525">
              <a:noFill/>
              <a:round/>
              <a:headEnd/>
              <a:tailEnd/>
            </a:ln>
            <a:effectLst/>
          </p:spPr>
          <p:txBody>
            <a:bodyPr wrap="none" anchor="ctr"/>
            <a:lstStyle/>
            <a:p>
              <a:endParaRPr lang="en-US" dirty="0">
                <a:latin typeface="Helvetica"/>
                <a:cs typeface="Helvetica"/>
              </a:endParaRPr>
            </a:p>
          </p:txBody>
        </p:sp>
        <p:sp>
          <p:nvSpPr>
            <p:cNvPr id="199" name="Oval 139"/>
            <p:cNvSpPr>
              <a:spLocks noChangeArrowheads="1"/>
            </p:cNvSpPr>
            <p:nvPr/>
          </p:nvSpPr>
          <p:spPr bwMode="auto">
            <a:xfrm flipH="1">
              <a:off x="5097841" y="2062592"/>
              <a:ext cx="315753" cy="80010"/>
            </a:xfrm>
            <a:prstGeom prst="ellipse">
              <a:avLst/>
            </a:prstGeom>
            <a:gradFill>
              <a:gsLst>
                <a:gs pos="0">
                  <a:srgbClr val="FFFF00"/>
                </a:gs>
                <a:gs pos="100000">
                  <a:srgbClr val="FFFF00"/>
                </a:gs>
                <a:gs pos="50000">
                  <a:schemeClr val="accent1">
                    <a:lumMod val="75000"/>
                  </a:schemeClr>
                </a:gs>
              </a:gsLst>
            </a:gradFill>
            <a:ln w="9525">
              <a:noFill/>
              <a:round/>
              <a:headEnd/>
              <a:tailEnd/>
            </a:ln>
            <a:effectLst/>
          </p:spPr>
          <p:txBody>
            <a:bodyPr wrap="none" anchor="ctr"/>
            <a:lstStyle/>
            <a:p>
              <a:endParaRPr lang="en-US" dirty="0">
                <a:latin typeface="Helvetica"/>
                <a:cs typeface="Helvetica"/>
              </a:endParaRPr>
            </a:p>
          </p:txBody>
        </p:sp>
        <p:sp>
          <p:nvSpPr>
            <p:cNvPr id="200" name="Oval 140"/>
            <p:cNvSpPr>
              <a:spLocks noChangeArrowheads="1"/>
            </p:cNvSpPr>
            <p:nvPr/>
          </p:nvSpPr>
          <p:spPr bwMode="auto">
            <a:xfrm flipH="1">
              <a:off x="5249288" y="2081166"/>
              <a:ext cx="315753" cy="80010"/>
            </a:xfrm>
            <a:prstGeom prst="ellipse">
              <a:avLst/>
            </a:prstGeom>
            <a:gradFill>
              <a:gsLst>
                <a:gs pos="0">
                  <a:srgbClr val="FFFF00"/>
                </a:gs>
                <a:gs pos="100000">
                  <a:srgbClr val="FFFF00"/>
                </a:gs>
                <a:gs pos="50000">
                  <a:schemeClr val="accent1">
                    <a:lumMod val="75000"/>
                  </a:schemeClr>
                </a:gs>
              </a:gsLst>
            </a:gradFill>
            <a:ln w="9525">
              <a:noFill/>
              <a:round/>
              <a:headEnd/>
              <a:tailEnd/>
            </a:ln>
            <a:effectLst/>
          </p:spPr>
          <p:txBody>
            <a:bodyPr wrap="none" anchor="ctr"/>
            <a:lstStyle/>
            <a:p>
              <a:endParaRPr lang="en-US" dirty="0">
                <a:latin typeface="Helvetica"/>
                <a:cs typeface="Helvetica"/>
              </a:endParaRPr>
            </a:p>
          </p:txBody>
        </p:sp>
        <p:sp>
          <p:nvSpPr>
            <p:cNvPr id="201" name="Oval 141"/>
            <p:cNvSpPr>
              <a:spLocks noChangeArrowheads="1"/>
            </p:cNvSpPr>
            <p:nvPr/>
          </p:nvSpPr>
          <p:spPr bwMode="auto">
            <a:xfrm flipH="1">
              <a:off x="5174993" y="2081166"/>
              <a:ext cx="107156" cy="38577"/>
            </a:xfrm>
            <a:prstGeom prst="ellipse">
              <a:avLst/>
            </a:prstGeom>
            <a:solidFill>
              <a:srgbClr val="196765"/>
            </a:solidFill>
            <a:ln w="9525">
              <a:noFill/>
              <a:round/>
              <a:headEnd/>
              <a:tailEnd/>
            </a:ln>
            <a:effectLst/>
          </p:spPr>
          <p:txBody>
            <a:bodyPr wrap="none" anchor="ctr"/>
            <a:lstStyle/>
            <a:p>
              <a:endParaRPr lang="en-US" dirty="0">
                <a:latin typeface="Helvetica"/>
                <a:cs typeface="Helvetica"/>
              </a:endParaRPr>
            </a:p>
          </p:txBody>
        </p:sp>
        <p:sp>
          <p:nvSpPr>
            <p:cNvPr id="202" name="Freeform 142"/>
            <p:cNvSpPr>
              <a:spLocks/>
            </p:cNvSpPr>
            <p:nvPr/>
          </p:nvSpPr>
          <p:spPr bwMode="auto">
            <a:xfrm>
              <a:off x="5130701" y="2095453"/>
              <a:ext cx="134302" cy="348615"/>
            </a:xfrm>
            <a:custGeom>
              <a:avLst/>
              <a:gdLst/>
              <a:ahLst/>
              <a:cxnLst>
                <a:cxn ang="0">
                  <a:pos x="50" y="0"/>
                </a:cxn>
                <a:cxn ang="0">
                  <a:pos x="0" y="18"/>
                </a:cxn>
                <a:cxn ang="0">
                  <a:pos x="64" y="240"/>
                </a:cxn>
                <a:cxn ang="0">
                  <a:pos x="94" y="244"/>
                </a:cxn>
                <a:cxn ang="0">
                  <a:pos x="32" y="24"/>
                </a:cxn>
                <a:cxn ang="0">
                  <a:pos x="76" y="14"/>
                </a:cxn>
              </a:cxnLst>
              <a:rect l="0" t="0" r="r" b="b"/>
              <a:pathLst>
                <a:path w="94" h="244">
                  <a:moveTo>
                    <a:pt x="50" y="0"/>
                  </a:moveTo>
                  <a:lnTo>
                    <a:pt x="0" y="18"/>
                  </a:lnTo>
                  <a:lnTo>
                    <a:pt x="64" y="240"/>
                  </a:lnTo>
                  <a:lnTo>
                    <a:pt x="94" y="244"/>
                  </a:lnTo>
                  <a:lnTo>
                    <a:pt x="32" y="24"/>
                  </a:lnTo>
                  <a:lnTo>
                    <a:pt x="76" y="14"/>
                  </a:lnTo>
                </a:path>
              </a:pathLst>
            </a:custGeom>
            <a:solidFill>
              <a:srgbClr val="196765"/>
            </a:solidFill>
            <a:ln w="9525">
              <a:noFill/>
              <a:round/>
              <a:headEnd/>
              <a:tailEnd/>
            </a:ln>
            <a:effectLst/>
          </p:spPr>
          <p:txBody>
            <a:bodyPr/>
            <a:lstStyle/>
            <a:p>
              <a:endParaRPr lang="en-US" dirty="0">
                <a:latin typeface="Helvetica"/>
                <a:cs typeface="Helvetica"/>
              </a:endParaRPr>
            </a:p>
          </p:txBody>
        </p:sp>
        <p:sp>
          <p:nvSpPr>
            <p:cNvPr id="203" name="Oval 143"/>
            <p:cNvSpPr>
              <a:spLocks noChangeArrowheads="1"/>
            </p:cNvSpPr>
            <p:nvPr/>
          </p:nvSpPr>
          <p:spPr bwMode="auto">
            <a:xfrm>
              <a:off x="5362159" y="2102597"/>
              <a:ext cx="107157" cy="38576"/>
            </a:xfrm>
            <a:prstGeom prst="ellipse">
              <a:avLst/>
            </a:prstGeom>
            <a:solidFill>
              <a:srgbClr val="196765"/>
            </a:solidFill>
            <a:ln w="9525">
              <a:noFill/>
              <a:round/>
              <a:headEnd/>
              <a:tailEnd/>
            </a:ln>
            <a:effectLst/>
          </p:spPr>
          <p:txBody>
            <a:bodyPr wrap="none" anchor="ctr"/>
            <a:lstStyle/>
            <a:p>
              <a:endParaRPr lang="en-US" dirty="0">
                <a:latin typeface="Helvetica"/>
                <a:cs typeface="Helvetica"/>
              </a:endParaRPr>
            </a:p>
          </p:txBody>
        </p:sp>
        <p:sp>
          <p:nvSpPr>
            <p:cNvPr id="204" name="Freeform 144"/>
            <p:cNvSpPr>
              <a:spLocks/>
            </p:cNvSpPr>
            <p:nvPr/>
          </p:nvSpPr>
          <p:spPr bwMode="auto">
            <a:xfrm>
              <a:off x="5390734" y="2126886"/>
              <a:ext cx="137160" cy="322897"/>
            </a:xfrm>
            <a:custGeom>
              <a:avLst/>
              <a:gdLst/>
              <a:ahLst/>
              <a:cxnLst>
                <a:cxn ang="0">
                  <a:pos x="42" y="0"/>
                </a:cxn>
                <a:cxn ang="0">
                  <a:pos x="96" y="14"/>
                </a:cxn>
                <a:cxn ang="0">
                  <a:pos x="46" y="214"/>
                </a:cxn>
                <a:cxn ang="0">
                  <a:pos x="0" y="226"/>
                </a:cxn>
                <a:cxn ang="0">
                  <a:pos x="60" y="24"/>
                </a:cxn>
                <a:cxn ang="0">
                  <a:pos x="22" y="10"/>
                </a:cxn>
              </a:cxnLst>
              <a:rect l="0" t="0" r="r" b="b"/>
              <a:pathLst>
                <a:path w="96" h="226">
                  <a:moveTo>
                    <a:pt x="42" y="0"/>
                  </a:moveTo>
                  <a:lnTo>
                    <a:pt x="96" y="14"/>
                  </a:lnTo>
                  <a:lnTo>
                    <a:pt x="46" y="214"/>
                  </a:lnTo>
                  <a:lnTo>
                    <a:pt x="0" y="226"/>
                  </a:lnTo>
                  <a:lnTo>
                    <a:pt x="60" y="24"/>
                  </a:lnTo>
                  <a:lnTo>
                    <a:pt x="22" y="10"/>
                  </a:lnTo>
                </a:path>
              </a:pathLst>
            </a:custGeom>
            <a:solidFill>
              <a:srgbClr val="196765"/>
            </a:solidFill>
            <a:ln w="9525">
              <a:noFill/>
              <a:round/>
              <a:headEnd/>
              <a:tailEnd/>
            </a:ln>
            <a:effectLst/>
          </p:spPr>
          <p:txBody>
            <a:bodyPr/>
            <a:lstStyle/>
            <a:p>
              <a:endParaRPr lang="en-US" dirty="0">
                <a:latin typeface="Helvetica"/>
                <a:cs typeface="Helvetica"/>
              </a:endParaRPr>
            </a:p>
          </p:txBody>
        </p:sp>
      </p:grpSp>
      <p:sp>
        <p:nvSpPr>
          <p:cNvPr id="216" name="Freeform 215"/>
          <p:cNvSpPr/>
          <p:nvPr/>
        </p:nvSpPr>
        <p:spPr>
          <a:xfrm>
            <a:off x="6541592" y="1588126"/>
            <a:ext cx="405676" cy="245055"/>
          </a:xfrm>
          <a:custGeom>
            <a:avLst/>
            <a:gdLst>
              <a:gd name="connsiteX0" fmla="*/ 0 w 759651"/>
              <a:gd name="connsiteY0" fmla="*/ 332781 h 619022"/>
              <a:gd name="connsiteX1" fmla="*/ 166174 w 759651"/>
              <a:gd name="connsiteY1" fmla="*/ 416 h 619022"/>
              <a:gd name="connsiteX2" fmla="*/ 166174 w 759651"/>
              <a:gd name="connsiteY2" fmla="*/ 261560 h 619022"/>
              <a:gd name="connsiteX3" fmla="*/ 391695 w 759651"/>
              <a:gd name="connsiteY3" fmla="*/ 166599 h 619022"/>
              <a:gd name="connsiteX4" fmla="*/ 272999 w 759651"/>
              <a:gd name="connsiteY4" fmla="*/ 380262 h 619022"/>
              <a:gd name="connsiteX5" fmla="*/ 545999 w 759651"/>
              <a:gd name="connsiteY5" fmla="*/ 297171 h 619022"/>
              <a:gd name="connsiteX6" fmla="*/ 510390 w 759651"/>
              <a:gd name="connsiteY6" fmla="*/ 415873 h 619022"/>
              <a:gd name="connsiteX7" fmla="*/ 735912 w 759651"/>
              <a:gd name="connsiteY7" fmla="*/ 415873 h 619022"/>
              <a:gd name="connsiteX8" fmla="*/ 593477 w 759651"/>
              <a:gd name="connsiteY8" fmla="*/ 593926 h 619022"/>
              <a:gd name="connsiteX9" fmla="*/ 759651 w 759651"/>
              <a:gd name="connsiteY9" fmla="*/ 617666 h 619022"/>
              <a:gd name="connsiteX0" fmla="*/ 0 w 759651"/>
              <a:gd name="connsiteY0" fmla="*/ 332781 h 619022"/>
              <a:gd name="connsiteX1" fmla="*/ 166174 w 759651"/>
              <a:gd name="connsiteY1" fmla="*/ 416 h 619022"/>
              <a:gd name="connsiteX2" fmla="*/ 166174 w 759651"/>
              <a:gd name="connsiteY2" fmla="*/ 261560 h 619022"/>
              <a:gd name="connsiteX3" fmla="*/ 391695 w 759651"/>
              <a:gd name="connsiteY3" fmla="*/ 166599 h 619022"/>
              <a:gd name="connsiteX4" fmla="*/ 272999 w 759651"/>
              <a:gd name="connsiteY4" fmla="*/ 380262 h 619022"/>
              <a:gd name="connsiteX5" fmla="*/ 545999 w 759651"/>
              <a:gd name="connsiteY5" fmla="*/ 297171 h 619022"/>
              <a:gd name="connsiteX6" fmla="*/ 510390 w 759651"/>
              <a:gd name="connsiteY6" fmla="*/ 415873 h 619022"/>
              <a:gd name="connsiteX7" fmla="*/ 593477 w 759651"/>
              <a:gd name="connsiteY7" fmla="*/ 593926 h 619022"/>
              <a:gd name="connsiteX8" fmla="*/ 759651 w 759651"/>
              <a:gd name="connsiteY8" fmla="*/ 617666 h 619022"/>
              <a:gd name="connsiteX0" fmla="*/ 0 w 759651"/>
              <a:gd name="connsiteY0" fmla="*/ 332849 h 619090"/>
              <a:gd name="connsiteX1" fmla="*/ 166174 w 759651"/>
              <a:gd name="connsiteY1" fmla="*/ 484 h 619090"/>
              <a:gd name="connsiteX2" fmla="*/ 166174 w 759651"/>
              <a:gd name="connsiteY2" fmla="*/ 261628 h 619090"/>
              <a:gd name="connsiteX3" fmla="*/ 272999 w 759651"/>
              <a:gd name="connsiteY3" fmla="*/ 380330 h 619090"/>
              <a:gd name="connsiteX4" fmla="*/ 545999 w 759651"/>
              <a:gd name="connsiteY4" fmla="*/ 297239 h 619090"/>
              <a:gd name="connsiteX5" fmla="*/ 510390 w 759651"/>
              <a:gd name="connsiteY5" fmla="*/ 415941 h 619090"/>
              <a:gd name="connsiteX6" fmla="*/ 593477 w 759651"/>
              <a:gd name="connsiteY6" fmla="*/ 593994 h 619090"/>
              <a:gd name="connsiteX7" fmla="*/ 759651 w 759651"/>
              <a:gd name="connsiteY7" fmla="*/ 617734 h 619090"/>
              <a:gd name="connsiteX0" fmla="*/ 0 w 759651"/>
              <a:gd name="connsiteY0" fmla="*/ 332821 h 619062"/>
              <a:gd name="connsiteX1" fmla="*/ 166174 w 759651"/>
              <a:gd name="connsiteY1" fmla="*/ 456 h 619062"/>
              <a:gd name="connsiteX2" fmla="*/ 166174 w 759651"/>
              <a:gd name="connsiteY2" fmla="*/ 261600 h 619062"/>
              <a:gd name="connsiteX3" fmla="*/ 545999 w 759651"/>
              <a:gd name="connsiteY3" fmla="*/ 297211 h 619062"/>
              <a:gd name="connsiteX4" fmla="*/ 510390 w 759651"/>
              <a:gd name="connsiteY4" fmla="*/ 415913 h 619062"/>
              <a:gd name="connsiteX5" fmla="*/ 593477 w 759651"/>
              <a:gd name="connsiteY5" fmla="*/ 593966 h 619062"/>
              <a:gd name="connsiteX6" fmla="*/ 759651 w 759651"/>
              <a:gd name="connsiteY6" fmla="*/ 617706 h 619062"/>
              <a:gd name="connsiteX0" fmla="*/ 0 w 759651"/>
              <a:gd name="connsiteY0" fmla="*/ 332370 h 618611"/>
              <a:gd name="connsiteX1" fmla="*/ 166174 w 759651"/>
              <a:gd name="connsiteY1" fmla="*/ 5 h 618611"/>
              <a:gd name="connsiteX2" fmla="*/ 280838 w 759651"/>
              <a:gd name="connsiteY2" fmla="*/ 338441 h 618611"/>
              <a:gd name="connsiteX3" fmla="*/ 545999 w 759651"/>
              <a:gd name="connsiteY3" fmla="*/ 296760 h 618611"/>
              <a:gd name="connsiteX4" fmla="*/ 510390 w 759651"/>
              <a:gd name="connsiteY4" fmla="*/ 415462 h 618611"/>
              <a:gd name="connsiteX5" fmla="*/ 593477 w 759651"/>
              <a:gd name="connsiteY5" fmla="*/ 593515 h 618611"/>
              <a:gd name="connsiteX6" fmla="*/ 759651 w 759651"/>
              <a:gd name="connsiteY6" fmla="*/ 617255 h 618611"/>
              <a:gd name="connsiteX0" fmla="*/ 0 w 759651"/>
              <a:gd name="connsiteY0" fmla="*/ 332370 h 618611"/>
              <a:gd name="connsiteX1" fmla="*/ 166174 w 759651"/>
              <a:gd name="connsiteY1" fmla="*/ 5 h 618611"/>
              <a:gd name="connsiteX2" fmla="*/ 280838 w 759651"/>
              <a:gd name="connsiteY2" fmla="*/ 338441 h 618611"/>
              <a:gd name="connsiteX3" fmla="*/ 488665 w 759651"/>
              <a:gd name="connsiteY3" fmla="*/ 238789 h 618611"/>
              <a:gd name="connsiteX4" fmla="*/ 510390 w 759651"/>
              <a:gd name="connsiteY4" fmla="*/ 415462 h 618611"/>
              <a:gd name="connsiteX5" fmla="*/ 593477 w 759651"/>
              <a:gd name="connsiteY5" fmla="*/ 593515 h 618611"/>
              <a:gd name="connsiteX6" fmla="*/ 759651 w 759651"/>
              <a:gd name="connsiteY6" fmla="*/ 617255 h 618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9651" h="618611">
                <a:moveTo>
                  <a:pt x="0" y="332370"/>
                </a:moveTo>
                <a:cubicBezTo>
                  <a:pt x="69239" y="172122"/>
                  <a:pt x="119368" y="-1007"/>
                  <a:pt x="166174" y="5"/>
                </a:cubicBezTo>
                <a:cubicBezTo>
                  <a:pt x="212980" y="1017"/>
                  <a:pt x="227090" y="298644"/>
                  <a:pt x="280838" y="338441"/>
                </a:cubicBezTo>
                <a:cubicBezTo>
                  <a:pt x="334587" y="378238"/>
                  <a:pt x="450406" y="225952"/>
                  <a:pt x="488665" y="238789"/>
                </a:cubicBezTo>
                <a:cubicBezTo>
                  <a:pt x="526924" y="251626"/>
                  <a:pt x="492921" y="356341"/>
                  <a:pt x="510390" y="415462"/>
                </a:cubicBezTo>
                <a:cubicBezTo>
                  <a:pt x="527859" y="474583"/>
                  <a:pt x="551933" y="559883"/>
                  <a:pt x="593477" y="593515"/>
                </a:cubicBezTo>
                <a:cubicBezTo>
                  <a:pt x="597434" y="627147"/>
                  <a:pt x="759651" y="617255"/>
                  <a:pt x="759651" y="617255"/>
                </a:cubicBezTo>
              </a:path>
            </a:pathLst>
          </a:custGeom>
          <a:ln w="19050" cmpd="sng">
            <a:solidFill>
              <a:srgbClr val="008000"/>
            </a:solidFill>
            <a:tailEnd type="ova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17" name="Freeform 216"/>
          <p:cNvSpPr/>
          <p:nvPr/>
        </p:nvSpPr>
        <p:spPr>
          <a:xfrm>
            <a:off x="6973546" y="2100806"/>
            <a:ext cx="122583" cy="306189"/>
          </a:xfrm>
          <a:custGeom>
            <a:avLst/>
            <a:gdLst>
              <a:gd name="connsiteX0" fmla="*/ 0 w 190090"/>
              <a:gd name="connsiteY0" fmla="*/ 0 h 474808"/>
              <a:gd name="connsiteX1" fmla="*/ 189913 w 190090"/>
              <a:gd name="connsiteY1" fmla="*/ 118702 h 474808"/>
              <a:gd name="connsiteX2" fmla="*/ 35609 w 190090"/>
              <a:gd name="connsiteY2" fmla="*/ 261144 h 474808"/>
              <a:gd name="connsiteX3" fmla="*/ 94957 w 190090"/>
              <a:gd name="connsiteY3" fmla="*/ 474808 h 474808"/>
            </a:gdLst>
            <a:ahLst/>
            <a:cxnLst>
              <a:cxn ang="0">
                <a:pos x="connsiteX0" y="connsiteY0"/>
              </a:cxn>
              <a:cxn ang="0">
                <a:pos x="connsiteX1" y="connsiteY1"/>
              </a:cxn>
              <a:cxn ang="0">
                <a:pos x="connsiteX2" y="connsiteY2"/>
              </a:cxn>
              <a:cxn ang="0">
                <a:pos x="connsiteX3" y="connsiteY3"/>
              </a:cxn>
            </a:cxnLst>
            <a:rect l="l" t="t" r="r" b="b"/>
            <a:pathLst>
              <a:path w="190090" h="474808">
                <a:moveTo>
                  <a:pt x="0" y="0"/>
                </a:moveTo>
                <a:cubicBezTo>
                  <a:pt x="91989" y="37589"/>
                  <a:pt x="183978" y="75178"/>
                  <a:pt x="189913" y="118702"/>
                </a:cubicBezTo>
                <a:cubicBezTo>
                  <a:pt x="195848" y="162226"/>
                  <a:pt x="51435" y="201793"/>
                  <a:pt x="35609" y="261144"/>
                </a:cubicBezTo>
                <a:cubicBezTo>
                  <a:pt x="19783" y="320495"/>
                  <a:pt x="94957" y="474808"/>
                  <a:pt x="94957" y="474808"/>
                </a:cubicBezTo>
              </a:path>
            </a:pathLst>
          </a:custGeom>
          <a:ln w="19050" cmpd="sng">
            <a:solidFill>
              <a:srgbClr val="008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18" name="Freeform 217"/>
          <p:cNvSpPr/>
          <p:nvPr/>
        </p:nvSpPr>
        <p:spPr>
          <a:xfrm rot="2280550">
            <a:off x="6962986" y="2675519"/>
            <a:ext cx="189069" cy="100954"/>
          </a:xfrm>
          <a:custGeom>
            <a:avLst/>
            <a:gdLst>
              <a:gd name="connsiteX0" fmla="*/ 31154 w 293192"/>
              <a:gd name="connsiteY0" fmla="*/ 0 h 156551"/>
              <a:gd name="connsiteX1" fmla="*/ 19285 w 293192"/>
              <a:gd name="connsiteY1" fmla="*/ 154313 h 156551"/>
              <a:gd name="connsiteX2" fmla="*/ 256676 w 293192"/>
              <a:gd name="connsiteY2" fmla="*/ 94962 h 156551"/>
              <a:gd name="connsiteX3" fmla="*/ 292284 w 293192"/>
              <a:gd name="connsiteY3" fmla="*/ 142442 h 156551"/>
            </a:gdLst>
            <a:ahLst/>
            <a:cxnLst>
              <a:cxn ang="0">
                <a:pos x="connsiteX0" y="connsiteY0"/>
              </a:cxn>
              <a:cxn ang="0">
                <a:pos x="connsiteX1" y="connsiteY1"/>
              </a:cxn>
              <a:cxn ang="0">
                <a:pos x="connsiteX2" y="connsiteY2"/>
              </a:cxn>
              <a:cxn ang="0">
                <a:pos x="connsiteX3" y="connsiteY3"/>
              </a:cxn>
            </a:cxnLst>
            <a:rect l="l" t="t" r="r" b="b"/>
            <a:pathLst>
              <a:path w="293192" h="156551">
                <a:moveTo>
                  <a:pt x="31154" y="0"/>
                </a:moveTo>
                <a:cubicBezTo>
                  <a:pt x="6426" y="69243"/>
                  <a:pt x="-18302" y="138486"/>
                  <a:pt x="19285" y="154313"/>
                </a:cubicBezTo>
                <a:cubicBezTo>
                  <a:pt x="56872" y="170140"/>
                  <a:pt x="211176" y="96940"/>
                  <a:pt x="256676" y="94962"/>
                </a:cubicBezTo>
                <a:cubicBezTo>
                  <a:pt x="302176" y="92984"/>
                  <a:pt x="292284" y="142442"/>
                  <a:pt x="292284" y="142442"/>
                </a:cubicBezTo>
              </a:path>
            </a:pathLst>
          </a:custGeom>
          <a:ln w="19050" cmpd="sng">
            <a:solidFill>
              <a:srgbClr val="008000"/>
            </a:solidFill>
            <a:tailEnd type="ova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19" name="Freeform 218"/>
          <p:cNvSpPr/>
          <p:nvPr/>
        </p:nvSpPr>
        <p:spPr>
          <a:xfrm rot="2753187" flipH="1">
            <a:off x="6814789" y="2996878"/>
            <a:ext cx="283208" cy="122489"/>
          </a:xfrm>
          <a:custGeom>
            <a:avLst/>
            <a:gdLst>
              <a:gd name="connsiteX0" fmla="*/ 581607 w 581607"/>
              <a:gd name="connsiteY0" fmla="*/ 225792 h 225814"/>
              <a:gd name="connsiteX1" fmla="*/ 522259 w 581607"/>
              <a:gd name="connsiteY1" fmla="*/ 258 h 225814"/>
              <a:gd name="connsiteX2" fmla="*/ 344216 w 581607"/>
              <a:gd name="connsiteY2" fmla="*/ 178311 h 225814"/>
              <a:gd name="connsiteX3" fmla="*/ 249260 w 581607"/>
              <a:gd name="connsiteY3" fmla="*/ 59609 h 225814"/>
              <a:gd name="connsiteX4" fmla="*/ 178043 w 581607"/>
              <a:gd name="connsiteY4" fmla="*/ 225792 h 225814"/>
              <a:gd name="connsiteX5" fmla="*/ 106825 w 581607"/>
              <a:gd name="connsiteY5" fmla="*/ 71480 h 225814"/>
              <a:gd name="connsiteX6" fmla="*/ 0 w 581607"/>
              <a:gd name="connsiteY6" fmla="*/ 47739 h 225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1607" h="225814">
                <a:moveTo>
                  <a:pt x="581607" y="225792"/>
                </a:moveTo>
                <a:cubicBezTo>
                  <a:pt x="571715" y="116981"/>
                  <a:pt x="561824" y="8171"/>
                  <a:pt x="522259" y="258"/>
                </a:cubicBezTo>
                <a:cubicBezTo>
                  <a:pt x="482694" y="-7656"/>
                  <a:pt x="389716" y="168419"/>
                  <a:pt x="344216" y="178311"/>
                </a:cubicBezTo>
                <a:cubicBezTo>
                  <a:pt x="298716" y="188203"/>
                  <a:pt x="276955" y="51696"/>
                  <a:pt x="249260" y="59609"/>
                </a:cubicBezTo>
                <a:cubicBezTo>
                  <a:pt x="221565" y="67522"/>
                  <a:pt x="201782" y="223814"/>
                  <a:pt x="178043" y="225792"/>
                </a:cubicBezTo>
                <a:cubicBezTo>
                  <a:pt x="154304" y="227770"/>
                  <a:pt x="136499" y="101155"/>
                  <a:pt x="106825" y="71480"/>
                </a:cubicBezTo>
                <a:cubicBezTo>
                  <a:pt x="77151" y="41804"/>
                  <a:pt x="38575" y="44771"/>
                  <a:pt x="0" y="47739"/>
                </a:cubicBezTo>
              </a:path>
            </a:pathLst>
          </a:custGeom>
          <a:ln w="19050" cmpd="sng">
            <a:solidFill>
              <a:srgbClr val="008000"/>
            </a:solidFill>
            <a:tailEnd type="ova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20" name="Freeform 219"/>
          <p:cNvSpPr/>
          <p:nvPr/>
        </p:nvSpPr>
        <p:spPr>
          <a:xfrm>
            <a:off x="6901462" y="3333970"/>
            <a:ext cx="176633" cy="91856"/>
          </a:xfrm>
          <a:custGeom>
            <a:avLst/>
            <a:gdLst>
              <a:gd name="connsiteX0" fmla="*/ 0 w 273907"/>
              <a:gd name="connsiteY0" fmla="*/ 0 h 142442"/>
              <a:gd name="connsiteX1" fmla="*/ 237390 w 273907"/>
              <a:gd name="connsiteY1" fmla="*/ 23740 h 142442"/>
              <a:gd name="connsiteX2" fmla="*/ 272999 w 273907"/>
              <a:gd name="connsiteY2" fmla="*/ 142442 h 142442"/>
            </a:gdLst>
            <a:ahLst/>
            <a:cxnLst>
              <a:cxn ang="0">
                <a:pos x="connsiteX0" y="connsiteY0"/>
              </a:cxn>
              <a:cxn ang="0">
                <a:pos x="connsiteX1" y="connsiteY1"/>
              </a:cxn>
              <a:cxn ang="0">
                <a:pos x="connsiteX2" y="connsiteY2"/>
              </a:cxn>
            </a:cxnLst>
            <a:rect l="l" t="t" r="r" b="b"/>
            <a:pathLst>
              <a:path w="273907" h="142442">
                <a:moveTo>
                  <a:pt x="0" y="0"/>
                </a:moveTo>
                <a:cubicBezTo>
                  <a:pt x="95945" y="0"/>
                  <a:pt x="191890" y="0"/>
                  <a:pt x="237390" y="23740"/>
                </a:cubicBezTo>
                <a:cubicBezTo>
                  <a:pt x="282890" y="47480"/>
                  <a:pt x="272999" y="142442"/>
                  <a:pt x="272999" y="142442"/>
                </a:cubicBezTo>
              </a:path>
            </a:pathLst>
          </a:custGeom>
          <a:ln w="19050" cmpd="sng">
            <a:solidFill>
              <a:srgbClr val="008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21" name="Freeform 220"/>
          <p:cNvSpPr/>
          <p:nvPr/>
        </p:nvSpPr>
        <p:spPr>
          <a:xfrm>
            <a:off x="7036441" y="3681779"/>
            <a:ext cx="131591" cy="206676"/>
          </a:xfrm>
          <a:custGeom>
            <a:avLst/>
            <a:gdLst>
              <a:gd name="connsiteX0" fmla="*/ 143303 w 204060"/>
              <a:gd name="connsiteY0" fmla="*/ 0 h 320495"/>
              <a:gd name="connsiteX1" fmla="*/ 869 w 204060"/>
              <a:gd name="connsiteY1" fmla="*/ 142442 h 320495"/>
              <a:gd name="connsiteX2" fmla="*/ 202651 w 204060"/>
              <a:gd name="connsiteY2" fmla="*/ 249273 h 320495"/>
              <a:gd name="connsiteX3" fmla="*/ 95825 w 204060"/>
              <a:gd name="connsiteY3" fmla="*/ 320495 h 320495"/>
            </a:gdLst>
            <a:ahLst/>
            <a:cxnLst>
              <a:cxn ang="0">
                <a:pos x="connsiteX0" y="connsiteY0"/>
              </a:cxn>
              <a:cxn ang="0">
                <a:pos x="connsiteX1" y="connsiteY1"/>
              </a:cxn>
              <a:cxn ang="0">
                <a:pos x="connsiteX2" y="connsiteY2"/>
              </a:cxn>
              <a:cxn ang="0">
                <a:pos x="connsiteX3" y="connsiteY3"/>
              </a:cxn>
            </a:cxnLst>
            <a:rect l="l" t="t" r="r" b="b"/>
            <a:pathLst>
              <a:path w="204060" h="320495">
                <a:moveTo>
                  <a:pt x="143303" y="0"/>
                </a:moveTo>
                <a:cubicBezTo>
                  <a:pt x="67140" y="50448"/>
                  <a:pt x="-9022" y="100897"/>
                  <a:pt x="869" y="142442"/>
                </a:cubicBezTo>
                <a:cubicBezTo>
                  <a:pt x="10760" y="183988"/>
                  <a:pt x="186825" y="219597"/>
                  <a:pt x="202651" y="249273"/>
                </a:cubicBezTo>
                <a:cubicBezTo>
                  <a:pt x="218477" y="278949"/>
                  <a:pt x="95825" y="320495"/>
                  <a:pt x="95825" y="320495"/>
                </a:cubicBezTo>
              </a:path>
            </a:pathLst>
          </a:custGeom>
          <a:ln w="19050" cmpd="sng">
            <a:solidFill>
              <a:srgbClr val="008000"/>
            </a:solidFill>
            <a:tailEnd type="ova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22" name="Freeform 221"/>
          <p:cNvSpPr/>
          <p:nvPr/>
        </p:nvSpPr>
        <p:spPr>
          <a:xfrm rot="19609876" flipH="1">
            <a:off x="6828064" y="4100102"/>
            <a:ext cx="405676" cy="245055"/>
          </a:xfrm>
          <a:custGeom>
            <a:avLst/>
            <a:gdLst>
              <a:gd name="connsiteX0" fmla="*/ 0 w 759651"/>
              <a:gd name="connsiteY0" fmla="*/ 332781 h 619022"/>
              <a:gd name="connsiteX1" fmla="*/ 166174 w 759651"/>
              <a:gd name="connsiteY1" fmla="*/ 416 h 619022"/>
              <a:gd name="connsiteX2" fmla="*/ 166174 w 759651"/>
              <a:gd name="connsiteY2" fmla="*/ 261560 h 619022"/>
              <a:gd name="connsiteX3" fmla="*/ 391695 w 759651"/>
              <a:gd name="connsiteY3" fmla="*/ 166599 h 619022"/>
              <a:gd name="connsiteX4" fmla="*/ 272999 w 759651"/>
              <a:gd name="connsiteY4" fmla="*/ 380262 h 619022"/>
              <a:gd name="connsiteX5" fmla="*/ 545999 w 759651"/>
              <a:gd name="connsiteY5" fmla="*/ 297171 h 619022"/>
              <a:gd name="connsiteX6" fmla="*/ 510390 w 759651"/>
              <a:gd name="connsiteY6" fmla="*/ 415873 h 619022"/>
              <a:gd name="connsiteX7" fmla="*/ 735912 w 759651"/>
              <a:gd name="connsiteY7" fmla="*/ 415873 h 619022"/>
              <a:gd name="connsiteX8" fmla="*/ 593477 w 759651"/>
              <a:gd name="connsiteY8" fmla="*/ 593926 h 619022"/>
              <a:gd name="connsiteX9" fmla="*/ 759651 w 759651"/>
              <a:gd name="connsiteY9" fmla="*/ 617666 h 619022"/>
              <a:gd name="connsiteX0" fmla="*/ 0 w 759651"/>
              <a:gd name="connsiteY0" fmla="*/ 332781 h 619022"/>
              <a:gd name="connsiteX1" fmla="*/ 166174 w 759651"/>
              <a:gd name="connsiteY1" fmla="*/ 416 h 619022"/>
              <a:gd name="connsiteX2" fmla="*/ 166174 w 759651"/>
              <a:gd name="connsiteY2" fmla="*/ 261560 h 619022"/>
              <a:gd name="connsiteX3" fmla="*/ 391695 w 759651"/>
              <a:gd name="connsiteY3" fmla="*/ 166599 h 619022"/>
              <a:gd name="connsiteX4" fmla="*/ 272999 w 759651"/>
              <a:gd name="connsiteY4" fmla="*/ 380262 h 619022"/>
              <a:gd name="connsiteX5" fmla="*/ 545999 w 759651"/>
              <a:gd name="connsiteY5" fmla="*/ 297171 h 619022"/>
              <a:gd name="connsiteX6" fmla="*/ 510390 w 759651"/>
              <a:gd name="connsiteY6" fmla="*/ 415873 h 619022"/>
              <a:gd name="connsiteX7" fmla="*/ 593477 w 759651"/>
              <a:gd name="connsiteY7" fmla="*/ 593926 h 619022"/>
              <a:gd name="connsiteX8" fmla="*/ 759651 w 759651"/>
              <a:gd name="connsiteY8" fmla="*/ 617666 h 619022"/>
              <a:gd name="connsiteX0" fmla="*/ 0 w 759651"/>
              <a:gd name="connsiteY0" fmla="*/ 332849 h 619090"/>
              <a:gd name="connsiteX1" fmla="*/ 166174 w 759651"/>
              <a:gd name="connsiteY1" fmla="*/ 484 h 619090"/>
              <a:gd name="connsiteX2" fmla="*/ 166174 w 759651"/>
              <a:gd name="connsiteY2" fmla="*/ 261628 h 619090"/>
              <a:gd name="connsiteX3" fmla="*/ 272999 w 759651"/>
              <a:gd name="connsiteY3" fmla="*/ 380330 h 619090"/>
              <a:gd name="connsiteX4" fmla="*/ 545999 w 759651"/>
              <a:gd name="connsiteY4" fmla="*/ 297239 h 619090"/>
              <a:gd name="connsiteX5" fmla="*/ 510390 w 759651"/>
              <a:gd name="connsiteY5" fmla="*/ 415941 h 619090"/>
              <a:gd name="connsiteX6" fmla="*/ 593477 w 759651"/>
              <a:gd name="connsiteY6" fmla="*/ 593994 h 619090"/>
              <a:gd name="connsiteX7" fmla="*/ 759651 w 759651"/>
              <a:gd name="connsiteY7" fmla="*/ 617734 h 619090"/>
              <a:gd name="connsiteX0" fmla="*/ 0 w 759651"/>
              <a:gd name="connsiteY0" fmla="*/ 332821 h 619062"/>
              <a:gd name="connsiteX1" fmla="*/ 166174 w 759651"/>
              <a:gd name="connsiteY1" fmla="*/ 456 h 619062"/>
              <a:gd name="connsiteX2" fmla="*/ 166174 w 759651"/>
              <a:gd name="connsiteY2" fmla="*/ 261600 h 619062"/>
              <a:gd name="connsiteX3" fmla="*/ 545999 w 759651"/>
              <a:gd name="connsiteY3" fmla="*/ 297211 h 619062"/>
              <a:gd name="connsiteX4" fmla="*/ 510390 w 759651"/>
              <a:gd name="connsiteY4" fmla="*/ 415913 h 619062"/>
              <a:gd name="connsiteX5" fmla="*/ 593477 w 759651"/>
              <a:gd name="connsiteY5" fmla="*/ 593966 h 619062"/>
              <a:gd name="connsiteX6" fmla="*/ 759651 w 759651"/>
              <a:gd name="connsiteY6" fmla="*/ 617706 h 619062"/>
              <a:gd name="connsiteX0" fmla="*/ 0 w 759651"/>
              <a:gd name="connsiteY0" fmla="*/ 332370 h 618611"/>
              <a:gd name="connsiteX1" fmla="*/ 166174 w 759651"/>
              <a:gd name="connsiteY1" fmla="*/ 5 h 618611"/>
              <a:gd name="connsiteX2" fmla="*/ 280838 w 759651"/>
              <a:gd name="connsiteY2" fmla="*/ 338441 h 618611"/>
              <a:gd name="connsiteX3" fmla="*/ 545999 w 759651"/>
              <a:gd name="connsiteY3" fmla="*/ 296760 h 618611"/>
              <a:gd name="connsiteX4" fmla="*/ 510390 w 759651"/>
              <a:gd name="connsiteY4" fmla="*/ 415462 h 618611"/>
              <a:gd name="connsiteX5" fmla="*/ 593477 w 759651"/>
              <a:gd name="connsiteY5" fmla="*/ 593515 h 618611"/>
              <a:gd name="connsiteX6" fmla="*/ 759651 w 759651"/>
              <a:gd name="connsiteY6" fmla="*/ 617255 h 618611"/>
              <a:gd name="connsiteX0" fmla="*/ 0 w 759651"/>
              <a:gd name="connsiteY0" fmla="*/ 332370 h 618611"/>
              <a:gd name="connsiteX1" fmla="*/ 166174 w 759651"/>
              <a:gd name="connsiteY1" fmla="*/ 5 h 618611"/>
              <a:gd name="connsiteX2" fmla="*/ 280838 w 759651"/>
              <a:gd name="connsiteY2" fmla="*/ 338441 h 618611"/>
              <a:gd name="connsiteX3" fmla="*/ 488665 w 759651"/>
              <a:gd name="connsiteY3" fmla="*/ 238789 h 618611"/>
              <a:gd name="connsiteX4" fmla="*/ 510390 w 759651"/>
              <a:gd name="connsiteY4" fmla="*/ 415462 h 618611"/>
              <a:gd name="connsiteX5" fmla="*/ 593477 w 759651"/>
              <a:gd name="connsiteY5" fmla="*/ 593515 h 618611"/>
              <a:gd name="connsiteX6" fmla="*/ 759651 w 759651"/>
              <a:gd name="connsiteY6" fmla="*/ 617255 h 618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9651" h="618611">
                <a:moveTo>
                  <a:pt x="0" y="332370"/>
                </a:moveTo>
                <a:cubicBezTo>
                  <a:pt x="69239" y="172122"/>
                  <a:pt x="119368" y="-1007"/>
                  <a:pt x="166174" y="5"/>
                </a:cubicBezTo>
                <a:cubicBezTo>
                  <a:pt x="212980" y="1017"/>
                  <a:pt x="227090" y="298644"/>
                  <a:pt x="280838" y="338441"/>
                </a:cubicBezTo>
                <a:cubicBezTo>
                  <a:pt x="334587" y="378238"/>
                  <a:pt x="450406" y="225952"/>
                  <a:pt x="488665" y="238789"/>
                </a:cubicBezTo>
                <a:cubicBezTo>
                  <a:pt x="526924" y="251626"/>
                  <a:pt x="492921" y="356341"/>
                  <a:pt x="510390" y="415462"/>
                </a:cubicBezTo>
                <a:cubicBezTo>
                  <a:pt x="527859" y="474583"/>
                  <a:pt x="551933" y="559883"/>
                  <a:pt x="593477" y="593515"/>
                </a:cubicBezTo>
                <a:cubicBezTo>
                  <a:pt x="597434" y="627147"/>
                  <a:pt x="759651" y="617255"/>
                  <a:pt x="759651" y="617255"/>
                </a:cubicBezTo>
              </a:path>
            </a:pathLst>
          </a:custGeom>
          <a:ln w="19050" cmpd="sng">
            <a:solidFill>
              <a:srgbClr val="008000"/>
            </a:solidFill>
            <a:tailEnd type="ova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5" name="Text Box 4"/>
          <p:cNvSpPr txBox="1">
            <a:spLocks noChangeArrowheads="1"/>
          </p:cNvSpPr>
          <p:nvPr/>
        </p:nvSpPr>
        <p:spPr bwMode="auto">
          <a:xfrm>
            <a:off x="796611" y="4579380"/>
            <a:ext cx="809526" cy="338554"/>
          </a:xfrm>
          <a:prstGeom prst="rect">
            <a:avLst/>
          </a:prstGeom>
          <a:noFill/>
          <a:ln w="9525">
            <a:noFill/>
            <a:miter lim="800000"/>
            <a:headEnd/>
            <a:tailEnd/>
          </a:ln>
          <a:effectLst/>
        </p:spPr>
        <p:txBody>
          <a:bodyPr wrap="square">
            <a:spAutoFit/>
          </a:bodyPr>
          <a:lstStyle/>
          <a:p>
            <a:pPr algn="l" fontAlgn="base">
              <a:spcBef>
                <a:spcPct val="0"/>
              </a:spcBef>
              <a:spcAft>
                <a:spcPct val="0"/>
              </a:spcAft>
            </a:pPr>
            <a:r>
              <a:rPr lang="en-US" sz="800" b="1" dirty="0" smtClean="0">
                <a:solidFill>
                  <a:srgbClr val="FFFFFF">
                    <a:lumMod val="50000"/>
                  </a:srgbClr>
                </a:solidFill>
                <a:latin typeface="Helvetica"/>
                <a:cs typeface="Helvetica"/>
              </a:rPr>
              <a:t>bacterial cytosol</a:t>
            </a:r>
            <a:endParaRPr lang="en-US" sz="800" b="1" baseline="-25000" dirty="0">
              <a:solidFill>
                <a:srgbClr val="FFFFFF">
                  <a:lumMod val="50000"/>
                </a:srgbClr>
              </a:solidFill>
              <a:latin typeface="Helvetica"/>
              <a:cs typeface="Helvetica"/>
            </a:endParaRPr>
          </a:p>
        </p:txBody>
      </p:sp>
      <p:sp>
        <p:nvSpPr>
          <p:cNvPr id="96" name="Text Box 4"/>
          <p:cNvSpPr txBox="1">
            <a:spLocks noChangeArrowheads="1"/>
          </p:cNvSpPr>
          <p:nvPr/>
        </p:nvSpPr>
        <p:spPr bwMode="auto">
          <a:xfrm>
            <a:off x="796611" y="2879810"/>
            <a:ext cx="783215" cy="215444"/>
          </a:xfrm>
          <a:prstGeom prst="rect">
            <a:avLst/>
          </a:prstGeom>
          <a:noFill/>
          <a:ln w="9525">
            <a:noFill/>
            <a:miter lim="800000"/>
            <a:headEnd/>
            <a:tailEnd/>
          </a:ln>
          <a:effectLst/>
        </p:spPr>
        <p:txBody>
          <a:bodyPr wrap="square">
            <a:spAutoFit/>
          </a:bodyPr>
          <a:lstStyle/>
          <a:p>
            <a:pPr algn="l" fontAlgn="base">
              <a:spcBef>
                <a:spcPct val="0"/>
              </a:spcBef>
              <a:spcAft>
                <a:spcPct val="0"/>
              </a:spcAft>
            </a:pPr>
            <a:r>
              <a:rPr lang="en-US" sz="800" b="1" dirty="0" smtClean="0">
                <a:solidFill>
                  <a:srgbClr val="FFFFFF">
                    <a:lumMod val="50000"/>
                  </a:srgbClr>
                </a:solidFill>
                <a:latin typeface="Helvetica"/>
                <a:cs typeface="Helvetica"/>
              </a:rPr>
              <a:t>periplasm</a:t>
            </a:r>
            <a:endParaRPr lang="en-US" sz="800" b="1" baseline="-25000" dirty="0">
              <a:solidFill>
                <a:srgbClr val="FFFFFF">
                  <a:lumMod val="50000"/>
                </a:srgbClr>
              </a:solidFill>
              <a:latin typeface="Helvetica"/>
              <a:cs typeface="Helvetica"/>
            </a:endParaRPr>
          </a:p>
        </p:txBody>
      </p:sp>
      <p:sp>
        <p:nvSpPr>
          <p:cNvPr id="97" name="Text Box 4"/>
          <p:cNvSpPr txBox="1">
            <a:spLocks noChangeArrowheads="1"/>
          </p:cNvSpPr>
          <p:nvPr/>
        </p:nvSpPr>
        <p:spPr bwMode="auto">
          <a:xfrm>
            <a:off x="796611" y="1549101"/>
            <a:ext cx="613485" cy="215444"/>
          </a:xfrm>
          <a:prstGeom prst="rect">
            <a:avLst/>
          </a:prstGeom>
          <a:noFill/>
          <a:ln w="9525">
            <a:noFill/>
            <a:miter lim="800000"/>
            <a:headEnd/>
            <a:tailEnd/>
          </a:ln>
          <a:effectLst/>
        </p:spPr>
        <p:txBody>
          <a:bodyPr wrap="square">
            <a:spAutoFit/>
          </a:bodyPr>
          <a:lstStyle/>
          <a:p>
            <a:pPr algn="l" fontAlgn="base">
              <a:spcBef>
                <a:spcPct val="0"/>
              </a:spcBef>
              <a:spcAft>
                <a:spcPct val="0"/>
              </a:spcAft>
            </a:pPr>
            <a:r>
              <a:rPr lang="en-US" sz="800" b="1" dirty="0" smtClean="0">
                <a:solidFill>
                  <a:srgbClr val="FFFFFF">
                    <a:lumMod val="50000"/>
                  </a:srgbClr>
                </a:solidFill>
                <a:latin typeface="Helvetica"/>
                <a:cs typeface="Helvetica"/>
              </a:rPr>
              <a:t>outside</a:t>
            </a:r>
            <a:endParaRPr lang="en-US" sz="800" b="1" baseline="-25000" dirty="0">
              <a:solidFill>
                <a:srgbClr val="FFFFFF">
                  <a:lumMod val="50000"/>
                </a:srgbClr>
              </a:solidFill>
              <a:latin typeface="Helvetica"/>
              <a:cs typeface="Helvetica"/>
            </a:endParaRPr>
          </a:p>
        </p:txBody>
      </p:sp>
      <p:sp>
        <p:nvSpPr>
          <p:cNvPr id="104" name="AutoShape 137"/>
          <p:cNvSpPr>
            <a:spLocks noChangeArrowheads="1"/>
          </p:cNvSpPr>
          <p:nvPr/>
        </p:nvSpPr>
        <p:spPr bwMode="auto">
          <a:xfrm>
            <a:off x="1795589" y="2415374"/>
            <a:ext cx="331371" cy="216661"/>
          </a:xfrm>
          <a:prstGeom prst="can">
            <a:avLst>
              <a:gd name="adj" fmla="val 35770"/>
            </a:avLst>
          </a:prstGeom>
          <a:solidFill>
            <a:srgbClr val="00CC99"/>
          </a:solidFill>
          <a:ln w="9525">
            <a:solidFill>
              <a:schemeClr val="tx1"/>
            </a:solidFill>
            <a:round/>
            <a:headEnd/>
            <a:tailEnd/>
          </a:ln>
          <a:effectLst/>
        </p:spPr>
        <p:txBody>
          <a:bodyPr wrap="none" anchor="ctr"/>
          <a:lstStyle/>
          <a:p>
            <a:pPr fontAlgn="base">
              <a:spcBef>
                <a:spcPct val="0"/>
              </a:spcBef>
              <a:spcAft>
                <a:spcPct val="0"/>
              </a:spcAft>
            </a:pPr>
            <a:endParaRPr lang="en-US" sz="800" dirty="0">
              <a:solidFill>
                <a:srgbClr val="000000"/>
              </a:solidFill>
              <a:latin typeface="Helvetica"/>
              <a:cs typeface="Helvetica"/>
            </a:endParaRPr>
          </a:p>
        </p:txBody>
      </p:sp>
      <p:sp>
        <p:nvSpPr>
          <p:cNvPr id="10" name="Freeform 9"/>
          <p:cNvSpPr/>
          <p:nvPr/>
        </p:nvSpPr>
        <p:spPr>
          <a:xfrm>
            <a:off x="2580226" y="2538035"/>
            <a:ext cx="425987" cy="1205952"/>
          </a:xfrm>
          <a:custGeom>
            <a:avLst/>
            <a:gdLst>
              <a:gd name="connsiteX0" fmla="*/ 48037 w 445239"/>
              <a:gd name="connsiteY0" fmla="*/ 129261 h 1280212"/>
              <a:gd name="connsiteX1" fmla="*/ 133762 w 445239"/>
              <a:gd name="connsiteY1" fmla="*/ 275311 h 1280212"/>
              <a:gd name="connsiteX2" fmla="*/ 130587 w 445239"/>
              <a:gd name="connsiteY2" fmla="*/ 424536 h 1280212"/>
              <a:gd name="connsiteX3" fmla="*/ 13112 w 445239"/>
              <a:gd name="connsiteY3" fmla="*/ 586461 h 1280212"/>
              <a:gd name="connsiteX4" fmla="*/ 6762 w 445239"/>
              <a:gd name="connsiteY4" fmla="*/ 780136 h 1280212"/>
              <a:gd name="connsiteX5" fmla="*/ 48037 w 445239"/>
              <a:gd name="connsiteY5" fmla="*/ 983336 h 1280212"/>
              <a:gd name="connsiteX6" fmla="*/ 28987 w 445239"/>
              <a:gd name="connsiteY6" fmla="*/ 1069061 h 1280212"/>
              <a:gd name="connsiteX7" fmla="*/ 9937 w 445239"/>
              <a:gd name="connsiteY7" fmla="*/ 1227811 h 1280212"/>
              <a:gd name="connsiteX8" fmla="*/ 108362 w 445239"/>
              <a:gd name="connsiteY8" fmla="*/ 1275436 h 1280212"/>
              <a:gd name="connsiteX9" fmla="*/ 317912 w 445239"/>
              <a:gd name="connsiteY9" fmla="*/ 1262736 h 1280212"/>
              <a:gd name="connsiteX10" fmla="*/ 327437 w 445239"/>
              <a:gd name="connsiteY10" fmla="*/ 1135736 h 1280212"/>
              <a:gd name="connsiteX11" fmla="*/ 375062 w 445239"/>
              <a:gd name="connsiteY11" fmla="*/ 1027786 h 1280212"/>
              <a:gd name="connsiteX12" fmla="*/ 390937 w 445239"/>
              <a:gd name="connsiteY12" fmla="*/ 951586 h 1280212"/>
              <a:gd name="connsiteX13" fmla="*/ 175037 w 445239"/>
              <a:gd name="connsiteY13" fmla="*/ 786486 h 1280212"/>
              <a:gd name="connsiteX14" fmla="*/ 181387 w 445239"/>
              <a:gd name="connsiteY14" fmla="*/ 557886 h 1280212"/>
              <a:gd name="connsiteX15" fmla="*/ 368712 w 445239"/>
              <a:gd name="connsiteY15" fmla="*/ 345161 h 1280212"/>
              <a:gd name="connsiteX16" fmla="*/ 419512 w 445239"/>
              <a:gd name="connsiteY16" fmla="*/ 126086 h 1280212"/>
              <a:gd name="connsiteX17" fmla="*/ 432212 w 445239"/>
              <a:gd name="connsiteY17" fmla="*/ 2261 h 1280212"/>
              <a:gd name="connsiteX18" fmla="*/ 232187 w 445239"/>
              <a:gd name="connsiteY18" fmla="*/ 43536 h 1280212"/>
              <a:gd name="connsiteX19" fmla="*/ 13112 w 445239"/>
              <a:gd name="connsiteY19" fmla="*/ 11786 h 1280212"/>
              <a:gd name="connsiteX20" fmla="*/ 48037 w 445239"/>
              <a:gd name="connsiteY20" fmla="*/ 129261 h 1280212"/>
              <a:gd name="connsiteX0" fmla="*/ 48037 w 445239"/>
              <a:gd name="connsiteY0" fmla="*/ 129261 h 1277963"/>
              <a:gd name="connsiteX1" fmla="*/ 133762 w 445239"/>
              <a:gd name="connsiteY1" fmla="*/ 275311 h 1277963"/>
              <a:gd name="connsiteX2" fmla="*/ 130587 w 445239"/>
              <a:gd name="connsiteY2" fmla="*/ 424536 h 1277963"/>
              <a:gd name="connsiteX3" fmla="*/ 13112 w 445239"/>
              <a:gd name="connsiteY3" fmla="*/ 586461 h 1277963"/>
              <a:gd name="connsiteX4" fmla="*/ 6762 w 445239"/>
              <a:gd name="connsiteY4" fmla="*/ 780136 h 1277963"/>
              <a:gd name="connsiteX5" fmla="*/ 48037 w 445239"/>
              <a:gd name="connsiteY5" fmla="*/ 983336 h 1277963"/>
              <a:gd name="connsiteX6" fmla="*/ 28987 w 445239"/>
              <a:gd name="connsiteY6" fmla="*/ 1069061 h 1277963"/>
              <a:gd name="connsiteX7" fmla="*/ 9937 w 445239"/>
              <a:gd name="connsiteY7" fmla="*/ 1227811 h 1277963"/>
              <a:gd name="connsiteX8" fmla="*/ 108362 w 445239"/>
              <a:gd name="connsiteY8" fmla="*/ 1275436 h 1277963"/>
              <a:gd name="connsiteX9" fmla="*/ 317912 w 445239"/>
              <a:gd name="connsiteY9" fmla="*/ 1262736 h 1277963"/>
              <a:gd name="connsiteX10" fmla="*/ 359187 w 445239"/>
              <a:gd name="connsiteY10" fmla="*/ 1189711 h 1277963"/>
              <a:gd name="connsiteX11" fmla="*/ 375062 w 445239"/>
              <a:gd name="connsiteY11" fmla="*/ 1027786 h 1277963"/>
              <a:gd name="connsiteX12" fmla="*/ 390937 w 445239"/>
              <a:gd name="connsiteY12" fmla="*/ 951586 h 1277963"/>
              <a:gd name="connsiteX13" fmla="*/ 175037 w 445239"/>
              <a:gd name="connsiteY13" fmla="*/ 786486 h 1277963"/>
              <a:gd name="connsiteX14" fmla="*/ 181387 w 445239"/>
              <a:gd name="connsiteY14" fmla="*/ 557886 h 1277963"/>
              <a:gd name="connsiteX15" fmla="*/ 368712 w 445239"/>
              <a:gd name="connsiteY15" fmla="*/ 345161 h 1277963"/>
              <a:gd name="connsiteX16" fmla="*/ 419512 w 445239"/>
              <a:gd name="connsiteY16" fmla="*/ 126086 h 1277963"/>
              <a:gd name="connsiteX17" fmla="*/ 432212 w 445239"/>
              <a:gd name="connsiteY17" fmla="*/ 2261 h 1277963"/>
              <a:gd name="connsiteX18" fmla="*/ 232187 w 445239"/>
              <a:gd name="connsiteY18" fmla="*/ 43536 h 1277963"/>
              <a:gd name="connsiteX19" fmla="*/ 13112 w 445239"/>
              <a:gd name="connsiteY19" fmla="*/ 11786 h 1277963"/>
              <a:gd name="connsiteX20" fmla="*/ 48037 w 445239"/>
              <a:gd name="connsiteY20" fmla="*/ 129261 h 1277963"/>
              <a:gd name="connsiteX0" fmla="*/ 48037 w 445239"/>
              <a:gd name="connsiteY0" fmla="*/ 129261 h 1277963"/>
              <a:gd name="connsiteX1" fmla="*/ 133762 w 445239"/>
              <a:gd name="connsiteY1" fmla="*/ 275311 h 1277963"/>
              <a:gd name="connsiteX2" fmla="*/ 130587 w 445239"/>
              <a:gd name="connsiteY2" fmla="*/ 424536 h 1277963"/>
              <a:gd name="connsiteX3" fmla="*/ 13112 w 445239"/>
              <a:gd name="connsiteY3" fmla="*/ 586461 h 1277963"/>
              <a:gd name="connsiteX4" fmla="*/ 6762 w 445239"/>
              <a:gd name="connsiteY4" fmla="*/ 780136 h 1277963"/>
              <a:gd name="connsiteX5" fmla="*/ 48037 w 445239"/>
              <a:gd name="connsiteY5" fmla="*/ 983336 h 1277963"/>
              <a:gd name="connsiteX6" fmla="*/ 28987 w 445239"/>
              <a:gd name="connsiteY6" fmla="*/ 1069061 h 1277963"/>
              <a:gd name="connsiteX7" fmla="*/ 9937 w 445239"/>
              <a:gd name="connsiteY7" fmla="*/ 1227811 h 1277963"/>
              <a:gd name="connsiteX8" fmla="*/ 108362 w 445239"/>
              <a:gd name="connsiteY8" fmla="*/ 1275436 h 1277963"/>
              <a:gd name="connsiteX9" fmla="*/ 317912 w 445239"/>
              <a:gd name="connsiteY9" fmla="*/ 1262736 h 1277963"/>
              <a:gd name="connsiteX10" fmla="*/ 359187 w 445239"/>
              <a:gd name="connsiteY10" fmla="*/ 1189711 h 1277963"/>
              <a:gd name="connsiteX11" fmla="*/ 362362 w 445239"/>
              <a:gd name="connsiteY11" fmla="*/ 1050011 h 1277963"/>
              <a:gd name="connsiteX12" fmla="*/ 390937 w 445239"/>
              <a:gd name="connsiteY12" fmla="*/ 951586 h 1277963"/>
              <a:gd name="connsiteX13" fmla="*/ 175037 w 445239"/>
              <a:gd name="connsiteY13" fmla="*/ 786486 h 1277963"/>
              <a:gd name="connsiteX14" fmla="*/ 181387 w 445239"/>
              <a:gd name="connsiteY14" fmla="*/ 557886 h 1277963"/>
              <a:gd name="connsiteX15" fmla="*/ 368712 w 445239"/>
              <a:gd name="connsiteY15" fmla="*/ 345161 h 1277963"/>
              <a:gd name="connsiteX16" fmla="*/ 419512 w 445239"/>
              <a:gd name="connsiteY16" fmla="*/ 126086 h 1277963"/>
              <a:gd name="connsiteX17" fmla="*/ 432212 w 445239"/>
              <a:gd name="connsiteY17" fmla="*/ 2261 h 1277963"/>
              <a:gd name="connsiteX18" fmla="*/ 232187 w 445239"/>
              <a:gd name="connsiteY18" fmla="*/ 43536 h 1277963"/>
              <a:gd name="connsiteX19" fmla="*/ 13112 w 445239"/>
              <a:gd name="connsiteY19" fmla="*/ 11786 h 1277963"/>
              <a:gd name="connsiteX20" fmla="*/ 48037 w 445239"/>
              <a:gd name="connsiteY20" fmla="*/ 129261 h 1277963"/>
              <a:gd name="connsiteX0" fmla="*/ 48037 w 445239"/>
              <a:gd name="connsiteY0" fmla="*/ 129261 h 1277963"/>
              <a:gd name="connsiteX1" fmla="*/ 133762 w 445239"/>
              <a:gd name="connsiteY1" fmla="*/ 275311 h 1277963"/>
              <a:gd name="connsiteX2" fmla="*/ 130587 w 445239"/>
              <a:gd name="connsiteY2" fmla="*/ 424536 h 1277963"/>
              <a:gd name="connsiteX3" fmla="*/ 13112 w 445239"/>
              <a:gd name="connsiteY3" fmla="*/ 586461 h 1277963"/>
              <a:gd name="connsiteX4" fmla="*/ 6762 w 445239"/>
              <a:gd name="connsiteY4" fmla="*/ 780136 h 1277963"/>
              <a:gd name="connsiteX5" fmla="*/ 48037 w 445239"/>
              <a:gd name="connsiteY5" fmla="*/ 983336 h 1277963"/>
              <a:gd name="connsiteX6" fmla="*/ 28987 w 445239"/>
              <a:gd name="connsiteY6" fmla="*/ 1069061 h 1277963"/>
              <a:gd name="connsiteX7" fmla="*/ 9937 w 445239"/>
              <a:gd name="connsiteY7" fmla="*/ 1227811 h 1277963"/>
              <a:gd name="connsiteX8" fmla="*/ 108362 w 445239"/>
              <a:gd name="connsiteY8" fmla="*/ 1275436 h 1277963"/>
              <a:gd name="connsiteX9" fmla="*/ 317912 w 445239"/>
              <a:gd name="connsiteY9" fmla="*/ 1262736 h 1277963"/>
              <a:gd name="connsiteX10" fmla="*/ 359187 w 445239"/>
              <a:gd name="connsiteY10" fmla="*/ 1189711 h 1277963"/>
              <a:gd name="connsiteX11" fmla="*/ 362362 w 445239"/>
              <a:gd name="connsiteY11" fmla="*/ 1050011 h 1277963"/>
              <a:gd name="connsiteX12" fmla="*/ 279812 w 445239"/>
              <a:gd name="connsiteY12" fmla="*/ 945236 h 1277963"/>
              <a:gd name="connsiteX13" fmla="*/ 175037 w 445239"/>
              <a:gd name="connsiteY13" fmla="*/ 786486 h 1277963"/>
              <a:gd name="connsiteX14" fmla="*/ 181387 w 445239"/>
              <a:gd name="connsiteY14" fmla="*/ 557886 h 1277963"/>
              <a:gd name="connsiteX15" fmla="*/ 368712 w 445239"/>
              <a:gd name="connsiteY15" fmla="*/ 345161 h 1277963"/>
              <a:gd name="connsiteX16" fmla="*/ 419512 w 445239"/>
              <a:gd name="connsiteY16" fmla="*/ 126086 h 1277963"/>
              <a:gd name="connsiteX17" fmla="*/ 432212 w 445239"/>
              <a:gd name="connsiteY17" fmla="*/ 2261 h 1277963"/>
              <a:gd name="connsiteX18" fmla="*/ 232187 w 445239"/>
              <a:gd name="connsiteY18" fmla="*/ 43536 h 1277963"/>
              <a:gd name="connsiteX19" fmla="*/ 13112 w 445239"/>
              <a:gd name="connsiteY19" fmla="*/ 11786 h 1277963"/>
              <a:gd name="connsiteX20" fmla="*/ 48037 w 445239"/>
              <a:gd name="connsiteY20" fmla="*/ 129261 h 1277963"/>
              <a:gd name="connsiteX0" fmla="*/ 48037 w 445239"/>
              <a:gd name="connsiteY0" fmla="*/ 129261 h 1277220"/>
              <a:gd name="connsiteX1" fmla="*/ 133762 w 445239"/>
              <a:gd name="connsiteY1" fmla="*/ 275311 h 1277220"/>
              <a:gd name="connsiteX2" fmla="*/ 130587 w 445239"/>
              <a:gd name="connsiteY2" fmla="*/ 424536 h 1277220"/>
              <a:gd name="connsiteX3" fmla="*/ 13112 w 445239"/>
              <a:gd name="connsiteY3" fmla="*/ 586461 h 1277220"/>
              <a:gd name="connsiteX4" fmla="*/ 6762 w 445239"/>
              <a:gd name="connsiteY4" fmla="*/ 780136 h 1277220"/>
              <a:gd name="connsiteX5" fmla="*/ 48037 w 445239"/>
              <a:gd name="connsiteY5" fmla="*/ 983336 h 1277220"/>
              <a:gd name="connsiteX6" fmla="*/ 28987 w 445239"/>
              <a:gd name="connsiteY6" fmla="*/ 1069061 h 1277220"/>
              <a:gd name="connsiteX7" fmla="*/ 9937 w 445239"/>
              <a:gd name="connsiteY7" fmla="*/ 1227811 h 1277220"/>
              <a:gd name="connsiteX8" fmla="*/ 108362 w 445239"/>
              <a:gd name="connsiteY8" fmla="*/ 1275436 h 1277220"/>
              <a:gd name="connsiteX9" fmla="*/ 317912 w 445239"/>
              <a:gd name="connsiteY9" fmla="*/ 1262736 h 1277220"/>
              <a:gd name="connsiteX10" fmla="*/ 368712 w 445239"/>
              <a:gd name="connsiteY10" fmla="*/ 1221461 h 1277220"/>
              <a:gd name="connsiteX11" fmla="*/ 362362 w 445239"/>
              <a:gd name="connsiteY11" fmla="*/ 1050011 h 1277220"/>
              <a:gd name="connsiteX12" fmla="*/ 279812 w 445239"/>
              <a:gd name="connsiteY12" fmla="*/ 945236 h 1277220"/>
              <a:gd name="connsiteX13" fmla="*/ 175037 w 445239"/>
              <a:gd name="connsiteY13" fmla="*/ 786486 h 1277220"/>
              <a:gd name="connsiteX14" fmla="*/ 181387 w 445239"/>
              <a:gd name="connsiteY14" fmla="*/ 557886 h 1277220"/>
              <a:gd name="connsiteX15" fmla="*/ 368712 w 445239"/>
              <a:gd name="connsiteY15" fmla="*/ 345161 h 1277220"/>
              <a:gd name="connsiteX16" fmla="*/ 419512 w 445239"/>
              <a:gd name="connsiteY16" fmla="*/ 126086 h 1277220"/>
              <a:gd name="connsiteX17" fmla="*/ 432212 w 445239"/>
              <a:gd name="connsiteY17" fmla="*/ 2261 h 1277220"/>
              <a:gd name="connsiteX18" fmla="*/ 232187 w 445239"/>
              <a:gd name="connsiteY18" fmla="*/ 43536 h 1277220"/>
              <a:gd name="connsiteX19" fmla="*/ 13112 w 445239"/>
              <a:gd name="connsiteY19" fmla="*/ 11786 h 1277220"/>
              <a:gd name="connsiteX20" fmla="*/ 48037 w 445239"/>
              <a:gd name="connsiteY20" fmla="*/ 129261 h 1277220"/>
              <a:gd name="connsiteX0" fmla="*/ 48037 w 445239"/>
              <a:gd name="connsiteY0" fmla="*/ 129261 h 1281792"/>
              <a:gd name="connsiteX1" fmla="*/ 133762 w 445239"/>
              <a:gd name="connsiteY1" fmla="*/ 275311 h 1281792"/>
              <a:gd name="connsiteX2" fmla="*/ 130587 w 445239"/>
              <a:gd name="connsiteY2" fmla="*/ 424536 h 1281792"/>
              <a:gd name="connsiteX3" fmla="*/ 13112 w 445239"/>
              <a:gd name="connsiteY3" fmla="*/ 586461 h 1281792"/>
              <a:gd name="connsiteX4" fmla="*/ 6762 w 445239"/>
              <a:gd name="connsiteY4" fmla="*/ 780136 h 1281792"/>
              <a:gd name="connsiteX5" fmla="*/ 48037 w 445239"/>
              <a:gd name="connsiteY5" fmla="*/ 983336 h 1281792"/>
              <a:gd name="connsiteX6" fmla="*/ 28987 w 445239"/>
              <a:gd name="connsiteY6" fmla="*/ 1069061 h 1281792"/>
              <a:gd name="connsiteX7" fmla="*/ 9937 w 445239"/>
              <a:gd name="connsiteY7" fmla="*/ 1227811 h 1281792"/>
              <a:gd name="connsiteX8" fmla="*/ 108362 w 445239"/>
              <a:gd name="connsiteY8" fmla="*/ 1275436 h 1281792"/>
              <a:gd name="connsiteX9" fmla="*/ 263937 w 445239"/>
              <a:gd name="connsiteY9" fmla="*/ 1275436 h 1281792"/>
              <a:gd name="connsiteX10" fmla="*/ 368712 w 445239"/>
              <a:gd name="connsiteY10" fmla="*/ 1221461 h 1281792"/>
              <a:gd name="connsiteX11" fmla="*/ 362362 w 445239"/>
              <a:gd name="connsiteY11" fmla="*/ 1050011 h 1281792"/>
              <a:gd name="connsiteX12" fmla="*/ 279812 w 445239"/>
              <a:gd name="connsiteY12" fmla="*/ 945236 h 1281792"/>
              <a:gd name="connsiteX13" fmla="*/ 175037 w 445239"/>
              <a:gd name="connsiteY13" fmla="*/ 786486 h 1281792"/>
              <a:gd name="connsiteX14" fmla="*/ 181387 w 445239"/>
              <a:gd name="connsiteY14" fmla="*/ 557886 h 1281792"/>
              <a:gd name="connsiteX15" fmla="*/ 368712 w 445239"/>
              <a:gd name="connsiteY15" fmla="*/ 345161 h 1281792"/>
              <a:gd name="connsiteX16" fmla="*/ 419512 w 445239"/>
              <a:gd name="connsiteY16" fmla="*/ 126086 h 1281792"/>
              <a:gd name="connsiteX17" fmla="*/ 432212 w 445239"/>
              <a:gd name="connsiteY17" fmla="*/ 2261 h 1281792"/>
              <a:gd name="connsiteX18" fmla="*/ 232187 w 445239"/>
              <a:gd name="connsiteY18" fmla="*/ 43536 h 1281792"/>
              <a:gd name="connsiteX19" fmla="*/ 13112 w 445239"/>
              <a:gd name="connsiteY19" fmla="*/ 11786 h 1281792"/>
              <a:gd name="connsiteX20" fmla="*/ 48037 w 445239"/>
              <a:gd name="connsiteY20" fmla="*/ 129261 h 1281792"/>
              <a:gd name="connsiteX0" fmla="*/ 48037 w 445239"/>
              <a:gd name="connsiteY0" fmla="*/ 129261 h 1280270"/>
              <a:gd name="connsiteX1" fmla="*/ 133762 w 445239"/>
              <a:gd name="connsiteY1" fmla="*/ 275311 h 1280270"/>
              <a:gd name="connsiteX2" fmla="*/ 130587 w 445239"/>
              <a:gd name="connsiteY2" fmla="*/ 424536 h 1280270"/>
              <a:gd name="connsiteX3" fmla="*/ 13112 w 445239"/>
              <a:gd name="connsiteY3" fmla="*/ 586461 h 1280270"/>
              <a:gd name="connsiteX4" fmla="*/ 6762 w 445239"/>
              <a:gd name="connsiteY4" fmla="*/ 780136 h 1280270"/>
              <a:gd name="connsiteX5" fmla="*/ 48037 w 445239"/>
              <a:gd name="connsiteY5" fmla="*/ 983336 h 1280270"/>
              <a:gd name="connsiteX6" fmla="*/ 28987 w 445239"/>
              <a:gd name="connsiteY6" fmla="*/ 1069061 h 1280270"/>
              <a:gd name="connsiteX7" fmla="*/ 9937 w 445239"/>
              <a:gd name="connsiteY7" fmla="*/ 1227811 h 1280270"/>
              <a:gd name="connsiteX8" fmla="*/ 108362 w 445239"/>
              <a:gd name="connsiteY8" fmla="*/ 1275436 h 1280270"/>
              <a:gd name="connsiteX9" fmla="*/ 263937 w 445239"/>
              <a:gd name="connsiteY9" fmla="*/ 1275436 h 1280270"/>
              <a:gd name="connsiteX10" fmla="*/ 368712 w 445239"/>
              <a:gd name="connsiteY10" fmla="*/ 1246861 h 1280270"/>
              <a:gd name="connsiteX11" fmla="*/ 362362 w 445239"/>
              <a:gd name="connsiteY11" fmla="*/ 1050011 h 1280270"/>
              <a:gd name="connsiteX12" fmla="*/ 279812 w 445239"/>
              <a:gd name="connsiteY12" fmla="*/ 945236 h 1280270"/>
              <a:gd name="connsiteX13" fmla="*/ 175037 w 445239"/>
              <a:gd name="connsiteY13" fmla="*/ 786486 h 1280270"/>
              <a:gd name="connsiteX14" fmla="*/ 181387 w 445239"/>
              <a:gd name="connsiteY14" fmla="*/ 557886 h 1280270"/>
              <a:gd name="connsiteX15" fmla="*/ 368712 w 445239"/>
              <a:gd name="connsiteY15" fmla="*/ 345161 h 1280270"/>
              <a:gd name="connsiteX16" fmla="*/ 419512 w 445239"/>
              <a:gd name="connsiteY16" fmla="*/ 126086 h 1280270"/>
              <a:gd name="connsiteX17" fmla="*/ 432212 w 445239"/>
              <a:gd name="connsiteY17" fmla="*/ 2261 h 1280270"/>
              <a:gd name="connsiteX18" fmla="*/ 232187 w 445239"/>
              <a:gd name="connsiteY18" fmla="*/ 43536 h 1280270"/>
              <a:gd name="connsiteX19" fmla="*/ 13112 w 445239"/>
              <a:gd name="connsiteY19" fmla="*/ 11786 h 1280270"/>
              <a:gd name="connsiteX20" fmla="*/ 48037 w 445239"/>
              <a:gd name="connsiteY20" fmla="*/ 129261 h 1280270"/>
              <a:gd name="connsiteX0" fmla="*/ 48037 w 445239"/>
              <a:gd name="connsiteY0" fmla="*/ 129261 h 1281875"/>
              <a:gd name="connsiteX1" fmla="*/ 133762 w 445239"/>
              <a:gd name="connsiteY1" fmla="*/ 275311 h 1281875"/>
              <a:gd name="connsiteX2" fmla="*/ 130587 w 445239"/>
              <a:gd name="connsiteY2" fmla="*/ 424536 h 1281875"/>
              <a:gd name="connsiteX3" fmla="*/ 13112 w 445239"/>
              <a:gd name="connsiteY3" fmla="*/ 586461 h 1281875"/>
              <a:gd name="connsiteX4" fmla="*/ 6762 w 445239"/>
              <a:gd name="connsiteY4" fmla="*/ 780136 h 1281875"/>
              <a:gd name="connsiteX5" fmla="*/ 48037 w 445239"/>
              <a:gd name="connsiteY5" fmla="*/ 983336 h 1281875"/>
              <a:gd name="connsiteX6" fmla="*/ 28987 w 445239"/>
              <a:gd name="connsiteY6" fmla="*/ 1069061 h 1281875"/>
              <a:gd name="connsiteX7" fmla="*/ 9937 w 445239"/>
              <a:gd name="connsiteY7" fmla="*/ 1227811 h 1281875"/>
              <a:gd name="connsiteX8" fmla="*/ 108362 w 445239"/>
              <a:gd name="connsiteY8" fmla="*/ 1275436 h 1281875"/>
              <a:gd name="connsiteX9" fmla="*/ 263937 w 445239"/>
              <a:gd name="connsiteY9" fmla="*/ 1275436 h 1281875"/>
              <a:gd name="connsiteX10" fmla="*/ 368712 w 445239"/>
              <a:gd name="connsiteY10" fmla="*/ 1246861 h 1281875"/>
              <a:gd name="connsiteX11" fmla="*/ 362362 w 445239"/>
              <a:gd name="connsiteY11" fmla="*/ 1050011 h 1281875"/>
              <a:gd name="connsiteX12" fmla="*/ 279812 w 445239"/>
              <a:gd name="connsiteY12" fmla="*/ 945236 h 1281875"/>
              <a:gd name="connsiteX13" fmla="*/ 175037 w 445239"/>
              <a:gd name="connsiteY13" fmla="*/ 786486 h 1281875"/>
              <a:gd name="connsiteX14" fmla="*/ 181387 w 445239"/>
              <a:gd name="connsiteY14" fmla="*/ 557886 h 1281875"/>
              <a:gd name="connsiteX15" fmla="*/ 368712 w 445239"/>
              <a:gd name="connsiteY15" fmla="*/ 345161 h 1281875"/>
              <a:gd name="connsiteX16" fmla="*/ 419512 w 445239"/>
              <a:gd name="connsiteY16" fmla="*/ 126086 h 1281875"/>
              <a:gd name="connsiteX17" fmla="*/ 432212 w 445239"/>
              <a:gd name="connsiteY17" fmla="*/ 2261 h 1281875"/>
              <a:gd name="connsiteX18" fmla="*/ 232187 w 445239"/>
              <a:gd name="connsiteY18" fmla="*/ 43536 h 1281875"/>
              <a:gd name="connsiteX19" fmla="*/ 13112 w 445239"/>
              <a:gd name="connsiteY19" fmla="*/ 11786 h 1281875"/>
              <a:gd name="connsiteX20" fmla="*/ 48037 w 445239"/>
              <a:gd name="connsiteY20" fmla="*/ 129261 h 1281875"/>
              <a:gd name="connsiteX0" fmla="*/ 48037 w 445239"/>
              <a:gd name="connsiteY0" fmla="*/ 129261 h 1280270"/>
              <a:gd name="connsiteX1" fmla="*/ 133762 w 445239"/>
              <a:gd name="connsiteY1" fmla="*/ 275311 h 1280270"/>
              <a:gd name="connsiteX2" fmla="*/ 130587 w 445239"/>
              <a:gd name="connsiteY2" fmla="*/ 424536 h 1280270"/>
              <a:gd name="connsiteX3" fmla="*/ 13112 w 445239"/>
              <a:gd name="connsiteY3" fmla="*/ 586461 h 1280270"/>
              <a:gd name="connsiteX4" fmla="*/ 6762 w 445239"/>
              <a:gd name="connsiteY4" fmla="*/ 780136 h 1280270"/>
              <a:gd name="connsiteX5" fmla="*/ 48037 w 445239"/>
              <a:gd name="connsiteY5" fmla="*/ 983336 h 1280270"/>
              <a:gd name="connsiteX6" fmla="*/ 28987 w 445239"/>
              <a:gd name="connsiteY6" fmla="*/ 1069061 h 1280270"/>
              <a:gd name="connsiteX7" fmla="*/ 9937 w 445239"/>
              <a:gd name="connsiteY7" fmla="*/ 1227811 h 1280270"/>
              <a:gd name="connsiteX8" fmla="*/ 108362 w 445239"/>
              <a:gd name="connsiteY8" fmla="*/ 1275436 h 1280270"/>
              <a:gd name="connsiteX9" fmla="*/ 263937 w 445239"/>
              <a:gd name="connsiteY9" fmla="*/ 1275436 h 1280270"/>
              <a:gd name="connsiteX10" fmla="*/ 368712 w 445239"/>
              <a:gd name="connsiteY10" fmla="*/ 1246861 h 1280270"/>
              <a:gd name="connsiteX11" fmla="*/ 362362 w 445239"/>
              <a:gd name="connsiteY11" fmla="*/ 1050011 h 1280270"/>
              <a:gd name="connsiteX12" fmla="*/ 279812 w 445239"/>
              <a:gd name="connsiteY12" fmla="*/ 945236 h 1280270"/>
              <a:gd name="connsiteX13" fmla="*/ 175037 w 445239"/>
              <a:gd name="connsiteY13" fmla="*/ 786486 h 1280270"/>
              <a:gd name="connsiteX14" fmla="*/ 181387 w 445239"/>
              <a:gd name="connsiteY14" fmla="*/ 557886 h 1280270"/>
              <a:gd name="connsiteX15" fmla="*/ 368712 w 445239"/>
              <a:gd name="connsiteY15" fmla="*/ 345161 h 1280270"/>
              <a:gd name="connsiteX16" fmla="*/ 419512 w 445239"/>
              <a:gd name="connsiteY16" fmla="*/ 126086 h 1280270"/>
              <a:gd name="connsiteX17" fmla="*/ 432212 w 445239"/>
              <a:gd name="connsiteY17" fmla="*/ 2261 h 1280270"/>
              <a:gd name="connsiteX18" fmla="*/ 232187 w 445239"/>
              <a:gd name="connsiteY18" fmla="*/ 43536 h 1280270"/>
              <a:gd name="connsiteX19" fmla="*/ 13112 w 445239"/>
              <a:gd name="connsiteY19" fmla="*/ 11786 h 1280270"/>
              <a:gd name="connsiteX20" fmla="*/ 48037 w 445239"/>
              <a:gd name="connsiteY20" fmla="*/ 129261 h 1280270"/>
              <a:gd name="connsiteX0" fmla="*/ 48037 w 445239"/>
              <a:gd name="connsiteY0" fmla="*/ 129261 h 1280052"/>
              <a:gd name="connsiteX1" fmla="*/ 133762 w 445239"/>
              <a:gd name="connsiteY1" fmla="*/ 275311 h 1280052"/>
              <a:gd name="connsiteX2" fmla="*/ 130587 w 445239"/>
              <a:gd name="connsiteY2" fmla="*/ 424536 h 1280052"/>
              <a:gd name="connsiteX3" fmla="*/ 13112 w 445239"/>
              <a:gd name="connsiteY3" fmla="*/ 586461 h 1280052"/>
              <a:gd name="connsiteX4" fmla="*/ 6762 w 445239"/>
              <a:gd name="connsiteY4" fmla="*/ 780136 h 1280052"/>
              <a:gd name="connsiteX5" fmla="*/ 48037 w 445239"/>
              <a:gd name="connsiteY5" fmla="*/ 983336 h 1280052"/>
              <a:gd name="connsiteX6" fmla="*/ 28987 w 445239"/>
              <a:gd name="connsiteY6" fmla="*/ 1069061 h 1280052"/>
              <a:gd name="connsiteX7" fmla="*/ 48037 w 445239"/>
              <a:gd name="connsiteY7" fmla="*/ 1230986 h 1280052"/>
              <a:gd name="connsiteX8" fmla="*/ 108362 w 445239"/>
              <a:gd name="connsiteY8" fmla="*/ 1275436 h 1280052"/>
              <a:gd name="connsiteX9" fmla="*/ 263937 w 445239"/>
              <a:gd name="connsiteY9" fmla="*/ 1275436 h 1280052"/>
              <a:gd name="connsiteX10" fmla="*/ 368712 w 445239"/>
              <a:gd name="connsiteY10" fmla="*/ 1246861 h 1280052"/>
              <a:gd name="connsiteX11" fmla="*/ 362362 w 445239"/>
              <a:gd name="connsiteY11" fmla="*/ 1050011 h 1280052"/>
              <a:gd name="connsiteX12" fmla="*/ 279812 w 445239"/>
              <a:gd name="connsiteY12" fmla="*/ 945236 h 1280052"/>
              <a:gd name="connsiteX13" fmla="*/ 175037 w 445239"/>
              <a:gd name="connsiteY13" fmla="*/ 786486 h 1280052"/>
              <a:gd name="connsiteX14" fmla="*/ 181387 w 445239"/>
              <a:gd name="connsiteY14" fmla="*/ 557886 h 1280052"/>
              <a:gd name="connsiteX15" fmla="*/ 368712 w 445239"/>
              <a:gd name="connsiteY15" fmla="*/ 345161 h 1280052"/>
              <a:gd name="connsiteX16" fmla="*/ 419512 w 445239"/>
              <a:gd name="connsiteY16" fmla="*/ 126086 h 1280052"/>
              <a:gd name="connsiteX17" fmla="*/ 432212 w 445239"/>
              <a:gd name="connsiteY17" fmla="*/ 2261 h 1280052"/>
              <a:gd name="connsiteX18" fmla="*/ 232187 w 445239"/>
              <a:gd name="connsiteY18" fmla="*/ 43536 h 1280052"/>
              <a:gd name="connsiteX19" fmla="*/ 13112 w 445239"/>
              <a:gd name="connsiteY19" fmla="*/ 11786 h 1280052"/>
              <a:gd name="connsiteX20" fmla="*/ 48037 w 445239"/>
              <a:gd name="connsiteY20" fmla="*/ 129261 h 1280052"/>
              <a:gd name="connsiteX0" fmla="*/ 48037 w 445239"/>
              <a:gd name="connsiteY0" fmla="*/ 129261 h 1279837"/>
              <a:gd name="connsiteX1" fmla="*/ 133762 w 445239"/>
              <a:gd name="connsiteY1" fmla="*/ 275311 h 1279837"/>
              <a:gd name="connsiteX2" fmla="*/ 130587 w 445239"/>
              <a:gd name="connsiteY2" fmla="*/ 424536 h 1279837"/>
              <a:gd name="connsiteX3" fmla="*/ 13112 w 445239"/>
              <a:gd name="connsiteY3" fmla="*/ 586461 h 1279837"/>
              <a:gd name="connsiteX4" fmla="*/ 6762 w 445239"/>
              <a:gd name="connsiteY4" fmla="*/ 780136 h 1279837"/>
              <a:gd name="connsiteX5" fmla="*/ 48037 w 445239"/>
              <a:gd name="connsiteY5" fmla="*/ 983336 h 1279837"/>
              <a:gd name="connsiteX6" fmla="*/ 28987 w 445239"/>
              <a:gd name="connsiteY6" fmla="*/ 1069061 h 1279837"/>
              <a:gd name="connsiteX7" fmla="*/ 38512 w 445239"/>
              <a:gd name="connsiteY7" fmla="*/ 1234161 h 1279837"/>
              <a:gd name="connsiteX8" fmla="*/ 108362 w 445239"/>
              <a:gd name="connsiteY8" fmla="*/ 1275436 h 1279837"/>
              <a:gd name="connsiteX9" fmla="*/ 263937 w 445239"/>
              <a:gd name="connsiteY9" fmla="*/ 1275436 h 1279837"/>
              <a:gd name="connsiteX10" fmla="*/ 368712 w 445239"/>
              <a:gd name="connsiteY10" fmla="*/ 1246861 h 1279837"/>
              <a:gd name="connsiteX11" fmla="*/ 362362 w 445239"/>
              <a:gd name="connsiteY11" fmla="*/ 1050011 h 1279837"/>
              <a:gd name="connsiteX12" fmla="*/ 279812 w 445239"/>
              <a:gd name="connsiteY12" fmla="*/ 945236 h 1279837"/>
              <a:gd name="connsiteX13" fmla="*/ 175037 w 445239"/>
              <a:gd name="connsiteY13" fmla="*/ 786486 h 1279837"/>
              <a:gd name="connsiteX14" fmla="*/ 181387 w 445239"/>
              <a:gd name="connsiteY14" fmla="*/ 557886 h 1279837"/>
              <a:gd name="connsiteX15" fmla="*/ 368712 w 445239"/>
              <a:gd name="connsiteY15" fmla="*/ 345161 h 1279837"/>
              <a:gd name="connsiteX16" fmla="*/ 419512 w 445239"/>
              <a:gd name="connsiteY16" fmla="*/ 126086 h 1279837"/>
              <a:gd name="connsiteX17" fmla="*/ 432212 w 445239"/>
              <a:gd name="connsiteY17" fmla="*/ 2261 h 1279837"/>
              <a:gd name="connsiteX18" fmla="*/ 232187 w 445239"/>
              <a:gd name="connsiteY18" fmla="*/ 43536 h 1279837"/>
              <a:gd name="connsiteX19" fmla="*/ 13112 w 445239"/>
              <a:gd name="connsiteY19" fmla="*/ 11786 h 1279837"/>
              <a:gd name="connsiteX20" fmla="*/ 48037 w 445239"/>
              <a:gd name="connsiteY20" fmla="*/ 129261 h 1279837"/>
              <a:gd name="connsiteX0" fmla="*/ 48037 w 445239"/>
              <a:gd name="connsiteY0" fmla="*/ 129261 h 1279837"/>
              <a:gd name="connsiteX1" fmla="*/ 133762 w 445239"/>
              <a:gd name="connsiteY1" fmla="*/ 275311 h 1279837"/>
              <a:gd name="connsiteX2" fmla="*/ 130587 w 445239"/>
              <a:gd name="connsiteY2" fmla="*/ 424536 h 1279837"/>
              <a:gd name="connsiteX3" fmla="*/ 13112 w 445239"/>
              <a:gd name="connsiteY3" fmla="*/ 586461 h 1279837"/>
              <a:gd name="connsiteX4" fmla="*/ 6762 w 445239"/>
              <a:gd name="connsiteY4" fmla="*/ 780136 h 1279837"/>
              <a:gd name="connsiteX5" fmla="*/ 48037 w 445239"/>
              <a:gd name="connsiteY5" fmla="*/ 983336 h 1279837"/>
              <a:gd name="connsiteX6" fmla="*/ 28987 w 445239"/>
              <a:gd name="connsiteY6" fmla="*/ 1069061 h 1279837"/>
              <a:gd name="connsiteX7" fmla="*/ 38512 w 445239"/>
              <a:gd name="connsiteY7" fmla="*/ 1234161 h 1279837"/>
              <a:gd name="connsiteX8" fmla="*/ 108362 w 445239"/>
              <a:gd name="connsiteY8" fmla="*/ 1275436 h 1279837"/>
              <a:gd name="connsiteX9" fmla="*/ 263937 w 445239"/>
              <a:gd name="connsiteY9" fmla="*/ 1275436 h 1279837"/>
              <a:gd name="connsiteX10" fmla="*/ 368712 w 445239"/>
              <a:gd name="connsiteY10" fmla="*/ 1246861 h 1279837"/>
              <a:gd name="connsiteX11" fmla="*/ 362362 w 445239"/>
              <a:gd name="connsiteY11" fmla="*/ 1050011 h 1279837"/>
              <a:gd name="connsiteX12" fmla="*/ 279812 w 445239"/>
              <a:gd name="connsiteY12" fmla="*/ 945236 h 1279837"/>
              <a:gd name="connsiteX13" fmla="*/ 175037 w 445239"/>
              <a:gd name="connsiteY13" fmla="*/ 786486 h 1279837"/>
              <a:gd name="connsiteX14" fmla="*/ 181387 w 445239"/>
              <a:gd name="connsiteY14" fmla="*/ 557886 h 1279837"/>
              <a:gd name="connsiteX15" fmla="*/ 368712 w 445239"/>
              <a:gd name="connsiteY15" fmla="*/ 345161 h 1279837"/>
              <a:gd name="connsiteX16" fmla="*/ 419512 w 445239"/>
              <a:gd name="connsiteY16" fmla="*/ 126086 h 1279837"/>
              <a:gd name="connsiteX17" fmla="*/ 432212 w 445239"/>
              <a:gd name="connsiteY17" fmla="*/ 2261 h 1279837"/>
              <a:gd name="connsiteX18" fmla="*/ 232187 w 445239"/>
              <a:gd name="connsiteY18" fmla="*/ 43536 h 1279837"/>
              <a:gd name="connsiteX19" fmla="*/ 13112 w 445239"/>
              <a:gd name="connsiteY19" fmla="*/ 11786 h 1279837"/>
              <a:gd name="connsiteX20" fmla="*/ 48037 w 445239"/>
              <a:gd name="connsiteY20" fmla="*/ 129261 h 1279837"/>
              <a:gd name="connsiteX0" fmla="*/ 48037 w 445239"/>
              <a:gd name="connsiteY0" fmla="*/ 129261 h 1279837"/>
              <a:gd name="connsiteX1" fmla="*/ 133762 w 445239"/>
              <a:gd name="connsiteY1" fmla="*/ 275311 h 1279837"/>
              <a:gd name="connsiteX2" fmla="*/ 130587 w 445239"/>
              <a:gd name="connsiteY2" fmla="*/ 424536 h 1279837"/>
              <a:gd name="connsiteX3" fmla="*/ 13112 w 445239"/>
              <a:gd name="connsiteY3" fmla="*/ 586461 h 1279837"/>
              <a:gd name="connsiteX4" fmla="*/ 6762 w 445239"/>
              <a:gd name="connsiteY4" fmla="*/ 780136 h 1279837"/>
              <a:gd name="connsiteX5" fmla="*/ 48037 w 445239"/>
              <a:gd name="connsiteY5" fmla="*/ 983336 h 1279837"/>
              <a:gd name="connsiteX6" fmla="*/ 28987 w 445239"/>
              <a:gd name="connsiteY6" fmla="*/ 1069061 h 1279837"/>
              <a:gd name="connsiteX7" fmla="*/ 38512 w 445239"/>
              <a:gd name="connsiteY7" fmla="*/ 1234161 h 1279837"/>
              <a:gd name="connsiteX8" fmla="*/ 108362 w 445239"/>
              <a:gd name="connsiteY8" fmla="*/ 1275436 h 1279837"/>
              <a:gd name="connsiteX9" fmla="*/ 263937 w 445239"/>
              <a:gd name="connsiteY9" fmla="*/ 1275436 h 1279837"/>
              <a:gd name="connsiteX10" fmla="*/ 368712 w 445239"/>
              <a:gd name="connsiteY10" fmla="*/ 1246861 h 1279837"/>
              <a:gd name="connsiteX11" fmla="*/ 362362 w 445239"/>
              <a:gd name="connsiteY11" fmla="*/ 1050011 h 1279837"/>
              <a:gd name="connsiteX12" fmla="*/ 279812 w 445239"/>
              <a:gd name="connsiteY12" fmla="*/ 945236 h 1279837"/>
              <a:gd name="connsiteX13" fmla="*/ 175037 w 445239"/>
              <a:gd name="connsiteY13" fmla="*/ 786486 h 1279837"/>
              <a:gd name="connsiteX14" fmla="*/ 181387 w 445239"/>
              <a:gd name="connsiteY14" fmla="*/ 557886 h 1279837"/>
              <a:gd name="connsiteX15" fmla="*/ 368712 w 445239"/>
              <a:gd name="connsiteY15" fmla="*/ 345161 h 1279837"/>
              <a:gd name="connsiteX16" fmla="*/ 419512 w 445239"/>
              <a:gd name="connsiteY16" fmla="*/ 126086 h 1279837"/>
              <a:gd name="connsiteX17" fmla="*/ 432212 w 445239"/>
              <a:gd name="connsiteY17" fmla="*/ 2261 h 1279837"/>
              <a:gd name="connsiteX18" fmla="*/ 232187 w 445239"/>
              <a:gd name="connsiteY18" fmla="*/ 43536 h 1279837"/>
              <a:gd name="connsiteX19" fmla="*/ 13112 w 445239"/>
              <a:gd name="connsiteY19" fmla="*/ 11786 h 1279837"/>
              <a:gd name="connsiteX20" fmla="*/ 48037 w 445239"/>
              <a:gd name="connsiteY20" fmla="*/ 129261 h 1279837"/>
              <a:gd name="connsiteX0" fmla="*/ 48037 w 445239"/>
              <a:gd name="connsiteY0" fmla="*/ 129261 h 1279209"/>
              <a:gd name="connsiteX1" fmla="*/ 133762 w 445239"/>
              <a:gd name="connsiteY1" fmla="*/ 275311 h 1279209"/>
              <a:gd name="connsiteX2" fmla="*/ 130587 w 445239"/>
              <a:gd name="connsiteY2" fmla="*/ 424536 h 1279209"/>
              <a:gd name="connsiteX3" fmla="*/ 13112 w 445239"/>
              <a:gd name="connsiteY3" fmla="*/ 586461 h 1279209"/>
              <a:gd name="connsiteX4" fmla="*/ 6762 w 445239"/>
              <a:gd name="connsiteY4" fmla="*/ 780136 h 1279209"/>
              <a:gd name="connsiteX5" fmla="*/ 48037 w 445239"/>
              <a:gd name="connsiteY5" fmla="*/ 983336 h 1279209"/>
              <a:gd name="connsiteX6" fmla="*/ 28987 w 445239"/>
              <a:gd name="connsiteY6" fmla="*/ 1069061 h 1279209"/>
              <a:gd name="connsiteX7" fmla="*/ 28987 w 445239"/>
              <a:gd name="connsiteY7" fmla="*/ 1243686 h 1279209"/>
              <a:gd name="connsiteX8" fmla="*/ 108362 w 445239"/>
              <a:gd name="connsiteY8" fmla="*/ 1275436 h 1279209"/>
              <a:gd name="connsiteX9" fmla="*/ 263937 w 445239"/>
              <a:gd name="connsiteY9" fmla="*/ 1275436 h 1279209"/>
              <a:gd name="connsiteX10" fmla="*/ 368712 w 445239"/>
              <a:gd name="connsiteY10" fmla="*/ 1246861 h 1279209"/>
              <a:gd name="connsiteX11" fmla="*/ 362362 w 445239"/>
              <a:gd name="connsiteY11" fmla="*/ 1050011 h 1279209"/>
              <a:gd name="connsiteX12" fmla="*/ 279812 w 445239"/>
              <a:gd name="connsiteY12" fmla="*/ 945236 h 1279209"/>
              <a:gd name="connsiteX13" fmla="*/ 175037 w 445239"/>
              <a:gd name="connsiteY13" fmla="*/ 786486 h 1279209"/>
              <a:gd name="connsiteX14" fmla="*/ 181387 w 445239"/>
              <a:gd name="connsiteY14" fmla="*/ 557886 h 1279209"/>
              <a:gd name="connsiteX15" fmla="*/ 368712 w 445239"/>
              <a:gd name="connsiteY15" fmla="*/ 345161 h 1279209"/>
              <a:gd name="connsiteX16" fmla="*/ 419512 w 445239"/>
              <a:gd name="connsiteY16" fmla="*/ 126086 h 1279209"/>
              <a:gd name="connsiteX17" fmla="*/ 432212 w 445239"/>
              <a:gd name="connsiteY17" fmla="*/ 2261 h 1279209"/>
              <a:gd name="connsiteX18" fmla="*/ 232187 w 445239"/>
              <a:gd name="connsiteY18" fmla="*/ 43536 h 1279209"/>
              <a:gd name="connsiteX19" fmla="*/ 13112 w 445239"/>
              <a:gd name="connsiteY19" fmla="*/ 11786 h 1279209"/>
              <a:gd name="connsiteX20" fmla="*/ 48037 w 445239"/>
              <a:gd name="connsiteY20" fmla="*/ 129261 h 1279209"/>
              <a:gd name="connsiteX0" fmla="*/ 48037 w 445239"/>
              <a:gd name="connsiteY0" fmla="*/ 129261 h 1279209"/>
              <a:gd name="connsiteX1" fmla="*/ 133762 w 445239"/>
              <a:gd name="connsiteY1" fmla="*/ 275311 h 1279209"/>
              <a:gd name="connsiteX2" fmla="*/ 130587 w 445239"/>
              <a:gd name="connsiteY2" fmla="*/ 424536 h 1279209"/>
              <a:gd name="connsiteX3" fmla="*/ 13112 w 445239"/>
              <a:gd name="connsiteY3" fmla="*/ 586461 h 1279209"/>
              <a:gd name="connsiteX4" fmla="*/ 6762 w 445239"/>
              <a:gd name="connsiteY4" fmla="*/ 780136 h 1279209"/>
              <a:gd name="connsiteX5" fmla="*/ 48037 w 445239"/>
              <a:gd name="connsiteY5" fmla="*/ 983336 h 1279209"/>
              <a:gd name="connsiteX6" fmla="*/ 28987 w 445239"/>
              <a:gd name="connsiteY6" fmla="*/ 1069061 h 1279209"/>
              <a:gd name="connsiteX7" fmla="*/ 28987 w 445239"/>
              <a:gd name="connsiteY7" fmla="*/ 1243686 h 1279209"/>
              <a:gd name="connsiteX8" fmla="*/ 108362 w 445239"/>
              <a:gd name="connsiteY8" fmla="*/ 1275436 h 1279209"/>
              <a:gd name="connsiteX9" fmla="*/ 263937 w 445239"/>
              <a:gd name="connsiteY9" fmla="*/ 1275436 h 1279209"/>
              <a:gd name="connsiteX10" fmla="*/ 368712 w 445239"/>
              <a:gd name="connsiteY10" fmla="*/ 1246861 h 1279209"/>
              <a:gd name="connsiteX11" fmla="*/ 362362 w 445239"/>
              <a:gd name="connsiteY11" fmla="*/ 1050011 h 1279209"/>
              <a:gd name="connsiteX12" fmla="*/ 279812 w 445239"/>
              <a:gd name="connsiteY12" fmla="*/ 945236 h 1279209"/>
              <a:gd name="connsiteX13" fmla="*/ 175037 w 445239"/>
              <a:gd name="connsiteY13" fmla="*/ 786486 h 1279209"/>
              <a:gd name="connsiteX14" fmla="*/ 181387 w 445239"/>
              <a:gd name="connsiteY14" fmla="*/ 557886 h 1279209"/>
              <a:gd name="connsiteX15" fmla="*/ 368712 w 445239"/>
              <a:gd name="connsiteY15" fmla="*/ 345161 h 1279209"/>
              <a:gd name="connsiteX16" fmla="*/ 419512 w 445239"/>
              <a:gd name="connsiteY16" fmla="*/ 126086 h 1279209"/>
              <a:gd name="connsiteX17" fmla="*/ 432212 w 445239"/>
              <a:gd name="connsiteY17" fmla="*/ 2261 h 1279209"/>
              <a:gd name="connsiteX18" fmla="*/ 232187 w 445239"/>
              <a:gd name="connsiteY18" fmla="*/ 43536 h 1279209"/>
              <a:gd name="connsiteX19" fmla="*/ 13112 w 445239"/>
              <a:gd name="connsiteY19" fmla="*/ 11786 h 1279209"/>
              <a:gd name="connsiteX20" fmla="*/ 48037 w 445239"/>
              <a:gd name="connsiteY20" fmla="*/ 129261 h 1279209"/>
              <a:gd name="connsiteX0" fmla="*/ 48037 w 445239"/>
              <a:gd name="connsiteY0" fmla="*/ 129261 h 1279209"/>
              <a:gd name="connsiteX1" fmla="*/ 133762 w 445239"/>
              <a:gd name="connsiteY1" fmla="*/ 275311 h 1279209"/>
              <a:gd name="connsiteX2" fmla="*/ 130587 w 445239"/>
              <a:gd name="connsiteY2" fmla="*/ 424536 h 1279209"/>
              <a:gd name="connsiteX3" fmla="*/ 13112 w 445239"/>
              <a:gd name="connsiteY3" fmla="*/ 586461 h 1279209"/>
              <a:gd name="connsiteX4" fmla="*/ 6762 w 445239"/>
              <a:gd name="connsiteY4" fmla="*/ 780136 h 1279209"/>
              <a:gd name="connsiteX5" fmla="*/ 48037 w 445239"/>
              <a:gd name="connsiteY5" fmla="*/ 983336 h 1279209"/>
              <a:gd name="connsiteX6" fmla="*/ 28987 w 445239"/>
              <a:gd name="connsiteY6" fmla="*/ 1069061 h 1279209"/>
              <a:gd name="connsiteX7" fmla="*/ 28987 w 445239"/>
              <a:gd name="connsiteY7" fmla="*/ 1243686 h 1279209"/>
              <a:gd name="connsiteX8" fmla="*/ 108362 w 445239"/>
              <a:gd name="connsiteY8" fmla="*/ 1275436 h 1279209"/>
              <a:gd name="connsiteX9" fmla="*/ 263937 w 445239"/>
              <a:gd name="connsiteY9" fmla="*/ 1275436 h 1279209"/>
              <a:gd name="connsiteX10" fmla="*/ 368712 w 445239"/>
              <a:gd name="connsiteY10" fmla="*/ 1246861 h 1279209"/>
              <a:gd name="connsiteX11" fmla="*/ 362362 w 445239"/>
              <a:gd name="connsiteY11" fmla="*/ 1050011 h 1279209"/>
              <a:gd name="connsiteX12" fmla="*/ 279812 w 445239"/>
              <a:gd name="connsiteY12" fmla="*/ 945236 h 1279209"/>
              <a:gd name="connsiteX13" fmla="*/ 175037 w 445239"/>
              <a:gd name="connsiteY13" fmla="*/ 786486 h 1279209"/>
              <a:gd name="connsiteX14" fmla="*/ 181387 w 445239"/>
              <a:gd name="connsiteY14" fmla="*/ 557886 h 1279209"/>
              <a:gd name="connsiteX15" fmla="*/ 368712 w 445239"/>
              <a:gd name="connsiteY15" fmla="*/ 345161 h 1279209"/>
              <a:gd name="connsiteX16" fmla="*/ 419512 w 445239"/>
              <a:gd name="connsiteY16" fmla="*/ 126086 h 1279209"/>
              <a:gd name="connsiteX17" fmla="*/ 432212 w 445239"/>
              <a:gd name="connsiteY17" fmla="*/ 2261 h 1279209"/>
              <a:gd name="connsiteX18" fmla="*/ 232187 w 445239"/>
              <a:gd name="connsiteY18" fmla="*/ 43536 h 1279209"/>
              <a:gd name="connsiteX19" fmla="*/ 13112 w 445239"/>
              <a:gd name="connsiteY19" fmla="*/ 11786 h 1279209"/>
              <a:gd name="connsiteX20" fmla="*/ 48037 w 445239"/>
              <a:gd name="connsiteY20" fmla="*/ 129261 h 1279209"/>
              <a:gd name="connsiteX0" fmla="*/ 48037 w 445239"/>
              <a:gd name="connsiteY0" fmla="*/ 129261 h 1286472"/>
              <a:gd name="connsiteX1" fmla="*/ 133762 w 445239"/>
              <a:gd name="connsiteY1" fmla="*/ 275311 h 1286472"/>
              <a:gd name="connsiteX2" fmla="*/ 130587 w 445239"/>
              <a:gd name="connsiteY2" fmla="*/ 424536 h 1286472"/>
              <a:gd name="connsiteX3" fmla="*/ 13112 w 445239"/>
              <a:gd name="connsiteY3" fmla="*/ 586461 h 1286472"/>
              <a:gd name="connsiteX4" fmla="*/ 6762 w 445239"/>
              <a:gd name="connsiteY4" fmla="*/ 780136 h 1286472"/>
              <a:gd name="connsiteX5" fmla="*/ 48037 w 445239"/>
              <a:gd name="connsiteY5" fmla="*/ 983336 h 1286472"/>
              <a:gd name="connsiteX6" fmla="*/ 28987 w 445239"/>
              <a:gd name="connsiteY6" fmla="*/ 1069061 h 1286472"/>
              <a:gd name="connsiteX7" fmla="*/ 28987 w 445239"/>
              <a:gd name="connsiteY7" fmla="*/ 1243686 h 1286472"/>
              <a:gd name="connsiteX8" fmla="*/ 108362 w 445239"/>
              <a:gd name="connsiteY8" fmla="*/ 1275436 h 1286472"/>
              <a:gd name="connsiteX9" fmla="*/ 251237 w 445239"/>
              <a:gd name="connsiteY9" fmla="*/ 1284961 h 1286472"/>
              <a:gd name="connsiteX10" fmla="*/ 368712 w 445239"/>
              <a:gd name="connsiteY10" fmla="*/ 1246861 h 1286472"/>
              <a:gd name="connsiteX11" fmla="*/ 362362 w 445239"/>
              <a:gd name="connsiteY11" fmla="*/ 1050011 h 1286472"/>
              <a:gd name="connsiteX12" fmla="*/ 279812 w 445239"/>
              <a:gd name="connsiteY12" fmla="*/ 945236 h 1286472"/>
              <a:gd name="connsiteX13" fmla="*/ 175037 w 445239"/>
              <a:gd name="connsiteY13" fmla="*/ 786486 h 1286472"/>
              <a:gd name="connsiteX14" fmla="*/ 181387 w 445239"/>
              <a:gd name="connsiteY14" fmla="*/ 557886 h 1286472"/>
              <a:gd name="connsiteX15" fmla="*/ 368712 w 445239"/>
              <a:gd name="connsiteY15" fmla="*/ 345161 h 1286472"/>
              <a:gd name="connsiteX16" fmla="*/ 419512 w 445239"/>
              <a:gd name="connsiteY16" fmla="*/ 126086 h 1286472"/>
              <a:gd name="connsiteX17" fmla="*/ 432212 w 445239"/>
              <a:gd name="connsiteY17" fmla="*/ 2261 h 1286472"/>
              <a:gd name="connsiteX18" fmla="*/ 232187 w 445239"/>
              <a:gd name="connsiteY18" fmla="*/ 43536 h 1286472"/>
              <a:gd name="connsiteX19" fmla="*/ 13112 w 445239"/>
              <a:gd name="connsiteY19" fmla="*/ 11786 h 1286472"/>
              <a:gd name="connsiteX20" fmla="*/ 48037 w 445239"/>
              <a:gd name="connsiteY20" fmla="*/ 129261 h 1286472"/>
              <a:gd name="connsiteX0" fmla="*/ 48037 w 445239"/>
              <a:gd name="connsiteY0" fmla="*/ 129261 h 1291973"/>
              <a:gd name="connsiteX1" fmla="*/ 133762 w 445239"/>
              <a:gd name="connsiteY1" fmla="*/ 275311 h 1291973"/>
              <a:gd name="connsiteX2" fmla="*/ 130587 w 445239"/>
              <a:gd name="connsiteY2" fmla="*/ 424536 h 1291973"/>
              <a:gd name="connsiteX3" fmla="*/ 13112 w 445239"/>
              <a:gd name="connsiteY3" fmla="*/ 586461 h 1291973"/>
              <a:gd name="connsiteX4" fmla="*/ 6762 w 445239"/>
              <a:gd name="connsiteY4" fmla="*/ 780136 h 1291973"/>
              <a:gd name="connsiteX5" fmla="*/ 48037 w 445239"/>
              <a:gd name="connsiteY5" fmla="*/ 983336 h 1291973"/>
              <a:gd name="connsiteX6" fmla="*/ 28987 w 445239"/>
              <a:gd name="connsiteY6" fmla="*/ 1069061 h 1291973"/>
              <a:gd name="connsiteX7" fmla="*/ 28987 w 445239"/>
              <a:gd name="connsiteY7" fmla="*/ 1243686 h 1291973"/>
              <a:gd name="connsiteX8" fmla="*/ 133762 w 445239"/>
              <a:gd name="connsiteY8" fmla="*/ 1288136 h 1291973"/>
              <a:gd name="connsiteX9" fmla="*/ 251237 w 445239"/>
              <a:gd name="connsiteY9" fmla="*/ 1284961 h 1291973"/>
              <a:gd name="connsiteX10" fmla="*/ 368712 w 445239"/>
              <a:gd name="connsiteY10" fmla="*/ 1246861 h 1291973"/>
              <a:gd name="connsiteX11" fmla="*/ 362362 w 445239"/>
              <a:gd name="connsiteY11" fmla="*/ 1050011 h 1291973"/>
              <a:gd name="connsiteX12" fmla="*/ 279812 w 445239"/>
              <a:gd name="connsiteY12" fmla="*/ 945236 h 1291973"/>
              <a:gd name="connsiteX13" fmla="*/ 175037 w 445239"/>
              <a:gd name="connsiteY13" fmla="*/ 786486 h 1291973"/>
              <a:gd name="connsiteX14" fmla="*/ 181387 w 445239"/>
              <a:gd name="connsiteY14" fmla="*/ 557886 h 1291973"/>
              <a:gd name="connsiteX15" fmla="*/ 368712 w 445239"/>
              <a:gd name="connsiteY15" fmla="*/ 345161 h 1291973"/>
              <a:gd name="connsiteX16" fmla="*/ 419512 w 445239"/>
              <a:gd name="connsiteY16" fmla="*/ 126086 h 1291973"/>
              <a:gd name="connsiteX17" fmla="*/ 432212 w 445239"/>
              <a:gd name="connsiteY17" fmla="*/ 2261 h 1291973"/>
              <a:gd name="connsiteX18" fmla="*/ 232187 w 445239"/>
              <a:gd name="connsiteY18" fmla="*/ 43536 h 1291973"/>
              <a:gd name="connsiteX19" fmla="*/ 13112 w 445239"/>
              <a:gd name="connsiteY19" fmla="*/ 11786 h 1291973"/>
              <a:gd name="connsiteX20" fmla="*/ 48037 w 445239"/>
              <a:gd name="connsiteY20" fmla="*/ 129261 h 1291973"/>
              <a:gd name="connsiteX0" fmla="*/ 29184 w 448611"/>
              <a:gd name="connsiteY0" fmla="*/ 145136 h 1291973"/>
              <a:gd name="connsiteX1" fmla="*/ 137134 w 448611"/>
              <a:gd name="connsiteY1" fmla="*/ 275311 h 1291973"/>
              <a:gd name="connsiteX2" fmla="*/ 133959 w 448611"/>
              <a:gd name="connsiteY2" fmla="*/ 424536 h 1291973"/>
              <a:gd name="connsiteX3" fmla="*/ 16484 w 448611"/>
              <a:gd name="connsiteY3" fmla="*/ 586461 h 1291973"/>
              <a:gd name="connsiteX4" fmla="*/ 10134 w 448611"/>
              <a:gd name="connsiteY4" fmla="*/ 780136 h 1291973"/>
              <a:gd name="connsiteX5" fmla="*/ 51409 w 448611"/>
              <a:gd name="connsiteY5" fmla="*/ 983336 h 1291973"/>
              <a:gd name="connsiteX6" fmla="*/ 32359 w 448611"/>
              <a:gd name="connsiteY6" fmla="*/ 1069061 h 1291973"/>
              <a:gd name="connsiteX7" fmla="*/ 32359 w 448611"/>
              <a:gd name="connsiteY7" fmla="*/ 1243686 h 1291973"/>
              <a:gd name="connsiteX8" fmla="*/ 137134 w 448611"/>
              <a:gd name="connsiteY8" fmla="*/ 1288136 h 1291973"/>
              <a:gd name="connsiteX9" fmla="*/ 254609 w 448611"/>
              <a:gd name="connsiteY9" fmla="*/ 1284961 h 1291973"/>
              <a:gd name="connsiteX10" fmla="*/ 372084 w 448611"/>
              <a:gd name="connsiteY10" fmla="*/ 1246861 h 1291973"/>
              <a:gd name="connsiteX11" fmla="*/ 365734 w 448611"/>
              <a:gd name="connsiteY11" fmla="*/ 1050011 h 1291973"/>
              <a:gd name="connsiteX12" fmla="*/ 283184 w 448611"/>
              <a:gd name="connsiteY12" fmla="*/ 945236 h 1291973"/>
              <a:gd name="connsiteX13" fmla="*/ 178409 w 448611"/>
              <a:gd name="connsiteY13" fmla="*/ 786486 h 1291973"/>
              <a:gd name="connsiteX14" fmla="*/ 184759 w 448611"/>
              <a:gd name="connsiteY14" fmla="*/ 557886 h 1291973"/>
              <a:gd name="connsiteX15" fmla="*/ 372084 w 448611"/>
              <a:gd name="connsiteY15" fmla="*/ 345161 h 1291973"/>
              <a:gd name="connsiteX16" fmla="*/ 422884 w 448611"/>
              <a:gd name="connsiteY16" fmla="*/ 126086 h 1291973"/>
              <a:gd name="connsiteX17" fmla="*/ 435584 w 448611"/>
              <a:gd name="connsiteY17" fmla="*/ 2261 h 1291973"/>
              <a:gd name="connsiteX18" fmla="*/ 235559 w 448611"/>
              <a:gd name="connsiteY18" fmla="*/ 43536 h 1291973"/>
              <a:gd name="connsiteX19" fmla="*/ 16484 w 448611"/>
              <a:gd name="connsiteY19" fmla="*/ 11786 h 1291973"/>
              <a:gd name="connsiteX20" fmla="*/ 29184 w 448611"/>
              <a:gd name="connsiteY20" fmla="*/ 145136 h 1291973"/>
              <a:gd name="connsiteX0" fmla="*/ 29184 w 457468"/>
              <a:gd name="connsiteY0" fmla="*/ 145877 h 1292714"/>
              <a:gd name="connsiteX1" fmla="*/ 137134 w 457468"/>
              <a:gd name="connsiteY1" fmla="*/ 276052 h 1292714"/>
              <a:gd name="connsiteX2" fmla="*/ 133959 w 457468"/>
              <a:gd name="connsiteY2" fmla="*/ 425277 h 1292714"/>
              <a:gd name="connsiteX3" fmla="*/ 16484 w 457468"/>
              <a:gd name="connsiteY3" fmla="*/ 587202 h 1292714"/>
              <a:gd name="connsiteX4" fmla="*/ 10134 w 457468"/>
              <a:gd name="connsiteY4" fmla="*/ 780877 h 1292714"/>
              <a:gd name="connsiteX5" fmla="*/ 51409 w 457468"/>
              <a:gd name="connsiteY5" fmla="*/ 984077 h 1292714"/>
              <a:gd name="connsiteX6" fmla="*/ 32359 w 457468"/>
              <a:gd name="connsiteY6" fmla="*/ 1069802 h 1292714"/>
              <a:gd name="connsiteX7" fmla="*/ 32359 w 457468"/>
              <a:gd name="connsiteY7" fmla="*/ 1244427 h 1292714"/>
              <a:gd name="connsiteX8" fmla="*/ 137134 w 457468"/>
              <a:gd name="connsiteY8" fmla="*/ 1288877 h 1292714"/>
              <a:gd name="connsiteX9" fmla="*/ 254609 w 457468"/>
              <a:gd name="connsiteY9" fmla="*/ 1285702 h 1292714"/>
              <a:gd name="connsiteX10" fmla="*/ 372084 w 457468"/>
              <a:gd name="connsiteY10" fmla="*/ 1247602 h 1292714"/>
              <a:gd name="connsiteX11" fmla="*/ 365734 w 457468"/>
              <a:gd name="connsiteY11" fmla="*/ 1050752 h 1292714"/>
              <a:gd name="connsiteX12" fmla="*/ 283184 w 457468"/>
              <a:gd name="connsiteY12" fmla="*/ 945977 h 1292714"/>
              <a:gd name="connsiteX13" fmla="*/ 178409 w 457468"/>
              <a:gd name="connsiteY13" fmla="*/ 787227 h 1292714"/>
              <a:gd name="connsiteX14" fmla="*/ 184759 w 457468"/>
              <a:gd name="connsiteY14" fmla="*/ 558627 h 1292714"/>
              <a:gd name="connsiteX15" fmla="*/ 372084 w 457468"/>
              <a:gd name="connsiteY15" fmla="*/ 345902 h 1292714"/>
              <a:gd name="connsiteX16" fmla="*/ 445109 w 457468"/>
              <a:gd name="connsiteY16" fmla="*/ 142702 h 1292714"/>
              <a:gd name="connsiteX17" fmla="*/ 435584 w 457468"/>
              <a:gd name="connsiteY17" fmla="*/ 3002 h 1292714"/>
              <a:gd name="connsiteX18" fmla="*/ 235559 w 457468"/>
              <a:gd name="connsiteY18" fmla="*/ 44277 h 1292714"/>
              <a:gd name="connsiteX19" fmla="*/ 16484 w 457468"/>
              <a:gd name="connsiteY19" fmla="*/ 12527 h 1292714"/>
              <a:gd name="connsiteX20" fmla="*/ 29184 w 457468"/>
              <a:gd name="connsiteY20" fmla="*/ 145877 h 1292714"/>
              <a:gd name="connsiteX0" fmla="*/ 43991 w 487657"/>
              <a:gd name="connsiteY0" fmla="*/ 155759 h 1302596"/>
              <a:gd name="connsiteX1" fmla="*/ 151941 w 487657"/>
              <a:gd name="connsiteY1" fmla="*/ 285934 h 1302596"/>
              <a:gd name="connsiteX2" fmla="*/ 148766 w 487657"/>
              <a:gd name="connsiteY2" fmla="*/ 435159 h 1302596"/>
              <a:gd name="connsiteX3" fmla="*/ 31291 w 487657"/>
              <a:gd name="connsiteY3" fmla="*/ 597084 h 1302596"/>
              <a:gd name="connsiteX4" fmla="*/ 24941 w 487657"/>
              <a:gd name="connsiteY4" fmla="*/ 790759 h 1302596"/>
              <a:gd name="connsiteX5" fmla="*/ 66216 w 487657"/>
              <a:gd name="connsiteY5" fmla="*/ 993959 h 1302596"/>
              <a:gd name="connsiteX6" fmla="*/ 47166 w 487657"/>
              <a:gd name="connsiteY6" fmla="*/ 1079684 h 1302596"/>
              <a:gd name="connsiteX7" fmla="*/ 47166 w 487657"/>
              <a:gd name="connsiteY7" fmla="*/ 1254309 h 1302596"/>
              <a:gd name="connsiteX8" fmla="*/ 151941 w 487657"/>
              <a:gd name="connsiteY8" fmla="*/ 1298759 h 1302596"/>
              <a:gd name="connsiteX9" fmla="*/ 269416 w 487657"/>
              <a:gd name="connsiteY9" fmla="*/ 1295584 h 1302596"/>
              <a:gd name="connsiteX10" fmla="*/ 386891 w 487657"/>
              <a:gd name="connsiteY10" fmla="*/ 1257484 h 1302596"/>
              <a:gd name="connsiteX11" fmla="*/ 380541 w 487657"/>
              <a:gd name="connsiteY11" fmla="*/ 1060634 h 1302596"/>
              <a:gd name="connsiteX12" fmla="*/ 297991 w 487657"/>
              <a:gd name="connsiteY12" fmla="*/ 955859 h 1302596"/>
              <a:gd name="connsiteX13" fmla="*/ 193216 w 487657"/>
              <a:gd name="connsiteY13" fmla="*/ 797109 h 1302596"/>
              <a:gd name="connsiteX14" fmla="*/ 199566 w 487657"/>
              <a:gd name="connsiteY14" fmla="*/ 568509 h 1302596"/>
              <a:gd name="connsiteX15" fmla="*/ 386891 w 487657"/>
              <a:gd name="connsiteY15" fmla="*/ 355784 h 1302596"/>
              <a:gd name="connsiteX16" fmla="*/ 459916 w 487657"/>
              <a:gd name="connsiteY16" fmla="*/ 152584 h 1302596"/>
              <a:gd name="connsiteX17" fmla="*/ 450391 w 487657"/>
              <a:gd name="connsiteY17" fmla="*/ 12884 h 1302596"/>
              <a:gd name="connsiteX18" fmla="*/ 31291 w 487657"/>
              <a:gd name="connsiteY18" fmla="*/ 22409 h 1302596"/>
              <a:gd name="connsiteX19" fmla="*/ 43991 w 487657"/>
              <a:gd name="connsiteY19" fmla="*/ 155759 h 1302596"/>
              <a:gd name="connsiteX0" fmla="*/ 25813 w 460178"/>
              <a:gd name="connsiteY0" fmla="*/ 143550 h 1290387"/>
              <a:gd name="connsiteX1" fmla="*/ 133763 w 460178"/>
              <a:gd name="connsiteY1" fmla="*/ 273725 h 1290387"/>
              <a:gd name="connsiteX2" fmla="*/ 130588 w 460178"/>
              <a:gd name="connsiteY2" fmla="*/ 422950 h 1290387"/>
              <a:gd name="connsiteX3" fmla="*/ 13113 w 460178"/>
              <a:gd name="connsiteY3" fmla="*/ 584875 h 1290387"/>
              <a:gd name="connsiteX4" fmla="*/ 6763 w 460178"/>
              <a:gd name="connsiteY4" fmla="*/ 778550 h 1290387"/>
              <a:gd name="connsiteX5" fmla="*/ 48038 w 460178"/>
              <a:gd name="connsiteY5" fmla="*/ 981750 h 1290387"/>
              <a:gd name="connsiteX6" fmla="*/ 28988 w 460178"/>
              <a:gd name="connsiteY6" fmla="*/ 1067475 h 1290387"/>
              <a:gd name="connsiteX7" fmla="*/ 28988 w 460178"/>
              <a:gd name="connsiteY7" fmla="*/ 1242100 h 1290387"/>
              <a:gd name="connsiteX8" fmla="*/ 133763 w 460178"/>
              <a:gd name="connsiteY8" fmla="*/ 1286550 h 1290387"/>
              <a:gd name="connsiteX9" fmla="*/ 251238 w 460178"/>
              <a:gd name="connsiteY9" fmla="*/ 1283375 h 1290387"/>
              <a:gd name="connsiteX10" fmla="*/ 368713 w 460178"/>
              <a:gd name="connsiteY10" fmla="*/ 1245275 h 1290387"/>
              <a:gd name="connsiteX11" fmla="*/ 362363 w 460178"/>
              <a:gd name="connsiteY11" fmla="*/ 1048425 h 1290387"/>
              <a:gd name="connsiteX12" fmla="*/ 279813 w 460178"/>
              <a:gd name="connsiteY12" fmla="*/ 943650 h 1290387"/>
              <a:gd name="connsiteX13" fmla="*/ 175038 w 460178"/>
              <a:gd name="connsiteY13" fmla="*/ 784900 h 1290387"/>
              <a:gd name="connsiteX14" fmla="*/ 181388 w 460178"/>
              <a:gd name="connsiteY14" fmla="*/ 556300 h 1290387"/>
              <a:gd name="connsiteX15" fmla="*/ 368713 w 460178"/>
              <a:gd name="connsiteY15" fmla="*/ 343575 h 1290387"/>
              <a:gd name="connsiteX16" fmla="*/ 441738 w 460178"/>
              <a:gd name="connsiteY16" fmla="*/ 140375 h 1290387"/>
              <a:gd name="connsiteX17" fmla="*/ 432213 w 460178"/>
              <a:gd name="connsiteY17" fmla="*/ 675 h 1290387"/>
              <a:gd name="connsiteX18" fmla="*/ 143288 w 460178"/>
              <a:gd name="connsiteY18" fmla="*/ 89575 h 1290387"/>
              <a:gd name="connsiteX19" fmla="*/ 25813 w 460178"/>
              <a:gd name="connsiteY19" fmla="*/ 143550 h 1290387"/>
              <a:gd name="connsiteX0" fmla="*/ 25813 w 441781"/>
              <a:gd name="connsiteY0" fmla="*/ 58957 h 1205794"/>
              <a:gd name="connsiteX1" fmla="*/ 133763 w 441781"/>
              <a:gd name="connsiteY1" fmla="*/ 189132 h 1205794"/>
              <a:gd name="connsiteX2" fmla="*/ 130588 w 441781"/>
              <a:gd name="connsiteY2" fmla="*/ 338357 h 1205794"/>
              <a:gd name="connsiteX3" fmla="*/ 13113 w 441781"/>
              <a:gd name="connsiteY3" fmla="*/ 500282 h 1205794"/>
              <a:gd name="connsiteX4" fmla="*/ 6763 w 441781"/>
              <a:gd name="connsiteY4" fmla="*/ 693957 h 1205794"/>
              <a:gd name="connsiteX5" fmla="*/ 48038 w 441781"/>
              <a:gd name="connsiteY5" fmla="*/ 897157 h 1205794"/>
              <a:gd name="connsiteX6" fmla="*/ 28988 w 441781"/>
              <a:gd name="connsiteY6" fmla="*/ 982882 h 1205794"/>
              <a:gd name="connsiteX7" fmla="*/ 28988 w 441781"/>
              <a:gd name="connsiteY7" fmla="*/ 1157507 h 1205794"/>
              <a:gd name="connsiteX8" fmla="*/ 133763 w 441781"/>
              <a:gd name="connsiteY8" fmla="*/ 1201957 h 1205794"/>
              <a:gd name="connsiteX9" fmla="*/ 251238 w 441781"/>
              <a:gd name="connsiteY9" fmla="*/ 1198782 h 1205794"/>
              <a:gd name="connsiteX10" fmla="*/ 368713 w 441781"/>
              <a:gd name="connsiteY10" fmla="*/ 1160682 h 1205794"/>
              <a:gd name="connsiteX11" fmla="*/ 362363 w 441781"/>
              <a:gd name="connsiteY11" fmla="*/ 963832 h 1205794"/>
              <a:gd name="connsiteX12" fmla="*/ 279813 w 441781"/>
              <a:gd name="connsiteY12" fmla="*/ 859057 h 1205794"/>
              <a:gd name="connsiteX13" fmla="*/ 175038 w 441781"/>
              <a:gd name="connsiteY13" fmla="*/ 700307 h 1205794"/>
              <a:gd name="connsiteX14" fmla="*/ 181388 w 441781"/>
              <a:gd name="connsiteY14" fmla="*/ 471707 h 1205794"/>
              <a:gd name="connsiteX15" fmla="*/ 368713 w 441781"/>
              <a:gd name="connsiteY15" fmla="*/ 258982 h 1205794"/>
              <a:gd name="connsiteX16" fmla="*/ 441738 w 441781"/>
              <a:gd name="connsiteY16" fmla="*/ 55782 h 1205794"/>
              <a:gd name="connsiteX17" fmla="*/ 375063 w 441781"/>
              <a:gd name="connsiteY17" fmla="*/ 8157 h 1205794"/>
              <a:gd name="connsiteX18" fmla="*/ 143288 w 441781"/>
              <a:gd name="connsiteY18" fmla="*/ 4982 h 1205794"/>
              <a:gd name="connsiteX19" fmla="*/ 25813 w 441781"/>
              <a:gd name="connsiteY19" fmla="*/ 58957 h 1205794"/>
              <a:gd name="connsiteX0" fmla="*/ 25813 w 425987"/>
              <a:gd name="connsiteY0" fmla="*/ 59115 h 1205952"/>
              <a:gd name="connsiteX1" fmla="*/ 133763 w 425987"/>
              <a:gd name="connsiteY1" fmla="*/ 189290 h 1205952"/>
              <a:gd name="connsiteX2" fmla="*/ 130588 w 425987"/>
              <a:gd name="connsiteY2" fmla="*/ 338515 h 1205952"/>
              <a:gd name="connsiteX3" fmla="*/ 13113 w 425987"/>
              <a:gd name="connsiteY3" fmla="*/ 500440 h 1205952"/>
              <a:gd name="connsiteX4" fmla="*/ 6763 w 425987"/>
              <a:gd name="connsiteY4" fmla="*/ 694115 h 1205952"/>
              <a:gd name="connsiteX5" fmla="*/ 48038 w 425987"/>
              <a:gd name="connsiteY5" fmla="*/ 897315 h 1205952"/>
              <a:gd name="connsiteX6" fmla="*/ 28988 w 425987"/>
              <a:gd name="connsiteY6" fmla="*/ 983040 h 1205952"/>
              <a:gd name="connsiteX7" fmla="*/ 28988 w 425987"/>
              <a:gd name="connsiteY7" fmla="*/ 1157665 h 1205952"/>
              <a:gd name="connsiteX8" fmla="*/ 133763 w 425987"/>
              <a:gd name="connsiteY8" fmla="*/ 1202115 h 1205952"/>
              <a:gd name="connsiteX9" fmla="*/ 251238 w 425987"/>
              <a:gd name="connsiteY9" fmla="*/ 1198940 h 1205952"/>
              <a:gd name="connsiteX10" fmla="*/ 368713 w 425987"/>
              <a:gd name="connsiteY10" fmla="*/ 1160840 h 1205952"/>
              <a:gd name="connsiteX11" fmla="*/ 362363 w 425987"/>
              <a:gd name="connsiteY11" fmla="*/ 963990 h 1205952"/>
              <a:gd name="connsiteX12" fmla="*/ 279813 w 425987"/>
              <a:gd name="connsiteY12" fmla="*/ 859215 h 1205952"/>
              <a:gd name="connsiteX13" fmla="*/ 175038 w 425987"/>
              <a:gd name="connsiteY13" fmla="*/ 700465 h 1205952"/>
              <a:gd name="connsiteX14" fmla="*/ 181388 w 425987"/>
              <a:gd name="connsiteY14" fmla="*/ 471865 h 1205952"/>
              <a:gd name="connsiteX15" fmla="*/ 368713 w 425987"/>
              <a:gd name="connsiteY15" fmla="*/ 259140 h 1205952"/>
              <a:gd name="connsiteX16" fmla="*/ 425863 w 425987"/>
              <a:gd name="connsiteY16" fmla="*/ 59115 h 1205952"/>
              <a:gd name="connsiteX17" fmla="*/ 375063 w 425987"/>
              <a:gd name="connsiteY17" fmla="*/ 8315 h 1205952"/>
              <a:gd name="connsiteX18" fmla="*/ 143288 w 425987"/>
              <a:gd name="connsiteY18" fmla="*/ 5140 h 1205952"/>
              <a:gd name="connsiteX19" fmla="*/ 25813 w 425987"/>
              <a:gd name="connsiteY19" fmla="*/ 59115 h 1205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25987" h="1205952">
                <a:moveTo>
                  <a:pt x="25813" y="59115"/>
                </a:moveTo>
                <a:cubicBezTo>
                  <a:pt x="24226" y="89807"/>
                  <a:pt x="116300" y="142723"/>
                  <a:pt x="133763" y="189290"/>
                </a:cubicBezTo>
                <a:cubicBezTo>
                  <a:pt x="151226" y="235857"/>
                  <a:pt x="150696" y="286657"/>
                  <a:pt x="130588" y="338515"/>
                </a:cubicBezTo>
                <a:cubicBezTo>
                  <a:pt x="110480" y="390373"/>
                  <a:pt x="33750" y="441174"/>
                  <a:pt x="13113" y="500440"/>
                </a:cubicBezTo>
                <a:cubicBezTo>
                  <a:pt x="-7524" y="559706"/>
                  <a:pt x="942" y="627969"/>
                  <a:pt x="6763" y="694115"/>
                </a:cubicBezTo>
                <a:cubicBezTo>
                  <a:pt x="12584" y="760261"/>
                  <a:pt x="44334" y="849161"/>
                  <a:pt x="48038" y="897315"/>
                </a:cubicBezTo>
                <a:cubicBezTo>
                  <a:pt x="51742" y="945469"/>
                  <a:pt x="32163" y="939648"/>
                  <a:pt x="28988" y="983040"/>
                </a:cubicBezTo>
                <a:cubicBezTo>
                  <a:pt x="25813" y="1026432"/>
                  <a:pt x="34809" y="1110569"/>
                  <a:pt x="28988" y="1157665"/>
                </a:cubicBezTo>
                <a:cubicBezTo>
                  <a:pt x="42217" y="1192061"/>
                  <a:pt x="96721" y="1195236"/>
                  <a:pt x="133763" y="1202115"/>
                </a:cubicBezTo>
                <a:cubicBezTo>
                  <a:pt x="170805" y="1208994"/>
                  <a:pt x="212080" y="1205819"/>
                  <a:pt x="251238" y="1198940"/>
                </a:cubicBezTo>
                <a:cubicBezTo>
                  <a:pt x="290396" y="1192061"/>
                  <a:pt x="323734" y="1182536"/>
                  <a:pt x="368713" y="1160840"/>
                </a:cubicBezTo>
                <a:cubicBezTo>
                  <a:pt x="372417" y="1132794"/>
                  <a:pt x="377180" y="1014261"/>
                  <a:pt x="362363" y="963990"/>
                </a:cubicBezTo>
                <a:cubicBezTo>
                  <a:pt x="347546" y="913719"/>
                  <a:pt x="311034" y="903136"/>
                  <a:pt x="279813" y="859215"/>
                </a:cubicBezTo>
                <a:cubicBezTo>
                  <a:pt x="248592" y="815294"/>
                  <a:pt x="191442" y="765023"/>
                  <a:pt x="175038" y="700465"/>
                </a:cubicBezTo>
                <a:cubicBezTo>
                  <a:pt x="158634" y="635907"/>
                  <a:pt x="149109" y="545419"/>
                  <a:pt x="181388" y="471865"/>
                </a:cubicBezTo>
                <a:cubicBezTo>
                  <a:pt x="213667" y="398311"/>
                  <a:pt x="327967" y="327932"/>
                  <a:pt x="368713" y="259140"/>
                </a:cubicBezTo>
                <a:cubicBezTo>
                  <a:pt x="409459" y="190348"/>
                  <a:pt x="424805" y="100919"/>
                  <a:pt x="425863" y="59115"/>
                </a:cubicBezTo>
                <a:cubicBezTo>
                  <a:pt x="426921" y="17311"/>
                  <a:pt x="422159" y="17311"/>
                  <a:pt x="375063" y="8315"/>
                </a:cubicBezTo>
                <a:cubicBezTo>
                  <a:pt x="327967" y="-681"/>
                  <a:pt x="201496" y="-3327"/>
                  <a:pt x="143288" y="5140"/>
                </a:cubicBezTo>
                <a:cubicBezTo>
                  <a:pt x="85080" y="13607"/>
                  <a:pt x="27401" y="28423"/>
                  <a:pt x="25813" y="59115"/>
                </a:cubicBezTo>
                <a:close/>
              </a:path>
            </a:pathLst>
          </a:custGeom>
          <a:gradFill>
            <a:lin ang="5400000" scaled="0"/>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8" name="Oval 150"/>
          <p:cNvSpPr>
            <a:spLocks noChangeArrowheads="1"/>
          </p:cNvSpPr>
          <p:nvPr/>
        </p:nvSpPr>
        <p:spPr bwMode="auto">
          <a:xfrm>
            <a:off x="1827069" y="3632439"/>
            <a:ext cx="315859" cy="53927"/>
          </a:xfrm>
          <a:prstGeom prst="ellipse">
            <a:avLst/>
          </a:prstGeom>
          <a:solidFill>
            <a:srgbClr val="60C99C"/>
          </a:solidFill>
          <a:ln w="9525">
            <a:noFill/>
            <a:round/>
            <a:headEnd/>
            <a:tailEnd/>
          </a:ln>
          <a:effectLst/>
        </p:spPr>
        <p:txBody>
          <a:bodyPr wrap="none" anchor="ctr"/>
          <a:lstStyle/>
          <a:p>
            <a:endParaRPr lang="en-US" sz="1200" dirty="0">
              <a:latin typeface="Helvetica"/>
              <a:cs typeface="Helvetica"/>
            </a:endParaRPr>
          </a:p>
        </p:txBody>
      </p:sp>
      <p:sp>
        <p:nvSpPr>
          <p:cNvPr id="99" name="Rectangle 151"/>
          <p:cNvSpPr>
            <a:spLocks noChangeArrowheads="1"/>
          </p:cNvSpPr>
          <p:nvPr/>
        </p:nvSpPr>
        <p:spPr bwMode="auto">
          <a:xfrm>
            <a:off x="1827069" y="3451398"/>
            <a:ext cx="315859" cy="209930"/>
          </a:xfrm>
          <a:prstGeom prst="rect">
            <a:avLst/>
          </a:prstGeom>
          <a:solidFill>
            <a:srgbClr val="60C99C"/>
          </a:solidFill>
          <a:ln w="9525">
            <a:noFill/>
            <a:miter lim="800000"/>
            <a:headEnd/>
            <a:tailEnd/>
          </a:ln>
          <a:effectLst/>
        </p:spPr>
        <p:txBody>
          <a:bodyPr wrap="none" anchor="ctr"/>
          <a:lstStyle/>
          <a:p>
            <a:endParaRPr lang="en-US" sz="1200" dirty="0">
              <a:latin typeface="Helvetica"/>
              <a:cs typeface="Helvetica"/>
            </a:endParaRPr>
          </a:p>
        </p:txBody>
      </p:sp>
      <p:sp>
        <p:nvSpPr>
          <p:cNvPr id="100" name="Oval 152"/>
          <p:cNvSpPr>
            <a:spLocks noChangeArrowheads="1"/>
          </p:cNvSpPr>
          <p:nvPr/>
        </p:nvSpPr>
        <p:spPr bwMode="auto">
          <a:xfrm>
            <a:off x="1825143" y="3428287"/>
            <a:ext cx="315859" cy="53927"/>
          </a:xfrm>
          <a:prstGeom prst="ellipse">
            <a:avLst/>
          </a:prstGeom>
          <a:solidFill>
            <a:schemeClr val="accent1">
              <a:lumMod val="75000"/>
            </a:schemeClr>
          </a:solidFill>
          <a:ln w="9525">
            <a:noFill/>
            <a:round/>
            <a:headEnd/>
            <a:tailEnd/>
          </a:ln>
          <a:effectLst/>
        </p:spPr>
        <p:txBody>
          <a:bodyPr wrap="none" anchor="ctr"/>
          <a:lstStyle/>
          <a:p>
            <a:endParaRPr lang="en-US" sz="1200" dirty="0">
              <a:latin typeface="Helvetica"/>
              <a:cs typeface="Helvetica"/>
            </a:endParaRPr>
          </a:p>
        </p:txBody>
      </p:sp>
      <p:sp>
        <p:nvSpPr>
          <p:cNvPr id="101" name="Oval 153"/>
          <p:cNvSpPr>
            <a:spLocks noChangeArrowheads="1"/>
          </p:cNvSpPr>
          <p:nvPr/>
        </p:nvSpPr>
        <p:spPr bwMode="auto">
          <a:xfrm>
            <a:off x="1917589" y="3441769"/>
            <a:ext cx="125188" cy="27927"/>
          </a:xfrm>
          <a:prstGeom prst="ellipse">
            <a:avLst/>
          </a:prstGeom>
          <a:solidFill>
            <a:srgbClr val="806800"/>
          </a:solidFill>
          <a:ln w="9525">
            <a:noFill/>
            <a:round/>
            <a:headEnd/>
            <a:tailEnd/>
          </a:ln>
          <a:effectLst/>
        </p:spPr>
        <p:txBody>
          <a:bodyPr wrap="none" anchor="ctr"/>
          <a:lstStyle/>
          <a:p>
            <a:endParaRPr lang="en-US" sz="1200" dirty="0">
              <a:latin typeface="Helvetica"/>
              <a:cs typeface="Helvetica"/>
            </a:endParaRPr>
          </a:p>
        </p:txBody>
      </p:sp>
      <p:sp>
        <p:nvSpPr>
          <p:cNvPr id="102" name="Freeform 154"/>
          <p:cNvSpPr>
            <a:spLocks/>
          </p:cNvSpPr>
          <p:nvPr/>
        </p:nvSpPr>
        <p:spPr bwMode="auto">
          <a:xfrm>
            <a:off x="2017740" y="3455250"/>
            <a:ext cx="106892" cy="225338"/>
          </a:xfrm>
          <a:custGeom>
            <a:avLst/>
            <a:gdLst/>
            <a:ahLst/>
            <a:cxnLst>
              <a:cxn ang="0">
                <a:pos x="16" y="0"/>
              </a:cxn>
              <a:cxn ang="0">
                <a:pos x="108" y="14"/>
              </a:cxn>
              <a:cxn ang="0">
                <a:pos x="111" y="224"/>
              </a:cxn>
              <a:cxn ang="0">
                <a:pos x="66" y="234"/>
              </a:cxn>
              <a:cxn ang="0">
                <a:pos x="66" y="22"/>
              </a:cxn>
              <a:cxn ang="0">
                <a:pos x="0" y="8"/>
              </a:cxn>
            </a:cxnLst>
            <a:rect l="0" t="0" r="r" b="b"/>
            <a:pathLst>
              <a:path w="111" h="234">
                <a:moveTo>
                  <a:pt x="16" y="0"/>
                </a:moveTo>
                <a:lnTo>
                  <a:pt x="108" y="14"/>
                </a:lnTo>
                <a:lnTo>
                  <a:pt x="111" y="224"/>
                </a:lnTo>
                <a:lnTo>
                  <a:pt x="66" y="234"/>
                </a:lnTo>
                <a:lnTo>
                  <a:pt x="66" y="22"/>
                </a:lnTo>
                <a:lnTo>
                  <a:pt x="0" y="8"/>
                </a:lnTo>
              </a:path>
            </a:pathLst>
          </a:custGeom>
          <a:solidFill>
            <a:srgbClr val="806800"/>
          </a:solidFill>
          <a:ln w="9525">
            <a:noFill/>
            <a:round/>
            <a:headEnd/>
            <a:tailEnd/>
          </a:ln>
          <a:effectLst/>
        </p:spPr>
        <p:txBody>
          <a:bodyPr/>
          <a:lstStyle/>
          <a:p>
            <a:endParaRPr lang="en-US" sz="1200" dirty="0">
              <a:latin typeface="Helvetica"/>
              <a:cs typeface="Helvetica"/>
            </a:endParaRPr>
          </a:p>
        </p:txBody>
      </p:sp>
      <p:sp>
        <p:nvSpPr>
          <p:cNvPr id="143" name="Diagonal Stripe 142"/>
          <p:cNvSpPr/>
          <p:nvPr/>
        </p:nvSpPr>
        <p:spPr>
          <a:xfrm rot="8141366">
            <a:off x="2741817" y="3239604"/>
            <a:ext cx="146050" cy="171450"/>
          </a:xfrm>
          <a:prstGeom prst="diagStripe">
            <a:avLst>
              <a:gd name="adj" fmla="val 30822"/>
            </a:avLst>
          </a:prstGeom>
          <a:gradFill>
            <a:gsLst>
              <a:gs pos="0">
                <a:schemeClr val="accent2">
                  <a:lumMod val="60000"/>
                  <a:lumOff val="40000"/>
                </a:schemeClr>
              </a:gs>
              <a:gs pos="65000">
                <a:schemeClr val="accent2">
                  <a:lumMod val="40000"/>
                  <a:lumOff val="60000"/>
                </a:schemeClr>
              </a:gs>
              <a:gs pos="100000">
                <a:schemeClr val="accent2"/>
              </a:gs>
            </a:gsLst>
          </a:gradFill>
          <a:ln w="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44" name="Diagonal Stripe 143"/>
          <p:cNvSpPr/>
          <p:nvPr/>
        </p:nvSpPr>
        <p:spPr>
          <a:xfrm rot="8141366">
            <a:off x="2712494" y="3129582"/>
            <a:ext cx="146050" cy="171450"/>
          </a:xfrm>
          <a:prstGeom prst="diagStripe">
            <a:avLst>
              <a:gd name="adj" fmla="val 30822"/>
            </a:avLst>
          </a:prstGeom>
          <a:gradFill>
            <a:gsLst>
              <a:gs pos="0">
                <a:schemeClr val="accent2">
                  <a:lumMod val="60000"/>
                  <a:lumOff val="40000"/>
                </a:schemeClr>
              </a:gs>
              <a:gs pos="65000">
                <a:schemeClr val="accent2">
                  <a:lumMod val="40000"/>
                  <a:lumOff val="60000"/>
                </a:schemeClr>
              </a:gs>
              <a:gs pos="100000">
                <a:schemeClr val="accent2"/>
              </a:gs>
            </a:gsLst>
          </a:gradFill>
          <a:ln w="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45" name="Diagonal Stripe 144"/>
          <p:cNvSpPr/>
          <p:nvPr/>
        </p:nvSpPr>
        <p:spPr>
          <a:xfrm rot="8141366">
            <a:off x="2667296" y="3121160"/>
            <a:ext cx="146050" cy="171450"/>
          </a:xfrm>
          <a:prstGeom prst="diagStripe">
            <a:avLst>
              <a:gd name="adj" fmla="val 30822"/>
            </a:avLst>
          </a:prstGeom>
          <a:gradFill>
            <a:gsLst>
              <a:gs pos="0">
                <a:schemeClr val="accent2">
                  <a:lumMod val="60000"/>
                  <a:lumOff val="40000"/>
                </a:schemeClr>
              </a:gs>
              <a:gs pos="65000">
                <a:schemeClr val="accent2">
                  <a:lumMod val="40000"/>
                  <a:lumOff val="60000"/>
                </a:schemeClr>
              </a:gs>
              <a:gs pos="100000">
                <a:schemeClr val="accent2"/>
              </a:gs>
            </a:gsLst>
          </a:gradFill>
          <a:ln w="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47" name="Diagonal Stripe 146"/>
          <p:cNvSpPr/>
          <p:nvPr/>
        </p:nvSpPr>
        <p:spPr>
          <a:xfrm rot="8141366">
            <a:off x="2637973" y="3198463"/>
            <a:ext cx="146050" cy="171450"/>
          </a:xfrm>
          <a:prstGeom prst="diagStripe">
            <a:avLst>
              <a:gd name="adj" fmla="val 30822"/>
            </a:avLst>
          </a:prstGeom>
          <a:gradFill>
            <a:gsLst>
              <a:gs pos="0">
                <a:schemeClr val="accent2">
                  <a:lumMod val="60000"/>
                  <a:lumOff val="40000"/>
                </a:schemeClr>
              </a:gs>
              <a:gs pos="65000">
                <a:schemeClr val="accent2">
                  <a:lumMod val="40000"/>
                  <a:lumOff val="60000"/>
                </a:schemeClr>
              </a:gs>
              <a:gs pos="100000">
                <a:schemeClr val="accent2"/>
              </a:gs>
            </a:gsLst>
          </a:gradFill>
          <a:ln w="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48" name="Diagonal Stripe 147"/>
          <p:cNvSpPr/>
          <p:nvPr/>
        </p:nvSpPr>
        <p:spPr>
          <a:xfrm rot="8141366">
            <a:off x="2611825" y="3024941"/>
            <a:ext cx="146050" cy="171450"/>
          </a:xfrm>
          <a:prstGeom prst="diagStripe">
            <a:avLst>
              <a:gd name="adj" fmla="val 30822"/>
            </a:avLst>
          </a:prstGeom>
          <a:gradFill>
            <a:gsLst>
              <a:gs pos="0">
                <a:schemeClr val="accent2">
                  <a:lumMod val="60000"/>
                  <a:lumOff val="40000"/>
                </a:schemeClr>
              </a:gs>
              <a:gs pos="65000">
                <a:schemeClr val="accent2">
                  <a:lumMod val="40000"/>
                  <a:lumOff val="60000"/>
                </a:schemeClr>
              </a:gs>
              <a:gs pos="100000">
                <a:schemeClr val="accent2"/>
              </a:gs>
            </a:gsLst>
          </a:gradFill>
          <a:ln w="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49" name="Diagonal Stripe 148"/>
          <p:cNvSpPr/>
          <p:nvPr/>
        </p:nvSpPr>
        <p:spPr>
          <a:xfrm rot="8141366">
            <a:off x="2674577" y="2949844"/>
            <a:ext cx="146050" cy="171450"/>
          </a:xfrm>
          <a:prstGeom prst="diagStripe">
            <a:avLst>
              <a:gd name="adj" fmla="val 30822"/>
            </a:avLst>
          </a:prstGeom>
          <a:gradFill>
            <a:gsLst>
              <a:gs pos="0">
                <a:schemeClr val="accent2">
                  <a:lumMod val="60000"/>
                  <a:lumOff val="40000"/>
                </a:schemeClr>
              </a:gs>
              <a:gs pos="65000">
                <a:schemeClr val="accent2">
                  <a:lumMod val="40000"/>
                  <a:lumOff val="60000"/>
                </a:schemeClr>
              </a:gs>
              <a:gs pos="100000">
                <a:schemeClr val="accent2"/>
              </a:gs>
            </a:gsLst>
          </a:gradFill>
          <a:ln w="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50" name="Diagonal Stripe 149"/>
          <p:cNvSpPr/>
          <p:nvPr/>
        </p:nvSpPr>
        <p:spPr>
          <a:xfrm rot="8141366">
            <a:off x="2696055" y="3036672"/>
            <a:ext cx="146050" cy="171450"/>
          </a:xfrm>
          <a:prstGeom prst="diagStripe">
            <a:avLst>
              <a:gd name="adj" fmla="val 30822"/>
            </a:avLst>
          </a:prstGeom>
          <a:gradFill>
            <a:gsLst>
              <a:gs pos="0">
                <a:schemeClr val="accent2">
                  <a:lumMod val="60000"/>
                  <a:lumOff val="40000"/>
                </a:schemeClr>
              </a:gs>
              <a:gs pos="65000">
                <a:schemeClr val="accent2">
                  <a:lumMod val="40000"/>
                  <a:lumOff val="60000"/>
                </a:schemeClr>
              </a:gs>
              <a:gs pos="100000">
                <a:schemeClr val="accent2"/>
              </a:gs>
            </a:gsLst>
          </a:gradFill>
          <a:ln w="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51" name="Diagonal Stripe 150"/>
          <p:cNvSpPr/>
          <p:nvPr/>
        </p:nvSpPr>
        <p:spPr>
          <a:xfrm rot="8141366">
            <a:off x="2600804" y="2890622"/>
            <a:ext cx="146050" cy="171450"/>
          </a:xfrm>
          <a:prstGeom prst="diagStripe">
            <a:avLst>
              <a:gd name="adj" fmla="val 30822"/>
            </a:avLst>
          </a:prstGeom>
          <a:gradFill>
            <a:gsLst>
              <a:gs pos="0">
                <a:schemeClr val="accent2">
                  <a:lumMod val="60000"/>
                  <a:lumOff val="40000"/>
                </a:schemeClr>
              </a:gs>
              <a:gs pos="65000">
                <a:schemeClr val="accent2">
                  <a:lumMod val="40000"/>
                  <a:lumOff val="60000"/>
                </a:schemeClr>
              </a:gs>
              <a:gs pos="100000">
                <a:schemeClr val="accent2"/>
              </a:gs>
            </a:gsLst>
          </a:gradFill>
          <a:ln w="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53" name="Diagonal Stripe 152"/>
          <p:cNvSpPr/>
          <p:nvPr/>
        </p:nvSpPr>
        <p:spPr>
          <a:xfrm rot="8141366">
            <a:off x="2680178" y="2849347"/>
            <a:ext cx="146050" cy="171450"/>
          </a:xfrm>
          <a:prstGeom prst="diagStripe">
            <a:avLst>
              <a:gd name="adj" fmla="val 30822"/>
            </a:avLst>
          </a:prstGeom>
          <a:gradFill>
            <a:gsLst>
              <a:gs pos="0">
                <a:schemeClr val="accent2">
                  <a:lumMod val="60000"/>
                  <a:lumOff val="40000"/>
                </a:schemeClr>
              </a:gs>
              <a:gs pos="65000">
                <a:schemeClr val="accent2">
                  <a:lumMod val="40000"/>
                  <a:lumOff val="60000"/>
                </a:schemeClr>
              </a:gs>
              <a:gs pos="100000">
                <a:schemeClr val="accent2"/>
              </a:gs>
            </a:gsLst>
          </a:gradFill>
          <a:ln w="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55" name="Diagonal Stripe 154"/>
          <p:cNvSpPr/>
          <p:nvPr/>
        </p:nvSpPr>
        <p:spPr>
          <a:xfrm rot="8141366">
            <a:off x="2711927" y="2754096"/>
            <a:ext cx="146050" cy="171450"/>
          </a:xfrm>
          <a:prstGeom prst="diagStripe">
            <a:avLst>
              <a:gd name="adj" fmla="val 30822"/>
            </a:avLst>
          </a:prstGeom>
          <a:gradFill>
            <a:gsLst>
              <a:gs pos="0">
                <a:schemeClr val="accent2">
                  <a:lumMod val="60000"/>
                  <a:lumOff val="40000"/>
                </a:schemeClr>
              </a:gs>
              <a:gs pos="65000">
                <a:schemeClr val="accent2">
                  <a:lumMod val="40000"/>
                  <a:lumOff val="60000"/>
                </a:schemeClr>
              </a:gs>
              <a:gs pos="100000">
                <a:schemeClr val="accent2"/>
              </a:gs>
            </a:gsLst>
          </a:gradFill>
          <a:ln w="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79" name="Diagonal Stripe 178"/>
          <p:cNvSpPr/>
          <p:nvPr/>
        </p:nvSpPr>
        <p:spPr>
          <a:xfrm rot="8141366">
            <a:off x="2632551" y="2741395"/>
            <a:ext cx="146050" cy="171450"/>
          </a:xfrm>
          <a:prstGeom prst="diagStripe">
            <a:avLst>
              <a:gd name="adj" fmla="val 30822"/>
            </a:avLst>
          </a:prstGeom>
          <a:gradFill>
            <a:gsLst>
              <a:gs pos="0">
                <a:schemeClr val="accent2">
                  <a:lumMod val="60000"/>
                  <a:lumOff val="40000"/>
                </a:schemeClr>
              </a:gs>
              <a:gs pos="65000">
                <a:schemeClr val="accent2">
                  <a:lumMod val="40000"/>
                  <a:lumOff val="60000"/>
                </a:schemeClr>
              </a:gs>
              <a:gs pos="100000">
                <a:schemeClr val="accent2"/>
              </a:gs>
            </a:gsLst>
          </a:gradFill>
          <a:ln w="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91" name="Diagonal Stripe 190"/>
          <p:cNvSpPr/>
          <p:nvPr/>
        </p:nvSpPr>
        <p:spPr>
          <a:xfrm rot="8141366">
            <a:off x="2699225" y="2652493"/>
            <a:ext cx="146050" cy="171450"/>
          </a:xfrm>
          <a:prstGeom prst="diagStripe">
            <a:avLst>
              <a:gd name="adj" fmla="val 30822"/>
            </a:avLst>
          </a:prstGeom>
          <a:gradFill>
            <a:gsLst>
              <a:gs pos="0">
                <a:schemeClr val="accent2">
                  <a:lumMod val="60000"/>
                  <a:lumOff val="40000"/>
                </a:schemeClr>
              </a:gs>
              <a:gs pos="65000">
                <a:schemeClr val="accent2">
                  <a:lumMod val="40000"/>
                  <a:lumOff val="60000"/>
                </a:schemeClr>
              </a:gs>
              <a:gs pos="100000">
                <a:schemeClr val="accent2"/>
              </a:gs>
            </a:gsLst>
          </a:gradFill>
          <a:ln w="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93" name="Diagonal Stripe 192"/>
          <p:cNvSpPr/>
          <p:nvPr/>
        </p:nvSpPr>
        <p:spPr>
          <a:xfrm rot="8141366">
            <a:off x="2722766" y="3338031"/>
            <a:ext cx="146050" cy="171450"/>
          </a:xfrm>
          <a:prstGeom prst="diagStripe">
            <a:avLst>
              <a:gd name="adj" fmla="val 30822"/>
            </a:avLst>
          </a:prstGeom>
          <a:gradFill>
            <a:gsLst>
              <a:gs pos="0">
                <a:schemeClr val="accent2">
                  <a:lumMod val="60000"/>
                  <a:lumOff val="40000"/>
                </a:schemeClr>
              </a:gs>
              <a:gs pos="65000">
                <a:schemeClr val="accent2">
                  <a:lumMod val="40000"/>
                  <a:lumOff val="60000"/>
                </a:schemeClr>
              </a:gs>
              <a:gs pos="100000">
                <a:schemeClr val="accent2"/>
              </a:gs>
            </a:gsLst>
          </a:gradFill>
          <a:ln w="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95" name="Diagonal Stripe 194"/>
          <p:cNvSpPr/>
          <p:nvPr/>
        </p:nvSpPr>
        <p:spPr>
          <a:xfrm rot="8141366">
            <a:off x="2762725" y="2595342"/>
            <a:ext cx="146050" cy="171450"/>
          </a:xfrm>
          <a:prstGeom prst="diagStripe">
            <a:avLst>
              <a:gd name="adj" fmla="val 30822"/>
            </a:avLst>
          </a:prstGeom>
          <a:gradFill>
            <a:gsLst>
              <a:gs pos="0">
                <a:schemeClr val="accent2">
                  <a:lumMod val="60000"/>
                  <a:lumOff val="40000"/>
                </a:schemeClr>
              </a:gs>
              <a:gs pos="65000">
                <a:schemeClr val="accent2">
                  <a:lumMod val="40000"/>
                  <a:lumOff val="60000"/>
                </a:schemeClr>
              </a:gs>
              <a:gs pos="100000">
                <a:schemeClr val="accent2"/>
              </a:gs>
            </a:gsLst>
          </a:gradFill>
          <a:ln w="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96" name="Diagonal Stripe 195"/>
          <p:cNvSpPr/>
          <p:nvPr/>
        </p:nvSpPr>
        <p:spPr>
          <a:xfrm rot="8141366">
            <a:off x="2680175" y="2557240"/>
            <a:ext cx="146050" cy="171450"/>
          </a:xfrm>
          <a:prstGeom prst="diagStripe">
            <a:avLst>
              <a:gd name="adj" fmla="val 30822"/>
            </a:avLst>
          </a:prstGeom>
          <a:gradFill>
            <a:gsLst>
              <a:gs pos="0">
                <a:schemeClr val="accent2">
                  <a:lumMod val="60000"/>
                  <a:lumOff val="40000"/>
                </a:schemeClr>
              </a:gs>
              <a:gs pos="65000">
                <a:schemeClr val="accent2">
                  <a:lumMod val="40000"/>
                  <a:lumOff val="60000"/>
                </a:schemeClr>
              </a:gs>
              <a:gs pos="100000">
                <a:schemeClr val="accent2"/>
              </a:gs>
            </a:gsLst>
          </a:gradFill>
          <a:ln w="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17" name="Oval 116"/>
          <p:cNvSpPr/>
          <p:nvPr/>
        </p:nvSpPr>
        <p:spPr>
          <a:xfrm>
            <a:off x="2612390" y="3463925"/>
            <a:ext cx="330200" cy="79375"/>
          </a:xfrm>
          <a:prstGeom prst="ellipse">
            <a:avLst/>
          </a:prstGeom>
          <a:solidFill>
            <a:schemeClr val="accent5">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8" name="Oval 153"/>
          <p:cNvSpPr>
            <a:spLocks noChangeArrowheads="1"/>
          </p:cNvSpPr>
          <p:nvPr/>
        </p:nvSpPr>
        <p:spPr bwMode="auto">
          <a:xfrm>
            <a:off x="2727214" y="3486219"/>
            <a:ext cx="125188" cy="27927"/>
          </a:xfrm>
          <a:prstGeom prst="ellipse">
            <a:avLst/>
          </a:prstGeom>
          <a:solidFill>
            <a:srgbClr val="806800"/>
          </a:solidFill>
          <a:ln w="9525">
            <a:noFill/>
            <a:round/>
            <a:headEnd/>
            <a:tailEnd/>
          </a:ln>
          <a:effectLst/>
        </p:spPr>
        <p:txBody>
          <a:bodyPr wrap="none" anchor="ctr"/>
          <a:lstStyle/>
          <a:p>
            <a:endParaRPr lang="en-US" sz="1200" dirty="0">
              <a:latin typeface="Helvetica"/>
              <a:cs typeface="Helvetica"/>
            </a:endParaRPr>
          </a:p>
        </p:txBody>
      </p:sp>
      <p:sp>
        <p:nvSpPr>
          <p:cNvPr id="119" name="Freeform 154"/>
          <p:cNvSpPr>
            <a:spLocks/>
          </p:cNvSpPr>
          <p:nvPr/>
        </p:nvSpPr>
        <p:spPr bwMode="auto">
          <a:xfrm>
            <a:off x="2827365" y="3499700"/>
            <a:ext cx="106892" cy="225338"/>
          </a:xfrm>
          <a:custGeom>
            <a:avLst/>
            <a:gdLst/>
            <a:ahLst/>
            <a:cxnLst>
              <a:cxn ang="0">
                <a:pos x="16" y="0"/>
              </a:cxn>
              <a:cxn ang="0">
                <a:pos x="108" y="14"/>
              </a:cxn>
              <a:cxn ang="0">
                <a:pos x="111" y="224"/>
              </a:cxn>
              <a:cxn ang="0">
                <a:pos x="66" y="234"/>
              </a:cxn>
              <a:cxn ang="0">
                <a:pos x="66" y="22"/>
              </a:cxn>
              <a:cxn ang="0">
                <a:pos x="0" y="8"/>
              </a:cxn>
            </a:cxnLst>
            <a:rect l="0" t="0" r="r" b="b"/>
            <a:pathLst>
              <a:path w="111" h="234">
                <a:moveTo>
                  <a:pt x="16" y="0"/>
                </a:moveTo>
                <a:lnTo>
                  <a:pt x="108" y="14"/>
                </a:lnTo>
                <a:lnTo>
                  <a:pt x="111" y="224"/>
                </a:lnTo>
                <a:lnTo>
                  <a:pt x="66" y="234"/>
                </a:lnTo>
                <a:lnTo>
                  <a:pt x="66" y="22"/>
                </a:lnTo>
                <a:lnTo>
                  <a:pt x="0" y="8"/>
                </a:lnTo>
              </a:path>
            </a:pathLst>
          </a:custGeom>
          <a:solidFill>
            <a:srgbClr val="806800"/>
          </a:solidFill>
          <a:ln w="9525">
            <a:noFill/>
            <a:round/>
            <a:headEnd/>
            <a:tailEnd/>
          </a:ln>
          <a:effectLst/>
        </p:spPr>
        <p:txBody>
          <a:bodyPr/>
          <a:lstStyle/>
          <a:p>
            <a:endParaRPr lang="en-US" sz="1200" dirty="0">
              <a:latin typeface="Helvetica"/>
              <a:cs typeface="Helvetica"/>
            </a:endParaRPr>
          </a:p>
        </p:txBody>
      </p:sp>
      <p:sp>
        <p:nvSpPr>
          <p:cNvPr id="192" name="AutoShape 137"/>
          <p:cNvSpPr>
            <a:spLocks noChangeArrowheads="1"/>
          </p:cNvSpPr>
          <p:nvPr/>
        </p:nvSpPr>
        <p:spPr bwMode="auto">
          <a:xfrm>
            <a:off x="2586164" y="2434424"/>
            <a:ext cx="432626" cy="216661"/>
          </a:xfrm>
          <a:prstGeom prst="can">
            <a:avLst>
              <a:gd name="adj" fmla="val 35770"/>
            </a:avLst>
          </a:prstGeom>
          <a:solidFill>
            <a:srgbClr val="00CC99"/>
          </a:solidFill>
          <a:ln w="9525">
            <a:noFill/>
            <a:round/>
            <a:headEnd/>
            <a:tailEnd/>
          </a:ln>
          <a:effectLst/>
        </p:spPr>
        <p:txBody>
          <a:bodyPr wrap="none" anchor="ctr"/>
          <a:lstStyle/>
          <a:p>
            <a:pPr fontAlgn="base">
              <a:spcBef>
                <a:spcPct val="0"/>
              </a:spcBef>
              <a:spcAft>
                <a:spcPct val="0"/>
              </a:spcAft>
            </a:pPr>
            <a:endParaRPr lang="en-US" sz="800" dirty="0">
              <a:solidFill>
                <a:srgbClr val="000000"/>
              </a:solidFill>
              <a:latin typeface="Helvetica"/>
              <a:cs typeface="Helvetica"/>
            </a:endParaRPr>
          </a:p>
        </p:txBody>
      </p:sp>
      <p:sp>
        <p:nvSpPr>
          <p:cNvPr id="12" name="Diagonal Stripe 11"/>
          <p:cNvSpPr/>
          <p:nvPr/>
        </p:nvSpPr>
        <p:spPr>
          <a:xfrm rot="8141366">
            <a:off x="2685415" y="3311527"/>
            <a:ext cx="146050" cy="171450"/>
          </a:xfrm>
          <a:prstGeom prst="diagStripe">
            <a:avLst>
              <a:gd name="adj" fmla="val 30822"/>
            </a:avLst>
          </a:prstGeom>
          <a:gradFill>
            <a:gsLst>
              <a:gs pos="0">
                <a:schemeClr val="accent2">
                  <a:lumMod val="60000"/>
                  <a:lumOff val="40000"/>
                </a:schemeClr>
              </a:gs>
              <a:gs pos="65000">
                <a:schemeClr val="accent2">
                  <a:lumMod val="40000"/>
                  <a:lumOff val="60000"/>
                </a:schemeClr>
              </a:gs>
              <a:gs pos="100000">
                <a:schemeClr val="accent2"/>
              </a:gs>
            </a:gsLst>
          </a:gradFill>
          <a:ln w="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05" name="Oval 104"/>
          <p:cNvSpPr/>
          <p:nvPr/>
        </p:nvSpPr>
        <p:spPr>
          <a:xfrm>
            <a:off x="1874833" y="2435931"/>
            <a:ext cx="171202" cy="387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latin typeface="Helvetica"/>
              <a:cs typeface="Helvetica"/>
            </a:endParaRPr>
          </a:p>
        </p:txBody>
      </p:sp>
      <p:sp>
        <p:nvSpPr>
          <p:cNvPr id="116" name="Oval 115"/>
          <p:cNvSpPr/>
          <p:nvPr/>
        </p:nvSpPr>
        <p:spPr>
          <a:xfrm>
            <a:off x="2725733" y="2451806"/>
            <a:ext cx="171202" cy="387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latin typeface="Helvetica"/>
              <a:cs typeface="Helvetica"/>
            </a:endParaRPr>
          </a:p>
        </p:txBody>
      </p:sp>
      <p:sp>
        <p:nvSpPr>
          <p:cNvPr id="205" name="Diagonal Stripe 204"/>
          <p:cNvSpPr/>
          <p:nvPr/>
        </p:nvSpPr>
        <p:spPr>
          <a:xfrm rot="8141366">
            <a:off x="2715100" y="2290542"/>
            <a:ext cx="146050" cy="171450"/>
          </a:xfrm>
          <a:prstGeom prst="diagStripe">
            <a:avLst>
              <a:gd name="adj" fmla="val 30822"/>
            </a:avLst>
          </a:prstGeom>
          <a:gradFill>
            <a:gsLst>
              <a:gs pos="0">
                <a:schemeClr val="accent2">
                  <a:lumMod val="60000"/>
                  <a:lumOff val="40000"/>
                </a:schemeClr>
              </a:gs>
              <a:gs pos="65000">
                <a:schemeClr val="accent2">
                  <a:lumMod val="40000"/>
                  <a:lumOff val="60000"/>
                </a:schemeClr>
              </a:gs>
              <a:gs pos="100000">
                <a:schemeClr val="accent2"/>
              </a:gs>
            </a:gsLst>
          </a:gradFill>
          <a:ln w="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06" name="Diagonal Stripe 205"/>
          <p:cNvSpPr/>
          <p:nvPr/>
        </p:nvSpPr>
        <p:spPr>
          <a:xfrm rot="8141366">
            <a:off x="2670650" y="2227041"/>
            <a:ext cx="146050" cy="171450"/>
          </a:xfrm>
          <a:prstGeom prst="diagStripe">
            <a:avLst>
              <a:gd name="adj" fmla="val 30822"/>
            </a:avLst>
          </a:prstGeom>
          <a:gradFill>
            <a:gsLst>
              <a:gs pos="0">
                <a:schemeClr val="accent2">
                  <a:lumMod val="60000"/>
                  <a:lumOff val="40000"/>
                </a:schemeClr>
              </a:gs>
              <a:gs pos="65000">
                <a:schemeClr val="accent2">
                  <a:lumMod val="40000"/>
                  <a:lumOff val="60000"/>
                </a:schemeClr>
              </a:gs>
              <a:gs pos="100000">
                <a:schemeClr val="accent2"/>
              </a:gs>
            </a:gsLst>
          </a:gradFill>
          <a:ln w="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07" name="Diagonal Stripe 206"/>
          <p:cNvSpPr/>
          <p:nvPr/>
        </p:nvSpPr>
        <p:spPr>
          <a:xfrm rot="8141366">
            <a:off x="2734150" y="2182591"/>
            <a:ext cx="146050" cy="171450"/>
          </a:xfrm>
          <a:prstGeom prst="diagStripe">
            <a:avLst>
              <a:gd name="adj" fmla="val 30822"/>
            </a:avLst>
          </a:prstGeom>
          <a:gradFill>
            <a:gsLst>
              <a:gs pos="0">
                <a:schemeClr val="accent2">
                  <a:lumMod val="60000"/>
                  <a:lumOff val="40000"/>
                </a:schemeClr>
              </a:gs>
              <a:gs pos="65000">
                <a:schemeClr val="accent2">
                  <a:lumMod val="40000"/>
                  <a:lumOff val="60000"/>
                </a:schemeClr>
              </a:gs>
              <a:gs pos="100000">
                <a:schemeClr val="accent2"/>
              </a:gs>
            </a:gsLst>
          </a:gradFill>
          <a:ln w="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08" name="Diagonal Stripe 207"/>
          <p:cNvSpPr/>
          <p:nvPr/>
        </p:nvSpPr>
        <p:spPr>
          <a:xfrm rot="8141366">
            <a:off x="2673826" y="2084166"/>
            <a:ext cx="146050" cy="171450"/>
          </a:xfrm>
          <a:prstGeom prst="diagStripe">
            <a:avLst>
              <a:gd name="adj" fmla="val 30822"/>
            </a:avLst>
          </a:prstGeom>
          <a:gradFill>
            <a:gsLst>
              <a:gs pos="0">
                <a:schemeClr val="accent2">
                  <a:lumMod val="60000"/>
                  <a:lumOff val="40000"/>
                </a:schemeClr>
              </a:gs>
              <a:gs pos="65000">
                <a:schemeClr val="accent2">
                  <a:lumMod val="40000"/>
                  <a:lumOff val="60000"/>
                </a:schemeClr>
              </a:gs>
              <a:gs pos="100000">
                <a:schemeClr val="accent2"/>
              </a:gs>
            </a:gsLst>
          </a:gradFill>
          <a:ln w="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09" name="Diagonal Stripe 208"/>
          <p:cNvSpPr/>
          <p:nvPr/>
        </p:nvSpPr>
        <p:spPr>
          <a:xfrm rot="8141366">
            <a:off x="2753202" y="2027016"/>
            <a:ext cx="146050" cy="171450"/>
          </a:xfrm>
          <a:prstGeom prst="diagStripe">
            <a:avLst>
              <a:gd name="adj" fmla="val 30822"/>
            </a:avLst>
          </a:prstGeom>
          <a:gradFill>
            <a:gsLst>
              <a:gs pos="0">
                <a:schemeClr val="accent2">
                  <a:lumMod val="60000"/>
                  <a:lumOff val="40000"/>
                </a:schemeClr>
              </a:gs>
              <a:gs pos="65000">
                <a:schemeClr val="accent2">
                  <a:lumMod val="40000"/>
                  <a:lumOff val="60000"/>
                </a:schemeClr>
              </a:gs>
              <a:gs pos="100000">
                <a:schemeClr val="accent2"/>
              </a:gs>
            </a:gsLst>
          </a:gradFill>
          <a:ln w="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10" name="Diagonal Stripe 209"/>
          <p:cNvSpPr/>
          <p:nvPr/>
        </p:nvSpPr>
        <p:spPr>
          <a:xfrm rot="8141366">
            <a:off x="2699228" y="1925416"/>
            <a:ext cx="146050" cy="171450"/>
          </a:xfrm>
          <a:prstGeom prst="diagStripe">
            <a:avLst>
              <a:gd name="adj" fmla="val 30822"/>
            </a:avLst>
          </a:prstGeom>
          <a:gradFill>
            <a:gsLst>
              <a:gs pos="0">
                <a:schemeClr val="accent2">
                  <a:lumMod val="60000"/>
                  <a:lumOff val="40000"/>
                </a:schemeClr>
              </a:gs>
              <a:gs pos="65000">
                <a:schemeClr val="accent2">
                  <a:lumMod val="40000"/>
                  <a:lumOff val="60000"/>
                </a:schemeClr>
              </a:gs>
              <a:gs pos="100000">
                <a:schemeClr val="accent2"/>
              </a:gs>
            </a:gsLst>
          </a:gradFill>
          <a:ln w="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11" name="Diagonal Stripe 210"/>
          <p:cNvSpPr/>
          <p:nvPr/>
        </p:nvSpPr>
        <p:spPr>
          <a:xfrm rot="8141366">
            <a:off x="2632554" y="2169891"/>
            <a:ext cx="146050" cy="171450"/>
          </a:xfrm>
          <a:prstGeom prst="diagStripe">
            <a:avLst>
              <a:gd name="adj" fmla="val 30822"/>
            </a:avLst>
          </a:prstGeom>
          <a:gradFill>
            <a:gsLst>
              <a:gs pos="0">
                <a:schemeClr val="accent2">
                  <a:lumMod val="60000"/>
                  <a:lumOff val="40000"/>
                </a:schemeClr>
              </a:gs>
              <a:gs pos="65000">
                <a:schemeClr val="accent2">
                  <a:lumMod val="40000"/>
                  <a:lumOff val="60000"/>
                </a:schemeClr>
              </a:gs>
              <a:gs pos="100000">
                <a:schemeClr val="accent2"/>
              </a:gs>
            </a:gsLst>
          </a:gradFill>
          <a:ln w="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12" name="Diagonal Stripe 211"/>
          <p:cNvSpPr/>
          <p:nvPr/>
        </p:nvSpPr>
        <p:spPr>
          <a:xfrm rot="8141366">
            <a:off x="2638904" y="1995266"/>
            <a:ext cx="146050" cy="171450"/>
          </a:xfrm>
          <a:prstGeom prst="diagStripe">
            <a:avLst>
              <a:gd name="adj" fmla="val 30822"/>
            </a:avLst>
          </a:prstGeom>
          <a:gradFill>
            <a:gsLst>
              <a:gs pos="0">
                <a:schemeClr val="accent2">
                  <a:lumMod val="60000"/>
                  <a:lumOff val="40000"/>
                </a:schemeClr>
              </a:gs>
              <a:gs pos="65000">
                <a:schemeClr val="accent2">
                  <a:lumMod val="40000"/>
                  <a:lumOff val="60000"/>
                </a:schemeClr>
              </a:gs>
              <a:gs pos="100000">
                <a:schemeClr val="accent2"/>
              </a:gs>
            </a:gsLst>
          </a:gradFill>
          <a:ln w="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13" name="Diagonal Stripe 212"/>
          <p:cNvSpPr/>
          <p:nvPr/>
        </p:nvSpPr>
        <p:spPr>
          <a:xfrm rot="13458634" flipV="1">
            <a:off x="2653375" y="2319578"/>
            <a:ext cx="185453" cy="147409"/>
          </a:xfrm>
          <a:custGeom>
            <a:avLst/>
            <a:gdLst>
              <a:gd name="connsiteX0" fmla="*/ 0 w 146050"/>
              <a:gd name="connsiteY0" fmla="*/ 79837 h 171450"/>
              <a:gd name="connsiteX1" fmla="*/ 68010 w 146050"/>
              <a:gd name="connsiteY1" fmla="*/ 0 h 171450"/>
              <a:gd name="connsiteX2" fmla="*/ 146050 w 146050"/>
              <a:gd name="connsiteY2" fmla="*/ 0 h 171450"/>
              <a:gd name="connsiteX3" fmla="*/ 0 w 146050"/>
              <a:gd name="connsiteY3" fmla="*/ 171450 h 171450"/>
              <a:gd name="connsiteX4" fmla="*/ 0 w 146050"/>
              <a:gd name="connsiteY4" fmla="*/ 79837 h 171450"/>
              <a:gd name="connsiteX0" fmla="*/ 0 w 146050"/>
              <a:gd name="connsiteY0" fmla="*/ 79837 h 128608"/>
              <a:gd name="connsiteX1" fmla="*/ 68010 w 146050"/>
              <a:gd name="connsiteY1" fmla="*/ 0 h 128608"/>
              <a:gd name="connsiteX2" fmla="*/ 146050 w 146050"/>
              <a:gd name="connsiteY2" fmla="*/ 0 h 128608"/>
              <a:gd name="connsiteX3" fmla="*/ 15201 w 146050"/>
              <a:gd name="connsiteY3" fmla="*/ 128608 h 128608"/>
              <a:gd name="connsiteX4" fmla="*/ 0 w 146050"/>
              <a:gd name="connsiteY4" fmla="*/ 79837 h 128608"/>
              <a:gd name="connsiteX0" fmla="*/ 0 w 163793"/>
              <a:gd name="connsiteY0" fmla="*/ 98012 h 128608"/>
              <a:gd name="connsiteX1" fmla="*/ 85753 w 163793"/>
              <a:gd name="connsiteY1" fmla="*/ 0 h 128608"/>
              <a:gd name="connsiteX2" fmla="*/ 163793 w 163793"/>
              <a:gd name="connsiteY2" fmla="*/ 0 h 128608"/>
              <a:gd name="connsiteX3" fmla="*/ 32944 w 163793"/>
              <a:gd name="connsiteY3" fmla="*/ 128608 h 128608"/>
              <a:gd name="connsiteX4" fmla="*/ 0 w 163793"/>
              <a:gd name="connsiteY4" fmla="*/ 98012 h 128608"/>
              <a:gd name="connsiteX0" fmla="*/ 0 w 175153"/>
              <a:gd name="connsiteY0" fmla="*/ 86923 h 128608"/>
              <a:gd name="connsiteX1" fmla="*/ 97113 w 175153"/>
              <a:gd name="connsiteY1" fmla="*/ 0 h 128608"/>
              <a:gd name="connsiteX2" fmla="*/ 175153 w 175153"/>
              <a:gd name="connsiteY2" fmla="*/ 0 h 128608"/>
              <a:gd name="connsiteX3" fmla="*/ 44304 w 175153"/>
              <a:gd name="connsiteY3" fmla="*/ 128608 h 128608"/>
              <a:gd name="connsiteX4" fmla="*/ 0 w 175153"/>
              <a:gd name="connsiteY4" fmla="*/ 86923 h 128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153" h="128608">
                <a:moveTo>
                  <a:pt x="0" y="86923"/>
                </a:moveTo>
                <a:lnTo>
                  <a:pt x="97113" y="0"/>
                </a:lnTo>
                <a:lnTo>
                  <a:pt x="175153" y="0"/>
                </a:lnTo>
                <a:lnTo>
                  <a:pt x="44304" y="128608"/>
                </a:lnTo>
                <a:lnTo>
                  <a:pt x="0" y="86923"/>
                </a:lnTo>
                <a:close/>
              </a:path>
            </a:pathLst>
          </a:custGeom>
          <a:gradFill>
            <a:gsLst>
              <a:gs pos="0">
                <a:schemeClr val="accent2">
                  <a:lumMod val="60000"/>
                  <a:lumOff val="40000"/>
                </a:schemeClr>
              </a:gs>
              <a:gs pos="65000">
                <a:schemeClr val="accent2">
                  <a:lumMod val="40000"/>
                  <a:lumOff val="60000"/>
                </a:schemeClr>
              </a:gs>
              <a:gs pos="100000">
                <a:schemeClr val="accent2"/>
              </a:gs>
            </a:gsLst>
          </a:gradFill>
          <a:ln w="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14" name="Diagonal Stripe 213"/>
          <p:cNvSpPr/>
          <p:nvPr/>
        </p:nvSpPr>
        <p:spPr>
          <a:xfrm rot="8141366">
            <a:off x="2505556" y="3843122"/>
            <a:ext cx="146050" cy="171450"/>
          </a:xfrm>
          <a:prstGeom prst="diagStripe">
            <a:avLst>
              <a:gd name="adj" fmla="val 30822"/>
            </a:avLst>
          </a:prstGeom>
          <a:gradFill>
            <a:gsLst>
              <a:gs pos="0">
                <a:schemeClr val="accent2">
                  <a:lumMod val="60000"/>
                  <a:lumOff val="40000"/>
                </a:schemeClr>
              </a:gs>
              <a:gs pos="65000">
                <a:schemeClr val="accent2">
                  <a:lumMod val="40000"/>
                  <a:lumOff val="60000"/>
                </a:schemeClr>
              </a:gs>
              <a:gs pos="100000">
                <a:schemeClr val="accent2"/>
              </a:gs>
            </a:gsLst>
          </a:gradFill>
          <a:ln w="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15" name="Diagonal Stripe 214"/>
          <p:cNvSpPr/>
          <p:nvPr/>
        </p:nvSpPr>
        <p:spPr>
          <a:xfrm rot="8141366">
            <a:off x="2705874" y="4048584"/>
            <a:ext cx="146050" cy="171450"/>
          </a:xfrm>
          <a:prstGeom prst="diagStripe">
            <a:avLst>
              <a:gd name="adj" fmla="val 30822"/>
            </a:avLst>
          </a:prstGeom>
          <a:gradFill>
            <a:gsLst>
              <a:gs pos="0">
                <a:schemeClr val="accent2">
                  <a:lumMod val="60000"/>
                  <a:lumOff val="40000"/>
                </a:schemeClr>
              </a:gs>
              <a:gs pos="65000">
                <a:schemeClr val="accent2">
                  <a:lumMod val="40000"/>
                  <a:lumOff val="60000"/>
                </a:schemeClr>
              </a:gs>
              <a:gs pos="100000">
                <a:schemeClr val="accent2"/>
              </a:gs>
            </a:gsLst>
          </a:gradFill>
          <a:ln w="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24" name="Diagonal Stripe 223"/>
          <p:cNvSpPr/>
          <p:nvPr/>
        </p:nvSpPr>
        <p:spPr>
          <a:xfrm rot="8141366">
            <a:off x="2829991" y="3815897"/>
            <a:ext cx="146050" cy="171450"/>
          </a:xfrm>
          <a:prstGeom prst="diagStripe">
            <a:avLst>
              <a:gd name="adj" fmla="val 30822"/>
            </a:avLst>
          </a:prstGeom>
          <a:gradFill>
            <a:gsLst>
              <a:gs pos="0">
                <a:schemeClr val="accent2">
                  <a:lumMod val="60000"/>
                  <a:lumOff val="40000"/>
                </a:schemeClr>
              </a:gs>
              <a:gs pos="65000">
                <a:schemeClr val="accent2">
                  <a:lumMod val="40000"/>
                  <a:lumOff val="60000"/>
                </a:schemeClr>
              </a:gs>
              <a:gs pos="100000">
                <a:schemeClr val="accent2"/>
              </a:gs>
            </a:gsLst>
          </a:gradFill>
          <a:ln w="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3" name="Freeform 12"/>
          <p:cNvSpPr/>
          <p:nvPr/>
        </p:nvSpPr>
        <p:spPr>
          <a:xfrm>
            <a:off x="2732943" y="3752850"/>
            <a:ext cx="76297" cy="222250"/>
          </a:xfrm>
          <a:custGeom>
            <a:avLst/>
            <a:gdLst>
              <a:gd name="connsiteX0" fmla="*/ 63597 w 76297"/>
              <a:gd name="connsiteY0" fmla="*/ 222250 h 222250"/>
              <a:gd name="connsiteX1" fmla="*/ 97 w 76297"/>
              <a:gd name="connsiteY1" fmla="*/ 146050 h 222250"/>
              <a:gd name="connsiteX2" fmla="*/ 76297 w 76297"/>
              <a:gd name="connsiteY2" fmla="*/ 0 h 222250"/>
            </a:gdLst>
            <a:ahLst/>
            <a:cxnLst>
              <a:cxn ang="0">
                <a:pos x="connsiteX0" y="connsiteY0"/>
              </a:cxn>
              <a:cxn ang="0">
                <a:pos x="connsiteX1" y="connsiteY1"/>
              </a:cxn>
              <a:cxn ang="0">
                <a:pos x="connsiteX2" y="connsiteY2"/>
              </a:cxn>
            </a:cxnLst>
            <a:rect l="l" t="t" r="r" b="b"/>
            <a:pathLst>
              <a:path w="76297" h="222250">
                <a:moveTo>
                  <a:pt x="63597" y="222250"/>
                </a:moveTo>
                <a:cubicBezTo>
                  <a:pt x="30788" y="202671"/>
                  <a:pt x="-2020" y="183092"/>
                  <a:pt x="97" y="146050"/>
                </a:cubicBezTo>
                <a:cubicBezTo>
                  <a:pt x="2214" y="109008"/>
                  <a:pt x="39255" y="54504"/>
                  <a:pt x="76297" y="0"/>
                </a:cubicBezTo>
              </a:path>
            </a:pathLst>
          </a:custGeom>
          <a:ln>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4" name="Freeform 13"/>
          <p:cNvSpPr/>
          <p:nvPr/>
        </p:nvSpPr>
        <p:spPr>
          <a:xfrm>
            <a:off x="2764095" y="2724150"/>
            <a:ext cx="102295" cy="704850"/>
          </a:xfrm>
          <a:custGeom>
            <a:avLst/>
            <a:gdLst>
              <a:gd name="connsiteX0" fmla="*/ 102295 w 102295"/>
              <a:gd name="connsiteY0" fmla="*/ 704850 h 704850"/>
              <a:gd name="connsiteX1" fmla="*/ 695 w 102295"/>
              <a:gd name="connsiteY1" fmla="*/ 336550 h 704850"/>
              <a:gd name="connsiteX2" fmla="*/ 57845 w 102295"/>
              <a:gd name="connsiteY2" fmla="*/ 107950 h 704850"/>
              <a:gd name="connsiteX3" fmla="*/ 64195 w 102295"/>
              <a:gd name="connsiteY3" fmla="*/ 0 h 704850"/>
            </a:gdLst>
            <a:ahLst/>
            <a:cxnLst>
              <a:cxn ang="0">
                <a:pos x="connsiteX0" y="connsiteY0"/>
              </a:cxn>
              <a:cxn ang="0">
                <a:pos x="connsiteX1" y="connsiteY1"/>
              </a:cxn>
              <a:cxn ang="0">
                <a:pos x="connsiteX2" y="connsiteY2"/>
              </a:cxn>
              <a:cxn ang="0">
                <a:pos x="connsiteX3" y="connsiteY3"/>
              </a:cxn>
            </a:cxnLst>
            <a:rect l="l" t="t" r="r" b="b"/>
            <a:pathLst>
              <a:path w="102295" h="704850">
                <a:moveTo>
                  <a:pt x="102295" y="704850"/>
                </a:moveTo>
                <a:cubicBezTo>
                  <a:pt x="55199" y="570441"/>
                  <a:pt x="8103" y="436033"/>
                  <a:pt x="695" y="336550"/>
                </a:cubicBezTo>
                <a:cubicBezTo>
                  <a:pt x="-6713" y="237067"/>
                  <a:pt x="47262" y="164042"/>
                  <a:pt x="57845" y="107950"/>
                </a:cubicBezTo>
                <a:cubicBezTo>
                  <a:pt x="68428" y="51858"/>
                  <a:pt x="64195" y="0"/>
                  <a:pt x="64195" y="0"/>
                </a:cubicBezTo>
              </a:path>
            </a:pathLst>
          </a:custGeom>
          <a:ln>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5" name="Freeform 14"/>
          <p:cNvSpPr/>
          <p:nvPr/>
        </p:nvSpPr>
        <p:spPr>
          <a:xfrm>
            <a:off x="2726691" y="1738387"/>
            <a:ext cx="69294" cy="655563"/>
          </a:xfrm>
          <a:custGeom>
            <a:avLst/>
            <a:gdLst>
              <a:gd name="connsiteX0" fmla="*/ 88900 w 92891"/>
              <a:gd name="connsiteY0" fmla="*/ 565150 h 565150"/>
              <a:gd name="connsiteX1" fmla="*/ 82550 w 92891"/>
              <a:gd name="connsiteY1" fmla="*/ 254000 h 565150"/>
              <a:gd name="connsiteX2" fmla="*/ 0 w 92891"/>
              <a:gd name="connsiteY2" fmla="*/ 0 h 565150"/>
            </a:gdLst>
            <a:ahLst/>
            <a:cxnLst>
              <a:cxn ang="0">
                <a:pos x="connsiteX0" y="connsiteY0"/>
              </a:cxn>
              <a:cxn ang="0">
                <a:pos x="connsiteX1" y="connsiteY1"/>
              </a:cxn>
              <a:cxn ang="0">
                <a:pos x="connsiteX2" y="connsiteY2"/>
              </a:cxn>
            </a:cxnLst>
            <a:rect l="l" t="t" r="r" b="b"/>
            <a:pathLst>
              <a:path w="92891" h="565150">
                <a:moveTo>
                  <a:pt x="88900" y="565150"/>
                </a:moveTo>
                <a:cubicBezTo>
                  <a:pt x="93133" y="456671"/>
                  <a:pt x="97367" y="348192"/>
                  <a:pt x="82550" y="254000"/>
                </a:cubicBezTo>
                <a:cubicBezTo>
                  <a:pt x="67733" y="159808"/>
                  <a:pt x="0" y="0"/>
                  <a:pt x="0" y="0"/>
                </a:cubicBezTo>
              </a:path>
            </a:pathLst>
          </a:custGeom>
          <a:ln>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25" name="Freeform 224"/>
          <p:cNvSpPr/>
          <p:nvPr/>
        </p:nvSpPr>
        <p:spPr>
          <a:xfrm rot="15303901">
            <a:off x="1774012" y="4360111"/>
            <a:ext cx="405676" cy="245055"/>
          </a:xfrm>
          <a:custGeom>
            <a:avLst/>
            <a:gdLst>
              <a:gd name="connsiteX0" fmla="*/ 0 w 759651"/>
              <a:gd name="connsiteY0" fmla="*/ 332781 h 619022"/>
              <a:gd name="connsiteX1" fmla="*/ 166174 w 759651"/>
              <a:gd name="connsiteY1" fmla="*/ 416 h 619022"/>
              <a:gd name="connsiteX2" fmla="*/ 166174 w 759651"/>
              <a:gd name="connsiteY2" fmla="*/ 261560 h 619022"/>
              <a:gd name="connsiteX3" fmla="*/ 391695 w 759651"/>
              <a:gd name="connsiteY3" fmla="*/ 166599 h 619022"/>
              <a:gd name="connsiteX4" fmla="*/ 272999 w 759651"/>
              <a:gd name="connsiteY4" fmla="*/ 380262 h 619022"/>
              <a:gd name="connsiteX5" fmla="*/ 545999 w 759651"/>
              <a:gd name="connsiteY5" fmla="*/ 297171 h 619022"/>
              <a:gd name="connsiteX6" fmla="*/ 510390 w 759651"/>
              <a:gd name="connsiteY6" fmla="*/ 415873 h 619022"/>
              <a:gd name="connsiteX7" fmla="*/ 735912 w 759651"/>
              <a:gd name="connsiteY7" fmla="*/ 415873 h 619022"/>
              <a:gd name="connsiteX8" fmla="*/ 593477 w 759651"/>
              <a:gd name="connsiteY8" fmla="*/ 593926 h 619022"/>
              <a:gd name="connsiteX9" fmla="*/ 759651 w 759651"/>
              <a:gd name="connsiteY9" fmla="*/ 617666 h 619022"/>
              <a:gd name="connsiteX0" fmla="*/ 0 w 759651"/>
              <a:gd name="connsiteY0" fmla="*/ 332781 h 619022"/>
              <a:gd name="connsiteX1" fmla="*/ 166174 w 759651"/>
              <a:gd name="connsiteY1" fmla="*/ 416 h 619022"/>
              <a:gd name="connsiteX2" fmla="*/ 166174 w 759651"/>
              <a:gd name="connsiteY2" fmla="*/ 261560 h 619022"/>
              <a:gd name="connsiteX3" fmla="*/ 391695 w 759651"/>
              <a:gd name="connsiteY3" fmla="*/ 166599 h 619022"/>
              <a:gd name="connsiteX4" fmla="*/ 272999 w 759651"/>
              <a:gd name="connsiteY4" fmla="*/ 380262 h 619022"/>
              <a:gd name="connsiteX5" fmla="*/ 545999 w 759651"/>
              <a:gd name="connsiteY5" fmla="*/ 297171 h 619022"/>
              <a:gd name="connsiteX6" fmla="*/ 510390 w 759651"/>
              <a:gd name="connsiteY6" fmla="*/ 415873 h 619022"/>
              <a:gd name="connsiteX7" fmla="*/ 593477 w 759651"/>
              <a:gd name="connsiteY7" fmla="*/ 593926 h 619022"/>
              <a:gd name="connsiteX8" fmla="*/ 759651 w 759651"/>
              <a:gd name="connsiteY8" fmla="*/ 617666 h 619022"/>
              <a:gd name="connsiteX0" fmla="*/ 0 w 759651"/>
              <a:gd name="connsiteY0" fmla="*/ 332849 h 619090"/>
              <a:gd name="connsiteX1" fmla="*/ 166174 w 759651"/>
              <a:gd name="connsiteY1" fmla="*/ 484 h 619090"/>
              <a:gd name="connsiteX2" fmla="*/ 166174 w 759651"/>
              <a:gd name="connsiteY2" fmla="*/ 261628 h 619090"/>
              <a:gd name="connsiteX3" fmla="*/ 272999 w 759651"/>
              <a:gd name="connsiteY3" fmla="*/ 380330 h 619090"/>
              <a:gd name="connsiteX4" fmla="*/ 545999 w 759651"/>
              <a:gd name="connsiteY4" fmla="*/ 297239 h 619090"/>
              <a:gd name="connsiteX5" fmla="*/ 510390 w 759651"/>
              <a:gd name="connsiteY5" fmla="*/ 415941 h 619090"/>
              <a:gd name="connsiteX6" fmla="*/ 593477 w 759651"/>
              <a:gd name="connsiteY6" fmla="*/ 593994 h 619090"/>
              <a:gd name="connsiteX7" fmla="*/ 759651 w 759651"/>
              <a:gd name="connsiteY7" fmla="*/ 617734 h 619090"/>
              <a:gd name="connsiteX0" fmla="*/ 0 w 759651"/>
              <a:gd name="connsiteY0" fmla="*/ 332821 h 619062"/>
              <a:gd name="connsiteX1" fmla="*/ 166174 w 759651"/>
              <a:gd name="connsiteY1" fmla="*/ 456 h 619062"/>
              <a:gd name="connsiteX2" fmla="*/ 166174 w 759651"/>
              <a:gd name="connsiteY2" fmla="*/ 261600 h 619062"/>
              <a:gd name="connsiteX3" fmla="*/ 545999 w 759651"/>
              <a:gd name="connsiteY3" fmla="*/ 297211 h 619062"/>
              <a:gd name="connsiteX4" fmla="*/ 510390 w 759651"/>
              <a:gd name="connsiteY4" fmla="*/ 415913 h 619062"/>
              <a:gd name="connsiteX5" fmla="*/ 593477 w 759651"/>
              <a:gd name="connsiteY5" fmla="*/ 593966 h 619062"/>
              <a:gd name="connsiteX6" fmla="*/ 759651 w 759651"/>
              <a:gd name="connsiteY6" fmla="*/ 617706 h 619062"/>
              <a:gd name="connsiteX0" fmla="*/ 0 w 759651"/>
              <a:gd name="connsiteY0" fmla="*/ 332370 h 618611"/>
              <a:gd name="connsiteX1" fmla="*/ 166174 w 759651"/>
              <a:gd name="connsiteY1" fmla="*/ 5 h 618611"/>
              <a:gd name="connsiteX2" fmla="*/ 280838 w 759651"/>
              <a:gd name="connsiteY2" fmla="*/ 338441 h 618611"/>
              <a:gd name="connsiteX3" fmla="*/ 545999 w 759651"/>
              <a:gd name="connsiteY3" fmla="*/ 296760 h 618611"/>
              <a:gd name="connsiteX4" fmla="*/ 510390 w 759651"/>
              <a:gd name="connsiteY4" fmla="*/ 415462 h 618611"/>
              <a:gd name="connsiteX5" fmla="*/ 593477 w 759651"/>
              <a:gd name="connsiteY5" fmla="*/ 593515 h 618611"/>
              <a:gd name="connsiteX6" fmla="*/ 759651 w 759651"/>
              <a:gd name="connsiteY6" fmla="*/ 617255 h 618611"/>
              <a:gd name="connsiteX0" fmla="*/ 0 w 759651"/>
              <a:gd name="connsiteY0" fmla="*/ 332370 h 618611"/>
              <a:gd name="connsiteX1" fmla="*/ 166174 w 759651"/>
              <a:gd name="connsiteY1" fmla="*/ 5 h 618611"/>
              <a:gd name="connsiteX2" fmla="*/ 280838 w 759651"/>
              <a:gd name="connsiteY2" fmla="*/ 338441 h 618611"/>
              <a:gd name="connsiteX3" fmla="*/ 488665 w 759651"/>
              <a:gd name="connsiteY3" fmla="*/ 238789 h 618611"/>
              <a:gd name="connsiteX4" fmla="*/ 510390 w 759651"/>
              <a:gd name="connsiteY4" fmla="*/ 415462 h 618611"/>
              <a:gd name="connsiteX5" fmla="*/ 593477 w 759651"/>
              <a:gd name="connsiteY5" fmla="*/ 593515 h 618611"/>
              <a:gd name="connsiteX6" fmla="*/ 759651 w 759651"/>
              <a:gd name="connsiteY6" fmla="*/ 617255 h 618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9651" h="618611">
                <a:moveTo>
                  <a:pt x="0" y="332370"/>
                </a:moveTo>
                <a:cubicBezTo>
                  <a:pt x="69239" y="172122"/>
                  <a:pt x="119368" y="-1007"/>
                  <a:pt x="166174" y="5"/>
                </a:cubicBezTo>
                <a:cubicBezTo>
                  <a:pt x="212980" y="1017"/>
                  <a:pt x="227090" y="298644"/>
                  <a:pt x="280838" y="338441"/>
                </a:cubicBezTo>
                <a:cubicBezTo>
                  <a:pt x="334587" y="378238"/>
                  <a:pt x="450406" y="225952"/>
                  <a:pt x="488665" y="238789"/>
                </a:cubicBezTo>
                <a:cubicBezTo>
                  <a:pt x="526924" y="251626"/>
                  <a:pt x="492921" y="356341"/>
                  <a:pt x="510390" y="415462"/>
                </a:cubicBezTo>
                <a:cubicBezTo>
                  <a:pt x="527859" y="474583"/>
                  <a:pt x="551933" y="559883"/>
                  <a:pt x="593477" y="593515"/>
                </a:cubicBezTo>
                <a:cubicBezTo>
                  <a:pt x="597434" y="627147"/>
                  <a:pt x="759651" y="617255"/>
                  <a:pt x="759651" y="617255"/>
                </a:cubicBezTo>
              </a:path>
            </a:pathLst>
          </a:custGeom>
          <a:ln w="19050" cmpd="sng">
            <a:solidFill>
              <a:srgbClr val="008000"/>
            </a:solidFill>
            <a:tailEnd type="diamond"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27" name="Freeform 226"/>
          <p:cNvSpPr/>
          <p:nvPr/>
        </p:nvSpPr>
        <p:spPr>
          <a:xfrm flipV="1">
            <a:off x="1672412" y="1858212"/>
            <a:ext cx="405676" cy="245055"/>
          </a:xfrm>
          <a:custGeom>
            <a:avLst/>
            <a:gdLst>
              <a:gd name="connsiteX0" fmla="*/ 0 w 759651"/>
              <a:gd name="connsiteY0" fmla="*/ 332781 h 619022"/>
              <a:gd name="connsiteX1" fmla="*/ 166174 w 759651"/>
              <a:gd name="connsiteY1" fmla="*/ 416 h 619022"/>
              <a:gd name="connsiteX2" fmla="*/ 166174 w 759651"/>
              <a:gd name="connsiteY2" fmla="*/ 261560 h 619022"/>
              <a:gd name="connsiteX3" fmla="*/ 391695 w 759651"/>
              <a:gd name="connsiteY3" fmla="*/ 166599 h 619022"/>
              <a:gd name="connsiteX4" fmla="*/ 272999 w 759651"/>
              <a:gd name="connsiteY4" fmla="*/ 380262 h 619022"/>
              <a:gd name="connsiteX5" fmla="*/ 545999 w 759651"/>
              <a:gd name="connsiteY5" fmla="*/ 297171 h 619022"/>
              <a:gd name="connsiteX6" fmla="*/ 510390 w 759651"/>
              <a:gd name="connsiteY6" fmla="*/ 415873 h 619022"/>
              <a:gd name="connsiteX7" fmla="*/ 735912 w 759651"/>
              <a:gd name="connsiteY7" fmla="*/ 415873 h 619022"/>
              <a:gd name="connsiteX8" fmla="*/ 593477 w 759651"/>
              <a:gd name="connsiteY8" fmla="*/ 593926 h 619022"/>
              <a:gd name="connsiteX9" fmla="*/ 759651 w 759651"/>
              <a:gd name="connsiteY9" fmla="*/ 617666 h 619022"/>
              <a:gd name="connsiteX0" fmla="*/ 0 w 759651"/>
              <a:gd name="connsiteY0" fmla="*/ 332781 h 619022"/>
              <a:gd name="connsiteX1" fmla="*/ 166174 w 759651"/>
              <a:gd name="connsiteY1" fmla="*/ 416 h 619022"/>
              <a:gd name="connsiteX2" fmla="*/ 166174 w 759651"/>
              <a:gd name="connsiteY2" fmla="*/ 261560 h 619022"/>
              <a:gd name="connsiteX3" fmla="*/ 391695 w 759651"/>
              <a:gd name="connsiteY3" fmla="*/ 166599 h 619022"/>
              <a:gd name="connsiteX4" fmla="*/ 272999 w 759651"/>
              <a:gd name="connsiteY4" fmla="*/ 380262 h 619022"/>
              <a:gd name="connsiteX5" fmla="*/ 545999 w 759651"/>
              <a:gd name="connsiteY5" fmla="*/ 297171 h 619022"/>
              <a:gd name="connsiteX6" fmla="*/ 510390 w 759651"/>
              <a:gd name="connsiteY6" fmla="*/ 415873 h 619022"/>
              <a:gd name="connsiteX7" fmla="*/ 593477 w 759651"/>
              <a:gd name="connsiteY7" fmla="*/ 593926 h 619022"/>
              <a:gd name="connsiteX8" fmla="*/ 759651 w 759651"/>
              <a:gd name="connsiteY8" fmla="*/ 617666 h 619022"/>
              <a:gd name="connsiteX0" fmla="*/ 0 w 759651"/>
              <a:gd name="connsiteY0" fmla="*/ 332849 h 619090"/>
              <a:gd name="connsiteX1" fmla="*/ 166174 w 759651"/>
              <a:gd name="connsiteY1" fmla="*/ 484 h 619090"/>
              <a:gd name="connsiteX2" fmla="*/ 166174 w 759651"/>
              <a:gd name="connsiteY2" fmla="*/ 261628 h 619090"/>
              <a:gd name="connsiteX3" fmla="*/ 272999 w 759651"/>
              <a:gd name="connsiteY3" fmla="*/ 380330 h 619090"/>
              <a:gd name="connsiteX4" fmla="*/ 545999 w 759651"/>
              <a:gd name="connsiteY4" fmla="*/ 297239 h 619090"/>
              <a:gd name="connsiteX5" fmla="*/ 510390 w 759651"/>
              <a:gd name="connsiteY5" fmla="*/ 415941 h 619090"/>
              <a:gd name="connsiteX6" fmla="*/ 593477 w 759651"/>
              <a:gd name="connsiteY6" fmla="*/ 593994 h 619090"/>
              <a:gd name="connsiteX7" fmla="*/ 759651 w 759651"/>
              <a:gd name="connsiteY7" fmla="*/ 617734 h 619090"/>
              <a:gd name="connsiteX0" fmla="*/ 0 w 759651"/>
              <a:gd name="connsiteY0" fmla="*/ 332821 h 619062"/>
              <a:gd name="connsiteX1" fmla="*/ 166174 w 759651"/>
              <a:gd name="connsiteY1" fmla="*/ 456 h 619062"/>
              <a:gd name="connsiteX2" fmla="*/ 166174 w 759651"/>
              <a:gd name="connsiteY2" fmla="*/ 261600 h 619062"/>
              <a:gd name="connsiteX3" fmla="*/ 545999 w 759651"/>
              <a:gd name="connsiteY3" fmla="*/ 297211 h 619062"/>
              <a:gd name="connsiteX4" fmla="*/ 510390 w 759651"/>
              <a:gd name="connsiteY4" fmla="*/ 415913 h 619062"/>
              <a:gd name="connsiteX5" fmla="*/ 593477 w 759651"/>
              <a:gd name="connsiteY5" fmla="*/ 593966 h 619062"/>
              <a:gd name="connsiteX6" fmla="*/ 759651 w 759651"/>
              <a:gd name="connsiteY6" fmla="*/ 617706 h 619062"/>
              <a:gd name="connsiteX0" fmla="*/ 0 w 759651"/>
              <a:gd name="connsiteY0" fmla="*/ 332370 h 618611"/>
              <a:gd name="connsiteX1" fmla="*/ 166174 w 759651"/>
              <a:gd name="connsiteY1" fmla="*/ 5 h 618611"/>
              <a:gd name="connsiteX2" fmla="*/ 280838 w 759651"/>
              <a:gd name="connsiteY2" fmla="*/ 338441 h 618611"/>
              <a:gd name="connsiteX3" fmla="*/ 545999 w 759651"/>
              <a:gd name="connsiteY3" fmla="*/ 296760 h 618611"/>
              <a:gd name="connsiteX4" fmla="*/ 510390 w 759651"/>
              <a:gd name="connsiteY4" fmla="*/ 415462 h 618611"/>
              <a:gd name="connsiteX5" fmla="*/ 593477 w 759651"/>
              <a:gd name="connsiteY5" fmla="*/ 593515 h 618611"/>
              <a:gd name="connsiteX6" fmla="*/ 759651 w 759651"/>
              <a:gd name="connsiteY6" fmla="*/ 617255 h 618611"/>
              <a:gd name="connsiteX0" fmla="*/ 0 w 759651"/>
              <a:gd name="connsiteY0" fmla="*/ 332370 h 618611"/>
              <a:gd name="connsiteX1" fmla="*/ 166174 w 759651"/>
              <a:gd name="connsiteY1" fmla="*/ 5 h 618611"/>
              <a:gd name="connsiteX2" fmla="*/ 280838 w 759651"/>
              <a:gd name="connsiteY2" fmla="*/ 338441 h 618611"/>
              <a:gd name="connsiteX3" fmla="*/ 488665 w 759651"/>
              <a:gd name="connsiteY3" fmla="*/ 238789 h 618611"/>
              <a:gd name="connsiteX4" fmla="*/ 510390 w 759651"/>
              <a:gd name="connsiteY4" fmla="*/ 415462 h 618611"/>
              <a:gd name="connsiteX5" fmla="*/ 593477 w 759651"/>
              <a:gd name="connsiteY5" fmla="*/ 593515 h 618611"/>
              <a:gd name="connsiteX6" fmla="*/ 759651 w 759651"/>
              <a:gd name="connsiteY6" fmla="*/ 617255 h 618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9651" h="618611">
                <a:moveTo>
                  <a:pt x="0" y="332370"/>
                </a:moveTo>
                <a:cubicBezTo>
                  <a:pt x="69239" y="172122"/>
                  <a:pt x="119368" y="-1007"/>
                  <a:pt x="166174" y="5"/>
                </a:cubicBezTo>
                <a:cubicBezTo>
                  <a:pt x="212980" y="1017"/>
                  <a:pt x="227090" y="298644"/>
                  <a:pt x="280838" y="338441"/>
                </a:cubicBezTo>
                <a:cubicBezTo>
                  <a:pt x="334587" y="378238"/>
                  <a:pt x="450406" y="225952"/>
                  <a:pt x="488665" y="238789"/>
                </a:cubicBezTo>
                <a:cubicBezTo>
                  <a:pt x="526924" y="251626"/>
                  <a:pt x="492921" y="356341"/>
                  <a:pt x="510390" y="415462"/>
                </a:cubicBezTo>
                <a:cubicBezTo>
                  <a:pt x="527859" y="474583"/>
                  <a:pt x="551933" y="559883"/>
                  <a:pt x="593477" y="593515"/>
                </a:cubicBezTo>
                <a:cubicBezTo>
                  <a:pt x="597434" y="627147"/>
                  <a:pt x="759651" y="617255"/>
                  <a:pt x="759651" y="617255"/>
                </a:cubicBezTo>
              </a:path>
            </a:pathLst>
          </a:custGeom>
          <a:ln w="19050" cmpd="sng">
            <a:solidFill>
              <a:srgbClr val="008000"/>
            </a:solidFill>
            <a:headEnd type="none"/>
            <a:tailEnd type="none"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32" name="Freeform 231"/>
          <p:cNvSpPr/>
          <p:nvPr/>
        </p:nvSpPr>
        <p:spPr>
          <a:xfrm rot="14549503" flipH="1" flipV="1">
            <a:off x="1899815" y="2854295"/>
            <a:ext cx="361573" cy="61041"/>
          </a:xfrm>
          <a:custGeom>
            <a:avLst/>
            <a:gdLst>
              <a:gd name="connsiteX0" fmla="*/ 581607 w 581607"/>
              <a:gd name="connsiteY0" fmla="*/ 225792 h 225814"/>
              <a:gd name="connsiteX1" fmla="*/ 522259 w 581607"/>
              <a:gd name="connsiteY1" fmla="*/ 258 h 225814"/>
              <a:gd name="connsiteX2" fmla="*/ 344216 w 581607"/>
              <a:gd name="connsiteY2" fmla="*/ 178311 h 225814"/>
              <a:gd name="connsiteX3" fmla="*/ 249260 w 581607"/>
              <a:gd name="connsiteY3" fmla="*/ 59609 h 225814"/>
              <a:gd name="connsiteX4" fmla="*/ 178043 w 581607"/>
              <a:gd name="connsiteY4" fmla="*/ 225792 h 225814"/>
              <a:gd name="connsiteX5" fmla="*/ 106825 w 581607"/>
              <a:gd name="connsiteY5" fmla="*/ 71480 h 225814"/>
              <a:gd name="connsiteX6" fmla="*/ 0 w 581607"/>
              <a:gd name="connsiteY6" fmla="*/ 47739 h 225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1607" h="225814">
                <a:moveTo>
                  <a:pt x="581607" y="225792"/>
                </a:moveTo>
                <a:cubicBezTo>
                  <a:pt x="571715" y="116981"/>
                  <a:pt x="561824" y="8171"/>
                  <a:pt x="522259" y="258"/>
                </a:cubicBezTo>
                <a:cubicBezTo>
                  <a:pt x="482694" y="-7656"/>
                  <a:pt x="389716" y="168419"/>
                  <a:pt x="344216" y="178311"/>
                </a:cubicBezTo>
                <a:cubicBezTo>
                  <a:pt x="298716" y="188203"/>
                  <a:pt x="276955" y="51696"/>
                  <a:pt x="249260" y="59609"/>
                </a:cubicBezTo>
                <a:cubicBezTo>
                  <a:pt x="221565" y="67522"/>
                  <a:pt x="201782" y="223814"/>
                  <a:pt x="178043" y="225792"/>
                </a:cubicBezTo>
                <a:cubicBezTo>
                  <a:pt x="154304" y="227770"/>
                  <a:pt x="136499" y="101155"/>
                  <a:pt x="106825" y="71480"/>
                </a:cubicBezTo>
                <a:cubicBezTo>
                  <a:pt x="77151" y="41804"/>
                  <a:pt x="38575" y="44771"/>
                  <a:pt x="0" y="47739"/>
                </a:cubicBezTo>
              </a:path>
            </a:pathLst>
          </a:custGeom>
          <a:ln w="19050" cmpd="sng">
            <a:solidFill>
              <a:srgbClr val="008000"/>
            </a:solidFill>
            <a:headEnd type="none"/>
            <a:tailEnd type="none"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 name="Freeform 15"/>
          <p:cNvSpPr/>
          <p:nvPr/>
        </p:nvSpPr>
        <p:spPr>
          <a:xfrm>
            <a:off x="1986916" y="3333679"/>
            <a:ext cx="245668" cy="298522"/>
          </a:xfrm>
          <a:custGeom>
            <a:avLst/>
            <a:gdLst>
              <a:gd name="connsiteX0" fmla="*/ 241300 w 261543"/>
              <a:gd name="connsiteY0" fmla="*/ 298811 h 298811"/>
              <a:gd name="connsiteX1" fmla="*/ 254000 w 261543"/>
              <a:gd name="connsiteY1" fmla="*/ 146411 h 298811"/>
              <a:gd name="connsiteX2" fmla="*/ 139700 w 261543"/>
              <a:gd name="connsiteY2" fmla="*/ 361 h 298811"/>
              <a:gd name="connsiteX3" fmla="*/ 0 w 261543"/>
              <a:gd name="connsiteY3" fmla="*/ 101961 h 298811"/>
              <a:gd name="connsiteX4" fmla="*/ 0 w 261543"/>
              <a:gd name="connsiteY4" fmla="*/ 101961 h 298811"/>
              <a:gd name="connsiteX5" fmla="*/ 0 w 261543"/>
              <a:gd name="connsiteY5" fmla="*/ 101961 h 298811"/>
              <a:gd name="connsiteX0" fmla="*/ 241300 w 261543"/>
              <a:gd name="connsiteY0" fmla="*/ 298811 h 298811"/>
              <a:gd name="connsiteX1" fmla="*/ 254000 w 261543"/>
              <a:gd name="connsiteY1" fmla="*/ 146411 h 298811"/>
              <a:gd name="connsiteX2" fmla="*/ 139700 w 261543"/>
              <a:gd name="connsiteY2" fmla="*/ 361 h 298811"/>
              <a:gd name="connsiteX3" fmla="*/ 0 w 261543"/>
              <a:gd name="connsiteY3" fmla="*/ 101961 h 298811"/>
              <a:gd name="connsiteX4" fmla="*/ 0 w 261543"/>
              <a:gd name="connsiteY4" fmla="*/ 101961 h 298811"/>
              <a:gd name="connsiteX5" fmla="*/ 15875 w 261543"/>
              <a:gd name="connsiteY5" fmla="*/ 127361 h 298811"/>
              <a:gd name="connsiteX0" fmla="*/ 241300 w 261543"/>
              <a:gd name="connsiteY0" fmla="*/ 298811 h 298811"/>
              <a:gd name="connsiteX1" fmla="*/ 254000 w 261543"/>
              <a:gd name="connsiteY1" fmla="*/ 146411 h 298811"/>
              <a:gd name="connsiteX2" fmla="*/ 139700 w 261543"/>
              <a:gd name="connsiteY2" fmla="*/ 361 h 298811"/>
              <a:gd name="connsiteX3" fmla="*/ 0 w 261543"/>
              <a:gd name="connsiteY3" fmla="*/ 101961 h 298811"/>
              <a:gd name="connsiteX4" fmla="*/ 15875 w 261543"/>
              <a:gd name="connsiteY4" fmla="*/ 127361 h 298811"/>
              <a:gd name="connsiteX0" fmla="*/ 225425 w 245668"/>
              <a:gd name="connsiteY0" fmla="*/ 298522 h 298522"/>
              <a:gd name="connsiteX1" fmla="*/ 238125 w 245668"/>
              <a:gd name="connsiteY1" fmla="*/ 146122 h 298522"/>
              <a:gd name="connsiteX2" fmla="*/ 123825 w 245668"/>
              <a:gd name="connsiteY2" fmla="*/ 72 h 298522"/>
              <a:gd name="connsiteX3" fmla="*/ 0 w 245668"/>
              <a:gd name="connsiteY3" fmla="*/ 127072 h 298522"/>
            </a:gdLst>
            <a:ahLst/>
            <a:cxnLst>
              <a:cxn ang="0">
                <a:pos x="connsiteX0" y="connsiteY0"/>
              </a:cxn>
              <a:cxn ang="0">
                <a:pos x="connsiteX1" y="connsiteY1"/>
              </a:cxn>
              <a:cxn ang="0">
                <a:pos x="connsiteX2" y="connsiteY2"/>
              </a:cxn>
              <a:cxn ang="0">
                <a:pos x="connsiteX3" y="connsiteY3"/>
              </a:cxn>
            </a:cxnLst>
            <a:rect l="l" t="t" r="r" b="b"/>
            <a:pathLst>
              <a:path w="245668" h="298522">
                <a:moveTo>
                  <a:pt x="225425" y="298522"/>
                </a:moveTo>
                <a:cubicBezTo>
                  <a:pt x="240241" y="247193"/>
                  <a:pt x="255058" y="195864"/>
                  <a:pt x="238125" y="146122"/>
                </a:cubicBezTo>
                <a:cubicBezTo>
                  <a:pt x="221192" y="96380"/>
                  <a:pt x="163512" y="3247"/>
                  <a:pt x="123825" y="72"/>
                </a:cubicBezTo>
                <a:cubicBezTo>
                  <a:pt x="84138" y="-3103"/>
                  <a:pt x="25797" y="100614"/>
                  <a:pt x="0" y="127072"/>
                </a:cubicBezTo>
              </a:path>
            </a:pathLst>
          </a:custGeom>
          <a:ln w="19050" cmpd="sng">
            <a:solidFill>
              <a:srgbClr val="008000"/>
            </a:solidFill>
            <a:headEnd type="diamond" w="lg" len="lg"/>
            <a:tailEnd type="none"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34" name="Freeform 233"/>
          <p:cNvSpPr/>
          <p:nvPr/>
        </p:nvSpPr>
        <p:spPr>
          <a:xfrm rot="17076609" flipH="1" flipV="1">
            <a:off x="1744951" y="3752529"/>
            <a:ext cx="283208" cy="122489"/>
          </a:xfrm>
          <a:custGeom>
            <a:avLst/>
            <a:gdLst>
              <a:gd name="connsiteX0" fmla="*/ 581607 w 581607"/>
              <a:gd name="connsiteY0" fmla="*/ 225792 h 225814"/>
              <a:gd name="connsiteX1" fmla="*/ 522259 w 581607"/>
              <a:gd name="connsiteY1" fmla="*/ 258 h 225814"/>
              <a:gd name="connsiteX2" fmla="*/ 344216 w 581607"/>
              <a:gd name="connsiteY2" fmla="*/ 178311 h 225814"/>
              <a:gd name="connsiteX3" fmla="*/ 249260 w 581607"/>
              <a:gd name="connsiteY3" fmla="*/ 59609 h 225814"/>
              <a:gd name="connsiteX4" fmla="*/ 178043 w 581607"/>
              <a:gd name="connsiteY4" fmla="*/ 225792 h 225814"/>
              <a:gd name="connsiteX5" fmla="*/ 106825 w 581607"/>
              <a:gd name="connsiteY5" fmla="*/ 71480 h 225814"/>
              <a:gd name="connsiteX6" fmla="*/ 0 w 581607"/>
              <a:gd name="connsiteY6" fmla="*/ 47739 h 225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1607" h="225814">
                <a:moveTo>
                  <a:pt x="581607" y="225792"/>
                </a:moveTo>
                <a:cubicBezTo>
                  <a:pt x="571715" y="116981"/>
                  <a:pt x="561824" y="8171"/>
                  <a:pt x="522259" y="258"/>
                </a:cubicBezTo>
                <a:cubicBezTo>
                  <a:pt x="482694" y="-7656"/>
                  <a:pt x="389716" y="168419"/>
                  <a:pt x="344216" y="178311"/>
                </a:cubicBezTo>
                <a:cubicBezTo>
                  <a:pt x="298716" y="188203"/>
                  <a:pt x="276955" y="51696"/>
                  <a:pt x="249260" y="59609"/>
                </a:cubicBezTo>
                <a:cubicBezTo>
                  <a:pt x="221565" y="67522"/>
                  <a:pt x="201782" y="223814"/>
                  <a:pt x="178043" y="225792"/>
                </a:cubicBezTo>
                <a:cubicBezTo>
                  <a:pt x="154304" y="227770"/>
                  <a:pt x="136499" y="101155"/>
                  <a:pt x="106825" y="71480"/>
                </a:cubicBezTo>
                <a:cubicBezTo>
                  <a:pt x="77151" y="41804"/>
                  <a:pt x="38575" y="44771"/>
                  <a:pt x="0" y="47739"/>
                </a:cubicBezTo>
              </a:path>
            </a:pathLst>
          </a:custGeom>
          <a:ln w="19050" cmpd="sng">
            <a:solidFill>
              <a:srgbClr val="008000"/>
            </a:solidFill>
            <a:headEnd type="none"/>
            <a:tailEnd type="none"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35" name="Freeform 234"/>
          <p:cNvSpPr/>
          <p:nvPr/>
        </p:nvSpPr>
        <p:spPr>
          <a:xfrm>
            <a:off x="1962476" y="3833282"/>
            <a:ext cx="84764" cy="281517"/>
          </a:xfrm>
          <a:custGeom>
            <a:avLst/>
            <a:gdLst>
              <a:gd name="connsiteX0" fmla="*/ 63597 w 76297"/>
              <a:gd name="connsiteY0" fmla="*/ 222250 h 222250"/>
              <a:gd name="connsiteX1" fmla="*/ 97 w 76297"/>
              <a:gd name="connsiteY1" fmla="*/ 146050 h 222250"/>
              <a:gd name="connsiteX2" fmla="*/ 76297 w 76297"/>
              <a:gd name="connsiteY2" fmla="*/ 0 h 222250"/>
            </a:gdLst>
            <a:ahLst/>
            <a:cxnLst>
              <a:cxn ang="0">
                <a:pos x="connsiteX0" y="connsiteY0"/>
              </a:cxn>
              <a:cxn ang="0">
                <a:pos x="connsiteX1" y="connsiteY1"/>
              </a:cxn>
              <a:cxn ang="0">
                <a:pos x="connsiteX2" y="connsiteY2"/>
              </a:cxn>
            </a:cxnLst>
            <a:rect l="l" t="t" r="r" b="b"/>
            <a:pathLst>
              <a:path w="76297" h="222250">
                <a:moveTo>
                  <a:pt x="63597" y="222250"/>
                </a:moveTo>
                <a:cubicBezTo>
                  <a:pt x="30788" y="202671"/>
                  <a:pt x="-2020" y="183092"/>
                  <a:pt x="97" y="146050"/>
                </a:cubicBezTo>
                <a:cubicBezTo>
                  <a:pt x="2214" y="109008"/>
                  <a:pt x="39255" y="54504"/>
                  <a:pt x="76297" y="0"/>
                </a:cubicBezTo>
              </a:path>
            </a:pathLst>
          </a:custGeom>
          <a:ln>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36" name="Freeform 235"/>
          <p:cNvSpPr/>
          <p:nvPr/>
        </p:nvSpPr>
        <p:spPr>
          <a:xfrm flipH="1">
            <a:off x="1908962" y="2694516"/>
            <a:ext cx="102295" cy="704850"/>
          </a:xfrm>
          <a:custGeom>
            <a:avLst/>
            <a:gdLst>
              <a:gd name="connsiteX0" fmla="*/ 102295 w 102295"/>
              <a:gd name="connsiteY0" fmla="*/ 704850 h 704850"/>
              <a:gd name="connsiteX1" fmla="*/ 695 w 102295"/>
              <a:gd name="connsiteY1" fmla="*/ 336550 h 704850"/>
              <a:gd name="connsiteX2" fmla="*/ 57845 w 102295"/>
              <a:gd name="connsiteY2" fmla="*/ 107950 h 704850"/>
              <a:gd name="connsiteX3" fmla="*/ 64195 w 102295"/>
              <a:gd name="connsiteY3" fmla="*/ 0 h 704850"/>
            </a:gdLst>
            <a:ahLst/>
            <a:cxnLst>
              <a:cxn ang="0">
                <a:pos x="connsiteX0" y="connsiteY0"/>
              </a:cxn>
              <a:cxn ang="0">
                <a:pos x="connsiteX1" y="connsiteY1"/>
              </a:cxn>
              <a:cxn ang="0">
                <a:pos x="connsiteX2" y="connsiteY2"/>
              </a:cxn>
              <a:cxn ang="0">
                <a:pos x="connsiteX3" y="connsiteY3"/>
              </a:cxn>
            </a:cxnLst>
            <a:rect l="l" t="t" r="r" b="b"/>
            <a:pathLst>
              <a:path w="102295" h="704850">
                <a:moveTo>
                  <a:pt x="102295" y="704850"/>
                </a:moveTo>
                <a:cubicBezTo>
                  <a:pt x="55199" y="570441"/>
                  <a:pt x="8103" y="436033"/>
                  <a:pt x="695" y="336550"/>
                </a:cubicBezTo>
                <a:cubicBezTo>
                  <a:pt x="-6713" y="237067"/>
                  <a:pt x="47262" y="164042"/>
                  <a:pt x="57845" y="107950"/>
                </a:cubicBezTo>
                <a:cubicBezTo>
                  <a:pt x="68428" y="51858"/>
                  <a:pt x="64195" y="0"/>
                  <a:pt x="64195" y="0"/>
                </a:cubicBezTo>
              </a:path>
            </a:pathLst>
          </a:custGeom>
          <a:ln>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37" name="Freeform 236"/>
          <p:cNvSpPr/>
          <p:nvPr/>
        </p:nvSpPr>
        <p:spPr>
          <a:xfrm>
            <a:off x="1867323" y="2099732"/>
            <a:ext cx="116417" cy="345017"/>
          </a:xfrm>
          <a:custGeom>
            <a:avLst/>
            <a:gdLst>
              <a:gd name="connsiteX0" fmla="*/ 88900 w 92891"/>
              <a:gd name="connsiteY0" fmla="*/ 565150 h 565150"/>
              <a:gd name="connsiteX1" fmla="*/ 82550 w 92891"/>
              <a:gd name="connsiteY1" fmla="*/ 254000 h 565150"/>
              <a:gd name="connsiteX2" fmla="*/ 0 w 92891"/>
              <a:gd name="connsiteY2" fmla="*/ 0 h 565150"/>
            </a:gdLst>
            <a:ahLst/>
            <a:cxnLst>
              <a:cxn ang="0">
                <a:pos x="connsiteX0" y="connsiteY0"/>
              </a:cxn>
              <a:cxn ang="0">
                <a:pos x="connsiteX1" y="connsiteY1"/>
              </a:cxn>
              <a:cxn ang="0">
                <a:pos x="connsiteX2" y="connsiteY2"/>
              </a:cxn>
            </a:cxnLst>
            <a:rect l="l" t="t" r="r" b="b"/>
            <a:pathLst>
              <a:path w="92891" h="565150">
                <a:moveTo>
                  <a:pt x="88900" y="565150"/>
                </a:moveTo>
                <a:cubicBezTo>
                  <a:pt x="93133" y="456671"/>
                  <a:pt x="97367" y="348192"/>
                  <a:pt x="82550" y="254000"/>
                </a:cubicBezTo>
                <a:cubicBezTo>
                  <a:pt x="67733" y="159808"/>
                  <a:pt x="0" y="0"/>
                  <a:pt x="0" y="0"/>
                </a:cubicBezTo>
              </a:path>
            </a:pathLst>
          </a:custGeom>
          <a:ln>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Freeform 16"/>
          <p:cNvSpPr/>
          <p:nvPr/>
        </p:nvSpPr>
        <p:spPr>
          <a:xfrm>
            <a:off x="6856730" y="1917700"/>
            <a:ext cx="199712" cy="368300"/>
          </a:xfrm>
          <a:custGeom>
            <a:avLst/>
            <a:gdLst>
              <a:gd name="connsiteX0" fmla="*/ 0 w 199712"/>
              <a:gd name="connsiteY0" fmla="*/ 0 h 368300"/>
              <a:gd name="connsiteX1" fmla="*/ 177800 w 199712"/>
              <a:gd name="connsiteY1" fmla="*/ 101600 h 368300"/>
              <a:gd name="connsiteX2" fmla="*/ 196850 w 199712"/>
              <a:gd name="connsiteY2" fmla="*/ 368300 h 368300"/>
            </a:gdLst>
            <a:ahLst/>
            <a:cxnLst>
              <a:cxn ang="0">
                <a:pos x="connsiteX0" y="connsiteY0"/>
              </a:cxn>
              <a:cxn ang="0">
                <a:pos x="connsiteX1" y="connsiteY1"/>
              </a:cxn>
              <a:cxn ang="0">
                <a:pos x="connsiteX2" y="connsiteY2"/>
              </a:cxn>
            </a:cxnLst>
            <a:rect l="l" t="t" r="r" b="b"/>
            <a:pathLst>
              <a:path w="199712" h="368300">
                <a:moveTo>
                  <a:pt x="0" y="0"/>
                </a:moveTo>
                <a:cubicBezTo>
                  <a:pt x="72496" y="20108"/>
                  <a:pt x="144992" y="40217"/>
                  <a:pt x="177800" y="101600"/>
                </a:cubicBezTo>
                <a:cubicBezTo>
                  <a:pt x="210608" y="162983"/>
                  <a:pt x="196850" y="368300"/>
                  <a:pt x="196850" y="368300"/>
                </a:cubicBezTo>
              </a:path>
            </a:pathLst>
          </a:custGeom>
          <a:ln>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8" name="Freeform 17"/>
          <p:cNvSpPr/>
          <p:nvPr/>
        </p:nvSpPr>
        <p:spPr>
          <a:xfrm>
            <a:off x="6817293" y="2768600"/>
            <a:ext cx="231742" cy="581025"/>
          </a:xfrm>
          <a:custGeom>
            <a:avLst/>
            <a:gdLst>
              <a:gd name="connsiteX0" fmla="*/ 64010 w 223379"/>
              <a:gd name="connsiteY0" fmla="*/ 0 h 527050"/>
              <a:gd name="connsiteX1" fmla="*/ 6860 w 223379"/>
              <a:gd name="connsiteY1" fmla="*/ 222250 h 527050"/>
              <a:gd name="connsiteX2" fmla="*/ 203710 w 223379"/>
              <a:gd name="connsiteY2" fmla="*/ 425450 h 527050"/>
              <a:gd name="connsiteX3" fmla="*/ 216410 w 223379"/>
              <a:gd name="connsiteY3" fmla="*/ 527050 h 527050"/>
              <a:gd name="connsiteX0" fmla="*/ 64837 w 232759"/>
              <a:gd name="connsiteY0" fmla="*/ 0 h 527050"/>
              <a:gd name="connsiteX1" fmla="*/ 7687 w 232759"/>
              <a:gd name="connsiteY1" fmla="*/ 222250 h 527050"/>
              <a:gd name="connsiteX2" fmla="*/ 217237 w 232759"/>
              <a:gd name="connsiteY2" fmla="*/ 390525 h 527050"/>
              <a:gd name="connsiteX3" fmla="*/ 217237 w 232759"/>
              <a:gd name="connsiteY3" fmla="*/ 527050 h 527050"/>
              <a:gd name="connsiteX0" fmla="*/ 64837 w 231742"/>
              <a:gd name="connsiteY0" fmla="*/ 0 h 581025"/>
              <a:gd name="connsiteX1" fmla="*/ 7687 w 231742"/>
              <a:gd name="connsiteY1" fmla="*/ 222250 h 581025"/>
              <a:gd name="connsiteX2" fmla="*/ 217237 w 231742"/>
              <a:gd name="connsiteY2" fmla="*/ 390525 h 581025"/>
              <a:gd name="connsiteX3" fmla="*/ 214062 w 231742"/>
              <a:gd name="connsiteY3" fmla="*/ 581025 h 581025"/>
            </a:gdLst>
            <a:ahLst/>
            <a:cxnLst>
              <a:cxn ang="0">
                <a:pos x="connsiteX0" y="connsiteY0"/>
              </a:cxn>
              <a:cxn ang="0">
                <a:pos x="connsiteX1" y="connsiteY1"/>
              </a:cxn>
              <a:cxn ang="0">
                <a:pos x="connsiteX2" y="connsiteY2"/>
              </a:cxn>
              <a:cxn ang="0">
                <a:pos x="connsiteX3" y="connsiteY3"/>
              </a:cxn>
            </a:cxnLst>
            <a:rect l="l" t="t" r="r" b="b"/>
            <a:pathLst>
              <a:path w="231742" h="581025">
                <a:moveTo>
                  <a:pt x="64837" y="0"/>
                </a:moveTo>
                <a:cubicBezTo>
                  <a:pt x="24620" y="75671"/>
                  <a:pt x="-17713" y="157163"/>
                  <a:pt x="7687" y="222250"/>
                </a:cubicBezTo>
                <a:cubicBezTo>
                  <a:pt x="33087" y="287338"/>
                  <a:pt x="182841" y="330729"/>
                  <a:pt x="217237" y="390525"/>
                </a:cubicBezTo>
                <a:cubicBezTo>
                  <a:pt x="251633" y="450321"/>
                  <a:pt x="214062" y="581025"/>
                  <a:pt x="214062" y="581025"/>
                </a:cubicBezTo>
              </a:path>
            </a:pathLst>
          </a:custGeom>
          <a:ln>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9" name="Freeform 18"/>
          <p:cNvSpPr/>
          <p:nvPr/>
        </p:nvSpPr>
        <p:spPr>
          <a:xfrm>
            <a:off x="6856670" y="3721100"/>
            <a:ext cx="139760" cy="361950"/>
          </a:xfrm>
          <a:custGeom>
            <a:avLst/>
            <a:gdLst>
              <a:gd name="connsiteX0" fmla="*/ 139760 w 139760"/>
              <a:gd name="connsiteY0" fmla="*/ 0 h 361950"/>
              <a:gd name="connsiteX1" fmla="*/ 60 w 139760"/>
              <a:gd name="connsiteY1" fmla="*/ 139700 h 361950"/>
              <a:gd name="connsiteX2" fmla="*/ 120710 w 139760"/>
              <a:gd name="connsiteY2" fmla="*/ 361950 h 361950"/>
            </a:gdLst>
            <a:ahLst/>
            <a:cxnLst>
              <a:cxn ang="0">
                <a:pos x="connsiteX0" y="connsiteY0"/>
              </a:cxn>
              <a:cxn ang="0">
                <a:pos x="connsiteX1" y="connsiteY1"/>
              </a:cxn>
              <a:cxn ang="0">
                <a:pos x="connsiteX2" y="connsiteY2"/>
              </a:cxn>
            </a:cxnLst>
            <a:rect l="l" t="t" r="r" b="b"/>
            <a:pathLst>
              <a:path w="139760" h="361950">
                <a:moveTo>
                  <a:pt x="139760" y="0"/>
                </a:moveTo>
                <a:cubicBezTo>
                  <a:pt x="71497" y="39687"/>
                  <a:pt x="3235" y="79375"/>
                  <a:pt x="60" y="139700"/>
                </a:cubicBezTo>
                <a:cubicBezTo>
                  <a:pt x="-3115" y="200025"/>
                  <a:pt x="120710" y="361950"/>
                  <a:pt x="120710" y="361950"/>
                </a:cubicBezTo>
              </a:path>
            </a:pathLst>
          </a:custGeom>
          <a:ln>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39" name="TextBox 238"/>
          <p:cNvSpPr txBox="1"/>
          <p:nvPr/>
        </p:nvSpPr>
        <p:spPr>
          <a:xfrm>
            <a:off x="1236853" y="2396166"/>
            <a:ext cx="445480" cy="230832"/>
          </a:xfrm>
          <a:prstGeom prst="rect">
            <a:avLst/>
          </a:prstGeom>
          <a:solidFill>
            <a:srgbClr val="00CC99"/>
          </a:solidFill>
          <a:ln>
            <a:solidFill>
              <a:srgbClr val="000000"/>
            </a:solidFill>
          </a:ln>
        </p:spPr>
        <p:txBody>
          <a:bodyPr wrap="none" rtlCol="0">
            <a:spAutoFit/>
          </a:bodyPr>
          <a:lstStyle/>
          <a:p>
            <a:r>
              <a:rPr lang="en-US" sz="900" b="1" dirty="0" smtClean="0"/>
              <a:t>OMP</a:t>
            </a:r>
            <a:endParaRPr lang="en-US" sz="900" b="1" dirty="0"/>
          </a:p>
        </p:txBody>
      </p:sp>
      <p:sp>
        <p:nvSpPr>
          <p:cNvPr id="240" name="TextBox 239"/>
          <p:cNvSpPr txBox="1"/>
          <p:nvPr/>
        </p:nvSpPr>
        <p:spPr>
          <a:xfrm>
            <a:off x="1268924" y="3452806"/>
            <a:ext cx="421979" cy="230832"/>
          </a:xfrm>
          <a:prstGeom prst="rect">
            <a:avLst/>
          </a:prstGeom>
          <a:solidFill>
            <a:srgbClr val="00CC99"/>
          </a:solidFill>
          <a:ln>
            <a:solidFill>
              <a:srgbClr val="000000"/>
            </a:solidFill>
          </a:ln>
        </p:spPr>
        <p:txBody>
          <a:bodyPr wrap="none" rtlCol="0">
            <a:spAutoFit/>
          </a:bodyPr>
          <a:lstStyle/>
          <a:p>
            <a:r>
              <a:rPr lang="en-US" sz="900" b="1" dirty="0" smtClean="0"/>
              <a:t>SEC</a:t>
            </a:r>
            <a:endParaRPr lang="en-US" sz="900" b="1" dirty="0"/>
          </a:p>
        </p:txBody>
      </p:sp>
      <p:sp>
        <p:nvSpPr>
          <p:cNvPr id="241" name="TextBox 240"/>
          <p:cNvSpPr txBox="1"/>
          <p:nvPr/>
        </p:nvSpPr>
        <p:spPr>
          <a:xfrm>
            <a:off x="2963500" y="3015926"/>
            <a:ext cx="409130" cy="230832"/>
          </a:xfrm>
          <a:prstGeom prst="rect">
            <a:avLst/>
          </a:prstGeom>
          <a:solidFill>
            <a:srgbClr val="00CC99"/>
          </a:solidFill>
          <a:ln>
            <a:solidFill>
              <a:srgbClr val="000000"/>
            </a:solidFill>
          </a:ln>
        </p:spPr>
        <p:txBody>
          <a:bodyPr wrap="none" rtlCol="0">
            <a:spAutoFit/>
          </a:bodyPr>
          <a:lstStyle/>
          <a:p>
            <a:r>
              <a:rPr lang="en-US" sz="900" b="1" dirty="0" smtClean="0"/>
              <a:t>TSS</a:t>
            </a:r>
            <a:endParaRPr lang="en-US" sz="900" b="1" dirty="0"/>
          </a:p>
        </p:txBody>
      </p:sp>
      <p:sp>
        <p:nvSpPr>
          <p:cNvPr id="242" name="TextBox 241"/>
          <p:cNvSpPr txBox="1"/>
          <p:nvPr/>
        </p:nvSpPr>
        <p:spPr>
          <a:xfrm>
            <a:off x="1181388" y="1142730"/>
            <a:ext cx="1882885" cy="369332"/>
          </a:xfrm>
          <a:prstGeom prst="rect">
            <a:avLst/>
          </a:prstGeom>
          <a:noFill/>
        </p:spPr>
        <p:txBody>
          <a:bodyPr wrap="none" rtlCol="0">
            <a:spAutoFit/>
          </a:bodyPr>
          <a:lstStyle/>
          <a:p>
            <a:r>
              <a:rPr lang="en-US" dirty="0">
                <a:latin typeface="Symbol" charset="2"/>
                <a:cs typeface="Symbol" charset="2"/>
              </a:rPr>
              <a:t>a</a:t>
            </a:r>
            <a:r>
              <a:rPr lang="en-US" dirty="0"/>
              <a:t>-</a:t>
            </a:r>
            <a:r>
              <a:rPr lang="en-US" dirty="0" smtClean="0"/>
              <a:t>proteobacteria</a:t>
            </a:r>
            <a:endParaRPr lang="en-US" dirty="0"/>
          </a:p>
        </p:txBody>
      </p:sp>
      <p:sp>
        <p:nvSpPr>
          <p:cNvPr id="21" name="TextBox 20"/>
          <p:cNvSpPr txBox="1"/>
          <p:nvPr/>
        </p:nvSpPr>
        <p:spPr>
          <a:xfrm>
            <a:off x="343187" y="5016500"/>
            <a:ext cx="4038313" cy="1323439"/>
          </a:xfrm>
          <a:prstGeom prst="rect">
            <a:avLst/>
          </a:prstGeom>
          <a:noFill/>
        </p:spPr>
        <p:txBody>
          <a:bodyPr wrap="square" rtlCol="0">
            <a:spAutoFit/>
          </a:bodyPr>
          <a:lstStyle/>
          <a:p>
            <a:pPr marL="177800" indent="-177800" algn="l"/>
            <a:r>
              <a:rPr lang="en-US" sz="1600" dirty="0" smtClean="0"/>
              <a:t>All bacteria have the Sec translocon, and at least one other kind of </a:t>
            </a:r>
            <a:r>
              <a:rPr lang="en-US" sz="1600" dirty="0" err="1" smtClean="0"/>
              <a:t>pilus</a:t>
            </a:r>
            <a:r>
              <a:rPr lang="en-US" sz="1600" dirty="0" smtClean="0"/>
              <a:t>-mediated system for secreting proteins.</a:t>
            </a:r>
          </a:p>
          <a:p>
            <a:pPr marL="177800" indent="-177800" algn="l"/>
            <a:r>
              <a:rPr lang="en-US" sz="1600" dirty="0" smtClean="0"/>
              <a:t>Some common proteins secreted by these systems are toxins and virulence factors.</a:t>
            </a:r>
          </a:p>
        </p:txBody>
      </p:sp>
      <p:sp>
        <p:nvSpPr>
          <p:cNvPr id="243" name="TextBox 242"/>
          <p:cNvSpPr txBox="1"/>
          <p:nvPr/>
        </p:nvSpPr>
        <p:spPr>
          <a:xfrm>
            <a:off x="4661187" y="5016500"/>
            <a:ext cx="4038313" cy="1323439"/>
          </a:xfrm>
          <a:prstGeom prst="rect">
            <a:avLst/>
          </a:prstGeom>
          <a:noFill/>
        </p:spPr>
        <p:txBody>
          <a:bodyPr wrap="square" rtlCol="0">
            <a:spAutoFit/>
          </a:bodyPr>
          <a:lstStyle/>
          <a:p>
            <a:pPr marL="177800" indent="-177800" algn="l"/>
            <a:r>
              <a:rPr lang="en-US" sz="1600" dirty="0" smtClean="0"/>
              <a:t>Mitochondria lack all the typical bacterial secretion systems.</a:t>
            </a:r>
          </a:p>
          <a:p>
            <a:pPr marL="177800" indent="-177800" algn="l"/>
            <a:r>
              <a:rPr lang="en-US" sz="1600" dirty="0" smtClean="0"/>
              <a:t>Instead, a pair of novel translocons to move proteins across the OM from the cytosol or across the IM into the matrix.</a:t>
            </a:r>
          </a:p>
        </p:txBody>
      </p:sp>
      <p:sp>
        <p:nvSpPr>
          <p:cNvPr id="245" name="Right Arrow 244"/>
          <p:cNvSpPr/>
          <p:nvPr/>
        </p:nvSpPr>
        <p:spPr>
          <a:xfrm>
            <a:off x="4636740" y="2800558"/>
            <a:ext cx="497840" cy="314960"/>
          </a:xfrm>
          <a:prstGeom prst="rightArrow">
            <a:avLst/>
          </a:prstGeom>
          <a:solidFill>
            <a:srgbClr val="3366FF"/>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6" name="Right Arrow 245"/>
          <p:cNvSpPr/>
          <p:nvPr/>
        </p:nvSpPr>
        <p:spPr>
          <a:xfrm>
            <a:off x="4423380" y="2800558"/>
            <a:ext cx="497840" cy="314960"/>
          </a:xfrm>
          <a:prstGeom prst="rightArrow">
            <a:avLst/>
          </a:prstGeom>
          <a:solidFill>
            <a:srgbClr val="3366FF"/>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7" name="TextBox 246"/>
          <p:cNvSpPr txBox="1"/>
          <p:nvPr/>
        </p:nvSpPr>
        <p:spPr>
          <a:xfrm>
            <a:off x="4370519" y="3085038"/>
            <a:ext cx="513908" cy="276999"/>
          </a:xfrm>
          <a:prstGeom prst="rect">
            <a:avLst/>
          </a:prstGeom>
          <a:noFill/>
        </p:spPr>
        <p:txBody>
          <a:bodyPr wrap="none" rtlCol="0">
            <a:spAutoFit/>
          </a:bodyPr>
          <a:lstStyle/>
          <a:p>
            <a:r>
              <a:rPr lang="en-US" sz="1200" b="1" dirty="0" smtClean="0"/>
              <a:t>time</a:t>
            </a:r>
            <a:endParaRPr lang="en-US" sz="1200" b="1" dirty="0"/>
          </a:p>
        </p:txBody>
      </p:sp>
      <p:sp>
        <p:nvSpPr>
          <p:cNvPr id="248" name="Right Arrow 247"/>
          <p:cNvSpPr/>
          <p:nvPr/>
        </p:nvSpPr>
        <p:spPr>
          <a:xfrm>
            <a:off x="4189700" y="2800558"/>
            <a:ext cx="497840" cy="314960"/>
          </a:xfrm>
          <a:prstGeom prst="rightArrow">
            <a:avLst/>
          </a:prstGeom>
          <a:solidFill>
            <a:srgbClr val="3366FF"/>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59429880"/>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4" name="Freeform 473"/>
          <p:cNvSpPr/>
          <p:nvPr/>
        </p:nvSpPr>
        <p:spPr>
          <a:xfrm>
            <a:off x="6006061" y="3316271"/>
            <a:ext cx="1298291" cy="2076101"/>
          </a:xfrm>
          <a:custGeom>
            <a:avLst/>
            <a:gdLst>
              <a:gd name="connsiteX0" fmla="*/ 325471 w 1138939"/>
              <a:gd name="connsiteY0" fmla="*/ 613336 h 1695883"/>
              <a:gd name="connsiteX1" fmla="*/ 396591 w 1138939"/>
              <a:gd name="connsiteY1" fmla="*/ 694616 h 1695883"/>
              <a:gd name="connsiteX2" fmla="*/ 447391 w 1138939"/>
              <a:gd name="connsiteY2" fmla="*/ 958776 h 1695883"/>
              <a:gd name="connsiteX3" fmla="*/ 315311 w 1138939"/>
              <a:gd name="connsiteY3" fmla="*/ 796216 h 1695883"/>
              <a:gd name="connsiteX4" fmla="*/ 234031 w 1138939"/>
              <a:gd name="connsiteY4" fmla="*/ 887656 h 1695883"/>
              <a:gd name="connsiteX5" fmla="*/ 294991 w 1138939"/>
              <a:gd name="connsiteY5" fmla="*/ 1263576 h 1695883"/>
              <a:gd name="connsiteX6" fmla="*/ 244191 w 1138939"/>
              <a:gd name="connsiteY6" fmla="*/ 1446456 h 1695883"/>
              <a:gd name="connsiteX7" fmla="*/ 721711 w 1138939"/>
              <a:gd name="connsiteY7" fmla="*/ 1690296 h 1695883"/>
              <a:gd name="connsiteX8" fmla="*/ 1097631 w 1138939"/>
              <a:gd name="connsiteY8" fmla="*/ 1568376 h 1695883"/>
              <a:gd name="connsiteX9" fmla="*/ 1128111 w 1138939"/>
              <a:gd name="connsiteY9" fmla="*/ 1040056 h 1695883"/>
              <a:gd name="connsiteX10" fmla="*/ 1087471 w 1138939"/>
              <a:gd name="connsiteY10" fmla="*/ 623496 h 1695883"/>
              <a:gd name="connsiteX11" fmla="*/ 782671 w 1138939"/>
              <a:gd name="connsiteY11" fmla="*/ 532056 h 1695883"/>
              <a:gd name="connsiteX12" fmla="*/ 762351 w 1138939"/>
              <a:gd name="connsiteY12" fmla="*/ 145976 h 1695883"/>
              <a:gd name="connsiteX13" fmla="*/ 1128111 w 1138939"/>
              <a:gd name="connsiteY13" fmla="*/ 54536 h 1695883"/>
              <a:gd name="connsiteX14" fmla="*/ 823311 w 1138939"/>
              <a:gd name="connsiteY14" fmla="*/ 13896 h 1695883"/>
              <a:gd name="connsiteX15" fmla="*/ 599791 w 1138939"/>
              <a:gd name="connsiteY15" fmla="*/ 298376 h 1695883"/>
              <a:gd name="connsiteX16" fmla="*/ 630271 w 1138939"/>
              <a:gd name="connsiteY16" fmla="*/ 623496 h 1695883"/>
              <a:gd name="connsiteX17" fmla="*/ 518511 w 1138939"/>
              <a:gd name="connsiteY17" fmla="*/ 460936 h 1695883"/>
              <a:gd name="connsiteX18" fmla="*/ 427071 w 1138939"/>
              <a:gd name="connsiteY18" fmla="*/ 64696 h 1695883"/>
              <a:gd name="connsiteX19" fmla="*/ 40991 w 1138939"/>
              <a:gd name="connsiteY19" fmla="*/ 44376 h 1695883"/>
              <a:gd name="connsiteX20" fmla="*/ 40991 w 1138939"/>
              <a:gd name="connsiteY20" fmla="*/ 166296 h 1695883"/>
              <a:gd name="connsiteX21" fmla="*/ 305151 w 1138939"/>
              <a:gd name="connsiteY21" fmla="*/ 135816 h 1695883"/>
              <a:gd name="connsiteX22" fmla="*/ 406751 w 1138939"/>
              <a:gd name="connsiteY22" fmla="*/ 481256 h 1695883"/>
              <a:gd name="connsiteX23" fmla="*/ 477871 w 1138939"/>
              <a:gd name="connsiteY23" fmla="*/ 593016 h 1695883"/>
              <a:gd name="connsiteX24" fmla="*/ 325471 w 1138939"/>
              <a:gd name="connsiteY24" fmla="*/ 613336 h 1695883"/>
              <a:gd name="connsiteX0" fmla="*/ 325471 w 1138939"/>
              <a:gd name="connsiteY0" fmla="*/ 613336 h 1695883"/>
              <a:gd name="connsiteX1" fmla="*/ 396591 w 1138939"/>
              <a:gd name="connsiteY1" fmla="*/ 694616 h 1695883"/>
              <a:gd name="connsiteX2" fmla="*/ 315311 w 1138939"/>
              <a:gd name="connsiteY2" fmla="*/ 796216 h 1695883"/>
              <a:gd name="connsiteX3" fmla="*/ 234031 w 1138939"/>
              <a:gd name="connsiteY3" fmla="*/ 887656 h 1695883"/>
              <a:gd name="connsiteX4" fmla="*/ 294991 w 1138939"/>
              <a:gd name="connsiteY4" fmla="*/ 1263576 h 1695883"/>
              <a:gd name="connsiteX5" fmla="*/ 244191 w 1138939"/>
              <a:gd name="connsiteY5" fmla="*/ 1446456 h 1695883"/>
              <a:gd name="connsiteX6" fmla="*/ 721711 w 1138939"/>
              <a:gd name="connsiteY6" fmla="*/ 1690296 h 1695883"/>
              <a:gd name="connsiteX7" fmla="*/ 1097631 w 1138939"/>
              <a:gd name="connsiteY7" fmla="*/ 1568376 h 1695883"/>
              <a:gd name="connsiteX8" fmla="*/ 1128111 w 1138939"/>
              <a:gd name="connsiteY8" fmla="*/ 1040056 h 1695883"/>
              <a:gd name="connsiteX9" fmla="*/ 1087471 w 1138939"/>
              <a:gd name="connsiteY9" fmla="*/ 623496 h 1695883"/>
              <a:gd name="connsiteX10" fmla="*/ 782671 w 1138939"/>
              <a:gd name="connsiteY10" fmla="*/ 532056 h 1695883"/>
              <a:gd name="connsiteX11" fmla="*/ 762351 w 1138939"/>
              <a:gd name="connsiteY11" fmla="*/ 145976 h 1695883"/>
              <a:gd name="connsiteX12" fmla="*/ 1128111 w 1138939"/>
              <a:gd name="connsiteY12" fmla="*/ 54536 h 1695883"/>
              <a:gd name="connsiteX13" fmla="*/ 823311 w 1138939"/>
              <a:gd name="connsiteY13" fmla="*/ 13896 h 1695883"/>
              <a:gd name="connsiteX14" fmla="*/ 599791 w 1138939"/>
              <a:gd name="connsiteY14" fmla="*/ 298376 h 1695883"/>
              <a:gd name="connsiteX15" fmla="*/ 630271 w 1138939"/>
              <a:gd name="connsiteY15" fmla="*/ 623496 h 1695883"/>
              <a:gd name="connsiteX16" fmla="*/ 518511 w 1138939"/>
              <a:gd name="connsiteY16" fmla="*/ 460936 h 1695883"/>
              <a:gd name="connsiteX17" fmla="*/ 427071 w 1138939"/>
              <a:gd name="connsiteY17" fmla="*/ 64696 h 1695883"/>
              <a:gd name="connsiteX18" fmla="*/ 40991 w 1138939"/>
              <a:gd name="connsiteY18" fmla="*/ 44376 h 1695883"/>
              <a:gd name="connsiteX19" fmla="*/ 40991 w 1138939"/>
              <a:gd name="connsiteY19" fmla="*/ 166296 h 1695883"/>
              <a:gd name="connsiteX20" fmla="*/ 305151 w 1138939"/>
              <a:gd name="connsiteY20" fmla="*/ 135816 h 1695883"/>
              <a:gd name="connsiteX21" fmla="*/ 406751 w 1138939"/>
              <a:gd name="connsiteY21" fmla="*/ 481256 h 1695883"/>
              <a:gd name="connsiteX22" fmla="*/ 477871 w 1138939"/>
              <a:gd name="connsiteY22" fmla="*/ 593016 h 1695883"/>
              <a:gd name="connsiteX23" fmla="*/ 325471 w 1138939"/>
              <a:gd name="connsiteY23" fmla="*/ 613336 h 1695883"/>
              <a:gd name="connsiteX0" fmla="*/ 325471 w 1138939"/>
              <a:gd name="connsiteY0" fmla="*/ 613336 h 1693587"/>
              <a:gd name="connsiteX1" fmla="*/ 396591 w 1138939"/>
              <a:gd name="connsiteY1" fmla="*/ 694616 h 1693587"/>
              <a:gd name="connsiteX2" fmla="*/ 315311 w 1138939"/>
              <a:gd name="connsiteY2" fmla="*/ 796216 h 1693587"/>
              <a:gd name="connsiteX3" fmla="*/ 234031 w 1138939"/>
              <a:gd name="connsiteY3" fmla="*/ 887656 h 1693587"/>
              <a:gd name="connsiteX4" fmla="*/ 294991 w 1138939"/>
              <a:gd name="connsiteY4" fmla="*/ 1263576 h 1693587"/>
              <a:gd name="connsiteX5" fmla="*/ 377885 w 1138939"/>
              <a:gd name="connsiteY5" fmla="*/ 1622577 h 1693587"/>
              <a:gd name="connsiteX6" fmla="*/ 721711 w 1138939"/>
              <a:gd name="connsiteY6" fmla="*/ 1690296 h 1693587"/>
              <a:gd name="connsiteX7" fmla="*/ 1097631 w 1138939"/>
              <a:gd name="connsiteY7" fmla="*/ 1568376 h 1693587"/>
              <a:gd name="connsiteX8" fmla="*/ 1128111 w 1138939"/>
              <a:gd name="connsiteY8" fmla="*/ 1040056 h 1693587"/>
              <a:gd name="connsiteX9" fmla="*/ 1087471 w 1138939"/>
              <a:gd name="connsiteY9" fmla="*/ 623496 h 1693587"/>
              <a:gd name="connsiteX10" fmla="*/ 782671 w 1138939"/>
              <a:gd name="connsiteY10" fmla="*/ 532056 h 1693587"/>
              <a:gd name="connsiteX11" fmla="*/ 762351 w 1138939"/>
              <a:gd name="connsiteY11" fmla="*/ 145976 h 1693587"/>
              <a:gd name="connsiteX12" fmla="*/ 1128111 w 1138939"/>
              <a:gd name="connsiteY12" fmla="*/ 54536 h 1693587"/>
              <a:gd name="connsiteX13" fmla="*/ 823311 w 1138939"/>
              <a:gd name="connsiteY13" fmla="*/ 13896 h 1693587"/>
              <a:gd name="connsiteX14" fmla="*/ 599791 w 1138939"/>
              <a:gd name="connsiteY14" fmla="*/ 298376 h 1693587"/>
              <a:gd name="connsiteX15" fmla="*/ 630271 w 1138939"/>
              <a:gd name="connsiteY15" fmla="*/ 623496 h 1693587"/>
              <a:gd name="connsiteX16" fmla="*/ 518511 w 1138939"/>
              <a:gd name="connsiteY16" fmla="*/ 460936 h 1693587"/>
              <a:gd name="connsiteX17" fmla="*/ 427071 w 1138939"/>
              <a:gd name="connsiteY17" fmla="*/ 64696 h 1693587"/>
              <a:gd name="connsiteX18" fmla="*/ 40991 w 1138939"/>
              <a:gd name="connsiteY18" fmla="*/ 44376 h 1693587"/>
              <a:gd name="connsiteX19" fmla="*/ 40991 w 1138939"/>
              <a:gd name="connsiteY19" fmla="*/ 166296 h 1693587"/>
              <a:gd name="connsiteX20" fmla="*/ 305151 w 1138939"/>
              <a:gd name="connsiteY20" fmla="*/ 135816 h 1693587"/>
              <a:gd name="connsiteX21" fmla="*/ 406751 w 1138939"/>
              <a:gd name="connsiteY21" fmla="*/ 481256 h 1693587"/>
              <a:gd name="connsiteX22" fmla="*/ 477871 w 1138939"/>
              <a:gd name="connsiteY22" fmla="*/ 593016 h 1693587"/>
              <a:gd name="connsiteX23" fmla="*/ 325471 w 1138939"/>
              <a:gd name="connsiteY23" fmla="*/ 613336 h 1693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38939" h="1693587">
                <a:moveTo>
                  <a:pt x="325471" y="613336"/>
                </a:moveTo>
                <a:cubicBezTo>
                  <a:pt x="311924" y="630269"/>
                  <a:pt x="398284" y="664136"/>
                  <a:pt x="396591" y="694616"/>
                </a:cubicBezTo>
                <a:cubicBezTo>
                  <a:pt x="394898" y="725096"/>
                  <a:pt x="342404" y="764043"/>
                  <a:pt x="315311" y="796216"/>
                </a:cubicBezTo>
                <a:cubicBezTo>
                  <a:pt x="288218" y="828389"/>
                  <a:pt x="237418" y="809763"/>
                  <a:pt x="234031" y="887656"/>
                </a:cubicBezTo>
                <a:cubicBezTo>
                  <a:pt x="230644" y="965549"/>
                  <a:pt x="271015" y="1141089"/>
                  <a:pt x="294991" y="1263576"/>
                </a:cubicBezTo>
                <a:cubicBezTo>
                  <a:pt x="318967" y="1386063"/>
                  <a:pt x="306765" y="1551457"/>
                  <a:pt x="377885" y="1622577"/>
                </a:cubicBezTo>
                <a:cubicBezTo>
                  <a:pt x="449005" y="1693697"/>
                  <a:pt x="601753" y="1699329"/>
                  <a:pt x="721711" y="1690296"/>
                </a:cubicBezTo>
                <a:cubicBezTo>
                  <a:pt x="841669" y="1681263"/>
                  <a:pt x="1029898" y="1676749"/>
                  <a:pt x="1097631" y="1568376"/>
                </a:cubicBezTo>
                <a:cubicBezTo>
                  <a:pt x="1165364" y="1460003"/>
                  <a:pt x="1129804" y="1197536"/>
                  <a:pt x="1128111" y="1040056"/>
                </a:cubicBezTo>
                <a:cubicBezTo>
                  <a:pt x="1126418" y="882576"/>
                  <a:pt x="1145044" y="708163"/>
                  <a:pt x="1087471" y="623496"/>
                </a:cubicBezTo>
                <a:cubicBezTo>
                  <a:pt x="1029898" y="538829"/>
                  <a:pt x="836858" y="611643"/>
                  <a:pt x="782671" y="532056"/>
                </a:cubicBezTo>
                <a:cubicBezTo>
                  <a:pt x="728484" y="452469"/>
                  <a:pt x="704778" y="225563"/>
                  <a:pt x="762351" y="145976"/>
                </a:cubicBezTo>
                <a:cubicBezTo>
                  <a:pt x="819924" y="66389"/>
                  <a:pt x="1117951" y="76549"/>
                  <a:pt x="1128111" y="54536"/>
                </a:cubicBezTo>
                <a:cubicBezTo>
                  <a:pt x="1138271" y="32523"/>
                  <a:pt x="911364" y="-26744"/>
                  <a:pt x="823311" y="13896"/>
                </a:cubicBezTo>
                <a:cubicBezTo>
                  <a:pt x="735258" y="54536"/>
                  <a:pt x="631964" y="196776"/>
                  <a:pt x="599791" y="298376"/>
                </a:cubicBezTo>
                <a:cubicBezTo>
                  <a:pt x="567618" y="399976"/>
                  <a:pt x="643818" y="596403"/>
                  <a:pt x="630271" y="623496"/>
                </a:cubicBezTo>
                <a:cubicBezTo>
                  <a:pt x="616724" y="650589"/>
                  <a:pt x="552378" y="554069"/>
                  <a:pt x="518511" y="460936"/>
                </a:cubicBezTo>
                <a:cubicBezTo>
                  <a:pt x="484644" y="367803"/>
                  <a:pt x="506658" y="134123"/>
                  <a:pt x="427071" y="64696"/>
                </a:cubicBezTo>
                <a:cubicBezTo>
                  <a:pt x="347484" y="-4731"/>
                  <a:pt x="105338" y="27443"/>
                  <a:pt x="40991" y="44376"/>
                </a:cubicBezTo>
                <a:cubicBezTo>
                  <a:pt x="-23356" y="61309"/>
                  <a:pt x="-3036" y="151056"/>
                  <a:pt x="40991" y="166296"/>
                </a:cubicBezTo>
                <a:cubicBezTo>
                  <a:pt x="85018" y="181536"/>
                  <a:pt x="244191" y="83323"/>
                  <a:pt x="305151" y="135816"/>
                </a:cubicBezTo>
                <a:cubicBezTo>
                  <a:pt x="366111" y="188309"/>
                  <a:pt x="377964" y="405056"/>
                  <a:pt x="406751" y="481256"/>
                </a:cubicBezTo>
                <a:cubicBezTo>
                  <a:pt x="435538" y="557456"/>
                  <a:pt x="486338" y="574389"/>
                  <a:pt x="477871" y="593016"/>
                </a:cubicBezTo>
                <a:cubicBezTo>
                  <a:pt x="469404" y="611643"/>
                  <a:pt x="339018" y="596403"/>
                  <a:pt x="325471" y="613336"/>
                </a:cubicBezTo>
                <a:close/>
              </a:path>
            </a:pathLst>
          </a:custGeom>
          <a:solidFill>
            <a:schemeClr val="bg1">
              <a:lumMod val="85000"/>
            </a:schemeClr>
          </a:solidFill>
          <a:ln w="12700" cmpd="sng">
            <a:solidFill>
              <a:schemeClr val="bg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3" name="Freeform 472"/>
          <p:cNvSpPr/>
          <p:nvPr/>
        </p:nvSpPr>
        <p:spPr>
          <a:xfrm>
            <a:off x="3859761" y="3316271"/>
            <a:ext cx="1298291" cy="2076101"/>
          </a:xfrm>
          <a:custGeom>
            <a:avLst/>
            <a:gdLst>
              <a:gd name="connsiteX0" fmla="*/ 325471 w 1138939"/>
              <a:gd name="connsiteY0" fmla="*/ 613336 h 1695883"/>
              <a:gd name="connsiteX1" fmla="*/ 396591 w 1138939"/>
              <a:gd name="connsiteY1" fmla="*/ 694616 h 1695883"/>
              <a:gd name="connsiteX2" fmla="*/ 447391 w 1138939"/>
              <a:gd name="connsiteY2" fmla="*/ 958776 h 1695883"/>
              <a:gd name="connsiteX3" fmla="*/ 315311 w 1138939"/>
              <a:gd name="connsiteY3" fmla="*/ 796216 h 1695883"/>
              <a:gd name="connsiteX4" fmla="*/ 234031 w 1138939"/>
              <a:gd name="connsiteY4" fmla="*/ 887656 h 1695883"/>
              <a:gd name="connsiteX5" fmla="*/ 294991 w 1138939"/>
              <a:gd name="connsiteY5" fmla="*/ 1263576 h 1695883"/>
              <a:gd name="connsiteX6" fmla="*/ 244191 w 1138939"/>
              <a:gd name="connsiteY6" fmla="*/ 1446456 h 1695883"/>
              <a:gd name="connsiteX7" fmla="*/ 721711 w 1138939"/>
              <a:gd name="connsiteY7" fmla="*/ 1690296 h 1695883"/>
              <a:gd name="connsiteX8" fmla="*/ 1097631 w 1138939"/>
              <a:gd name="connsiteY8" fmla="*/ 1568376 h 1695883"/>
              <a:gd name="connsiteX9" fmla="*/ 1128111 w 1138939"/>
              <a:gd name="connsiteY9" fmla="*/ 1040056 h 1695883"/>
              <a:gd name="connsiteX10" fmla="*/ 1087471 w 1138939"/>
              <a:gd name="connsiteY10" fmla="*/ 623496 h 1695883"/>
              <a:gd name="connsiteX11" fmla="*/ 782671 w 1138939"/>
              <a:gd name="connsiteY11" fmla="*/ 532056 h 1695883"/>
              <a:gd name="connsiteX12" fmla="*/ 762351 w 1138939"/>
              <a:gd name="connsiteY12" fmla="*/ 145976 h 1695883"/>
              <a:gd name="connsiteX13" fmla="*/ 1128111 w 1138939"/>
              <a:gd name="connsiteY13" fmla="*/ 54536 h 1695883"/>
              <a:gd name="connsiteX14" fmla="*/ 823311 w 1138939"/>
              <a:gd name="connsiteY14" fmla="*/ 13896 h 1695883"/>
              <a:gd name="connsiteX15" fmla="*/ 599791 w 1138939"/>
              <a:gd name="connsiteY15" fmla="*/ 298376 h 1695883"/>
              <a:gd name="connsiteX16" fmla="*/ 630271 w 1138939"/>
              <a:gd name="connsiteY16" fmla="*/ 623496 h 1695883"/>
              <a:gd name="connsiteX17" fmla="*/ 518511 w 1138939"/>
              <a:gd name="connsiteY17" fmla="*/ 460936 h 1695883"/>
              <a:gd name="connsiteX18" fmla="*/ 427071 w 1138939"/>
              <a:gd name="connsiteY18" fmla="*/ 64696 h 1695883"/>
              <a:gd name="connsiteX19" fmla="*/ 40991 w 1138939"/>
              <a:gd name="connsiteY19" fmla="*/ 44376 h 1695883"/>
              <a:gd name="connsiteX20" fmla="*/ 40991 w 1138939"/>
              <a:gd name="connsiteY20" fmla="*/ 166296 h 1695883"/>
              <a:gd name="connsiteX21" fmla="*/ 305151 w 1138939"/>
              <a:gd name="connsiteY21" fmla="*/ 135816 h 1695883"/>
              <a:gd name="connsiteX22" fmla="*/ 406751 w 1138939"/>
              <a:gd name="connsiteY22" fmla="*/ 481256 h 1695883"/>
              <a:gd name="connsiteX23" fmla="*/ 477871 w 1138939"/>
              <a:gd name="connsiteY23" fmla="*/ 593016 h 1695883"/>
              <a:gd name="connsiteX24" fmla="*/ 325471 w 1138939"/>
              <a:gd name="connsiteY24" fmla="*/ 613336 h 1695883"/>
              <a:gd name="connsiteX0" fmla="*/ 325471 w 1138939"/>
              <a:gd name="connsiteY0" fmla="*/ 613336 h 1695883"/>
              <a:gd name="connsiteX1" fmla="*/ 396591 w 1138939"/>
              <a:gd name="connsiteY1" fmla="*/ 694616 h 1695883"/>
              <a:gd name="connsiteX2" fmla="*/ 315311 w 1138939"/>
              <a:gd name="connsiteY2" fmla="*/ 796216 h 1695883"/>
              <a:gd name="connsiteX3" fmla="*/ 234031 w 1138939"/>
              <a:gd name="connsiteY3" fmla="*/ 887656 h 1695883"/>
              <a:gd name="connsiteX4" fmla="*/ 294991 w 1138939"/>
              <a:gd name="connsiteY4" fmla="*/ 1263576 h 1695883"/>
              <a:gd name="connsiteX5" fmla="*/ 244191 w 1138939"/>
              <a:gd name="connsiteY5" fmla="*/ 1446456 h 1695883"/>
              <a:gd name="connsiteX6" fmla="*/ 721711 w 1138939"/>
              <a:gd name="connsiteY6" fmla="*/ 1690296 h 1695883"/>
              <a:gd name="connsiteX7" fmla="*/ 1097631 w 1138939"/>
              <a:gd name="connsiteY7" fmla="*/ 1568376 h 1695883"/>
              <a:gd name="connsiteX8" fmla="*/ 1128111 w 1138939"/>
              <a:gd name="connsiteY8" fmla="*/ 1040056 h 1695883"/>
              <a:gd name="connsiteX9" fmla="*/ 1087471 w 1138939"/>
              <a:gd name="connsiteY9" fmla="*/ 623496 h 1695883"/>
              <a:gd name="connsiteX10" fmla="*/ 782671 w 1138939"/>
              <a:gd name="connsiteY10" fmla="*/ 532056 h 1695883"/>
              <a:gd name="connsiteX11" fmla="*/ 762351 w 1138939"/>
              <a:gd name="connsiteY11" fmla="*/ 145976 h 1695883"/>
              <a:gd name="connsiteX12" fmla="*/ 1128111 w 1138939"/>
              <a:gd name="connsiteY12" fmla="*/ 54536 h 1695883"/>
              <a:gd name="connsiteX13" fmla="*/ 823311 w 1138939"/>
              <a:gd name="connsiteY13" fmla="*/ 13896 h 1695883"/>
              <a:gd name="connsiteX14" fmla="*/ 599791 w 1138939"/>
              <a:gd name="connsiteY14" fmla="*/ 298376 h 1695883"/>
              <a:gd name="connsiteX15" fmla="*/ 630271 w 1138939"/>
              <a:gd name="connsiteY15" fmla="*/ 623496 h 1695883"/>
              <a:gd name="connsiteX16" fmla="*/ 518511 w 1138939"/>
              <a:gd name="connsiteY16" fmla="*/ 460936 h 1695883"/>
              <a:gd name="connsiteX17" fmla="*/ 427071 w 1138939"/>
              <a:gd name="connsiteY17" fmla="*/ 64696 h 1695883"/>
              <a:gd name="connsiteX18" fmla="*/ 40991 w 1138939"/>
              <a:gd name="connsiteY18" fmla="*/ 44376 h 1695883"/>
              <a:gd name="connsiteX19" fmla="*/ 40991 w 1138939"/>
              <a:gd name="connsiteY19" fmla="*/ 166296 h 1695883"/>
              <a:gd name="connsiteX20" fmla="*/ 305151 w 1138939"/>
              <a:gd name="connsiteY20" fmla="*/ 135816 h 1695883"/>
              <a:gd name="connsiteX21" fmla="*/ 406751 w 1138939"/>
              <a:gd name="connsiteY21" fmla="*/ 481256 h 1695883"/>
              <a:gd name="connsiteX22" fmla="*/ 477871 w 1138939"/>
              <a:gd name="connsiteY22" fmla="*/ 593016 h 1695883"/>
              <a:gd name="connsiteX23" fmla="*/ 325471 w 1138939"/>
              <a:gd name="connsiteY23" fmla="*/ 613336 h 1695883"/>
              <a:gd name="connsiteX0" fmla="*/ 325471 w 1138939"/>
              <a:gd name="connsiteY0" fmla="*/ 613336 h 1693587"/>
              <a:gd name="connsiteX1" fmla="*/ 396591 w 1138939"/>
              <a:gd name="connsiteY1" fmla="*/ 694616 h 1693587"/>
              <a:gd name="connsiteX2" fmla="*/ 315311 w 1138939"/>
              <a:gd name="connsiteY2" fmla="*/ 796216 h 1693587"/>
              <a:gd name="connsiteX3" fmla="*/ 234031 w 1138939"/>
              <a:gd name="connsiteY3" fmla="*/ 887656 h 1693587"/>
              <a:gd name="connsiteX4" fmla="*/ 294991 w 1138939"/>
              <a:gd name="connsiteY4" fmla="*/ 1263576 h 1693587"/>
              <a:gd name="connsiteX5" fmla="*/ 377885 w 1138939"/>
              <a:gd name="connsiteY5" fmla="*/ 1622577 h 1693587"/>
              <a:gd name="connsiteX6" fmla="*/ 721711 w 1138939"/>
              <a:gd name="connsiteY6" fmla="*/ 1690296 h 1693587"/>
              <a:gd name="connsiteX7" fmla="*/ 1097631 w 1138939"/>
              <a:gd name="connsiteY7" fmla="*/ 1568376 h 1693587"/>
              <a:gd name="connsiteX8" fmla="*/ 1128111 w 1138939"/>
              <a:gd name="connsiteY8" fmla="*/ 1040056 h 1693587"/>
              <a:gd name="connsiteX9" fmla="*/ 1087471 w 1138939"/>
              <a:gd name="connsiteY9" fmla="*/ 623496 h 1693587"/>
              <a:gd name="connsiteX10" fmla="*/ 782671 w 1138939"/>
              <a:gd name="connsiteY10" fmla="*/ 532056 h 1693587"/>
              <a:gd name="connsiteX11" fmla="*/ 762351 w 1138939"/>
              <a:gd name="connsiteY11" fmla="*/ 145976 h 1693587"/>
              <a:gd name="connsiteX12" fmla="*/ 1128111 w 1138939"/>
              <a:gd name="connsiteY12" fmla="*/ 54536 h 1693587"/>
              <a:gd name="connsiteX13" fmla="*/ 823311 w 1138939"/>
              <a:gd name="connsiteY13" fmla="*/ 13896 h 1693587"/>
              <a:gd name="connsiteX14" fmla="*/ 599791 w 1138939"/>
              <a:gd name="connsiteY14" fmla="*/ 298376 h 1693587"/>
              <a:gd name="connsiteX15" fmla="*/ 630271 w 1138939"/>
              <a:gd name="connsiteY15" fmla="*/ 623496 h 1693587"/>
              <a:gd name="connsiteX16" fmla="*/ 518511 w 1138939"/>
              <a:gd name="connsiteY16" fmla="*/ 460936 h 1693587"/>
              <a:gd name="connsiteX17" fmla="*/ 427071 w 1138939"/>
              <a:gd name="connsiteY17" fmla="*/ 64696 h 1693587"/>
              <a:gd name="connsiteX18" fmla="*/ 40991 w 1138939"/>
              <a:gd name="connsiteY18" fmla="*/ 44376 h 1693587"/>
              <a:gd name="connsiteX19" fmla="*/ 40991 w 1138939"/>
              <a:gd name="connsiteY19" fmla="*/ 166296 h 1693587"/>
              <a:gd name="connsiteX20" fmla="*/ 305151 w 1138939"/>
              <a:gd name="connsiteY20" fmla="*/ 135816 h 1693587"/>
              <a:gd name="connsiteX21" fmla="*/ 406751 w 1138939"/>
              <a:gd name="connsiteY21" fmla="*/ 481256 h 1693587"/>
              <a:gd name="connsiteX22" fmla="*/ 477871 w 1138939"/>
              <a:gd name="connsiteY22" fmla="*/ 593016 h 1693587"/>
              <a:gd name="connsiteX23" fmla="*/ 325471 w 1138939"/>
              <a:gd name="connsiteY23" fmla="*/ 613336 h 1693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38939" h="1693587">
                <a:moveTo>
                  <a:pt x="325471" y="613336"/>
                </a:moveTo>
                <a:cubicBezTo>
                  <a:pt x="311924" y="630269"/>
                  <a:pt x="398284" y="664136"/>
                  <a:pt x="396591" y="694616"/>
                </a:cubicBezTo>
                <a:cubicBezTo>
                  <a:pt x="394898" y="725096"/>
                  <a:pt x="342404" y="764043"/>
                  <a:pt x="315311" y="796216"/>
                </a:cubicBezTo>
                <a:cubicBezTo>
                  <a:pt x="288218" y="828389"/>
                  <a:pt x="237418" y="809763"/>
                  <a:pt x="234031" y="887656"/>
                </a:cubicBezTo>
                <a:cubicBezTo>
                  <a:pt x="230644" y="965549"/>
                  <a:pt x="271015" y="1141089"/>
                  <a:pt x="294991" y="1263576"/>
                </a:cubicBezTo>
                <a:cubicBezTo>
                  <a:pt x="318967" y="1386063"/>
                  <a:pt x="306765" y="1551457"/>
                  <a:pt x="377885" y="1622577"/>
                </a:cubicBezTo>
                <a:cubicBezTo>
                  <a:pt x="449005" y="1693697"/>
                  <a:pt x="601753" y="1699329"/>
                  <a:pt x="721711" y="1690296"/>
                </a:cubicBezTo>
                <a:cubicBezTo>
                  <a:pt x="841669" y="1681263"/>
                  <a:pt x="1029898" y="1676749"/>
                  <a:pt x="1097631" y="1568376"/>
                </a:cubicBezTo>
                <a:cubicBezTo>
                  <a:pt x="1165364" y="1460003"/>
                  <a:pt x="1129804" y="1197536"/>
                  <a:pt x="1128111" y="1040056"/>
                </a:cubicBezTo>
                <a:cubicBezTo>
                  <a:pt x="1126418" y="882576"/>
                  <a:pt x="1145044" y="708163"/>
                  <a:pt x="1087471" y="623496"/>
                </a:cubicBezTo>
                <a:cubicBezTo>
                  <a:pt x="1029898" y="538829"/>
                  <a:pt x="836858" y="611643"/>
                  <a:pt x="782671" y="532056"/>
                </a:cubicBezTo>
                <a:cubicBezTo>
                  <a:pt x="728484" y="452469"/>
                  <a:pt x="704778" y="225563"/>
                  <a:pt x="762351" y="145976"/>
                </a:cubicBezTo>
                <a:cubicBezTo>
                  <a:pt x="819924" y="66389"/>
                  <a:pt x="1117951" y="76549"/>
                  <a:pt x="1128111" y="54536"/>
                </a:cubicBezTo>
                <a:cubicBezTo>
                  <a:pt x="1138271" y="32523"/>
                  <a:pt x="911364" y="-26744"/>
                  <a:pt x="823311" y="13896"/>
                </a:cubicBezTo>
                <a:cubicBezTo>
                  <a:pt x="735258" y="54536"/>
                  <a:pt x="631964" y="196776"/>
                  <a:pt x="599791" y="298376"/>
                </a:cubicBezTo>
                <a:cubicBezTo>
                  <a:pt x="567618" y="399976"/>
                  <a:pt x="643818" y="596403"/>
                  <a:pt x="630271" y="623496"/>
                </a:cubicBezTo>
                <a:cubicBezTo>
                  <a:pt x="616724" y="650589"/>
                  <a:pt x="552378" y="554069"/>
                  <a:pt x="518511" y="460936"/>
                </a:cubicBezTo>
                <a:cubicBezTo>
                  <a:pt x="484644" y="367803"/>
                  <a:pt x="506658" y="134123"/>
                  <a:pt x="427071" y="64696"/>
                </a:cubicBezTo>
                <a:cubicBezTo>
                  <a:pt x="347484" y="-4731"/>
                  <a:pt x="105338" y="27443"/>
                  <a:pt x="40991" y="44376"/>
                </a:cubicBezTo>
                <a:cubicBezTo>
                  <a:pt x="-23356" y="61309"/>
                  <a:pt x="-3036" y="151056"/>
                  <a:pt x="40991" y="166296"/>
                </a:cubicBezTo>
                <a:cubicBezTo>
                  <a:pt x="85018" y="181536"/>
                  <a:pt x="244191" y="83323"/>
                  <a:pt x="305151" y="135816"/>
                </a:cubicBezTo>
                <a:cubicBezTo>
                  <a:pt x="366111" y="188309"/>
                  <a:pt x="377964" y="405056"/>
                  <a:pt x="406751" y="481256"/>
                </a:cubicBezTo>
                <a:cubicBezTo>
                  <a:pt x="435538" y="557456"/>
                  <a:pt x="486338" y="574389"/>
                  <a:pt x="477871" y="593016"/>
                </a:cubicBezTo>
                <a:cubicBezTo>
                  <a:pt x="469404" y="611643"/>
                  <a:pt x="339018" y="596403"/>
                  <a:pt x="325471" y="613336"/>
                </a:cubicBezTo>
                <a:close/>
              </a:path>
            </a:pathLst>
          </a:custGeom>
          <a:solidFill>
            <a:schemeClr val="bg1">
              <a:lumMod val="85000"/>
            </a:schemeClr>
          </a:solidFill>
          <a:ln w="12700" cmpd="sng">
            <a:solidFill>
              <a:schemeClr val="bg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74" name="Freeform 673"/>
          <p:cNvSpPr/>
          <p:nvPr/>
        </p:nvSpPr>
        <p:spPr>
          <a:xfrm>
            <a:off x="216809" y="1405019"/>
            <a:ext cx="1222378" cy="1257757"/>
          </a:xfrm>
          <a:custGeom>
            <a:avLst/>
            <a:gdLst>
              <a:gd name="connsiteX0" fmla="*/ 114301 w 1384635"/>
              <a:gd name="connsiteY0" fmla="*/ 654488 h 1257757"/>
              <a:gd name="connsiteX1" fmla="*/ 273051 w 1384635"/>
              <a:gd name="connsiteY1" fmla="*/ 594163 h 1257757"/>
              <a:gd name="connsiteX2" fmla="*/ 377826 w 1384635"/>
              <a:gd name="connsiteY2" fmla="*/ 613213 h 1257757"/>
              <a:gd name="connsiteX3" fmla="*/ 444501 w 1384635"/>
              <a:gd name="connsiteY3" fmla="*/ 489388 h 1257757"/>
              <a:gd name="connsiteX4" fmla="*/ 330201 w 1384635"/>
              <a:gd name="connsiteY4" fmla="*/ 308413 h 1257757"/>
              <a:gd name="connsiteX5" fmla="*/ 488951 w 1384635"/>
              <a:gd name="connsiteY5" fmla="*/ 82988 h 1257757"/>
              <a:gd name="connsiteX6" fmla="*/ 635001 w 1384635"/>
              <a:gd name="connsiteY6" fmla="*/ 168713 h 1257757"/>
              <a:gd name="connsiteX7" fmla="*/ 860426 w 1384635"/>
              <a:gd name="connsiteY7" fmla="*/ 438 h 1257757"/>
              <a:gd name="connsiteX8" fmla="*/ 1076326 w 1384635"/>
              <a:gd name="connsiteY8" fmla="*/ 121088 h 1257757"/>
              <a:gd name="connsiteX9" fmla="*/ 1320801 w 1384635"/>
              <a:gd name="connsiteY9" fmla="*/ 159188 h 1257757"/>
              <a:gd name="connsiteX10" fmla="*/ 1212851 w 1384635"/>
              <a:gd name="connsiteY10" fmla="*/ 448113 h 1257757"/>
              <a:gd name="connsiteX11" fmla="*/ 1384301 w 1384635"/>
              <a:gd name="connsiteY11" fmla="*/ 594163 h 1257757"/>
              <a:gd name="connsiteX12" fmla="*/ 1257301 w 1384635"/>
              <a:gd name="connsiteY12" fmla="*/ 765613 h 1257757"/>
              <a:gd name="connsiteX13" fmla="*/ 1285876 w 1384635"/>
              <a:gd name="connsiteY13" fmla="*/ 946588 h 1257757"/>
              <a:gd name="connsiteX14" fmla="*/ 1133476 w 1384635"/>
              <a:gd name="connsiteY14" fmla="*/ 1235513 h 1257757"/>
              <a:gd name="connsiteX15" fmla="*/ 793751 w 1384635"/>
              <a:gd name="connsiteY15" fmla="*/ 1159313 h 1257757"/>
              <a:gd name="connsiteX16" fmla="*/ 549276 w 1384635"/>
              <a:gd name="connsiteY16" fmla="*/ 1257738 h 1257757"/>
              <a:gd name="connsiteX17" fmla="*/ 415926 w 1384635"/>
              <a:gd name="connsiteY17" fmla="*/ 1149788 h 1257757"/>
              <a:gd name="connsiteX18" fmla="*/ 374651 w 1384635"/>
              <a:gd name="connsiteY18" fmla="*/ 933888 h 1257757"/>
              <a:gd name="connsiteX19" fmla="*/ 171451 w 1384635"/>
              <a:gd name="connsiteY19" fmla="*/ 968813 h 1257757"/>
              <a:gd name="connsiteX20" fmla="*/ 1 w 1384635"/>
              <a:gd name="connsiteY20" fmla="*/ 857688 h 1257757"/>
              <a:gd name="connsiteX21" fmla="*/ 174626 w 1384635"/>
              <a:gd name="connsiteY21" fmla="*/ 851338 h 1257757"/>
              <a:gd name="connsiteX22" fmla="*/ 330201 w 1384635"/>
              <a:gd name="connsiteY22" fmla="*/ 813238 h 1257757"/>
              <a:gd name="connsiteX23" fmla="*/ 320676 w 1384635"/>
              <a:gd name="connsiteY23" fmla="*/ 679888 h 1257757"/>
              <a:gd name="connsiteX24" fmla="*/ 190501 w 1384635"/>
              <a:gd name="connsiteY24" fmla="*/ 654488 h 1257757"/>
              <a:gd name="connsiteX25" fmla="*/ 50801 w 1384635"/>
              <a:gd name="connsiteY25" fmla="*/ 711638 h 1257757"/>
              <a:gd name="connsiteX26" fmla="*/ 114301 w 1384635"/>
              <a:gd name="connsiteY26" fmla="*/ 654488 h 1257757"/>
              <a:gd name="connsiteX0" fmla="*/ 114301 w 1544576"/>
              <a:gd name="connsiteY0" fmla="*/ 654488 h 1257757"/>
              <a:gd name="connsiteX1" fmla="*/ 273051 w 1544576"/>
              <a:gd name="connsiteY1" fmla="*/ 594163 h 1257757"/>
              <a:gd name="connsiteX2" fmla="*/ 377826 w 1544576"/>
              <a:gd name="connsiteY2" fmla="*/ 613213 h 1257757"/>
              <a:gd name="connsiteX3" fmla="*/ 444501 w 1544576"/>
              <a:gd name="connsiteY3" fmla="*/ 489388 h 1257757"/>
              <a:gd name="connsiteX4" fmla="*/ 330201 w 1544576"/>
              <a:gd name="connsiteY4" fmla="*/ 308413 h 1257757"/>
              <a:gd name="connsiteX5" fmla="*/ 488951 w 1544576"/>
              <a:gd name="connsiteY5" fmla="*/ 82988 h 1257757"/>
              <a:gd name="connsiteX6" fmla="*/ 635001 w 1544576"/>
              <a:gd name="connsiteY6" fmla="*/ 168713 h 1257757"/>
              <a:gd name="connsiteX7" fmla="*/ 860426 w 1544576"/>
              <a:gd name="connsiteY7" fmla="*/ 438 h 1257757"/>
              <a:gd name="connsiteX8" fmla="*/ 1076326 w 1544576"/>
              <a:gd name="connsiteY8" fmla="*/ 121088 h 1257757"/>
              <a:gd name="connsiteX9" fmla="*/ 1320801 w 1544576"/>
              <a:gd name="connsiteY9" fmla="*/ 159188 h 1257757"/>
              <a:gd name="connsiteX10" fmla="*/ 1212851 w 1544576"/>
              <a:gd name="connsiteY10" fmla="*/ 448113 h 1257757"/>
              <a:gd name="connsiteX11" fmla="*/ 1384301 w 1544576"/>
              <a:gd name="connsiteY11" fmla="*/ 594163 h 1257757"/>
              <a:gd name="connsiteX12" fmla="*/ 1543051 w 1544576"/>
              <a:gd name="connsiteY12" fmla="*/ 784663 h 1257757"/>
              <a:gd name="connsiteX13" fmla="*/ 1285876 w 1544576"/>
              <a:gd name="connsiteY13" fmla="*/ 946588 h 1257757"/>
              <a:gd name="connsiteX14" fmla="*/ 1133476 w 1544576"/>
              <a:gd name="connsiteY14" fmla="*/ 1235513 h 1257757"/>
              <a:gd name="connsiteX15" fmla="*/ 793751 w 1544576"/>
              <a:gd name="connsiteY15" fmla="*/ 1159313 h 1257757"/>
              <a:gd name="connsiteX16" fmla="*/ 549276 w 1544576"/>
              <a:gd name="connsiteY16" fmla="*/ 1257738 h 1257757"/>
              <a:gd name="connsiteX17" fmla="*/ 415926 w 1544576"/>
              <a:gd name="connsiteY17" fmla="*/ 1149788 h 1257757"/>
              <a:gd name="connsiteX18" fmla="*/ 374651 w 1544576"/>
              <a:gd name="connsiteY18" fmla="*/ 933888 h 1257757"/>
              <a:gd name="connsiteX19" fmla="*/ 171451 w 1544576"/>
              <a:gd name="connsiteY19" fmla="*/ 968813 h 1257757"/>
              <a:gd name="connsiteX20" fmla="*/ 1 w 1544576"/>
              <a:gd name="connsiteY20" fmla="*/ 857688 h 1257757"/>
              <a:gd name="connsiteX21" fmla="*/ 174626 w 1544576"/>
              <a:gd name="connsiteY21" fmla="*/ 851338 h 1257757"/>
              <a:gd name="connsiteX22" fmla="*/ 330201 w 1544576"/>
              <a:gd name="connsiteY22" fmla="*/ 813238 h 1257757"/>
              <a:gd name="connsiteX23" fmla="*/ 320676 w 1544576"/>
              <a:gd name="connsiteY23" fmla="*/ 679888 h 1257757"/>
              <a:gd name="connsiteX24" fmla="*/ 190501 w 1544576"/>
              <a:gd name="connsiteY24" fmla="*/ 654488 h 1257757"/>
              <a:gd name="connsiteX25" fmla="*/ 50801 w 1544576"/>
              <a:gd name="connsiteY25" fmla="*/ 711638 h 1257757"/>
              <a:gd name="connsiteX26" fmla="*/ 114301 w 1544576"/>
              <a:gd name="connsiteY26" fmla="*/ 654488 h 1257757"/>
              <a:gd name="connsiteX0" fmla="*/ 114301 w 1547822"/>
              <a:gd name="connsiteY0" fmla="*/ 654488 h 1257757"/>
              <a:gd name="connsiteX1" fmla="*/ 273051 w 1547822"/>
              <a:gd name="connsiteY1" fmla="*/ 594163 h 1257757"/>
              <a:gd name="connsiteX2" fmla="*/ 377826 w 1547822"/>
              <a:gd name="connsiteY2" fmla="*/ 613213 h 1257757"/>
              <a:gd name="connsiteX3" fmla="*/ 444501 w 1547822"/>
              <a:gd name="connsiteY3" fmla="*/ 489388 h 1257757"/>
              <a:gd name="connsiteX4" fmla="*/ 330201 w 1547822"/>
              <a:gd name="connsiteY4" fmla="*/ 308413 h 1257757"/>
              <a:gd name="connsiteX5" fmla="*/ 488951 w 1547822"/>
              <a:gd name="connsiteY5" fmla="*/ 82988 h 1257757"/>
              <a:gd name="connsiteX6" fmla="*/ 635001 w 1547822"/>
              <a:gd name="connsiteY6" fmla="*/ 168713 h 1257757"/>
              <a:gd name="connsiteX7" fmla="*/ 860426 w 1547822"/>
              <a:gd name="connsiteY7" fmla="*/ 438 h 1257757"/>
              <a:gd name="connsiteX8" fmla="*/ 1076326 w 1547822"/>
              <a:gd name="connsiteY8" fmla="*/ 121088 h 1257757"/>
              <a:gd name="connsiteX9" fmla="*/ 1320801 w 1547822"/>
              <a:gd name="connsiteY9" fmla="*/ 159188 h 1257757"/>
              <a:gd name="connsiteX10" fmla="*/ 1212851 w 1547822"/>
              <a:gd name="connsiteY10" fmla="*/ 448113 h 1257757"/>
              <a:gd name="connsiteX11" fmla="*/ 1435101 w 1547822"/>
              <a:gd name="connsiteY11" fmla="*/ 511613 h 1257757"/>
              <a:gd name="connsiteX12" fmla="*/ 1543051 w 1547822"/>
              <a:gd name="connsiteY12" fmla="*/ 784663 h 1257757"/>
              <a:gd name="connsiteX13" fmla="*/ 1285876 w 1547822"/>
              <a:gd name="connsiteY13" fmla="*/ 946588 h 1257757"/>
              <a:gd name="connsiteX14" fmla="*/ 1133476 w 1547822"/>
              <a:gd name="connsiteY14" fmla="*/ 1235513 h 1257757"/>
              <a:gd name="connsiteX15" fmla="*/ 793751 w 1547822"/>
              <a:gd name="connsiteY15" fmla="*/ 1159313 h 1257757"/>
              <a:gd name="connsiteX16" fmla="*/ 549276 w 1547822"/>
              <a:gd name="connsiteY16" fmla="*/ 1257738 h 1257757"/>
              <a:gd name="connsiteX17" fmla="*/ 415926 w 1547822"/>
              <a:gd name="connsiteY17" fmla="*/ 1149788 h 1257757"/>
              <a:gd name="connsiteX18" fmla="*/ 374651 w 1547822"/>
              <a:gd name="connsiteY18" fmla="*/ 933888 h 1257757"/>
              <a:gd name="connsiteX19" fmla="*/ 171451 w 1547822"/>
              <a:gd name="connsiteY19" fmla="*/ 968813 h 1257757"/>
              <a:gd name="connsiteX20" fmla="*/ 1 w 1547822"/>
              <a:gd name="connsiteY20" fmla="*/ 857688 h 1257757"/>
              <a:gd name="connsiteX21" fmla="*/ 174626 w 1547822"/>
              <a:gd name="connsiteY21" fmla="*/ 851338 h 1257757"/>
              <a:gd name="connsiteX22" fmla="*/ 330201 w 1547822"/>
              <a:gd name="connsiteY22" fmla="*/ 813238 h 1257757"/>
              <a:gd name="connsiteX23" fmla="*/ 320676 w 1547822"/>
              <a:gd name="connsiteY23" fmla="*/ 679888 h 1257757"/>
              <a:gd name="connsiteX24" fmla="*/ 190501 w 1547822"/>
              <a:gd name="connsiteY24" fmla="*/ 654488 h 1257757"/>
              <a:gd name="connsiteX25" fmla="*/ 50801 w 1547822"/>
              <a:gd name="connsiteY25" fmla="*/ 711638 h 1257757"/>
              <a:gd name="connsiteX26" fmla="*/ 114301 w 1547822"/>
              <a:gd name="connsiteY26" fmla="*/ 654488 h 1257757"/>
              <a:gd name="connsiteX0" fmla="*/ 114301 w 1547344"/>
              <a:gd name="connsiteY0" fmla="*/ 654488 h 1257757"/>
              <a:gd name="connsiteX1" fmla="*/ 273051 w 1547344"/>
              <a:gd name="connsiteY1" fmla="*/ 594163 h 1257757"/>
              <a:gd name="connsiteX2" fmla="*/ 377826 w 1547344"/>
              <a:gd name="connsiteY2" fmla="*/ 613213 h 1257757"/>
              <a:gd name="connsiteX3" fmla="*/ 444501 w 1547344"/>
              <a:gd name="connsiteY3" fmla="*/ 489388 h 1257757"/>
              <a:gd name="connsiteX4" fmla="*/ 330201 w 1547344"/>
              <a:gd name="connsiteY4" fmla="*/ 308413 h 1257757"/>
              <a:gd name="connsiteX5" fmla="*/ 488951 w 1547344"/>
              <a:gd name="connsiteY5" fmla="*/ 82988 h 1257757"/>
              <a:gd name="connsiteX6" fmla="*/ 635001 w 1547344"/>
              <a:gd name="connsiteY6" fmla="*/ 168713 h 1257757"/>
              <a:gd name="connsiteX7" fmla="*/ 860426 w 1547344"/>
              <a:gd name="connsiteY7" fmla="*/ 438 h 1257757"/>
              <a:gd name="connsiteX8" fmla="*/ 1076326 w 1547344"/>
              <a:gd name="connsiteY8" fmla="*/ 121088 h 1257757"/>
              <a:gd name="connsiteX9" fmla="*/ 1320801 w 1547344"/>
              <a:gd name="connsiteY9" fmla="*/ 159188 h 1257757"/>
              <a:gd name="connsiteX10" fmla="*/ 1282701 w 1547344"/>
              <a:gd name="connsiteY10" fmla="*/ 384613 h 1257757"/>
              <a:gd name="connsiteX11" fmla="*/ 1435101 w 1547344"/>
              <a:gd name="connsiteY11" fmla="*/ 511613 h 1257757"/>
              <a:gd name="connsiteX12" fmla="*/ 1543051 w 1547344"/>
              <a:gd name="connsiteY12" fmla="*/ 784663 h 1257757"/>
              <a:gd name="connsiteX13" fmla="*/ 1285876 w 1547344"/>
              <a:gd name="connsiteY13" fmla="*/ 946588 h 1257757"/>
              <a:gd name="connsiteX14" fmla="*/ 1133476 w 1547344"/>
              <a:gd name="connsiteY14" fmla="*/ 1235513 h 1257757"/>
              <a:gd name="connsiteX15" fmla="*/ 793751 w 1547344"/>
              <a:gd name="connsiteY15" fmla="*/ 1159313 h 1257757"/>
              <a:gd name="connsiteX16" fmla="*/ 549276 w 1547344"/>
              <a:gd name="connsiteY16" fmla="*/ 1257738 h 1257757"/>
              <a:gd name="connsiteX17" fmla="*/ 415926 w 1547344"/>
              <a:gd name="connsiteY17" fmla="*/ 1149788 h 1257757"/>
              <a:gd name="connsiteX18" fmla="*/ 374651 w 1547344"/>
              <a:gd name="connsiteY18" fmla="*/ 933888 h 1257757"/>
              <a:gd name="connsiteX19" fmla="*/ 171451 w 1547344"/>
              <a:gd name="connsiteY19" fmla="*/ 968813 h 1257757"/>
              <a:gd name="connsiteX20" fmla="*/ 1 w 1547344"/>
              <a:gd name="connsiteY20" fmla="*/ 857688 h 1257757"/>
              <a:gd name="connsiteX21" fmla="*/ 174626 w 1547344"/>
              <a:gd name="connsiteY21" fmla="*/ 851338 h 1257757"/>
              <a:gd name="connsiteX22" fmla="*/ 330201 w 1547344"/>
              <a:gd name="connsiteY22" fmla="*/ 813238 h 1257757"/>
              <a:gd name="connsiteX23" fmla="*/ 320676 w 1547344"/>
              <a:gd name="connsiteY23" fmla="*/ 679888 h 1257757"/>
              <a:gd name="connsiteX24" fmla="*/ 190501 w 1547344"/>
              <a:gd name="connsiteY24" fmla="*/ 654488 h 1257757"/>
              <a:gd name="connsiteX25" fmla="*/ 50801 w 1547344"/>
              <a:gd name="connsiteY25" fmla="*/ 711638 h 1257757"/>
              <a:gd name="connsiteX26" fmla="*/ 114301 w 1547344"/>
              <a:gd name="connsiteY26" fmla="*/ 654488 h 1257757"/>
              <a:gd name="connsiteX0" fmla="*/ 114301 w 1543054"/>
              <a:gd name="connsiteY0" fmla="*/ 654488 h 1257757"/>
              <a:gd name="connsiteX1" fmla="*/ 273051 w 1543054"/>
              <a:gd name="connsiteY1" fmla="*/ 594163 h 1257757"/>
              <a:gd name="connsiteX2" fmla="*/ 377826 w 1543054"/>
              <a:gd name="connsiteY2" fmla="*/ 613213 h 1257757"/>
              <a:gd name="connsiteX3" fmla="*/ 444501 w 1543054"/>
              <a:gd name="connsiteY3" fmla="*/ 489388 h 1257757"/>
              <a:gd name="connsiteX4" fmla="*/ 330201 w 1543054"/>
              <a:gd name="connsiteY4" fmla="*/ 308413 h 1257757"/>
              <a:gd name="connsiteX5" fmla="*/ 488951 w 1543054"/>
              <a:gd name="connsiteY5" fmla="*/ 82988 h 1257757"/>
              <a:gd name="connsiteX6" fmla="*/ 635001 w 1543054"/>
              <a:gd name="connsiteY6" fmla="*/ 168713 h 1257757"/>
              <a:gd name="connsiteX7" fmla="*/ 860426 w 1543054"/>
              <a:gd name="connsiteY7" fmla="*/ 438 h 1257757"/>
              <a:gd name="connsiteX8" fmla="*/ 1076326 w 1543054"/>
              <a:gd name="connsiteY8" fmla="*/ 121088 h 1257757"/>
              <a:gd name="connsiteX9" fmla="*/ 1320801 w 1543054"/>
              <a:gd name="connsiteY9" fmla="*/ 159188 h 1257757"/>
              <a:gd name="connsiteX10" fmla="*/ 1282701 w 1543054"/>
              <a:gd name="connsiteY10" fmla="*/ 384613 h 1257757"/>
              <a:gd name="connsiteX11" fmla="*/ 1435101 w 1543054"/>
              <a:gd name="connsiteY11" fmla="*/ 511613 h 1257757"/>
              <a:gd name="connsiteX12" fmla="*/ 1543051 w 1543054"/>
              <a:gd name="connsiteY12" fmla="*/ 784663 h 1257757"/>
              <a:gd name="connsiteX13" fmla="*/ 1431926 w 1543054"/>
              <a:gd name="connsiteY13" fmla="*/ 1010088 h 1257757"/>
              <a:gd name="connsiteX14" fmla="*/ 1133476 w 1543054"/>
              <a:gd name="connsiteY14" fmla="*/ 1235513 h 1257757"/>
              <a:gd name="connsiteX15" fmla="*/ 793751 w 1543054"/>
              <a:gd name="connsiteY15" fmla="*/ 1159313 h 1257757"/>
              <a:gd name="connsiteX16" fmla="*/ 549276 w 1543054"/>
              <a:gd name="connsiteY16" fmla="*/ 1257738 h 1257757"/>
              <a:gd name="connsiteX17" fmla="*/ 415926 w 1543054"/>
              <a:gd name="connsiteY17" fmla="*/ 1149788 h 1257757"/>
              <a:gd name="connsiteX18" fmla="*/ 374651 w 1543054"/>
              <a:gd name="connsiteY18" fmla="*/ 933888 h 1257757"/>
              <a:gd name="connsiteX19" fmla="*/ 171451 w 1543054"/>
              <a:gd name="connsiteY19" fmla="*/ 968813 h 1257757"/>
              <a:gd name="connsiteX20" fmla="*/ 1 w 1543054"/>
              <a:gd name="connsiteY20" fmla="*/ 857688 h 1257757"/>
              <a:gd name="connsiteX21" fmla="*/ 174626 w 1543054"/>
              <a:gd name="connsiteY21" fmla="*/ 851338 h 1257757"/>
              <a:gd name="connsiteX22" fmla="*/ 330201 w 1543054"/>
              <a:gd name="connsiteY22" fmla="*/ 813238 h 1257757"/>
              <a:gd name="connsiteX23" fmla="*/ 320676 w 1543054"/>
              <a:gd name="connsiteY23" fmla="*/ 679888 h 1257757"/>
              <a:gd name="connsiteX24" fmla="*/ 190501 w 1543054"/>
              <a:gd name="connsiteY24" fmla="*/ 654488 h 1257757"/>
              <a:gd name="connsiteX25" fmla="*/ 50801 w 1543054"/>
              <a:gd name="connsiteY25" fmla="*/ 711638 h 1257757"/>
              <a:gd name="connsiteX26" fmla="*/ 114301 w 1543054"/>
              <a:gd name="connsiteY26" fmla="*/ 654488 h 1257757"/>
              <a:gd name="connsiteX0" fmla="*/ 65943 w 1494696"/>
              <a:gd name="connsiteY0" fmla="*/ 654488 h 1257757"/>
              <a:gd name="connsiteX1" fmla="*/ 224693 w 1494696"/>
              <a:gd name="connsiteY1" fmla="*/ 594163 h 1257757"/>
              <a:gd name="connsiteX2" fmla="*/ 329468 w 1494696"/>
              <a:gd name="connsiteY2" fmla="*/ 613213 h 1257757"/>
              <a:gd name="connsiteX3" fmla="*/ 396143 w 1494696"/>
              <a:gd name="connsiteY3" fmla="*/ 489388 h 1257757"/>
              <a:gd name="connsiteX4" fmla="*/ 281843 w 1494696"/>
              <a:gd name="connsiteY4" fmla="*/ 308413 h 1257757"/>
              <a:gd name="connsiteX5" fmla="*/ 440593 w 1494696"/>
              <a:gd name="connsiteY5" fmla="*/ 82988 h 1257757"/>
              <a:gd name="connsiteX6" fmla="*/ 586643 w 1494696"/>
              <a:gd name="connsiteY6" fmla="*/ 168713 h 1257757"/>
              <a:gd name="connsiteX7" fmla="*/ 812068 w 1494696"/>
              <a:gd name="connsiteY7" fmla="*/ 438 h 1257757"/>
              <a:gd name="connsiteX8" fmla="*/ 1027968 w 1494696"/>
              <a:gd name="connsiteY8" fmla="*/ 121088 h 1257757"/>
              <a:gd name="connsiteX9" fmla="*/ 1272443 w 1494696"/>
              <a:gd name="connsiteY9" fmla="*/ 159188 h 1257757"/>
              <a:gd name="connsiteX10" fmla="*/ 1234343 w 1494696"/>
              <a:gd name="connsiteY10" fmla="*/ 384613 h 1257757"/>
              <a:gd name="connsiteX11" fmla="*/ 1386743 w 1494696"/>
              <a:gd name="connsiteY11" fmla="*/ 511613 h 1257757"/>
              <a:gd name="connsiteX12" fmla="*/ 1494693 w 1494696"/>
              <a:gd name="connsiteY12" fmla="*/ 784663 h 1257757"/>
              <a:gd name="connsiteX13" fmla="*/ 1383568 w 1494696"/>
              <a:gd name="connsiteY13" fmla="*/ 1010088 h 1257757"/>
              <a:gd name="connsiteX14" fmla="*/ 1085118 w 1494696"/>
              <a:gd name="connsiteY14" fmla="*/ 1235513 h 1257757"/>
              <a:gd name="connsiteX15" fmla="*/ 745393 w 1494696"/>
              <a:gd name="connsiteY15" fmla="*/ 1159313 h 1257757"/>
              <a:gd name="connsiteX16" fmla="*/ 500918 w 1494696"/>
              <a:gd name="connsiteY16" fmla="*/ 1257738 h 1257757"/>
              <a:gd name="connsiteX17" fmla="*/ 367568 w 1494696"/>
              <a:gd name="connsiteY17" fmla="*/ 1149788 h 1257757"/>
              <a:gd name="connsiteX18" fmla="*/ 326293 w 1494696"/>
              <a:gd name="connsiteY18" fmla="*/ 933888 h 1257757"/>
              <a:gd name="connsiteX19" fmla="*/ 123093 w 1494696"/>
              <a:gd name="connsiteY19" fmla="*/ 968813 h 1257757"/>
              <a:gd name="connsiteX20" fmla="*/ 126268 w 1494696"/>
              <a:gd name="connsiteY20" fmla="*/ 851338 h 1257757"/>
              <a:gd name="connsiteX21" fmla="*/ 281843 w 1494696"/>
              <a:gd name="connsiteY21" fmla="*/ 813238 h 1257757"/>
              <a:gd name="connsiteX22" fmla="*/ 272318 w 1494696"/>
              <a:gd name="connsiteY22" fmla="*/ 679888 h 1257757"/>
              <a:gd name="connsiteX23" fmla="*/ 142143 w 1494696"/>
              <a:gd name="connsiteY23" fmla="*/ 654488 h 1257757"/>
              <a:gd name="connsiteX24" fmla="*/ 2443 w 1494696"/>
              <a:gd name="connsiteY24" fmla="*/ 711638 h 1257757"/>
              <a:gd name="connsiteX25" fmla="*/ 65943 w 1494696"/>
              <a:gd name="connsiteY25" fmla="*/ 654488 h 1257757"/>
              <a:gd name="connsiteX0" fmla="*/ 65943 w 1494696"/>
              <a:gd name="connsiteY0" fmla="*/ 654488 h 1257757"/>
              <a:gd name="connsiteX1" fmla="*/ 224693 w 1494696"/>
              <a:gd name="connsiteY1" fmla="*/ 594163 h 1257757"/>
              <a:gd name="connsiteX2" fmla="*/ 329468 w 1494696"/>
              <a:gd name="connsiteY2" fmla="*/ 613213 h 1257757"/>
              <a:gd name="connsiteX3" fmla="*/ 396143 w 1494696"/>
              <a:gd name="connsiteY3" fmla="*/ 489388 h 1257757"/>
              <a:gd name="connsiteX4" fmla="*/ 281843 w 1494696"/>
              <a:gd name="connsiteY4" fmla="*/ 308413 h 1257757"/>
              <a:gd name="connsiteX5" fmla="*/ 440593 w 1494696"/>
              <a:gd name="connsiteY5" fmla="*/ 82988 h 1257757"/>
              <a:gd name="connsiteX6" fmla="*/ 586643 w 1494696"/>
              <a:gd name="connsiteY6" fmla="*/ 168713 h 1257757"/>
              <a:gd name="connsiteX7" fmla="*/ 812068 w 1494696"/>
              <a:gd name="connsiteY7" fmla="*/ 438 h 1257757"/>
              <a:gd name="connsiteX8" fmla="*/ 1027968 w 1494696"/>
              <a:gd name="connsiteY8" fmla="*/ 121088 h 1257757"/>
              <a:gd name="connsiteX9" fmla="*/ 1272443 w 1494696"/>
              <a:gd name="connsiteY9" fmla="*/ 159188 h 1257757"/>
              <a:gd name="connsiteX10" fmla="*/ 1234343 w 1494696"/>
              <a:gd name="connsiteY10" fmla="*/ 384613 h 1257757"/>
              <a:gd name="connsiteX11" fmla="*/ 1386743 w 1494696"/>
              <a:gd name="connsiteY11" fmla="*/ 511613 h 1257757"/>
              <a:gd name="connsiteX12" fmla="*/ 1494693 w 1494696"/>
              <a:gd name="connsiteY12" fmla="*/ 784663 h 1257757"/>
              <a:gd name="connsiteX13" fmla="*/ 1383568 w 1494696"/>
              <a:gd name="connsiteY13" fmla="*/ 1010088 h 1257757"/>
              <a:gd name="connsiteX14" fmla="*/ 1085118 w 1494696"/>
              <a:gd name="connsiteY14" fmla="*/ 1235513 h 1257757"/>
              <a:gd name="connsiteX15" fmla="*/ 745393 w 1494696"/>
              <a:gd name="connsiteY15" fmla="*/ 1159313 h 1257757"/>
              <a:gd name="connsiteX16" fmla="*/ 500918 w 1494696"/>
              <a:gd name="connsiteY16" fmla="*/ 1257738 h 1257757"/>
              <a:gd name="connsiteX17" fmla="*/ 367568 w 1494696"/>
              <a:gd name="connsiteY17" fmla="*/ 1149788 h 1257757"/>
              <a:gd name="connsiteX18" fmla="*/ 326293 w 1494696"/>
              <a:gd name="connsiteY18" fmla="*/ 933888 h 1257757"/>
              <a:gd name="connsiteX19" fmla="*/ 126268 w 1494696"/>
              <a:gd name="connsiteY19" fmla="*/ 851338 h 1257757"/>
              <a:gd name="connsiteX20" fmla="*/ 281843 w 1494696"/>
              <a:gd name="connsiteY20" fmla="*/ 813238 h 1257757"/>
              <a:gd name="connsiteX21" fmla="*/ 272318 w 1494696"/>
              <a:gd name="connsiteY21" fmla="*/ 679888 h 1257757"/>
              <a:gd name="connsiteX22" fmla="*/ 142143 w 1494696"/>
              <a:gd name="connsiteY22" fmla="*/ 654488 h 1257757"/>
              <a:gd name="connsiteX23" fmla="*/ 2443 w 1494696"/>
              <a:gd name="connsiteY23" fmla="*/ 711638 h 1257757"/>
              <a:gd name="connsiteX24" fmla="*/ 65943 w 1494696"/>
              <a:gd name="connsiteY24" fmla="*/ 654488 h 1257757"/>
              <a:gd name="connsiteX0" fmla="*/ 2147 w 1430900"/>
              <a:gd name="connsiteY0" fmla="*/ 654488 h 1257757"/>
              <a:gd name="connsiteX1" fmla="*/ 160897 w 1430900"/>
              <a:gd name="connsiteY1" fmla="*/ 594163 h 1257757"/>
              <a:gd name="connsiteX2" fmla="*/ 265672 w 1430900"/>
              <a:gd name="connsiteY2" fmla="*/ 613213 h 1257757"/>
              <a:gd name="connsiteX3" fmla="*/ 332347 w 1430900"/>
              <a:gd name="connsiteY3" fmla="*/ 489388 h 1257757"/>
              <a:gd name="connsiteX4" fmla="*/ 218047 w 1430900"/>
              <a:gd name="connsiteY4" fmla="*/ 308413 h 1257757"/>
              <a:gd name="connsiteX5" fmla="*/ 376797 w 1430900"/>
              <a:gd name="connsiteY5" fmla="*/ 82988 h 1257757"/>
              <a:gd name="connsiteX6" fmla="*/ 522847 w 1430900"/>
              <a:gd name="connsiteY6" fmla="*/ 168713 h 1257757"/>
              <a:gd name="connsiteX7" fmla="*/ 748272 w 1430900"/>
              <a:gd name="connsiteY7" fmla="*/ 438 h 1257757"/>
              <a:gd name="connsiteX8" fmla="*/ 964172 w 1430900"/>
              <a:gd name="connsiteY8" fmla="*/ 121088 h 1257757"/>
              <a:gd name="connsiteX9" fmla="*/ 1208647 w 1430900"/>
              <a:gd name="connsiteY9" fmla="*/ 159188 h 1257757"/>
              <a:gd name="connsiteX10" fmla="*/ 1170547 w 1430900"/>
              <a:gd name="connsiteY10" fmla="*/ 384613 h 1257757"/>
              <a:gd name="connsiteX11" fmla="*/ 1322947 w 1430900"/>
              <a:gd name="connsiteY11" fmla="*/ 511613 h 1257757"/>
              <a:gd name="connsiteX12" fmla="*/ 1430897 w 1430900"/>
              <a:gd name="connsiteY12" fmla="*/ 784663 h 1257757"/>
              <a:gd name="connsiteX13" fmla="*/ 1319772 w 1430900"/>
              <a:gd name="connsiteY13" fmla="*/ 1010088 h 1257757"/>
              <a:gd name="connsiteX14" fmla="*/ 1021322 w 1430900"/>
              <a:gd name="connsiteY14" fmla="*/ 1235513 h 1257757"/>
              <a:gd name="connsiteX15" fmla="*/ 681597 w 1430900"/>
              <a:gd name="connsiteY15" fmla="*/ 1159313 h 1257757"/>
              <a:gd name="connsiteX16" fmla="*/ 437122 w 1430900"/>
              <a:gd name="connsiteY16" fmla="*/ 1257738 h 1257757"/>
              <a:gd name="connsiteX17" fmla="*/ 303772 w 1430900"/>
              <a:gd name="connsiteY17" fmla="*/ 1149788 h 1257757"/>
              <a:gd name="connsiteX18" fmla="*/ 262497 w 1430900"/>
              <a:gd name="connsiteY18" fmla="*/ 933888 h 1257757"/>
              <a:gd name="connsiteX19" fmla="*/ 62472 w 1430900"/>
              <a:gd name="connsiteY19" fmla="*/ 851338 h 1257757"/>
              <a:gd name="connsiteX20" fmla="*/ 218047 w 1430900"/>
              <a:gd name="connsiteY20" fmla="*/ 813238 h 1257757"/>
              <a:gd name="connsiteX21" fmla="*/ 208522 w 1430900"/>
              <a:gd name="connsiteY21" fmla="*/ 679888 h 1257757"/>
              <a:gd name="connsiteX22" fmla="*/ 78347 w 1430900"/>
              <a:gd name="connsiteY22" fmla="*/ 654488 h 1257757"/>
              <a:gd name="connsiteX23" fmla="*/ 2147 w 1430900"/>
              <a:gd name="connsiteY23" fmla="*/ 654488 h 1257757"/>
              <a:gd name="connsiteX0" fmla="*/ 16162 w 1368715"/>
              <a:gd name="connsiteY0" fmla="*/ 654488 h 1257757"/>
              <a:gd name="connsiteX1" fmla="*/ 98712 w 1368715"/>
              <a:gd name="connsiteY1" fmla="*/ 594163 h 1257757"/>
              <a:gd name="connsiteX2" fmla="*/ 203487 w 1368715"/>
              <a:gd name="connsiteY2" fmla="*/ 613213 h 1257757"/>
              <a:gd name="connsiteX3" fmla="*/ 270162 w 1368715"/>
              <a:gd name="connsiteY3" fmla="*/ 489388 h 1257757"/>
              <a:gd name="connsiteX4" fmla="*/ 155862 w 1368715"/>
              <a:gd name="connsiteY4" fmla="*/ 308413 h 1257757"/>
              <a:gd name="connsiteX5" fmla="*/ 314612 w 1368715"/>
              <a:gd name="connsiteY5" fmla="*/ 82988 h 1257757"/>
              <a:gd name="connsiteX6" fmla="*/ 460662 w 1368715"/>
              <a:gd name="connsiteY6" fmla="*/ 168713 h 1257757"/>
              <a:gd name="connsiteX7" fmla="*/ 686087 w 1368715"/>
              <a:gd name="connsiteY7" fmla="*/ 438 h 1257757"/>
              <a:gd name="connsiteX8" fmla="*/ 901987 w 1368715"/>
              <a:gd name="connsiteY8" fmla="*/ 121088 h 1257757"/>
              <a:gd name="connsiteX9" fmla="*/ 1146462 w 1368715"/>
              <a:gd name="connsiteY9" fmla="*/ 159188 h 1257757"/>
              <a:gd name="connsiteX10" fmla="*/ 1108362 w 1368715"/>
              <a:gd name="connsiteY10" fmla="*/ 384613 h 1257757"/>
              <a:gd name="connsiteX11" fmla="*/ 1260762 w 1368715"/>
              <a:gd name="connsiteY11" fmla="*/ 511613 h 1257757"/>
              <a:gd name="connsiteX12" fmla="*/ 1368712 w 1368715"/>
              <a:gd name="connsiteY12" fmla="*/ 784663 h 1257757"/>
              <a:gd name="connsiteX13" fmla="*/ 1257587 w 1368715"/>
              <a:gd name="connsiteY13" fmla="*/ 1010088 h 1257757"/>
              <a:gd name="connsiteX14" fmla="*/ 959137 w 1368715"/>
              <a:gd name="connsiteY14" fmla="*/ 1235513 h 1257757"/>
              <a:gd name="connsiteX15" fmla="*/ 619412 w 1368715"/>
              <a:gd name="connsiteY15" fmla="*/ 1159313 h 1257757"/>
              <a:gd name="connsiteX16" fmla="*/ 374937 w 1368715"/>
              <a:gd name="connsiteY16" fmla="*/ 1257738 h 1257757"/>
              <a:gd name="connsiteX17" fmla="*/ 241587 w 1368715"/>
              <a:gd name="connsiteY17" fmla="*/ 1149788 h 1257757"/>
              <a:gd name="connsiteX18" fmla="*/ 200312 w 1368715"/>
              <a:gd name="connsiteY18" fmla="*/ 933888 h 1257757"/>
              <a:gd name="connsiteX19" fmla="*/ 287 w 1368715"/>
              <a:gd name="connsiteY19" fmla="*/ 851338 h 1257757"/>
              <a:gd name="connsiteX20" fmla="*/ 155862 w 1368715"/>
              <a:gd name="connsiteY20" fmla="*/ 813238 h 1257757"/>
              <a:gd name="connsiteX21" fmla="*/ 146337 w 1368715"/>
              <a:gd name="connsiteY21" fmla="*/ 679888 h 1257757"/>
              <a:gd name="connsiteX22" fmla="*/ 16162 w 1368715"/>
              <a:gd name="connsiteY22" fmla="*/ 654488 h 1257757"/>
              <a:gd name="connsiteX0" fmla="*/ 146337 w 1368715"/>
              <a:gd name="connsiteY0" fmla="*/ 679888 h 1257757"/>
              <a:gd name="connsiteX1" fmla="*/ 98712 w 1368715"/>
              <a:gd name="connsiteY1" fmla="*/ 594163 h 1257757"/>
              <a:gd name="connsiteX2" fmla="*/ 203487 w 1368715"/>
              <a:gd name="connsiteY2" fmla="*/ 613213 h 1257757"/>
              <a:gd name="connsiteX3" fmla="*/ 270162 w 1368715"/>
              <a:gd name="connsiteY3" fmla="*/ 489388 h 1257757"/>
              <a:gd name="connsiteX4" fmla="*/ 155862 w 1368715"/>
              <a:gd name="connsiteY4" fmla="*/ 308413 h 1257757"/>
              <a:gd name="connsiteX5" fmla="*/ 314612 w 1368715"/>
              <a:gd name="connsiteY5" fmla="*/ 82988 h 1257757"/>
              <a:gd name="connsiteX6" fmla="*/ 460662 w 1368715"/>
              <a:gd name="connsiteY6" fmla="*/ 168713 h 1257757"/>
              <a:gd name="connsiteX7" fmla="*/ 686087 w 1368715"/>
              <a:gd name="connsiteY7" fmla="*/ 438 h 1257757"/>
              <a:gd name="connsiteX8" fmla="*/ 901987 w 1368715"/>
              <a:gd name="connsiteY8" fmla="*/ 121088 h 1257757"/>
              <a:gd name="connsiteX9" fmla="*/ 1146462 w 1368715"/>
              <a:gd name="connsiteY9" fmla="*/ 159188 h 1257757"/>
              <a:gd name="connsiteX10" fmla="*/ 1108362 w 1368715"/>
              <a:gd name="connsiteY10" fmla="*/ 384613 h 1257757"/>
              <a:gd name="connsiteX11" fmla="*/ 1260762 w 1368715"/>
              <a:gd name="connsiteY11" fmla="*/ 511613 h 1257757"/>
              <a:gd name="connsiteX12" fmla="*/ 1368712 w 1368715"/>
              <a:gd name="connsiteY12" fmla="*/ 784663 h 1257757"/>
              <a:gd name="connsiteX13" fmla="*/ 1257587 w 1368715"/>
              <a:gd name="connsiteY13" fmla="*/ 1010088 h 1257757"/>
              <a:gd name="connsiteX14" fmla="*/ 959137 w 1368715"/>
              <a:gd name="connsiteY14" fmla="*/ 1235513 h 1257757"/>
              <a:gd name="connsiteX15" fmla="*/ 619412 w 1368715"/>
              <a:gd name="connsiteY15" fmla="*/ 1159313 h 1257757"/>
              <a:gd name="connsiteX16" fmla="*/ 374937 w 1368715"/>
              <a:gd name="connsiteY16" fmla="*/ 1257738 h 1257757"/>
              <a:gd name="connsiteX17" fmla="*/ 241587 w 1368715"/>
              <a:gd name="connsiteY17" fmla="*/ 1149788 h 1257757"/>
              <a:gd name="connsiteX18" fmla="*/ 200312 w 1368715"/>
              <a:gd name="connsiteY18" fmla="*/ 933888 h 1257757"/>
              <a:gd name="connsiteX19" fmla="*/ 287 w 1368715"/>
              <a:gd name="connsiteY19" fmla="*/ 851338 h 1257757"/>
              <a:gd name="connsiteX20" fmla="*/ 155862 w 1368715"/>
              <a:gd name="connsiteY20" fmla="*/ 813238 h 1257757"/>
              <a:gd name="connsiteX21" fmla="*/ 146337 w 1368715"/>
              <a:gd name="connsiteY21" fmla="*/ 679888 h 1257757"/>
              <a:gd name="connsiteX0" fmla="*/ 48878 w 1271256"/>
              <a:gd name="connsiteY0" fmla="*/ 679888 h 1257757"/>
              <a:gd name="connsiteX1" fmla="*/ 1253 w 1271256"/>
              <a:gd name="connsiteY1" fmla="*/ 594163 h 1257757"/>
              <a:gd name="connsiteX2" fmla="*/ 106028 w 1271256"/>
              <a:gd name="connsiteY2" fmla="*/ 613213 h 1257757"/>
              <a:gd name="connsiteX3" fmla="*/ 172703 w 1271256"/>
              <a:gd name="connsiteY3" fmla="*/ 489388 h 1257757"/>
              <a:gd name="connsiteX4" fmla="*/ 58403 w 1271256"/>
              <a:gd name="connsiteY4" fmla="*/ 308413 h 1257757"/>
              <a:gd name="connsiteX5" fmla="*/ 217153 w 1271256"/>
              <a:gd name="connsiteY5" fmla="*/ 82988 h 1257757"/>
              <a:gd name="connsiteX6" fmla="*/ 363203 w 1271256"/>
              <a:gd name="connsiteY6" fmla="*/ 168713 h 1257757"/>
              <a:gd name="connsiteX7" fmla="*/ 588628 w 1271256"/>
              <a:gd name="connsiteY7" fmla="*/ 438 h 1257757"/>
              <a:gd name="connsiteX8" fmla="*/ 804528 w 1271256"/>
              <a:gd name="connsiteY8" fmla="*/ 121088 h 1257757"/>
              <a:gd name="connsiteX9" fmla="*/ 1049003 w 1271256"/>
              <a:gd name="connsiteY9" fmla="*/ 159188 h 1257757"/>
              <a:gd name="connsiteX10" fmla="*/ 1010903 w 1271256"/>
              <a:gd name="connsiteY10" fmla="*/ 384613 h 1257757"/>
              <a:gd name="connsiteX11" fmla="*/ 1163303 w 1271256"/>
              <a:gd name="connsiteY11" fmla="*/ 511613 h 1257757"/>
              <a:gd name="connsiteX12" fmla="*/ 1271253 w 1271256"/>
              <a:gd name="connsiteY12" fmla="*/ 784663 h 1257757"/>
              <a:gd name="connsiteX13" fmla="*/ 1160128 w 1271256"/>
              <a:gd name="connsiteY13" fmla="*/ 1010088 h 1257757"/>
              <a:gd name="connsiteX14" fmla="*/ 861678 w 1271256"/>
              <a:gd name="connsiteY14" fmla="*/ 1235513 h 1257757"/>
              <a:gd name="connsiteX15" fmla="*/ 521953 w 1271256"/>
              <a:gd name="connsiteY15" fmla="*/ 1159313 h 1257757"/>
              <a:gd name="connsiteX16" fmla="*/ 277478 w 1271256"/>
              <a:gd name="connsiteY16" fmla="*/ 1257738 h 1257757"/>
              <a:gd name="connsiteX17" fmla="*/ 144128 w 1271256"/>
              <a:gd name="connsiteY17" fmla="*/ 1149788 h 1257757"/>
              <a:gd name="connsiteX18" fmla="*/ 102853 w 1271256"/>
              <a:gd name="connsiteY18" fmla="*/ 933888 h 1257757"/>
              <a:gd name="connsiteX19" fmla="*/ 58403 w 1271256"/>
              <a:gd name="connsiteY19" fmla="*/ 813238 h 1257757"/>
              <a:gd name="connsiteX20" fmla="*/ 48878 w 1271256"/>
              <a:gd name="connsiteY20" fmla="*/ 679888 h 1257757"/>
              <a:gd name="connsiteX0" fmla="*/ 0 w 1222378"/>
              <a:gd name="connsiteY0" fmla="*/ 679888 h 1257757"/>
              <a:gd name="connsiteX1" fmla="*/ 57150 w 1222378"/>
              <a:gd name="connsiteY1" fmla="*/ 613213 h 1257757"/>
              <a:gd name="connsiteX2" fmla="*/ 123825 w 1222378"/>
              <a:gd name="connsiteY2" fmla="*/ 489388 h 1257757"/>
              <a:gd name="connsiteX3" fmla="*/ 9525 w 1222378"/>
              <a:gd name="connsiteY3" fmla="*/ 308413 h 1257757"/>
              <a:gd name="connsiteX4" fmla="*/ 168275 w 1222378"/>
              <a:gd name="connsiteY4" fmla="*/ 82988 h 1257757"/>
              <a:gd name="connsiteX5" fmla="*/ 314325 w 1222378"/>
              <a:gd name="connsiteY5" fmla="*/ 168713 h 1257757"/>
              <a:gd name="connsiteX6" fmla="*/ 539750 w 1222378"/>
              <a:gd name="connsiteY6" fmla="*/ 438 h 1257757"/>
              <a:gd name="connsiteX7" fmla="*/ 755650 w 1222378"/>
              <a:gd name="connsiteY7" fmla="*/ 121088 h 1257757"/>
              <a:gd name="connsiteX8" fmla="*/ 1000125 w 1222378"/>
              <a:gd name="connsiteY8" fmla="*/ 159188 h 1257757"/>
              <a:gd name="connsiteX9" fmla="*/ 962025 w 1222378"/>
              <a:gd name="connsiteY9" fmla="*/ 384613 h 1257757"/>
              <a:gd name="connsiteX10" fmla="*/ 1114425 w 1222378"/>
              <a:gd name="connsiteY10" fmla="*/ 511613 h 1257757"/>
              <a:gd name="connsiteX11" fmla="*/ 1222375 w 1222378"/>
              <a:gd name="connsiteY11" fmla="*/ 784663 h 1257757"/>
              <a:gd name="connsiteX12" fmla="*/ 1111250 w 1222378"/>
              <a:gd name="connsiteY12" fmla="*/ 1010088 h 1257757"/>
              <a:gd name="connsiteX13" fmla="*/ 812800 w 1222378"/>
              <a:gd name="connsiteY13" fmla="*/ 1235513 h 1257757"/>
              <a:gd name="connsiteX14" fmla="*/ 473075 w 1222378"/>
              <a:gd name="connsiteY14" fmla="*/ 1159313 h 1257757"/>
              <a:gd name="connsiteX15" fmla="*/ 228600 w 1222378"/>
              <a:gd name="connsiteY15" fmla="*/ 1257738 h 1257757"/>
              <a:gd name="connsiteX16" fmla="*/ 95250 w 1222378"/>
              <a:gd name="connsiteY16" fmla="*/ 1149788 h 1257757"/>
              <a:gd name="connsiteX17" fmla="*/ 53975 w 1222378"/>
              <a:gd name="connsiteY17" fmla="*/ 933888 h 1257757"/>
              <a:gd name="connsiteX18" fmla="*/ 9525 w 1222378"/>
              <a:gd name="connsiteY18" fmla="*/ 813238 h 1257757"/>
              <a:gd name="connsiteX19" fmla="*/ 0 w 1222378"/>
              <a:gd name="connsiteY19" fmla="*/ 679888 h 125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22378" h="1257757">
                <a:moveTo>
                  <a:pt x="0" y="679888"/>
                </a:moveTo>
                <a:cubicBezTo>
                  <a:pt x="7937" y="646551"/>
                  <a:pt x="36513" y="644963"/>
                  <a:pt x="57150" y="613213"/>
                </a:cubicBezTo>
                <a:cubicBezTo>
                  <a:pt x="77787" y="581463"/>
                  <a:pt x="131763" y="540188"/>
                  <a:pt x="123825" y="489388"/>
                </a:cubicBezTo>
                <a:cubicBezTo>
                  <a:pt x="115887" y="438588"/>
                  <a:pt x="2117" y="376146"/>
                  <a:pt x="9525" y="308413"/>
                </a:cubicBezTo>
                <a:cubicBezTo>
                  <a:pt x="16933" y="240680"/>
                  <a:pt x="117475" y="106271"/>
                  <a:pt x="168275" y="82988"/>
                </a:cubicBezTo>
                <a:cubicBezTo>
                  <a:pt x="219075" y="59705"/>
                  <a:pt x="252413" y="182471"/>
                  <a:pt x="314325" y="168713"/>
                </a:cubicBezTo>
                <a:cubicBezTo>
                  <a:pt x="376237" y="154955"/>
                  <a:pt x="466196" y="8376"/>
                  <a:pt x="539750" y="438"/>
                </a:cubicBezTo>
                <a:cubicBezTo>
                  <a:pt x="613304" y="-7500"/>
                  <a:pt x="678921" y="94630"/>
                  <a:pt x="755650" y="121088"/>
                </a:cubicBezTo>
                <a:cubicBezTo>
                  <a:pt x="832379" y="147546"/>
                  <a:pt x="965729" y="115267"/>
                  <a:pt x="1000125" y="159188"/>
                </a:cubicBezTo>
                <a:cubicBezTo>
                  <a:pt x="1034521" y="203109"/>
                  <a:pt x="942975" y="325876"/>
                  <a:pt x="962025" y="384613"/>
                </a:cubicBezTo>
                <a:cubicBezTo>
                  <a:pt x="981075" y="443350"/>
                  <a:pt x="1071033" y="444938"/>
                  <a:pt x="1114425" y="511613"/>
                </a:cubicBezTo>
                <a:cubicBezTo>
                  <a:pt x="1157817" y="578288"/>
                  <a:pt x="1222904" y="701584"/>
                  <a:pt x="1222375" y="784663"/>
                </a:cubicBezTo>
                <a:cubicBezTo>
                  <a:pt x="1221846" y="867742"/>
                  <a:pt x="1179512" y="934946"/>
                  <a:pt x="1111250" y="1010088"/>
                </a:cubicBezTo>
                <a:cubicBezTo>
                  <a:pt x="1042988" y="1085230"/>
                  <a:pt x="919162" y="1210642"/>
                  <a:pt x="812800" y="1235513"/>
                </a:cubicBezTo>
                <a:cubicBezTo>
                  <a:pt x="706438" y="1260384"/>
                  <a:pt x="570441" y="1155609"/>
                  <a:pt x="473075" y="1159313"/>
                </a:cubicBezTo>
                <a:cubicBezTo>
                  <a:pt x="375709" y="1163017"/>
                  <a:pt x="291571" y="1259325"/>
                  <a:pt x="228600" y="1257738"/>
                </a:cubicBezTo>
                <a:cubicBezTo>
                  <a:pt x="165629" y="1256151"/>
                  <a:pt x="124354" y="1203763"/>
                  <a:pt x="95250" y="1149788"/>
                </a:cubicBezTo>
                <a:cubicBezTo>
                  <a:pt x="66146" y="1095813"/>
                  <a:pt x="68263" y="989980"/>
                  <a:pt x="53975" y="933888"/>
                </a:cubicBezTo>
                <a:cubicBezTo>
                  <a:pt x="39687" y="877796"/>
                  <a:pt x="18521" y="855571"/>
                  <a:pt x="9525" y="813238"/>
                </a:cubicBezTo>
                <a:cubicBezTo>
                  <a:pt x="529" y="770905"/>
                  <a:pt x="9525" y="716400"/>
                  <a:pt x="0" y="679888"/>
                </a:cubicBezTo>
                <a:close/>
              </a:path>
            </a:pathLst>
          </a:custGeom>
          <a:solidFill>
            <a:schemeClr val="bg1">
              <a:lumMod val="85000"/>
            </a:schemeClr>
          </a:solidFill>
          <a:ln w="12700" cmpd="sng">
            <a:solidFill>
              <a:schemeClr val="bg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679" name="Group 678"/>
          <p:cNvGrpSpPr/>
          <p:nvPr/>
        </p:nvGrpSpPr>
        <p:grpSpPr>
          <a:xfrm flipH="1">
            <a:off x="543833" y="1545159"/>
            <a:ext cx="474581" cy="437354"/>
            <a:chOff x="6281241" y="2021529"/>
            <a:chExt cx="530499" cy="563882"/>
          </a:xfrm>
        </p:grpSpPr>
        <p:sp>
          <p:nvSpPr>
            <p:cNvPr id="694" name="Freeform 693"/>
            <p:cNvSpPr/>
            <p:nvPr/>
          </p:nvSpPr>
          <p:spPr>
            <a:xfrm>
              <a:off x="6345561" y="2087387"/>
              <a:ext cx="425149" cy="461536"/>
            </a:xfrm>
            <a:custGeom>
              <a:avLst/>
              <a:gdLst>
                <a:gd name="connsiteX0" fmla="*/ 123910 w 466862"/>
                <a:gd name="connsiteY0" fmla="*/ 1743 h 462316"/>
                <a:gd name="connsiteX1" fmla="*/ 9610 w 466862"/>
                <a:gd name="connsiteY1" fmla="*/ 141443 h 462316"/>
                <a:gd name="connsiteX2" fmla="*/ 28660 w 466862"/>
                <a:gd name="connsiteY2" fmla="*/ 338293 h 462316"/>
                <a:gd name="connsiteX3" fmla="*/ 206460 w 466862"/>
                <a:gd name="connsiteY3" fmla="*/ 446243 h 462316"/>
                <a:gd name="connsiteX4" fmla="*/ 377910 w 466862"/>
                <a:gd name="connsiteY4" fmla="*/ 452593 h 462316"/>
                <a:gd name="connsiteX5" fmla="*/ 466810 w 466862"/>
                <a:gd name="connsiteY5" fmla="*/ 357343 h 462316"/>
                <a:gd name="connsiteX6" fmla="*/ 390610 w 466862"/>
                <a:gd name="connsiteY6" fmla="*/ 192243 h 462316"/>
                <a:gd name="connsiteX7" fmla="*/ 371560 w 466862"/>
                <a:gd name="connsiteY7" fmla="*/ 116043 h 462316"/>
                <a:gd name="connsiteX8" fmla="*/ 295360 w 466862"/>
                <a:gd name="connsiteY8" fmla="*/ 65243 h 462316"/>
                <a:gd name="connsiteX9" fmla="*/ 123910 w 466862"/>
                <a:gd name="connsiteY9" fmla="*/ 1743 h 462316"/>
                <a:gd name="connsiteX0" fmla="*/ 123910 w 467152"/>
                <a:gd name="connsiteY0" fmla="*/ 1743 h 462316"/>
                <a:gd name="connsiteX1" fmla="*/ 9610 w 467152"/>
                <a:gd name="connsiteY1" fmla="*/ 141443 h 462316"/>
                <a:gd name="connsiteX2" fmla="*/ 28660 w 467152"/>
                <a:gd name="connsiteY2" fmla="*/ 338293 h 462316"/>
                <a:gd name="connsiteX3" fmla="*/ 206460 w 467152"/>
                <a:gd name="connsiteY3" fmla="*/ 446243 h 462316"/>
                <a:gd name="connsiteX4" fmla="*/ 377910 w 467152"/>
                <a:gd name="connsiteY4" fmla="*/ 452593 h 462316"/>
                <a:gd name="connsiteX5" fmla="*/ 466810 w 467152"/>
                <a:gd name="connsiteY5" fmla="*/ 357343 h 462316"/>
                <a:gd name="connsiteX6" fmla="*/ 348020 w 467152"/>
                <a:gd name="connsiteY6" fmla="*/ 212711 h 462316"/>
                <a:gd name="connsiteX7" fmla="*/ 371560 w 467152"/>
                <a:gd name="connsiteY7" fmla="*/ 116043 h 462316"/>
                <a:gd name="connsiteX8" fmla="*/ 295360 w 467152"/>
                <a:gd name="connsiteY8" fmla="*/ 65243 h 462316"/>
                <a:gd name="connsiteX9" fmla="*/ 123910 w 467152"/>
                <a:gd name="connsiteY9" fmla="*/ 1743 h 462316"/>
                <a:gd name="connsiteX0" fmla="*/ 123910 w 425150"/>
                <a:gd name="connsiteY0" fmla="*/ 1743 h 460918"/>
                <a:gd name="connsiteX1" fmla="*/ 9610 w 425150"/>
                <a:gd name="connsiteY1" fmla="*/ 141443 h 460918"/>
                <a:gd name="connsiteX2" fmla="*/ 28660 w 425150"/>
                <a:gd name="connsiteY2" fmla="*/ 338293 h 460918"/>
                <a:gd name="connsiteX3" fmla="*/ 206460 w 425150"/>
                <a:gd name="connsiteY3" fmla="*/ 446243 h 460918"/>
                <a:gd name="connsiteX4" fmla="*/ 377910 w 425150"/>
                <a:gd name="connsiteY4" fmla="*/ 452593 h 460918"/>
                <a:gd name="connsiteX5" fmla="*/ 424221 w 425150"/>
                <a:gd name="connsiteY5" fmla="*/ 377811 h 460918"/>
                <a:gd name="connsiteX6" fmla="*/ 348020 w 425150"/>
                <a:gd name="connsiteY6" fmla="*/ 212711 h 460918"/>
                <a:gd name="connsiteX7" fmla="*/ 371560 w 425150"/>
                <a:gd name="connsiteY7" fmla="*/ 116043 h 460918"/>
                <a:gd name="connsiteX8" fmla="*/ 295360 w 425150"/>
                <a:gd name="connsiteY8" fmla="*/ 65243 h 460918"/>
                <a:gd name="connsiteX9" fmla="*/ 123910 w 425150"/>
                <a:gd name="connsiteY9" fmla="*/ 1743 h 460918"/>
                <a:gd name="connsiteX0" fmla="*/ 123910 w 425150"/>
                <a:gd name="connsiteY0" fmla="*/ 2361 h 461536"/>
                <a:gd name="connsiteX1" fmla="*/ 9610 w 425150"/>
                <a:gd name="connsiteY1" fmla="*/ 142061 h 461536"/>
                <a:gd name="connsiteX2" fmla="*/ 28660 w 425150"/>
                <a:gd name="connsiteY2" fmla="*/ 338911 h 461536"/>
                <a:gd name="connsiteX3" fmla="*/ 206460 w 425150"/>
                <a:gd name="connsiteY3" fmla="*/ 446861 h 461536"/>
                <a:gd name="connsiteX4" fmla="*/ 377910 w 425150"/>
                <a:gd name="connsiteY4" fmla="*/ 453211 h 461536"/>
                <a:gd name="connsiteX5" fmla="*/ 424221 w 425150"/>
                <a:gd name="connsiteY5" fmla="*/ 378429 h 461536"/>
                <a:gd name="connsiteX6" fmla="*/ 348020 w 425150"/>
                <a:gd name="connsiteY6" fmla="*/ 213329 h 461536"/>
                <a:gd name="connsiteX7" fmla="*/ 295360 w 425150"/>
                <a:gd name="connsiteY7" fmla="*/ 65861 h 461536"/>
                <a:gd name="connsiteX8" fmla="*/ 123910 w 425150"/>
                <a:gd name="connsiteY8" fmla="*/ 2361 h 46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5150" h="461536">
                  <a:moveTo>
                    <a:pt x="123910" y="2361"/>
                  </a:moveTo>
                  <a:cubicBezTo>
                    <a:pt x="76285" y="15061"/>
                    <a:pt x="25485" y="85969"/>
                    <a:pt x="9610" y="142061"/>
                  </a:cubicBezTo>
                  <a:cubicBezTo>
                    <a:pt x="-6265" y="198153"/>
                    <a:pt x="-4148" y="288111"/>
                    <a:pt x="28660" y="338911"/>
                  </a:cubicBezTo>
                  <a:cubicBezTo>
                    <a:pt x="61468" y="389711"/>
                    <a:pt x="148252" y="427811"/>
                    <a:pt x="206460" y="446861"/>
                  </a:cubicBezTo>
                  <a:cubicBezTo>
                    <a:pt x="264668" y="465911"/>
                    <a:pt x="341617" y="464616"/>
                    <a:pt x="377910" y="453211"/>
                  </a:cubicBezTo>
                  <a:cubicBezTo>
                    <a:pt x="414204" y="441806"/>
                    <a:pt x="429203" y="418409"/>
                    <a:pt x="424221" y="378429"/>
                  </a:cubicBezTo>
                  <a:cubicBezTo>
                    <a:pt x="419239" y="338449"/>
                    <a:pt x="369497" y="265424"/>
                    <a:pt x="348020" y="213329"/>
                  </a:cubicBezTo>
                  <a:cubicBezTo>
                    <a:pt x="326543" y="161234"/>
                    <a:pt x="332712" y="101022"/>
                    <a:pt x="295360" y="65861"/>
                  </a:cubicBezTo>
                  <a:cubicBezTo>
                    <a:pt x="258008" y="30700"/>
                    <a:pt x="171535" y="-10339"/>
                    <a:pt x="123910" y="2361"/>
                  </a:cubicBezTo>
                  <a:close/>
                </a:path>
              </a:pathLst>
            </a:cu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95" name="Freeform 694"/>
            <p:cNvSpPr/>
            <p:nvPr/>
          </p:nvSpPr>
          <p:spPr>
            <a:xfrm>
              <a:off x="6281241" y="2021529"/>
              <a:ext cx="252685" cy="508127"/>
            </a:xfrm>
            <a:custGeom>
              <a:avLst/>
              <a:gdLst>
                <a:gd name="connsiteX0" fmla="*/ 207279 w 252685"/>
                <a:gd name="connsiteY0" fmla="*/ 49169 h 508127"/>
                <a:gd name="connsiteX1" fmla="*/ 105679 w 252685"/>
                <a:gd name="connsiteY1" fmla="*/ 4719 h 508127"/>
                <a:gd name="connsiteX2" fmla="*/ 54879 w 252685"/>
                <a:gd name="connsiteY2" fmla="*/ 169819 h 508127"/>
                <a:gd name="connsiteX3" fmla="*/ 4079 w 252685"/>
                <a:gd name="connsiteY3" fmla="*/ 353969 h 508127"/>
                <a:gd name="connsiteX4" fmla="*/ 169179 w 252685"/>
                <a:gd name="connsiteY4" fmla="*/ 506369 h 508127"/>
                <a:gd name="connsiteX5" fmla="*/ 181879 w 252685"/>
                <a:gd name="connsiteY5" fmla="*/ 430169 h 508127"/>
                <a:gd name="connsiteX6" fmla="*/ 61229 w 252685"/>
                <a:gd name="connsiteY6" fmla="*/ 328569 h 508127"/>
                <a:gd name="connsiteX7" fmla="*/ 131079 w 252685"/>
                <a:gd name="connsiteY7" fmla="*/ 144419 h 508127"/>
                <a:gd name="connsiteX8" fmla="*/ 169179 w 252685"/>
                <a:gd name="connsiteY8" fmla="*/ 93619 h 508127"/>
                <a:gd name="connsiteX9" fmla="*/ 251729 w 252685"/>
                <a:gd name="connsiteY9" fmla="*/ 93619 h 508127"/>
                <a:gd name="connsiteX10" fmla="*/ 207279 w 252685"/>
                <a:gd name="connsiteY10" fmla="*/ 49169 h 50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2685" h="508127">
                  <a:moveTo>
                    <a:pt x="207279" y="49169"/>
                  </a:moveTo>
                  <a:cubicBezTo>
                    <a:pt x="182937" y="34352"/>
                    <a:pt x="131079" y="-15389"/>
                    <a:pt x="105679" y="4719"/>
                  </a:cubicBezTo>
                  <a:cubicBezTo>
                    <a:pt x="80279" y="24827"/>
                    <a:pt x="71812" y="111611"/>
                    <a:pt x="54879" y="169819"/>
                  </a:cubicBezTo>
                  <a:cubicBezTo>
                    <a:pt x="37946" y="228027"/>
                    <a:pt x="-14971" y="297877"/>
                    <a:pt x="4079" y="353969"/>
                  </a:cubicBezTo>
                  <a:cubicBezTo>
                    <a:pt x="23129" y="410061"/>
                    <a:pt x="139546" y="493669"/>
                    <a:pt x="169179" y="506369"/>
                  </a:cubicBezTo>
                  <a:cubicBezTo>
                    <a:pt x="198812" y="519069"/>
                    <a:pt x="199871" y="459802"/>
                    <a:pt x="181879" y="430169"/>
                  </a:cubicBezTo>
                  <a:cubicBezTo>
                    <a:pt x="163887" y="400536"/>
                    <a:pt x="69696" y="376194"/>
                    <a:pt x="61229" y="328569"/>
                  </a:cubicBezTo>
                  <a:cubicBezTo>
                    <a:pt x="52762" y="280944"/>
                    <a:pt x="113087" y="183577"/>
                    <a:pt x="131079" y="144419"/>
                  </a:cubicBezTo>
                  <a:cubicBezTo>
                    <a:pt x="149071" y="105261"/>
                    <a:pt x="149071" y="102086"/>
                    <a:pt x="169179" y="93619"/>
                  </a:cubicBezTo>
                  <a:cubicBezTo>
                    <a:pt x="189287" y="85152"/>
                    <a:pt x="245379" y="102086"/>
                    <a:pt x="251729" y="93619"/>
                  </a:cubicBezTo>
                  <a:cubicBezTo>
                    <a:pt x="258079" y="85152"/>
                    <a:pt x="231621" y="63986"/>
                    <a:pt x="207279" y="49169"/>
                  </a:cubicBezTo>
                  <a:close/>
                </a:path>
              </a:pathLst>
            </a:custGeom>
            <a:solidFill>
              <a:srgbClr val="E18D85"/>
            </a:solidFill>
            <a:ln w="9525" cmpd="sng">
              <a:solidFill>
                <a:srgbClr val="8080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96" name="Freeform 695"/>
            <p:cNvSpPr/>
            <p:nvPr/>
          </p:nvSpPr>
          <p:spPr>
            <a:xfrm>
              <a:off x="6576435" y="2113342"/>
              <a:ext cx="235305" cy="332948"/>
            </a:xfrm>
            <a:custGeom>
              <a:avLst/>
              <a:gdLst>
                <a:gd name="connsiteX0" fmla="*/ 45 w 235305"/>
                <a:gd name="connsiteY0" fmla="*/ 2645 h 332948"/>
                <a:gd name="connsiteX1" fmla="*/ 95295 w 235305"/>
                <a:gd name="connsiteY1" fmla="*/ 28045 h 332948"/>
                <a:gd name="connsiteX2" fmla="*/ 139745 w 235305"/>
                <a:gd name="connsiteY2" fmla="*/ 104245 h 332948"/>
                <a:gd name="connsiteX3" fmla="*/ 158795 w 235305"/>
                <a:gd name="connsiteY3" fmla="*/ 218545 h 332948"/>
                <a:gd name="connsiteX4" fmla="*/ 234995 w 235305"/>
                <a:gd name="connsiteY4" fmla="*/ 269345 h 332948"/>
                <a:gd name="connsiteX5" fmla="*/ 184195 w 235305"/>
                <a:gd name="connsiteY5" fmla="*/ 332845 h 332948"/>
                <a:gd name="connsiteX6" fmla="*/ 146095 w 235305"/>
                <a:gd name="connsiteY6" fmla="*/ 282045 h 332948"/>
                <a:gd name="connsiteX7" fmla="*/ 76245 w 235305"/>
                <a:gd name="connsiteY7" fmla="*/ 199495 h 332948"/>
                <a:gd name="connsiteX8" fmla="*/ 82595 w 235305"/>
                <a:gd name="connsiteY8" fmla="*/ 85195 h 332948"/>
                <a:gd name="connsiteX9" fmla="*/ 45 w 235305"/>
                <a:gd name="connsiteY9" fmla="*/ 2645 h 332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5305" h="332948">
                  <a:moveTo>
                    <a:pt x="45" y="2645"/>
                  </a:moveTo>
                  <a:cubicBezTo>
                    <a:pt x="2162" y="-6880"/>
                    <a:pt x="72012" y="11112"/>
                    <a:pt x="95295" y="28045"/>
                  </a:cubicBezTo>
                  <a:cubicBezTo>
                    <a:pt x="118578" y="44978"/>
                    <a:pt x="129162" y="72495"/>
                    <a:pt x="139745" y="104245"/>
                  </a:cubicBezTo>
                  <a:cubicBezTo>
                    <a:pt x="150328" y="135995"/>
                    <a:pt x="142920" y="191028"/>
                    <a:pt x="158795" y="218545"/>
                  </a:cubicBezTo>
                  <a:cubicBezTo>
                    <a:pt x="174670" y="246062"/>
                    <a:pt x="230762" y="250295"/>
                    <a:pt x="234995" y="269345"/>
                  </a:cubicBezTo>
                  <a:cubicBezTo>
                    <a:pt x="239228" y="288395"/>
                    <a:pt x="199012" y="330728"/>
                    <a:pt x="184195" y="332845"/>
                  </a:cubicBezTo>
                  <a:cubicBezTo>
                    <a:pt x="169378" y="334962"/>
                    <a:pt x="164087" y="304270"/>
                    <a:pt x="146095" y="282045"/>
                  </a:cubicBezTo>
                  <a:cubicBezTo>
                    <a:pt x="128103" y="259820"/>
                    <a:pt x="86828" y="232303"/>
                    <a:pt x="76245" y="199495"/>
                  </a:cubicBezTo>
                  <a:cubicBezTo>
                    <a:pt x="65662" y="166687"/>
                    <a:pt x="95295" y="110595"/>
                    <a:pt x="82595" y="85195"/>
                  </a:cubicBezTo>
                  <a:cubicBezTo>
                    <a:pt x="69895" y="59795"/>
                    <a:pt x="-2072" y="12170"/>
                    <a:pt x="45" y="2645"/>
                  </a:cubicBezTo>
                  <a:close/>
                </a:path>
              </a:pathLst>
            </a:custGeom>
            <a:solidFill>
              <a:srgbClr val="E18D85"/>
            </a:solidFill>
            <a:ln w="9525" cmpd="sng">
              <a:solidFill>
                <a:srgbClr val="8080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97" name="Freeform 696"/>
            <p:cNvSpPr/>
            <p:nvPr/>
          </p:nvSpPr>
          <p:spPr>
            <a:xfrm>
              <a:off x="6510379" y="2488255"/>
              <a:ext cx="271000" cy="97156"/>
            </a:xfrm>
            <a:custGeom>
              <a:avLst/>
              <a:gdLst>
                <a:gd name="connsiteX0" fmla="*/ 51540 w 271000"/>
                <a:gd name="connsiteY0" fmla="*/ 125 h 97155"/>
                <a:gd name="connsiteX1" fmla="*/ 740 w 271000"/>
                <a:gd name="connsiteY1" fmla="*/ 38225 h 97155"/>
                <a:gd name="connsiteX2" fmla="*/ 89640 w 271000"/>
                <a:gd name="connsiteY2" fmla="*/ 95375 h 97155"/>
                <a:gd name="connsiteX3" fmla="*/ 242040 w 271000"/>
                <a:gd name="connsiteY3" fmla="*/ 76325 h 97155"/>
                <a:gd name="connsiteX4" fmla="*/ 261090 w 271000"/>
                <a:gd name="connsiteY4" fmla="*/ 12825 h 97155"/>
                <a:gd name="connsiteX5" fmla="*/ 127740 w 271000"/>
                <a:gd name="connsiteY5" fmla="*/ 25525 h 97155"/>
                <a:gd name="connsiteX6" fmla="*/ 51540 w 271000"/>
                <a:gd name="connsiteY6" fmla="*/ 125 h 97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000" h="97155">
                  <a:moveTo>
                    <a:pt x="51540" y="125"/>
                  </a:moveTo>
                  <a:cubicBezTo>
                    <a:pt x="30373" y="2242"/>
                    <a:pt x="-5610" y="22350"/>
                    <a:pt x="740" y="38225"/>
                  </a:cubicBezTo>
                  <a:cubicBezTo>
                    <a:pt x="7090" y="54100"/>
                    <a:pt x="49423" y="89025"/>
                    <a:pt x="89640" y="95375"/>
                  </a:cubicBezTo>
                  <a:cubicBezTo>
                    <a:pt x="129857" y="101725"/>
                    <a:pt x="213465" y="90083"/>
                    <a:pt x="242040" y="76325"/>
                  </a:cubicBezTo>
                  <a:cubicBezTo>
                    <a:pt x="270615" y="62567"/>
                    <a:pt x="280140" y="21292"/>
                    <a:pt x="261090" y="12825"/>
                  </a:cubicBezTo>
                  <a:cubicBezTo>
                    <a:pt x="242040" y="4358"/>
                    <a:pt x="162665" y="27642"/>
                    <a:pt x="127740" y="25525"/>
                  </a:cubicBezTo>
                  <a:cubicBezTo>
                    <a:pt x="92815" y="23408"/>
                    <a:pt x="72707" y="-1992"/>
                    <a:pt x="51540" y="125"/>
                  </a:cubicBezTo>
                  <a:close/>
                </a:path>
              </a:pathLst>
            </a:custGeom>
            <a:solidFill>
              <a:srgbClr val="E18D85"/>
            </a:solidFill>
            <a:ln w="9525" cmpd="sng">
              <a:solidFill>
                <a:srgbClr val="8080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68" name="Group 67"/>
          <p:cNvGrpSpPr/>
          <p:nvPr/>
        </p:nvGrpSpPr>
        <p:grpSpPr>
          <a:xfrm rot="1275192" flipH="1" flipV="1">
            <a:off x="699670" y="2103078"/>
            <a:ext cx="71262" cy="114639"/>
            <a:chOff x="7076802" y="1408823"/>
            <a:chExt cx="1359025" cy="1370580"/>
          </a:xfrm>
          <a:effectLst>
            <a:outerShdw blurRad="82550" dist="38100" dir="2700000" algn="tl" rotWithShape="0">
              <a:schemeClr val="accent1">
                <a:lumMod val="75000"/>
                <a:alpha val="63000"/>
              </a:schemeClr>
            </a:outerShdw>
          </a:effectLst>
        </p:grpSpPr>
        <p:sp>
          <p:nvSpPr>
            <p:cNvPr id="69" name="Freeform 68"/>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3399FF"/>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70" name="Freeform 69"/>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99FFCC"/>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nvGrpSpPr>
          <p:cNvPr id="71" name="Group 70"/>
          <p:cNvGrpSpPr/>
          <p:nvPr/>
        </p:nvGrpSpPr>
        <p:grpSpPr>
          <a:xfrm flipH="1" flipV="1">
            <a:off x="851129" y="2171352"/>
            <a:ext cx="71262" cy="114639"/>
            <a:chOff x="7076802" y="1408823"/>
            <a:chExt cx="1359025" cy="1370580"/>
          </a:xfrm>
          <a:effectLst>
            <a:outerShdw blurRad="82550" dist="38100" dir="2700000" algn="tl" rotWithShape="0">
              <a:schemeClr val="accent1">
                <a:lumMod val="75000"/>
                <a:alpha val="63000"/>
              </a:schemeClr>
            </a:outerShdw>
          </a:effectLst>
        </p:grpSpPr>
        <p:sp>
          <p:nvSpPr>
            <p:cNvPr id="72" name="Freeform 71"/>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3399FF"/>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73" name="Freeform 72"/>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99FFCC"/>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nvGrpSpPr>
          <p:cNvPr id="74" name="Group 73"/>
          <p:cNvGrpSpPr/>
          <p:nvPr/>
        </p:nvGrpSpPr>
        <p:grpSpPr>
          <a:xfrm rot="5879013" flipH="1" flipV="1">
            <a:off x="867308" y="2037326"/>
            <a:ext cx="71262" cy="114640"/>
            <a:chOff x="7076802" y="1408823"/>
            <a:chExt cx="1359025" cy="1370580"/>
          </a:xfrm>
          <a:effectLst>
            <a:outerShdw blurRad="82550" dist="38100" dir="2700000" algn="tl" rotWithShape="0">
              <a:schemeClr val="accent1">
                <a:lumMod val="75000"/>
                <a:alpha val="63000"/>
              </a:schemeClr>
            </a:outerShdw>
          </a:effectLst>
        </p:grpSpPr>
        <p:sp>
          <p:nvSpPr>
            <p:cNvPr id="75" name="Freeform 74"/>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3399FF"/>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76" name="Freeform 75"/>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99FFCC"/>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sp>
        <p:nvSpPr>
          <p:cNvPr id="95" name="Right Arrow 94"/>
          <p:cNvSpPr/>
          <p:nvPr/>
        </p:nvSpPr>
        <p:spPr>
          <a:xfrm>
            <a:off x="3537960" y="4299783"/>
            <a:ext cx="497840" cy="381429"/>
          </a:xfrm>
          <a:prstGeom prst="rightArrow">
            <a:avLst/>
          </a:prstGeom>
          <a:solidFill>
            <a:srgbClr val="3366FF"/>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96" name="TextBox 95"/>
          <p:cNvSpPr txBox="1"/>
          <p:nvPr/>
        </p:nvSpPr>
        <p:spPr>
          <a:xfrm>
            <a:off x="3244851" y="4680405"/>
            <a:ext cx="556563" cy="307777"/>
          </a:xfrm>
          <a:prstGeom prst="rect">
            <a:avLst/>
          </a:prstGeom>
          <a:noFill/>
        </p:spPr>
        <p:txBody>
          <a:bodyPr wrap="none" rtlCol="0">
            <a:spAutoFit/>
          </a:bodyPr>
          <a:lstStyle/>
          <a:p>
            <a:r>
              <a:rPr lang="en-US" sz="1400" b="1" dirty="0" smtClean="0"/>
              <a:t>time</a:t>
            </a:r>
            <a:endParaRPr lang="en-US" sz="1400" b="1" dirty="0"/>
          </a:p>
        </p:txBody>
      </p:sp>
      <p:sp>
        <p:nvSpPr>
          <p:cNvPr id="97" name="Right Arrow 96"/>
          <p:cNvSpPr/>
          <p:nvPr/>
        </p:nvSpPr>
        <p:spPr>
          <a:xfrm>
            <a:off x="3347699" y="4299783"/>
            <a:ext cx="497840" cy="381429"/>
          </a:xfrm>
          <a:prstGeom prst="rightArrow">
            <a:avLst/>
          </a:prstGeom>
          <a:solidFill>
            <a:srgbClr val="3366FF"/>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grpSp>
        <p:nvGrpSpPr>
          <p:cNvPr id="135" name="Group 121"/>
          <p:cNvGrpSpPr>
            <a:grpSpLocks/>
          </p:cNvGrpSpPr>
          <p:nvPr/>
        </p:nvGrpSpPr>
        <p:grpSpPr bwMode="auto">
          <a:xfrm rot="20153962">
            <a:off x="1317145" y="4083852"/>
            <a:ext cx="177265" cy="72822"/>
            <a:chOff x="543" y="1929"/>
            <a:chExt cx="1035" cy="414"/>
          </a:xfrm>
          <a:effectLst>
            <a:outerShdw blurRad="82550" dist="38100" dir="2700000" algn="tl" rotWithShape="0">
              <a:srgbClr val="008000">
                <a:alpha val="63000"/>
              </a:srgbClr>
            </a:outerShdw>
          </a:effectLst>
        </p:grpSpPr>
        <p:sp>
          <p:nvSpPr>
            <p:cNvPr id="136" name="Oval 122"/>
            <p:cNvSpPr>
              <a:spLocks noChangeArrowheads="1"/>
            </p:cNvSpPr>
            <p:nvPr/>
          </p:nvSpPr>
          <p:spPr bwMode="auto">
            <a:xfrm>
              <a:off x="543" y="1929"/>
              <a:ext cx="1035" cy="414"/>
            </a:xfrm>
            <a:prstGeom prst="ellipse">
              <a:avLst/>
            </a:prstGeom>
            <a:solidFill>
              <a:srgbClr val="FFC7EB"/>
            </a:solidFill>
            <a:ln w="6350" cmpd="sng">
              <a:solidFill>
                <a:schemeClr val="bg1">
                  <a:lumMod val="50000"/>
                </a:schemeClr>
              </a:solidFill>
              <a:round/>
              <a:headEnd/>
              <a:tailEnd/>
            </a:ln>
            <a:effectLst>
              <a:outerShdw blurRad="50800" dist="38100" dir="2700000">
                <a:srgbClr val="000000">
                  <a:alpha val="43000"/>
                </a:srgbClr>
              </a:outerShdw>
            </a:effectLst>
          </p:spPr>
          <p:txBody>
            <a:bodyPr wrap="none" anchor="ctr"/>
            <a:lstStyle/>
            <a:p>
              <a:pPr algn="l"/>
              <a:endParaRPr lang="en-US" dirty="0">
                <a:solidFill>
                  <a:srgbClr val="000000"/>
                </a:solidFill>
                <a:latin typeface="Helvetica"/>
                <a:cs typeface="Helvetica"/>
              </a:endParaRPr>
            </a:p>
          </p:txBody>
        </p:sp>
        <p:sp>
          <p:nvSpPr>
            <p:cNvPr id="137" name="Oval 123"/>
            <p:cNvSpPr>
              <a:spLocks noChangeArrowheads="1"/>
            </p:cNvSpPr>
            <p:nvPr/>
          </p:nvSpPr>
          <p:spPr bwMode="auto">
            <a:xfrm>
              <a:off x="606" y="1963"/>
              <a:ext cx="901" cy="351"/>
            </a:xfrm>
            <a:prstGeom prst="ellipse">
              <a:avLst/>
            </a:prstGeom>
            <a:solidFill>
              <a:schemeClr val="bg1">
                <a:lumMod val="85000"/>
              </a:schemeClr>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138" name="Oval 124"/>
            <p:cNvSpPr>
              <a:spLocks noChangeArrowheads="1"/>
            </p:cNvSpPr>
            <p:nvPr/>
          </p:nvSpPr>
          <p:spPr bwMode="auto">
            <a:xfrm>
              <a:off x="1134" y="203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139" name="Oval 125"/>
            <p:cNvSpPr>
              <a:spLocks noChangeArrowheads="1"/>
            </p:cNvSpPr>
            <p:nvPr/>
          </p:nvSpPr>
          <p:spPr bwMode="auto">
            <a:xfrm>
              <a:off x="1134" y="206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140" name="Oval 126"/>
            <p:cNvSpPr>
              <a:spLocks noChangeArrowheads="1"/>
            </p:cNvSpPr>
            <p:nvPr/>
          </p:nvSpPr>
          <p:spPr bwMode="auto">
            <a:xfrm>
              <a:off x="1143" y="2088"/>
              <a:ext cx="276"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141" name="Oval 127"/>
            <p:cNvSpPr>
              <a:spLocks noChangeArrowheads="1"/>
            </p:cNvSpPr>
            <p:nvPr/>
          </p:nvSpPr>
          <p:spPr bwMode="auto">
            <a:xfrm>
              <a:off x="1284" y="206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142" name="Oval 128"/>
            <p:cNvSpPr>
              <a:spLocks noChangeArrowheads="1"/>
            </p:cNvSpPr>
            <p:nvPr/>
          </p:nvSpPr>
          <p:spPr bwMode="auto">
            <a:xfrm>
              <a:off x="1287" y="2115"/>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143" name="Oval 129"/>
            <p:cNvSpPr>
              <a:spLocks noChangeArrowheads="1"/>
            </p:cNvSpPr>
            <p:nvPr/>
          </p:nvSpPr>
          <p:spPr bwMode="auto">
            <a:xfrm>
              <a:off x="1290" y="2148"/>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grpSp>
          <p:nvGrpSpPr>
            <p:cNvPr id="144" name="Group 135"/>
            <p:cNvGrpSpPr>
              <a:grpSpLocks/>
            </p:cNvGrpSpPr>
            <p:nvPr/>
          </p:nvGrpSpPr>
          <p:grpSpPr bwMode="auto">
            <a:xfrm>
              <a:off x="702" y="2037"/>
              <a:ext cx="189" cy="147"/>
              <a:chOff x="552" y="783"/>
              <a:chExt cx="153" cy="111"/>
            </a:xfrm>
          </p:grpSpPr>
          <p:sp>
            <p:nvSpPr>
              <p:cNvPr id="145" name="Oval 136"/>
              <p:cNvSpPr>
                <a:spLocks noChangeArrowheads="1"/>
              </p:cNvSpPr>
              <p:nvPr/>
            </p:nvSpPr>
            <p:spPr bwMode="auto">
              <a:xfrm>
                <a:off x="555" y="810"/>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146" name="Oval 137"/>
              <p:cNvSpPr>
                <a:spLocks noChangeArrowheads="1"/>
              </p:cNvSpPr>
              <p:nvPr/>
            </p:nvSpPr>
            <p:spPr bwMode="auto">
              <a:xfrm>
                <a:off x="552" y="783"/>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147" name="Oval 138"/>
              <p:cNvSpPr>
                <a:spLocks noChangeArrowheads="1"/>
              </p:cNvSpPr>
              <p:nvPr/>
            </p:nvSpPr>
            <p:spPr bwMode="auto">
              <a:xfrm>
                <a:off x="555" y="837"/>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148" name="Oval 139"/>
              <p:cNvSpPr>
                <a:spLocks noChangeArrowheads="1"/>
              </p:cNvSpPr>
              <p:nvPr/>
            </p:nvSpPr>
            <p:spPr bwMode="auto">
              <a:xfrm>
                <a:off x="558" y="867"/>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grpSp>
      </p:grpSp>
      <p:grpSp>
        <p:nvGrpSpPr>
          <p:cNvPr id="163" name="Group 121"/>
          <p:cNvGrpSpPr>
            <a:grpSpLocks/>
          </p:cNvGrpSpPr>
          <p:nvPr/>
        </p:nvGrpSpPr>
        <p:grpSpPr bwMode="auto">
          <a:xfrm rot="20153962">
            <a:off x="1348894" y="4299752"/>
            <a:ext cx="177265" cy="72822"/>
            <a:chOff x="543" y="1929"/>
            <a:chExt cx="1035" cy="414"/>
          </a:xfrm>
          <a:effectLst>
            <a:outerShdw blurRad="82550" dist="38100" dir="2700000" algn="tl" rotWithShape="0">
              <a:srgbClr val="008000">
                <a:alpha val="63000"/>
              </a:srgbClr>
            </a:outerShdw>
          </a:effectLst>
        </p:grpSpPr>
        <p:sp>
          <p:nvSpPr>
            <p:cNvPr id="164" name="Oval 122"/>
            <p:cNvSpPr>
              <a:spLocks noChangeArrowheads="1"/>
            </p:cNvSpPr>
            <p:nvPr/>
          </p:nvSpPr>
          <p:spPr bwMode="auto">
            <a:xfrm>
              <a:off x="543" y="1929"/>
              <a:ext cx="1035" cy="414"/>
            </a:xfrm>
            <a:prstGeom prst="ellipse">
              <a:avLst/>
            </a:prstGeom>
            <a:solidFill>
              <a:srgbClr val="FFC7EB"/>
            </a:solidFill>
            <a:ln w="6350" cmpd="sng">
              <a:solidFill>
                <a:schemeClr val="bg1">
                  <a:lumMod val="50000"/>
                </a:schemeClr>
              </a:solidFill>
              <a:round/>
              <a:headEnd/>
              <a:tailEnd/>
            </a:ln>
            <a:effectLst>
              <a:outerShdw blurRad="50800" dist="38100" dir="2700000">
                <a:srgbClr val="000000">
                  <a:alpha val="43000"/>
                </a:srgbClr>
              </a:outerShdw>
            </a:effectLst>
          </p:spPr>
          <p:txBody>
            <a:bodyPr wrap="none" anchor="ctr"/>
            <a:lstStyle/>
            <a:p>
              <a:pPr algn="l"/>
              <a:endParaRPr lang="en-US" dirty="0">
                <a:solidFill>
                  <a:srgbClr val="000000"/>
                </a:solidFill>
                <a:latin typeface="Helvetica"/>
                <a:cs typeface="Helvetica"/>
              </a:endParaRPr>
            </a:p>
          </p:txBody>
        </p:sp>
        <p:sp>
          <p:nvSpPr>
            <p:cNvPr id="165" name="Oval 123"/>
            <p:cNvSpPr>
              <a:spLocks noChangeArrowheads="1"/>
            </p:cNvSpPr>
            <p:nvPr/>
          </p:nvSpPr>
          <p:spPr bwMode="auto">
            <a:xfrm>
              <a:off x="606" y="1963"/>
              <a:ext cx="901" cy="351"/>
            </a:xfrm>
            <a:prstGeom prst="ellipse">
              <a:avLst/>
            </a:prstGeom>
            <a:solidFill>
              <a:schemeClr val="bg1">
                <a:lumMod val="85000"/>
              </a:schemeClr>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166" name="Oval 124"/>
            <p:cNvSpPr>
              <a:spLocks noChangeArrowheads="1"/>
            </p:cNvSpPr>
            <p:nvPr/>
          </p:nvSpPr>
          <p:spPr bwMode="auto">
            <a:xfrm>
              <a:off x="1134" y="203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167" name="Oval 125"/>
            <p:cNvSpPr>
              <a:spLocks noChangeArrowheads="1"/>
            </p:cNvSpPr>
            <p:nvPr/>
          </p:nvSpPr>
          <p:spPr bwMode="auto">
            <a:xfrm>
              <a:off x="1134" y="206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168" name="Oval 126"/>
            <p:cNvSpPr>
              <a:spLocks noChangeArrowheads="1"/>
            </p:cNvSpPr>
            <p:nvPr/>
          </p:nvSpPr>
          <p:spPr bwMode="auto">
            <a:xfrm>
              <a:off x="1143" y="2088"/>
              <a:ext cx="276"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169" name="Oval 127"/>
            <p:cNvSpPr>
              <a:spLocks noChangeArrowheads="1"/>
            </p:cNvSpPr>
            <p:nvPr/>
          </p:nvSpPr>
          <p:spPr bwMode="auto">
            <a:xfrm>
              <a:off x="1284" y="206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170" name="Oval 128"/>
            <p:cNvSpPr>
              <a:spLocks noChangeArrowheads="1"/>
            </p:cNvSpPr>
            <p:nvPr/>
          </p:nvSpPr>
          <p:spPr bwMode="auto">
            <a:xfrm>
              <a:off x="1287" y="2115"/>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171" name="Oval 129"/>
            <p:cNvSpPr>
              <a:spLocks noChangeArrowheads="1"/>
            </p:cNvSpPr>
            <p:nvPr/>
          </p:nvSpPr>
          <p:spPr bwMode="auto">
            <a:xfrm>
              <a:off x="1290" y="2148"/>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grpSp>
          <p:nvGrpSpPr>
            <p:cNvPr id="172" name="Group 135"/>
            <p:cNvGrpSpPr>
              <a:grpSpLocks/>
            </p:cNvGrpSpPr>
            <p:nvPr/>
          </p:nvGrpSpPr>
          <p:grpSpPr bwMode="auto">
            <a:xfrm>
              <a:off x="702" y="2037"/>
              <a:ext cx="189" cy="147"/>
              <a:chOff x="552" y="783"/>
              <a:chExt cx="153" cy="111"/>
            </a:xfrm>
          </p:grpSpPr>
          <p:sp>
            <p:nvSpPr>
              <p:cNvPr id="173" name="Oval 136"/>
              <p:cNvSpPr>
                <a:spLocks noChangeArrowheads="1"/>
              </p:cNvSpPr>
              <p:nvPr/>
            </p:nvSpPr>
            <p:spPr bwMode="auto">
              <a:xfrm>
                <a:off x="555" y="810"/>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174" name="Oval 137"/>
              <p:cNvSpPr>
                <a:spLocks noChangeArrowheads="1"/>
              </p:cNvSpPr>
              <p:nvPr/>
            </p:nvSpPr>
            <p:spPr bwMode="auto">
              <a:xfrm>
                <a:off x="552" y="783"/>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175" name="Oval 138"/>
              <p:cNvSpPr>
                <a:spLocks noChangeArrowheads="1"/>
              </p:cNvSpPr>
              <p:nvPr/>
            </p:nvSpPr>
            <p:spPr bwMode="auto">
              <a:xfrm>
                <a:off x="555" y="837"/>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176" name="Oval 139"/>
              <p:cNvSpPr>
                <a:spLocks noChangeArrowheads="1"/>
              </p:cNvSpPr>
              <p:nvPr/>
            </p:nvSpPr>
            <p:spPr bwMode="auto">
              <a:xfrm>
                <a:off x="558" y="867"/>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grpSp>
      </p:grpSp>
      <p:grpSp>
        <p:nvGrpSpPr>
          <p:cNvPr id="249" name="Group 121"/>
          <p:cNvGrpSpPr>
            <a:grpSpLocks/>
          </p:cNvGrpSpPr>
          <p:nvPr/>
        </p:nvGrpSpPr>
        <p:grpSpPr bwMode="auto">
          <a:xfrm rot="414141">
            <a:off x="1645226" y="4325152"/>
            <a:ext cx="177265" cy="72822"/>
            <a:chOff x="543" y="1929"/>
            <a:chExt cx="1035" cy="414"/>
          </a:xfrm>
          <a:effectLst>
            <a:outerShdw blurRad="82550" dist="38100" dir="2700000" algn="tl" rotWithShape="0">
              <a:srgbClr val="008000">
                <a:alpha val="63000"/>
              </a:srgbClr>
            </a:outerShdw>
          </a:effectLst>
        </p:grpSpPr>
        <p:sp>
          <p:nvSpPr>
            <p:cNvPr id="250" name="Oval 122"/>
            <p:cNvSpPr>
              <a:spLocks noChangeArrowheads="1"/>
            </p:cNvSpPr>
            <p:nvPr/>
          </p:nvSpPr>
          <p:spPr bwMode="auto">
            <a:xfrm>
              <a:off x="543" y="1929"/>
              <a:ext cx="1035" cy="414"/>
            </a:xfrm>
            <a:prstGeom prst="ellipse">
              <a:avLst/>
            </a:prstGeom>
            <a:solidFill>
              <a:srgbClr val="FFC7EB"/>
            </a:solidFill>
            <a:ln w="6350" cmpd="sng">
              <a:solidFill>
                <a:schemeClr val="bg1">
                  <a:lumMod val="50000"/>
                </a:schemeClr>
              </a:solidFill>
              <a:round/>
              <a:headEnd/>
              <a:tailEnd/>
            </a:ln>
            <a:effectLst>
              <a:outerShdw blurRad="50800" dist="38100" dir="2700000">
                <a:srgbClr val="000000">
                  <a:alpha val="43000"/>
                </a:srgbClr>
              </a:outerShdw>
            </a:effectLst>
          </p:spPr>
          <p:txBody>
            <a:bodyPr wrap="none" anchor="ctr"/>
            <a:lstStyle/>
            <a:p>
              <a:pPr algn="l"/>
              <a:endParaRPr lang="en-US" dirty="0">
                <a:solidFill>
                  <a:srgbClr val="000000"/>
                </a:solidFill>
                <a:latin typeface="Helvetica"/>
                <a:cs typeface="Helvetica"/>
              </a:endParaRPr>
            </a:p>
          </p:txBody>
        </p:sp>
        <p:sp>
          <p:nvSpPr>
            <p:cNvPr id="251" name="Oval 123"/>
            <p:cNvSpPr>
              <a:spLocks noChangeArrowheads="1"/>
            </p:cNvSpPr>
            <p:nvPr/>
          </p:nvSpPr>
          <p:spPr bwMode="auto">
            <a:xfrm>
              <a:off x="606" y="1963"/>
              <a:ext cx="901" cy="351"/>
            </a:xfrm>
            <a:prstGeom prst="ellipse">
              <a:avLst/>
            </a:prstGeom>
            <a:solidFill>
              <a:schemeClr val="bg1">
                <a:lumMod val="85000"/>
              </a:schemeClr>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52" name="Oval 124"/>
            <p:cNvSpPr>
              <a:spLocks noChangeArrowheads="1"/>
            </p:cNvSpPr>
            <p:nvPr/>
          </p:nvSpPr>
          <p:spPr bwMode="auto">
            <a:xfrm>
              <a:off x="1134" y="203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53" name="Oval 125"/>
            <p:cNvSpPr>
              <a:spLocks noChangeArrowheads="1"/>
            </p:cNvSpPr>
            <p:nvPr/>
          </p:nvSpPr>
          <p:spPr bwMode="auto">
            <a:xfrm>
              <a:off x="1134" y="206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54" name="Oval 126"/>
            <p:cNvSpPr>
              <a:spLocks noChangeArrowheads="1"/>
            </p:cNvSpPr>
            <p:nvPr/>
          </p:nvSpPr>
          <p:spPr bwMode="auto">
            <a:xfrm>
              <a:off x="1143" y="2088"/>
              <a:ext cx="276"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55" name="Oval 127"/>
            <p:cNvSpPr>
              <a:spLocks noChangeArrowheads="1"/>
            </p:cNvSpPr>
            <p:nvPr/>
          </p:nvSpPr>
          <p:spPr bwMode="auto">
            <a:xfrm>
              <a:off x="1284" y="206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56" name="Oval 128"/>
            <p:cNvSpPr>
              <a:spLocks noChangeArrowheads="1"/>
            </p:cNvSpPr>
            <p:nvPr/>
          </p:nvSpPr>
          <p:spPr bwMode="auto">
            <a:xfrm>
              <a:off x="1287" y="2115"/>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57" name="Oval 129"/>
            <p:cNvSpPr>
              <a:spLocks noChangeArrowheads="1"/>
            </p:cNvSpPr>
            <p:nvPr/>
          </p:nvSpPr>
          <p:spPr bwMode="auto">
            <a:xfrm>
              <a:off x="1290" y="2148"/>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grpSp>
          <p:nvGrpSpPr>
            <p:cNvPr id="258" name="Group 135"/>
            <p:cNvGrpSpPr>
              <a:grpSpLocks/>
            </p:cNvGrpSpPr>
            <p:nvPr/>
          </p:nvGrpSpPr>
          <p:grpSpPr bwMode="auto">
            <a:xfrm>
              <a:off x="702" y="2037"/>
              <a:ext cx="189" cy="147"/>
              <a:chOff x="552" y="783"/>
              <a:chExt cx="153" cy="111"/>
            </a:xfrm>
          </p:grpSpPr>
          <p:sp>
            <p:nvSpPr>
              <p:cNvPr id="259" name="Oval 136"/>
              <p:cNvSpPr>
                <a:spLocks noChangeArrowheads="1"/>
              </p:cNvSpPr>
              <p:nvPr/>
            </p:nvSpPr>
            <p:spPr bwMode="auto">
              <a:xfrm>
                <a:off x="555" y="810"/>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60" name="Oval 137"/>
              <p:cNvSpPr>
                <a:spLocks noChangeArrowheads="1"/>
              </p:cNvSpPr>
              <p:nvPr/>
            </p:nvSpPr>
            <p:spPr bwMode="auto">
              <a:xfrm>
                <a:off x="552" y="783"/>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61" name="Oval 138"/>
              <p:cNvSpPr>
                <a:spLocks noChangeArrowheads="1"/>
              </p:cNvSpPr>
              <p:nvPr/>
            </p:nvSpPr>
            <p:spPr bwMode="auto">
              <a:xfrm>
                <a:off x="555" y="837"/>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62" name="Oval 139"/>
              <p:cNvSpPr>
                <a:spLocks noChangeArrowheads="1"/>
              </p:cNvSpPr>
              <p:nvPr/>
            </p:nvSpPr>
            <p:spPr bwMode="auto">
              <a:xfrm>
                <a:off x="558" y="867"/>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grpSp>
      </p:grpSp>
      <p:grpSp>
        <p:nvGrpSpPr>
          <p:cNvPr id="263" name="Group 121"/>
          <p:cNvGrpSpPr>
            <a:grpSpLocks/>
          </p:cNvGrpSpPr>
          <p:nvPr/>
        </p:nvGrpSpPr>
        <p:grpSpPr bwMode="auto">
          <a:xfrm rot="4425835">
            <a:off x="1509759" y="3999186"/>
            <a:ext cx="177265" cy="72822"/>
            <a:chOff x="543" y="1929"/>
            <a:chExt cx="1035" cy="414"/>
          </a:xfrm>
          <a:effectLst>
            <a:outerShdw blurRad="82550" dist="38100" dir="2700000" algn="tl" rotWithShape="0">
              <a:srgbClr val="008000">
                <a:alpha val="63000"/>
              </a:srgbClr>
            </a:outerShdw>
          </a:effectLst>
        </p:grpSpPr>
        <p:sp>
          <p:nvSpPr>
            <p:cNvPr id="264" name="Oval 122"/>
            <p:cNvSpPr>
              <a:spLocks noChangeArrowheads="1"/>
            </p:cNvSpPr>
            <p:nvPr/>
          </p:nvSpPr>
          <p:spPr bwMode="auto">
            <a:xfrm>
              <a:off x="543" y="1929"/>
              <a:ext cx="1035" cy="414"/>
            </a:xfrm>
            <a:prstGeom prst="ellipse">
              <a:avLst/>
            </a:prstGeom>
            <a:solidFill>
              <a:srgbClr val="FFC7EB"/>
            </a:solidFill>
            <a:ln w="6350" cmpd="sng">
              <a:solidFill>
                <a:schemeClr val="bg1">
                  <a:lumMod val="50000"/>
                </a:schemeClr>
              </a:solidFill>
              <a:round/>
              <a:headEnd/>
              <a:tailEnd/>
            </a:ln>
            <a:effectLst>
              <a:outerShdw blurRad="50800" dist="38100" dir="2700000">
                <a:srgbClr val="000000">
                  <a:alpha val="43000"/>
                </a:srgbClr>
              </a:outerShdw>
            </a:effectLst>
          </p:spPr>
          <p:txBody>
            <a:bodyPr wrap="none" anchor="ctr"/>
            <a:lstStyle/>
            <a:p>
              <a:pPr algn="l"/>
              <a:endParaRPr lang="en-US" dirty="0">
                <a:solidFill>
                  <a:srgbClr val="000000"/>
                </a:solidFill>
                <a:latin typeface="Helvetica"/>
                <a:cs typeface="Helvetica"/>
              </a:endParaRPr>
            </a:p>
          </p:txBody>
        </p:sp>
        <p:sp>
          <p:nvSpPr>
            <p:cNvPr id="265" name="Oval 123"/>
            <p:cNvSpPr>
              <a:spLocks noChangeArrowheads="1"/>
            </p:cNvSpPr>
            <p:nvPr/>
          </p:nvSpPr>
          <p:spPr bwMode="auto">
            <a:xfrm>
              <a:off x="606" y="1963"/>
              <a:ext cx="901" cy="351"/>
            </a:xfrm>
            <a:prstGeom prst="ellipse">
              <a:avLst/>
            </a:prstGeom>
            <a:solidFill>
              <a:schemeClr val="bg1">
                <a:lumMod val="85000"/>
              </a:schemeClr>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66" name="Oval 124"/>
            <p:cNvSpPr>
              <a:spLocks noChangeArrowheads="1"/>
            </p:cNvSpPr>
            <p:nvPr/>
          </p:nvSpPr>
          <p:spPr bwMode="auto">
            <a:xfrm>
              <a:off x="1134" y="203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67" name="Oval 125"/>
            <p:cNvSpPr>
              <a:spLocks noChangeArrowheads="1"/>
            </p:cNvSpPr>
            <p:nvPr/>
          </p:nvSpPr>
          <p:spPr bwMode="auto">
            <a:xfrm>
              <a:off x="1134" y="206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68" name="Oval 126"/>
            <p:cNvSpPr>
              <a:spLocks noChangeArrowheads="1"/>
            </p:cNvSpPr>
            <p:nvPr/>
          </p:nvSpPr>
          <p:spPr bwMode="auto">
            <a:xfrm>
              <a:off x="1143" y="2088"/>
              <a:ext cx="276"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69" name="Oval 127"/>
            <p:cNvSpPr>
              <a:spLocks noChangeArrowheads="1"/>
            </p:cNvSpPr>
            <p:nvPr/>
          </p:nvSpPr>
          <p:spPr bwMode="auto">
            <a:xfrm>
              <a:off x="1284" y="206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70" name="Oval 128"/>
            <p:cNvSpPr>
              <a:spLocks noChangeArrowheads="1"/>
            </p:cNvSpPr>
            <p:nvPr/>
          </p:nvSpPr>
          <p:spPr bwMode="auto">
            <a:xfrm>
              <a:off x="1287" y="2115"/>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71" name="Oval 129"/>
            <p:cNvSpPr>
              <a:spLocks noChangeArrowheads="1"/>
            </p:cNvSpPr>
            <p:nvPr/>
          </p:nvSpPr>
          <p:spPr bwMode="auto">
            <a:xfrm>
              <a:off x="1290" y="2148"/>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grpSp>
          <p:nvGrpSpPr>
            <p:cNvPr id="272" name="Group 135"/>
            <p:cNvGrpSpPr>
              <a:grpSpLocks/>
            </p:cNvGrpSpPr>
            <p:nvPr/>
          </p:nvGrpSpPr>
          <p:grpSpPr bwMode="auto">
            <a:xfrm>
              <a:off x="702" y="2037"/>
              <a:ext cx="189" cy="147"/>
              <a:chOff x="552" y="783"/>
              <a:chExt cx="153" cy="111"/>
            </a:xfrm>
          </p:grpSpPr>
          <p:sp>
            <p:nvSpPr>
              <p:cNvPr id="273" name="Oval 136"/>
              <p:cNvSpPr>
                <a:spLocks noChangeArrowheads="1"/>
              </p:cNvSpPr>
              <p:nvPr/>
            </p:nvSpPr>
            <p:spPr bwMode="auto">
              <a:xfrm>
                <a:off x="555" y="810"/>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74" name="Oval 137"/>
              <p:cNvSpPr>
                <a:spLocks noChangeArrowheads="1"/>
              </p:cNvSpPr>
              <p:nvPr/>
            </p:nvSpPr>
            <p:spPr bwMode="auto">
              <a:xfrm>
                <a:off x="552" y="783"/>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75" name="Oval 138"/>
              <p:cNvSpPr>
                <a:spLocks noChangeArrowheads="1"/>
              </p:cNvSpPr>
              <p:nvPr/>
            </p:nvSpPr>
            <p:spPr bwMode="auto">
              <a:xfrm>
                <a:off x="555" y="837"/>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76" name="Oval 139"/>
              <p:cNvSpPr>
                <a:spLocks noChangeArrowheads="1"/>
              </p:cNvSpPr>
              <p:nvPr/>
            </p:nvSpPr>
            <p:spPr bwMode="auto">
              <a:xfrm>
                <a:off x="558" y="867"/>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grpSp>
      </p:grpSp>
      <p:grpSp>
        <p:nvGrpSpPr>
          <p:cNvPr id="277" name="Group 121"/>
          <p:cNvGrpSpPr>
            <a:grpSpLocks/>
          </p:cNvGrpSpPr>
          <p:nvPr/>
        </p:nvGrpSpPr>
        <p:grpSpPr bwMode="auto">
          <a:xfrm rot="414141">
            <a:off x="1509758" y="4189686"/>
            <a:ext cx="177265" cy="72822"/>
            <a:chOff x="543" y="1929"/>
            <a:chExt cx="1035" cy="414"/>
          </a:xfrm>
          <a:effectLst>
            <a:outerShdw blurRad="82550" dist="38100" dir="2700000" algn="tl" rotWithShape="0">
              <a:srgbClr val="008000">
                <a:alpha val="63000"/>
              </a:srgbClr>
            </a:outerShdw>
          </a:effectLst>
        </p:grpSpPr>
        <p:sp>
          <p:nvSpPr>
            <p:cNvPr id="278" name="Oval 122"/>
            <p:cNvSpPr>
              <a:spLocks noChangeArrowheads="1"/>
            </p:cNvSpPr>
            <p:nvPr/>
          </p:nvSpPr>
          <p:spPr bwMode="auto">
            <a:xfrm>
              <a:off x="543" y="1929"/>
              <a:ext cx="1035" cy="414"/>
            </a:xfrm>
            <a:prstGeom prst="ellipse">
              <a:avLst/>
            </a:prstGeom>
            <a:solidFill>
              <a:srgbClr val="FFC7EB"/>
            </a:solidFill>
            <a:ln w="6350" cmpd="sng">
              <a:solidFill>
                <a:schemeClr val="bg1">
                  <a:lumMod val="50000"/>
                </a:schemeClr>
              </a:solidFill>
              <a:round/>
              <a:headEnd/>
              <a:tailEnd/>
            </a:ln>
            <a:effectLst>
              <a:outerShdw blurRad="50800" dist="38100" dir="2700000">
                <a:srgbClr val="000000">
                  <a:alpha val="43000"/>
                </a:srgbClr>
              </a:outerShdw>
            </a:effectLst>
          </p:spPr>
          <p:txBody>
            <a:bodyPr wrap="none" anchor="ctr"/>
            <a:lstStyle/>
            <a:p>
              <a:pPr algn="l"/>
              <a:endParaRPr lang="en-US" dirty="0">
                <a:solidFill>
                  <a:srgbClr val="000000"/>
                </a:solidFill>
                <a:latin typeface="Helvetica"/>
                <a:cs typeface="Helvetica"/>
              </a:endParaRPr>
            </a:p>
          </p:txBody>
        </p:sp>
        <p:sp>
          <p:nvSpPr>
            <p:cNvPr id="279" name="Oval 123"/>
            <p:cNvSpPr>
              <a:spLocks noChangeArrowheads="1"/>
            </p:cNvSpPr>
            <p:nvPr/>
          </p:nvSpPr>
          <p:spPr bwMode="auto">
            <a:xfrm>
              <a:off x="606" y="1963"/>
              <a:ext cx="901" cy="351"/>
            </a:xfrm>
            <a:prstGeom prst="ellipse">
              <a:avLst/>
            </a:prstGeom>
            <a:solidFill>
              <a:schemeClr val="bg1">
                <a:lumMod val="85000"/>
              </a:schemeClr>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80" name="Oval 124"/>
            <p:cNvSpPr>
              <a:spLocks noChangeArrowheads="1"/>
            </p:cNvSpPr>
            <p:nvPr/>
          </p:nvSpPr>
          <p:spPr bwMode="auto">
            <a:xfrm>
              <a:off x="1134" y="203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81" name="Oval 125"/>
            <p:cNvSpPr>
              <a:spLocks noChangeArrowheads="1"/>
            </p:cNvSpPr>
            <p:nvPr/>
          </p:nvSpPr>
          <p:spPr bwMode="auto">
            <a:xfrm>
              <a:off x="1134" y="206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82" name="Oval 126"/>
            <p:cNvSpPr>
              <a:spLocks noChangeArrowheads="1"/>
            </p:cNvSpPr>
            <p:nvPr/>
          </p:nvSpPr>
          <p:spPr bwMode="auto">
            <a:xfrm>
              <a:off x="1143" y="2088"/>
              <a:ext cx="276"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83" name="Oval 127"/>
            <p:cNvSpPr>
              <a:spLocks noChangeArrowheads="1"/>
            </p:cNvSpPr>
            <p:nvPr/>
          </p:nvSpPr>
          <p:spPr bwMode="auto">
            <a:xfrm>
              <a:off x="1284" y="206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84" name="Oval 128"/>
            <p:cNvSpPr>
              <a:spLocks noChangeArrowheads="1"/>
            </p:cNvSpPr>
            <p:nvPr/>
          </p:nvSpPr>
          <p:spPr bwMode="auto">
            <a:xfrm>
              <a:off x="1287" y="2115"/>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85" name="Oval 129"/>
            <p:cNvSpPr>
              <a:spLocks noChangeArrowheads="1"/>
            </p:cNvSpPr>
            <p:nvPr/>
          </p:nvSpPr>
          <p:spPr bwMode="auto">
            <a:xfrm>
              <a:off x="1290" y="2148"/>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grpSp>
          <p:nvGrpSpPr>
            <p:cNvPr id="286" name="Group 135"/>
            <p:cNvGrpSpPr>
              <a:grpSpLocks/>
            </p:cNvGrpSpPr>
            <p:nvPr/>
          </p:nvGrpSpPr>
          <p:grpSpPr bwMode="auto">
            <a:xfrm>
              <a:off x="702" y="2037"/>
              <a:ext cx="189" cy="147"/>
              <a:chOff x="552" y="783"/>
              <a:chExt cx="153" cy="111"/>
            </a:xfrm>
          </p:grpSpPr>
          <p:sp>
            <p:nvSpPr>
              <p:cNvPr id="287" name="Oval 136"/>
              <p:cNvSpPr>
                <a:spLocks noChangeArrowheads="1"/>
              </p:cNvSpPr>
              <p:nvPr/>
            </p:nvSpPr>
            <p:spPr bwMode="auto">
              <a:xfrm>
                <a:off x="555" y="810"/>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88" name="Oval 137"/>
              <p:cNvSpPr>
                <a:spLocks noChangeArrowheads="1"/>
              </p:cNvSpPr>
              <p:nvPr/>
            </p:nvSpPr>
            <p:spPr bwMode="auto">
              <a:xfrm>
                <a:off x="552" y="783"/>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89" name="Oval 138"/>
              <p:cNvSpPr>
                <a:spLocks noChangeArrowheads="1"/>
              </p:cNvSpPr>
              <p:nvPr/>
            </p:nvSpPr>
            <p:spPr bwMode="auto">
              <a:xfrm>
                <a:off x="555" y="837"/>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90" name="Oval 139"/>
              <p:cNvSpPr>
                <a:spLocks noChangeArrowheads="1"/>
              </p:cNvSpPr>
              <p:nvPr/>
            </p:nvSpPr>
            <p:spPr bwMode="auto">
              <a:xfrm>
                <a:off x="558" y="867"/>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grpSp>
      </p:grpSp>
      <p:grpSp>
        <p:nvGrpSpPr>
          <p:cNvPr id="402" name="Group 401"/>
          <p:cNvGrpSpPr/>
          <p:nvPr/>
        </p:nvGrpSpPr>
        <p:grpSpPr>
          <a:xfrm flipH="1">
            <a:off x="4365548" y="4039772"/>
            <a:ext cx="411274" cy="459000"/>
            <a:chOff x="6281241" y="2021529"/>
            <a:chExt cx="530499" cy="563882"/>
          </a:xfrm>
        </p:grpSpPr>
        <p:sp>
          <p:nvSpPr>
            <p:cNvPr id="403" name="Freeform 402"/>
            <p:cNvSpPr/>
            <p:nvPr/>
          </p:nvSpPr>
          <p:spPr>
            <a:xfrm>
              <a:off x="6345561" y="2087387"/>
              <a:ext cx="425149" cy="461536"/>
            </a:xfrm>
            <a:custGeom>
              <a:avLst/>
              <a:gdLst>
                <a:gd name="connsiteX0" fmla="*/ 123910 w 466862"/>
                <a:gd name="connsiteY0" fmla="*/ 1743 h 462316"/>
                <a:gd name="connsiteX1" fmla="*/ 9610 w 466862"/>
                <a:gd name="connsiteY1" fmla="*/ 141443 h 462316"/>
                <a:gd name="connsiteX2" fmla="*/ 28660 w 466862"/>
                <a:gd name="connsiteY2" fmla="*/ 338293 h 462316"/>
                <a:gd name="connsiteX3" fmla="*/ 206460 w 466862"/>
                <a:gd name="connsiteY3" fmla="*/ 446243 h 462316"/>
                <a:gd name="connsiteX4" fmla="*/ 377910 w 466862"/>
                <a:gd name="connsiteY4" fmla="*/ 452593 h 462316"/>
                <a:gd name="connsiteX5" fmla="*/ 466810 w 466862"/>
                <a:gd name="connsiteY5" fmla="*/ 357343 h 462316"/>
                <a:gd name="connsiteX6" fmla="*/ 390610 w 466862"/>
                <a:gd name="connsiteY6" fmla="*/ 192243 h 462316"/>
                <a:gd name="connsiteX7" fmla="*/ 371560 w 466862"/>
                <a:gd name="connsiteY7" fmla="*/ 116043 h 462316"/>
                <a:gd name="connsiteX8" fmla="*/ 295360 w 466862"/>
                <a:gd name="connsiteY8" fmla="*/ 65243 h 462316"/>
                <a:gd name="connsiteX9" fmla="*/ 123910 w 466862"/>
                <a:gd name="connsiteY9" fmla="*/ 1743 h 462316"/>
                <a:gd name="connsiteX0" fmla="*/ 123910 w 467152"/>
                <a:gd name="connsiteY0" fmla="*/ 1743 h 462316"/>
                <a:gd name="connsiteX1" fmla="*/ 9610 w 467152"/>
                <a:gd name="connsiteY1" fmla="*/ 141443 h 462316"/>
                <a:gd name="connsiteX2" fmla="*/ 28660 w 467152"/>
                <a:gd name="connsiteY2" fmla="*/ 338293 h 462316"/>
                <a:gd name="connsiteX3" fmla="*/ 206460 w 467152"/>
                <a:gd name="connsiteY3" fmla="*/ 446243 h 462316"/>
                <a:gd name="connsiteX4" fmla="*/ 377910 w 467152"/>
                <a:gd name="connsiteY4" fmla="*/ 452593 h 462316"/>
                <a:gd name="connsiteX5" fmla="*/ 466810 w 467152"/>
                <a:gd name="connsiteY5" fmla="*/ 357343 h 462316"/>
                <a:gd name="connsiteX6" fmla="*/ 348020 w 467152"/>
                <a:gd name="connsiteY6" fmla="*/ 212711 h 462316"/>
                <a:gd name="connsiteX7" fmla="*/ 371560 w 467152"/>
                <a:gd name="connsiteY7" fmla="*/ 116043 h 462316"/>
                <a:gd name="connsiteX8" fmla="*/ 295360 w 467152"/>
                <a:gd name="connsiteY8" fmla="*/ 65243 h 462316"/>
                <a:gd name="connsiteX9" fmla="*/ 123910 w 467152"/>
                <a:gd name="connsiteY9" fmla="*/ 1743 h 462316"/>
                <a:gd name="connsiteX0" fmla="*/ 123910 w 425150"/>
                <a:gd name="connsiteY0" fmla="*/ 1743 h 460918"/>
                <a:gd name="connsiteX1" fmla="*/ 9610 w 425150"/>
                <a:gd name="connsiteY1" fmla="*/ 141443 h 460918"/>
                <a:gd name="connsiteX2" fmla="*/ 28660 w 425150"/>
                <a:gd name="connsiteY2" fmla="*/ 338293 h 460918"/>
                <a:gd name="connsiteX3" fmla="*/ 206460 w 425150"/>
                <a:gd name="connsiteY3" fmla="*/ 446243 h 460918"/>
                <a:gd name="connsiteX4" fmla="*/ 377910 w 425150"/>
                <a:gd name="connsiteY4" fmla="*/ 452593 h 460918"/>
                <a:gd name="connsiteX5" fmla="*/ 424221 w 425150"/>
                <a:gd name="connsiteY5" fmla="*/ 377811 h 460918"/>
                <a:gd name="connsiteX6" fmla="*/ 348020 w 425150"/>
                <a:gd name="connsiteY6" fmla="*/ 212711 h 460918"/>
                <a:gd name="connsiteX7" fmla="*/ 371560 w 425150"/>
                <a:gd name="connsiteY7" fmla="*/ 116043 h 460918"/>
                <a:gd name="connsiteX8" fmla="*/ 295360 w 425150"/>
                <a:gd name="connsiteY8" fmla="*/ 65243 h 460918"/>
                <a:gd name="connsiteX9" fmla="*/ 123910 w 425150"/>
                <a:gd name="connsiteY9" fmla="*/ 1743 h 460918"/>
                <a:gd name="connsiteX0" fmla="*/ 123910 w 425150"/>
                <a:gd name="connsiteY0" fmla="*/ 2361 h 461536"/>
                <a:gd name="connsiteX1" fmla="*/ 9610 w 425150"/>
                <a:gd name="connsiteY1" fmla="*/ 142061 h 461536"/>
                <a:gd name="connsiteX2" fmla="*/ 28660 w 425150"/>
                <a:gd name="connsiteY2" fmla="*/ 338911 h 461536"/>
                <a:gd name="connsiteX3" fmla="*/ 206460 w 425150"/>
                <a:gd name="connsiteY3" fmla="*/ 446861 h 461536"/>
                <a:gd name="connsiteX4" fmla="*/ 377910 w 425150"/>
                <a:gd name="connsiteY4" fmla="*/ 453211 h 461536"/>
                <a:gd name="connsiteX5" fmla="*/ 424221 w 425150"/>
                <a:gd name="connsiteY5" fmla="*/ 378429 h 461536"/>
                <a:gd name="connsiteX6" fmla="*/ 348020 w 425150"/>
                <a:gd name="connsiteY6" fmla="*/ 213329 h 461536"/>
                <a:gd name="connsiteX7" fmla="*/ 295360 w 425150"/>
                <a:gd name="connsiteY7" fmla="*/ 65861 h 461536"/>
                <a:gd name="connsiteX8" fmla="*/ 123910 w 425150"/>
                <a:gd name="connsiteY8" fmla="*/ 2361 h 46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5150" h="461536">
                  <a:moveTo>
                    <a:pt x="123910" y="2361"/>
                  </a:moveTo>
                  <a:cubicBezTo>
                    <a:pt x="76285" y="15061"/>
                    <a:pt x="25485" y="85969"/>
                    <a:pt x="9610" y="142061"/>
                  </a:cubicBezTo>
                  <a:cubicBezTo>
                    <a:pt x="-6265" y="198153"/>
                    <a:pt x="-4148" y="288111"/>
                    <a:pt x="28660" y="338911"/>
                  </a:cubicBezTo>
                  <a:cubicBezTo>
                    <a:pt x="61468" y="389711"/>
                    <a:pt x="148252" y="427811"/>
                    <a:pt x="206460" y="446861"/>
                  </a:cubicBezTo>
                  <a:cubicBezTo>
                    <a:pt x="264668" y="465911"/>
                    <a:pt x="341617" y="464616"/>
                    <a:pt x="377910" y="453211"/>
                  </a:cubicBezTo>
                  <a:cubicBezTo>
                    <a:pt x="414204" y="441806"/>
                    <a:pt x="429203" y="418409"/>
                    <a:pt x="424221" y="378429"/>
                  </a:cubicBezTo>
                  <a:cubicBezTo>
                    <a:pt x="419239" y="338449"/>
                    <a:pt x="369497" y="265424"/>
                    <a:pt x="348020" y="213329"/>
                  </a:cubicBezTo>
                  <a:cubicBezTo>
                    <a:pt x="326543" y="161234"/>
                    <a:pt x="332712" y="101022"/>
                    <a:pt x="295360" y="65861"/>
                  </a:cubicBezTo>
                  <a:cubicBezTo>
                    <a:pt x="258008" y="30700"/>
                    <a:pt x="171535" y="-10339"/>
                    <a:pt x="123910" y="2361"/>
                  </a:cubicBezTo>
                  <a:close/>
                </a:path>
              </a:pathLst>
            </a:cu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404" name="Freeform 403"/>
            <p:cNvSpPr/>
            <p:nvPr/>
          </p:nvSpPr>
          <p:spPr>
            <a:xfrm>
              <a:off x="6281241" y="2021529"/>
              <a:ext cx="252685" cy="508127"/>
            </a:xfrm>
            <a:custGeom>
              <a:avLst/>
              <a:gdLst>
                <a:gd name="connsiteX0" fmla="*/ 207279 w 252685"/>
                <a:gd name="connsiteY0" fmla="*/ 49169 h 508127"/>
                <a:gd name="connsiteX1" fmla="*/ 105679 w 252685"/>
                <a:gd name="connsiteY1" fmla="*/ 4719 h 508127"/>
                <a:gd name="connsiteX2" fmla="*/ 54879 w 252685"/>
                <a:gd name="connsiteY2" fmla="*/ 169819 h 508127"/>
                <a:gd name="connsiteX3" fmla="*/ 4079 w 252685"/>
                <a:gd name="connsiteY3" fmla="*/ 353969 h 508127"/>
                <a:gd name="connsiteX4" fmla="*/ 169179 w 252685"/>
                <a:gd name="connsiteY4" fmla="*/ 506369 h 508127"/>
                <a:gd name="connsiteX5" fmla="*/ 181879 w 252685"/>
                <a:gd name="connsiteY5" fmla="*/ 430169 h 508127"/>
                <a:gd name="connsiteX6" fmla="*/ 61229 w 252685"/>
                <a:gd name="connsiteY6" fmla="*/ 328569 h 508127"/>
                <a:gd name="connsiteX7" fmla="*/ 131079 w 252685"/>
                <a:gd name="connsiteY7" fmla="*/ 144419 h 508127"/>
                <a:gd name="connsiteX8" fmla="*/ 169179 w 252685"/>
                <a:gd name="connsiteY8" fmla="*/ 93619 h 508127"/>
                <a:gd name="connsiteX9" fmla="*/ 251729 w 252685"/>
                <a:gd name="connsiteY9" fmla="*/ 93619 h 508127"/>
                <a:gd name="connsiteX10" fmla="*/ 207279 w 252685"/>
                <a:gd name="connsiteY10" fmla="*/ 49169 h 50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2685" h="508127">
                  <a:moveTo>
                    <a:pt x="207279" y="49169"/>
                  </a:moveTo>
                  <a:cubicBezTo>
                    <a:pt x="182937" y="34352"/>
                    <a:pt x="131079" y="-15389"/>
                    <a:pt x="105679" y="4719"/>
                  </a:cubicBezTo>
                  <a:cubicBezTo>
                    <a:pt x="80279" y="24827"/>
                    <a:pt x="71812" y="111611"/>
                    <a:pt x="54879" y="169819"/>
                  </a:cubicBezTo>
                  <a:cubicBezTo>
                    <a:pt x="37946" y="228027"/>
                    <a:pt x="-14971" y="297877"/>
                    <a:pt x="4079" y="353969"/>
                  </a:cubicBezTo>
                  <a:cubicBezTo>
                    <a:pt x="23129" y="410061"/>
                    <a:pt x="139546" y="493669"/>
                    <a:pt x="169179" y="506369"/>
                  </a:cubicBezTo>
                  <a:cubicBezTo>
                    <a:pt x="198812" y="519069"/>
                    <a:pt x="199871" y="459802"/>
                    <a:pt x="181879" y="430169"/>
                  </a:cubicBezTo>
                  <a:cubicBezTo>
                    <a:pt x="163887" y="400536"/>
                    <a:pt x="69696" y="376194"/>
                    <a:pt x="61229" y="328569"/>
                  </a:cubicBezTo>
                  <a:cubicBezTo>
                    <a:pt x="52762" y="280944"/>
                    <a:pt x="113087" y="183577"/>
                    <a:pt x="131079" y="144419"/>
                  </a:cubicBezTo>
                  <a:cubicBezTo>
                    <a:pt x="149071" y="105261"/>
                    <a:pt x="149071" y="102086"/>
                    <a:pt x="169179" y="93619"/>
                  </a:cubicBezTo>
                  <a:cubicBezTo>
                    <a:pt x="189287" y="85152"/>
                    <a:pt x="245379" y="102086"/>
                    <a:pt x="251729" y="93619"/>
                  </a:cubicBezTo>
                  <a:cubicBezTo>
                    <a:pt x="258079" y="85152"/>
                    <a:pt x="231621" y="63986"/>
                    <a:pt x="207279" y="49169"/>
                  </a:cubicBezTo>
                  <a:close/>
                </a:path>
              </a:pathLst>
            </a:custGeom>
            <a:solidFill>
              <a:srgbClr val="E18D85"/>
            </a:solidFill>
            <a:ln w="9525" cmpd="sng">
              <a:solidFill>
                <a:srgbClr val="8080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405" name="Freeform 404"/>
            <p:cNvSpPr/>
            <p:nvPr/>
          </p:nvSpPr>
          <p:spPr>
            <a:xfrm>
              <a:off x="6576435" y="2113342"/>
              <a:ext cx="235305" cy="332948"/>
            </a:xfrm>
            <a:custGeom>
              <a:avLst/>
              <a:gdLst>
                <a:gd name="connsiteX0" fmla="*/ 45 w 235305"/>
                <a:gd name="connsiteY0" fmla="*/ 2645 h 332948"/>
                <a:gd name="connsiteX1" fmla="*/ 95295 w 235305"/>
                <a:gd name="connsiteY1" fmla="*/ 28045 h 332948"/>
                <a:gd name="connsiteX2" fmla="*/ 139745 w 235305"/>
                <a:gd name="connsiteY2" fmla="*/ 104245 h 332948"/>
                <a:gd name="connsiteX3" fmla="*/ 158795 w 235305"/>
                <a:gd name="connsiteY3" fmla="*/ 218545 h 332948"/>
                <a:gd name="connsiteX4" fmla="*/ 234995 w 235305"/>
                <a:gd name="connsiteY4" fmla="*/ 269345 h 332948"/>
                <a:gd name="connsiteX5" fmla="*/ 184195 w 235305"/>
                <a:gd name="connsiteY5" fmla="*/ 332845 h 332948"/>
                <a:gd name="connsiteX6" fmla="*/ 146095 w 235305"/>
                <a:gd name="connsiteY6" fmla="*/ 282045 h 332948"/>
                <a:gd name="connsiteX7" fmla="*/ 76245 w 235305"/>
                <a:gd name="connsiteY7" fmla="*/ 199495 h 332948"/>
                <a:gd name="connsiteX8" fmla="*/ 82595 w 235305"/>
                <a:gd name="connsiteY8" fmla="*/ 85195 h 332948"/>
                <a:gd name="connsiteX9" fmla="*/ 45 w 235305"/>
                <a:gd name="connsiteY9" fmla="*/ 2645 h 332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5305" h="332948">
                  <a:moveTo>
                    <a:pt x="45" y="2645"/>
                  </a:moveTo>
                  <a:cubicBezTo>
                    <a:pt x="2162" y="-6880"/>
                    <a:pt x="72012" y="11112"/>
                    <a:pt x="95295" y="28045"/>
                  </a:cubicBezTo>
                  <a:cubicBezTo>
                    <a:pt x="118578" y="44978"/>
                    <a:pt x="129162" y="72495"/>
                    <a:pt x="139745" y="104245"/>
                  </a:cubicBezTo>
                  <a:cubicBezTo>
                    <a:pt x="150328" y="135995"/>
                    <a:pt x="142920" y="191028"/>
                    <a:pt x="158795" y="218545"/>
                  </a:cubicBezTo>
                  <a:cubicBezTo>
                    <a:pt x="174670" y="246062"/>
                    <a:pt x="230762" y="250295"/>
                    <a:pt x="234995" y="269345"/>
                  </a:cubicBezTo>
                  <a:cubicBezTo>
                    <a:pt x="239228" y="288395"/>
                    <a:pt x="199012" y="330728"/>
                    <a:pt x="184195" y="332845"/>
                  </a:cubicBezTo>
                  <a:cubicBezTo>
                    <a:pt x="169378" y="334962"/>
                    <a:pt x="164087" y="304270"/>
                    <a:pt x="146095" y="282045"/>
                  </a:cubicBezTo>
                  <a:cubicBezTo>
                    <a:pt x="128103" y="259820"/>
                    <a:pt x="86828" y="232303"/>
                    <a:pt x="76245" y="199495"/>
                  </a:cubicBezTo>
                  <a:cubicBezTo>
                    <a:pt x="65662" y="166687"/>
                    <a:pt x="95295" y="110595"/>
                    <a:pt x="82595" y="85195"/>
                  </a:cubicBezTo>
                  <a:cubicBezTo>
                    <a:pt x="69895" y="59795"/>
                    <a:pt x="-2072" y="12170"/>
                    <a:pt x="45" y="2645"/>
                  </a:cubicBezTo>
                  <a:close/>
                </a:path>
              </a:pathLst>
            </a:custGeom>
            <a:solidFill>
              <a:srgbClr val="E18D85"/>
            </a:solidFill>
            <a:ln w="9525" cmpd="sng">
              <a:solidFill>
                <a:srgbClr val="8080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406" name="Freeform 405"/>
            <p:cNvSpPr/>
            <p:nvPr/>
          </p:nvSpPr>
          <p:spPr>
            <a:xfrm>
              <a:off x="6510379" y="2488255"/>
              <a:ext cx="271000" cy="97156"/>
            </a:xfrm>
            <a:custGeom>
              <a:avLst/>
              <a:gdLst>
                <a:gd name="connsiteX0" fmla="*/ 51540 w 271000"/>
                <a:gd name="connsiteY0" fmla="*/ 125 h 97155"/>
                <a:gd name="connsiteX1" fmla="*/ 740 w 271000"/>
                <a:gd name="connsiteY1" fmla="*/ 38225 h 97155"/>
                <a:gd name="connsiteX2" fmla="*/ 89640 w 271000"/>
                <a:gd name="connsiteY2" fmla="*/ 95375 h 97155"/>
                <a:gd name="connsiteX3" fmla="*/ 242040 w 271000"/>
                <a:gd name="connsiteY3" fmla="*/ 76325 h 97155"/>
                <a:gd name="connsiteX4" fmla="*/ 261090 w 271000"/>
                <a:gd name="connsiteY4" fmla="*/ 12825 h 97155"/>
                <a:gd name="connsiteX5" fmla="*/ 127740 w 271000"/>
                <a:gd name="connsiteY5" fmla="*/ 25525 h 97155"/>
                <a:gd name="connsiteX6" fmla="*/ 51540 w 271000"/>
                <a:gd name="connsiteY6" fmla="*/ 125 h 97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000" h="97155">
                  <a:moveTo>
                    <a:pt x="51540" y="125"/>
                  </a:moveTo>
                  <a:cubicBezTo>
                    <a:pt x="30373" y="2242"/>
                    <a:pt x="-5610" y="22350"/>
                    <a:pt x="740" y="38225"/>
                  </a:cubicBezTo>
                  <a:cubicBezTo>
                    <a:pt x="7090" y="54100"/>
                    <a:pt x="49423" y="89025"/>
                    <a:pt x="89640" y="95375"/>
                  </a:cubicBezTo>
                  <a:cubicBezTo>
                    <a:pt x="129857" y="101725"/>
                    <a:pt x="213465" y="90083"/>
                    <a:pt x="242040" y="76325"/>
                  </a:cubicBezTo>
                  <a:cubicBezTo>
                    <a:pt x="270615" y="62567"/>
                    <a:pt x="280140" y="21292"/>
                    <a:pt x="261090" y="12825"/>
                  </a:cubicBezTo>
                  <a:cubicBezTo>
                    <a:pt x="242040" y="4358"/>
                    <a:pt x="162665" y="27642"/>
                    <a:pt x="127740" y="25525"/>
                  </a:cubicBezTo>
                  <a:cubicBezTo>
                    <a:pt x="92815" y="23408"/>
                    <a:pt x="72707" y="-1992"/>
                    <a:pt x="51540" y="125"/>
                  </a:cubicBezTo>
                  <a:close/>
                </a:path>
              </a:pathLst>
            </a:custGeom>
            <a:solidFill>
              <a:srgbClr val="E18D85"/>
            </a:solidFill>
            <a:ln w="9525" cmpd="sng">
              <a:solidFill>
                <a:srgbClr val="8080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grpSp>
      <p:grpSp>
        <p:nvGrpSpPr>
          <p:cNvPr id="407" name="Group 406"/>
          <p:cNvGrpSpPr/>
          <p:nvPr/>
        </p:nvGrpSpPr>
        <p:grpSpPr>
          <a:xfrm rot="1275192" flipH="1" flipV="1">
            <a:off x="4810336" y="4305105"/>
            <a:ext cx="71262" cy="114639"/>
            <a:chOff x="7076802" y="1408823"/>
            <a:chExt cx="1359025" cy="1370580"/>
          </a:xfrm>
          <a:effectLst>
            <a:outerShdw blurRad="82550" dist="38100" dir="2700000" algn="tl" rotWithShape="0">
              <a:schemeClr val="accent1">
                <a:lumMod val="75000"/>
                <a:alpha val="63000"/>
              </a:schemeClr>
            </a:outerShdw>
          </a:effectLst>
        </p:grpSpPr>
        <p:sp>
          <p:nvSpPr>
            <p:cNvPr id="408" name="Freeform 407"/>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3399FF"/>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409" name="Freeform 408"/>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99FFCC"/>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nvGrpSpPr>
          <p:cNvPr id="410" name="Group 409"/>
          <p:cNvGrpSpPr/>
          <p:nvPr/>
        </p:nvGrpSpPr>
        <p:grpSpPr>
          <a:xfrm flipH="1" flipV="1">
            <a:off x="4910995" y="4525779"/>
            <a:ext cx="71262" cy="114639"/>
            <a:chOff x="7076802" y="1408823"/>
            <a:chExt cx="1359025" cy="1370580"/>
          </a:xfrm>
          <a:effectLst>
            <a:outerShdw blurRad="82550" dist="38100" dir="2700000" algn="tl" rotWithShape="0">
              <a:schemeClr val="accent1">
                <a:lumMod val="75000"/>
                <a:alpha val="63000"/>
              </a:schemeClr>
            </a:outerShdw>
          </a:effectLst>
        </p:grpSpPr>
        <p:sp>
          <p:nvSpPr>
            <p:cNvPr id="411" name="Freeform 410"/>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3399FF"/>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412" name="Freeform 411"/>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99FFCC"/>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nvGrpSpPr>
          <p:cNvPr id="413" name="Group 412"/>
          <p:cNvGrpSpPr/>
          <p:nvPr/>
        </p:nvGrpSpPr>
        <p:grpSpPr>
          <a:xfrm rot="5879013" flipH="1" flipV="1">
            <a:off x="4977974" y="4239353"/>
            <a:ext cx="71262" cy="114640"/>
            <a:chOff x="7076802" y="1408823"/>
            <a:chExt cx="1359025" cy="1370580"/>
          </a:xfrm>
          <a:effectLst>
            <a:outerShdw blurRad="82550" dist="38100" dir="2700000" algn="tl" rotWithShape="0">
              <a:schemeClr val="accent1">
                <a:lumMod val="75000"/>
                <a:alpha val="63000"/>
              </a:schemeClr>
            </a:outerShdw>
          </a:effectLst>
        </p:grpSpPr>
        <p:sp>
          <p:nvSpPr>
            <p:cNvPr id="414" name="Freeform 413"/>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3399FF"/>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415" name="Freeform 414"/>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99FFCC"/>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sp>
        <p:nvSpPr>
          <p:cNvPr id="580" name="Right Arrow 579"/>
          <p:cNvSpPr/>
          <p:nvPr/>
        </p:nvSpPr>
        <p:spPr>
          <a:xfrm>
            <a:off x="5630299" y="4299783"/>
            <a:ext cx="497840" cy="381429"/>
          </a:xfrm>
          <a:prstGeom prst="rightArrow">
            <a:avLst/>
          </a:prstGeom>
          <a:solidFill>
            <a:srgbClr val="3366FF"/>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581" name="TextBox 580"/>
          <p:cNvSpPr txBox="1"/>
          <p:nvPr/>
        </p:nvSpPr>
        <p:spPr>
          <a:xfrm>
            <a:off x="5426090" y="4676498"/>
            <a:ext cx="556563" cy="307777"/>
          </a:xfrm>
          <a:prstGeom prst="rect">
            <a:avLst/>
          </a:prstGeom>
          <a:noFill/>
        </p:spPr>
        <p:txBody>
          <a:bodyPr wrap="none" rtlCol="0">
            <a:spAutoFit/>
          </a:bodyPr>
          <a:lstStyle/>
          <a:p>
            <a:r>
              <a:rPr lang="en-US" sz="1400" b="1" dirty="0" smtClean="0"/>
              <a:t>time</a:t>
            </a:r>
            <a:endParaRPr lang="en-US" sz="1400" b="1" dirty="0"/>
          </a:p>
        </p:txBody>
      </p:sp>
      <p:sp>
        <p:nvSpPr>
          <p:cNvPr id="582" name="Right Arrow 581"/>
          <p:cNvSpPr/>
          <p:nvPr/>
        </p:nvSpPr>
        <p:spPr>
          <a:xfrm>
            <a:off x="5440038" y="4299783"/>
            <a:ext cx="497840" cy="381429"/>
          </a:xfrm>
          <a:prstGeom prst="rightArrow">
            <a:avLst/>
          </a:prstGeom>
          <a:solidFill>
            <a:srgbClr val="3366FF"/>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583" name="Right Arrow 582"/>
          <p:cNvSpPr/>
          <p:nvPr/>
        </p:nvSpPr>
        <p:spPr>
          <a:xfrm>
            <a:off x="5262704" y="4299783"/>
            <a:ext cx="497840" cy="381429"/>
          </a:xfrm>
          <a:prstGeom prst="rightArrow">
            <a:avLst/>
          </a:prstGeom>
          <a:solidFill>
            <a:srgbClr val="3366FF"/>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705" name="Freeform 704"/>
          <p:cNvSpPr/>
          <p:nvPr/>
        </p:nvSpPr>
        <p:spPr>
          <a:xfrm rot="1854527">
            <a:off x="2066570" y="4207281"/>
            <a:ext cx="285770" cy="254255"/>
          </a:xfrm>
          <a:custGeom>
            <a:avLst/>
            <a:gdLst>
              <a:gd name="connsiteX0" fmla="*/ 208973 w 285770"/>
              <a:gd name="connsiteY0" fmla="*/ 23079 h 254255"/>
              <a:gd name="connsiteX1" fmla="*/ 69273 w 285770"/>
              <a:gd name="connsiteY1" fmla="*/ 854 h 254255"/>
              <a:gd name="connsiteX2" fmla="*/ 12123 w 285770"/>
              <a:gd name="connsiteY2" fmla="*/ 42129 h 254255"/>
              <a:gd name="connsiteX3" fmla="*/ 12123 w 285770"/>
              <a:gd name="connsiteY3" fmla="*/ 178654 h 254255"/>
              <a:gd name="connsiteX4" fmla="*/ 142298 w 285770"/>
              <a:gd name="connsiteY4" fmla="*/ 248504 h 254255"/>
              <a:gd name="connsiteX5" fmla="*/ 256598 w 285770"/>
              <a:gd name="connsiteY5" fmla="*/ 235804 h 254255"/>
              <a:gd name="connsiteX6" fmla="*/ 281998 w 285770"/>
              <a:gd name="connsiteY6" fmla="*/ 121504 h 254255"/>
              <a:gd name="connsiteX7" fmla="*/ 208973 w 285770"/>
              <a:gd name="connsiteY7" fmla="*/ 23079 h 254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770" h="254255">
                <a:moveTo>
                  <a:pt x="208973" y="23079"/>
                </a:moveTo>
                <a:cubicBezTo>
                  <a:pt x="173519" y="2971"/>
                  <a:pt x="102081" y="-2321"/>
                  <a:pt x="69273" y="854"/>
                </a:cubicBezTo>
                <a:cubicBezTo>
                  <a:pt x="36465" y="4029"/>
                  <a:pt x="21648" y="12496"/>
                  <a:pt x="12123" y="42129"/>
                </a:cubicBezTo>
                <a:cubicBezTo>
                  <a:pt x="2598" y="71762"/>
                  <a:pt x="-9573" y="144258"/>
                  <a:pt x="12123" y="178654"/>
                </a:cubicBezTo>
                <a:cubicBezTo>
                  <a:pt x="33819" y="213050"/>
                  <a:pt x="101552" y="238979"/>
                  <a:pt x="142298" y="248504"/>
                </a:cubicBezTo>
                <a:cubicBezTo>
                  <a:pt x="183044" y="258029"/>
                  <a:pt x="233315" y="256971"/>
                  <a:pt x="256598" y="235804"/>
                </a:cubicBezTo>
                <a:cubicBezTo>
                  <a:pt x="279881" y="214637"/>
                  <a:pt x="292581" y="158016"/>
                  <a:pt x="281998" y="121504"/>
                </a:cubicBezTo>
                <a:cubicBezTo>
                  <a:pt x="271415" y="84992"/>
                  <a:pt x="244427" y="43187"/>
                  <a:pt x="208973" y="23079"/>
                </a:cubicBezTo>
                <a:close/>
              </a:path>
            </a:pathLst>
          </a:custGeom>
          <a:gradFill>
            <a:gsLst>
              <a:gs pos="1000">
                <a:srgbClr val="FFFF00"/>
              </a:gs>
              <a:gs pos="100000">
                <a:schemeClr val="bg1"/>
              </a:gs>
            </a:gsLst>
            <a:lin ang="11280000" scaled="0"/>
          </a:gradFill>
          <a:ln>
            <a:noFill/>
          </a:ln>
          <a:effectLst>
            <a:outerShdw blurRad="82550" dist="38100" dir="2700000" algn="tl" rotWithShape="0">
              <a:schemeClr val="accent1">
                <a:lumMod val="75000"/>
                <a:alpha val="63000"/>
              </a:scheme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35" name="Group 121"/>
          <p:cNvGrpSpPr>
            <a:grpSpLocks/>
          </p:cNvGrpSpPr>
          <p:nvPr/>
        </p:nvGrpSpPr>
        <p:grpSpPr bwMode="auto">
          <a:xfrm rot="20153962">
            <a:off x="1969075" y="4199845"/>
            <a:ext cx="177265" cy="72822"/>
            <a:chOff x="543" y="1929"/>
            <a:chExt cx="1035" cy="414"/>
          </a:xfrm>
          <a:effectLst>
            <a:outerShdw blurRad="82550" dist="38100" dir="2700000" algn="tl" rotWithShape="0">
              <a:srgbClr val="008000">
                <a:alpha val="63000"/>
              </a:srgbClr>
            </a:outerShdw>
          </a:effectLst>
        </p:grpSpPr>
        <p:sp>
          <p:nvSpPr>
            <p:cNvPr id="236" name="Oval 122"/>
            <p:cNvSpPr>
              <a:spLocks noChangeArrowheads="1"/>
            </p:cNvSpPr>
            <p:nvPr/>
          </p:nvSpPr>
          <p:spPr bwMode="auto">
            <a:xfrm>
              <a:off x="543" y="1929"/>
              <a:ext cx="1035" cy="414"/>
            </a:xfrm>
            <a:prstGeom prst="ellipse">
              <a:avLst/>
            </a:prstGeom>
            <a:solidFill>
              <a:srgbClr val="FFC7EB"/>
            </a:solidFill>
            <a:ln w="6350" cmpd="sng">
              <a:solidFill>
                <a:schemeClr val="bg1">
                  <a:lumMod val="50000"/>
                </a:schemeClr>
              </a:solidFill>
              <a:round/>
              <a:headEnd/>
              <a:tailEnd/>
            </a:ln>
            <a:effectLst>
              <a:outerShdw blurRad="50800" dist="38100" dir="2700000">
                <a:srgbClr val="000000">
                  <a:alpha val="43000"/>
                </a:srgbClr>
              </a:outerShdw>
            </a:effectLst>
          </p:spPr>
          <p:txBody>
            <a:bodyPr wrap="none" anchor="ctr"/>
            <a:lstStyle/>
            <a:p>
              <a:pPr algn="l"/>
              <a:endParaRPr lang="en-US" dirty="0">
                <a:solidFill>
                  <a:srgbClr val="000000"/>
                </a:solidFill>
                <a:latin typeface="Helvetica"/>
                <a:cs typeface="Helvetica"/>
              </a:endParaRPr>
            </a:p>
          </p:txBody>
        </p:sp>
        <p:sp>
          <p:nvSpPr>
            <p:cNvPr id="237" name="Oval 123"/>
            <p:cNvSpPr>
              <a:spLocks noChangeArrowheads="1"/>
            </p:cNvSpPr>
            <p:nvPr/>
          </p:nvSpPr>
          <p:spPr bwMode="auto">
            <a:xfrm>
              <a:off x="606" y="1963"/>
              <a:ext cx="901" cy="351"/>
            </a:xfrm>
            <a:prstGeom prst="ellipse">
              <a:avLst/>
            </a:prstGeom>
            <a:solidFill>
              <a:schemeClr val="bg1">
                <a:lumMod val="85000"/>
              </a:schemeClr>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38" name="Oval 124"/>
            <p:cNvSpPr>
              <a:spLocks noChangeArrowheads="1"/>
            </p:cNvSpPr>
            <p:nvPr/>
          </p:nvSpPr>
          <p:spPr bwMode="auto">
            <a:xfrm>
              <a:off x="1134" y="203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39" name="Oval 125"/>
            <p:cNvSpPr>
              <a:spLocks noChangeArrowheads="1"/>
            </p:cNvSpPr>
            <p:nvPr/>
          </p:nvSpPr>
          <p:spPr bwMode="auto">
            <a:xfrm>
              <a:off x="1134" y="206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40" name="Oval 126"/>
            <p:cNvSpPr>
              <a:spLocks noChangeArrowheads="1"/>
            </p:cNvSpPr>
            <p:nvPr/>
          </p:nvSpPr>
          <p:spPr bwMode="auto">
            <a:xfrm>
              <a:off x="1143" y="2088"/>
              <a:ext cx="276"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41" name="Oval 127"/>
            <p:cNvSpPr>
              <a:spLocks noChangeArrowheads="1"/>
            </p:cNvSpPr>
            <p:nvPr/>
          </p:nvSpPr>
          <p:spPr bwMode="auto">
            <a:xfrm>
              <a:off x="1284" y="206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42" name="Oval 128"/>
            <p:cNvSpPr>
              <a:spLocks noChangeArrowheads="1"/>
            </p:cNvSpPr>
            <p:nvPr/>
          </p:nvSpPr>
          <p:spPr bwMode="auto">
            <a:xfrm>
              <a:off x="1287" y="2115"/>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43" name="Oval 129"/>
            <p:cNvSpPr>
              <a:spLocks noChangeArrowheads="1"/>
            </p:cNvSpPr>
            <p:nvPr/>
          </p:nvSpPr>
          <p:spPr bwMode="auto">
            <a:xfrm>
              <a:off x="1290" y="2148"/>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grpSp>
          <p:nvGrpSpPr>
            <p:cNvPr id="244" name="Group 135"/>
            <p:cNvGrpSpPr>
              <a:grpSpLocks/>
            </p:cNvGrpSpPr>
            <p:nvPr/>
          </p:nvGrpSpPr>
          <p:grpSpPr bwMode="auto">
            <a:xfrm>
              <a:off x="702" y="2037"/>
              <a:ext cx="189" cy="147"/>
              <a:chOff x="552" y="783"/>
              <a:chExt cx="153" cy="111"/>
            </a:xfrm>
          </p:grpSpPr>
          <p:sp>
            <p:nvSpPr>
              <p:cNvPr id="245" name="Oval 136"/>
              <p:cNvSpPr>
                <a:spLocks noChangeArrowheads="1"/>
              </p:cNvSpPr>
              <p:nvPr/>
            </p:nvSpPr>
            <p:spPr bwMode="auto">
              <a:xfrm>
                <a:off x="555" y="810"/>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46" name="Oval 137"/>
              <p:cNvSpPr>
                <a:spLocks noChangeArrowheads="1"/>
              </p:cNvSpPr>
              <p:nvPr/>
            </p:nvSpPr>
            <p:spPr bwMode="auto">
              <a:xfrm>
                <a:off x="552" y="783"/>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47" name="Oval 138"/>
              <p:cNvSpPr>
                <a:spLocks noChangeArrowheads="1"/>
              </p:cNvSpPr>
              <p:nvPr/>
            </p:nvSpPr>
            <p:spPr bwMode="auto">
              <a:xfrm>
                <a:off x="555" y="837"/>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248" name="Oval 139"/>
              <p:cNvSpPr>
                <a:spLocks noChangeArrowheads="1"/>
              </p:cNvSpPr>
              <p:nvPr/>
            </p:nvSpPr>
            <p:spPr bwMode="auto">
              <a:xfrm>
                <a:off x="558" y="867"/>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grpSp>
      </p:grpSp>
      <p:sp>
        <p:nvSpPr>
          <p:cNvPr id="801" name="Right Arrow 800"/>
          <p:cNvSpPr/>
          <p:nvPr/>
        </p:nvSpPr>
        <p:spPr>
          <a:xfrm>
            <a:off x="3093544" y="4299783"/>
            <a:ext cx="497840" cy="381429"/>
          </a:xfrm>
          <a:prstGeom prst="rightArrow">
            <a:avLst/>
          </a:prstGeom>
          <a:solidFill>
            <a:srgbClr val="3366FF"/>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993" name="TextBox 992"/>
          <p:cNvSpPr txBox="1"/>
          <p:nvPr/>
        </p:nvSpPr>
        <p:spPr>
          <a:xfrm>
            <a:off x="1119518" y="4380816"/>
            <a:ext cx="902085" cy="461665"/>
          </a:xfrm>
          <a:prstGeom prst="rect">
            <a:avLst/>
          </a:prstGeom>
          <a:noFill/>
        </p:spPr>
        <p:txBody>
          <a:bodyPr wrap="square" rtlCol="0">
            <a:spAutoFit/>
          </a:bodyPr>
          <a:lstStyle/>
          <a:p>
            <a:r>
              <a:rPr lang="en-US" sz="1200" dirty="0" err="1" smtClean="0"/>
              <a:t>cyano</a:t>
            </a:r>
            <a:r>
              <a:rPr lang="en-US" sz="1200" dirty="0"/>
              <a:t>-</a:t>
            </a:r>
            <a:r>
              <a:rPr lang="en-US" sz="1200" dirty="0" smtClean="0"/>
              <a:t>bacteria</a:t>
            </a:r>
            <a:endParaRPr lang="en-US" sz="1200" dirty="0"/>
          </a:p>
        </p:txBody>
      </p:sp>
      <p:sp>
        <p:nvSpPr>
          <p:cNvPr id="996" name="Freeform 995"/>
          <p:cNvSpPr/>
          <p:nvPr/>
        </p:nvSpPr>
        <p:spPr>
          <a:xfrm rot="20541382" flipH="1">
            <a:off x="777576" y="2832295"/>
            <a:ext cx="464499" cy="877197"/>
          </a:xfrm>
          <a:custGeom>
            <a:avLst/>
            <a:gdLst>
              <a:gd name="connsiteX0" fmla="*/ 6208710 w 6410691"/>
              <a:gd name="connsiteY0" fmla="*/ 0 h 1317591"/>
              <a:gd name="connsiteX1" fmla="*/ 5923840 w 6410691"/>
              <a:gd name="connsiteY1" fmla="*/ 427327 h 1317591"/>
              <a:gd name="connsiteX2" fmla="*/ 1971282 w 6410691"/>
              <a:gd name="connsiteY2" fmla="*/ 593509 h 1317591"/>
              <a:gd name="connsiteX3" fmla="*/ 48416 w 6410691"/>
              <a:gd name="connsiteY3" fmla="*/ 878394 h 1317591"/>
              <a:gd name="connsiteX4" fmla="*/ 535067 w 6410691"/>
              <a:gd name="connsiteY4" fmla="*/ 1317591 h 1317591"/>
              <a:gd name="connsiteX0" fmla="*/ 6208710 w 6534687"/>
              <a:gd name="connsiteY0" fmla="*/ 0 h 1317591"/>
              <a:gd name="connsiteX1" fmla="*/ 5923840 w 6534687"/>
              <a:gd name="connsiteY1" fmla="*/ 427327 h 1317591"/>
              <a:gd name="connsiteX2" fmla="*/ 48416 w 6534687"/>
              <a:gd name="connsiteY2" fmla="*/ 878394 h 1317591"/>
              <a:gd name="connsiteX3" fmla="*/ 535067 w 6534687"/>
              <a:gd name="connsiteY3" fmla="*/ 1317591 h 1317591"/>
              <a:gd name="connsiteX0" fmla="*/ 5673641 w 5944950"/>
              <a:gd name="connsiteY0" fmla="*/ 0 h 1317591"/>
              <a:gd name="connsiteX1" fmla="*/ 5388771 w 5944950"/>
              <a:gd name="connsiteY1" fmla="*/ 427327 h 1317591"/>
              <a:gd name="connsiteX2" fmla="*/ 5595420 w 5944950"/>
              <a:gd name="connsiteY2" fmla="*/ 964528 h 1317591"/>
              <a:gd name="connsiteX3" fmla="*/ -2 w 5944950"/>
              <a:gd name="connsiteY3" fmla="*/ 1317591 h 1317591"/>
              <a:gd name="connsiteX0" fmla="*/ 5673641 w 5899112"/>
              <a:gd name="connsiteY0" fmla="*/ 0 h 1317591"/>
              <a:gd name="connsiteX1" fmla="*/ 5388771 w 5899112"/>
              <a:gd name="connsiteY1" fmla="*/ 427327 h 1317591"/>
              <a:gd name="connsiteX2" fmla="*/ 4971365 w 5899112"/>
              <a:gd name="connsiteY2" fmla="*/ 431182 h 1317591"/>
              <a:gd name="connsiteX3" fmla="*/ 5595420 w 5899112"/>
              <a:gd name="connsiteY3" fmla="*/ 964528 h 1317591"/>
              <a:gd name="connsiteX4" fmla="*/ -2 w 5899112"/>
              <a:gd name="connsiteY4" fmla="*/ 1317591 h 1317591"/>
              <a:gd name="connsiteX0" fmla="*/ 2223559 w 2449030"/>
              <a:gd name="connsiteY0" fmla="*/ 0 h 1196263"/>
              <a:gd name="connsiteX1" fmla="*/ 1938689 w 2449030"/>
              <a:gd name="connsiteY1" fmla="*/ 427327 h 1196263"/>
              <a:gd name="connsiteX2" fmla="*/ 1521283 w 2449030"/>
              <a:gd name="connsiteY2" fmla="*/ 431182 h 1196263"/>
              <a:gd name="connsiteX3" fmla="*/ 2145338 w 2449030"/>
              <a:gd name="connsiteY3" fmla="*/ 964528 h 1196263"/>
              <a:gd name="connsiteX4" fmla="*/ 1 w 2449030"/>
              <a:gd name="connsiteY4" fmla="*/ 1196263 h 1196263"/>
              <a:gd name="connsiteX0" fmla="*/ 2223559 w 2276731"/>
              <a:gd name="connsiteY0" fmla="*/ 0 h 1196263"/>
              <a:gd name="connsiteX1" fmla="*/ 1938689 w 2276731"/>
              <a:gd name="connsiteY1" fmla="*/ 427327 h 1196263"/>
              <a:gd name="connsiteX2" fmla="*/ 2145338 w 2276731"/>
              <a:gd name="connsiteY2" fmla="*/ 964528 h 1196263"/>
              <a:gd name="connsiteX3" fmla="*/ 1 w 2276731"/>
              <a:gd name="connsiteY3" fmla="*/ 1196263 h 1196263"/>
              <a:gd name="connsiteX0" fmla="*/ 2223559 w 4767079"/>
              <a:gd name="connsiteY0" fmla="*/ 0 h 1196263"/>
              <a:gd name="connsiteX1" fmla="*/ 4767025 w 4767079"/>
              <a:gd name="connsiteY1" fmla="*/ 372867 h 1196263"/>
              <a:gd name="connsiteX2" fmla="*/ 2145338 w 4767079"/>
              <a:gd name="connsiteY2" fmla="*/ 964528 h 1196263"/>
              <a:gd name="connsiteX3" fmla="*/ 1 w 4767079"/>
              <a:gd name="connsiteY3" fmla="*/ 1196263 h 1196263"/>
              <a:gd name="connsiteX0" fmla="*/ 2223559 w 4767226"/>
              <a:gd name="connsiteY0" fmla="*/ 0 h 1196263"/>
              <a:gd name="connsiteX1" fmla="*/ 4767025 w 4767226"/>
              <a:gd name="connsiteY1" fmla="*/ 372867 h 1196263"/>
              <a:gd name="connsiteX2" fmla="*/ 2145338 w 4767226"/>
              <a:gd name="connsiteY2" fmla="*/ 964528 h 1196263"/>
              <a:gd name="connsiteX3" fmla="*/ 1 w 4767226"/>
              <a:gd name="connsiteY3" fmla="*/ 1196263 h 1196263"/>
              <a:gd name="connsiteX0" fmla="*/ 2223559 w 4871119"/>
              <a:gd name="connsiteY0" fmla="*/ 0 h 1196263"/>
              <a:gd name="connsiteX1" fmla="*/ 4767025 w 4871119"/>
              <a:gd name="connsiteY1" fmla="*/ 372867 h 1196263"/>
              <a:gd name="connsiteX2" fmla="*/ 4228727 w 4871119"/>
              <a:gd name="connsiteY2" fmla="*/ 981269 h 1196263"/>
              <a:gd name="connsiteX3" fmla="*/ 1 w 4871119"/>
              <a:gd name="connsiteY3" fmla="*/ 1196263 h 1196263"/>
            </a:gdLst>
            <a:ahLst/>
            <a:cxnLst>
              <a:cxn ang="0">
                <a:pos x="connsiteX0" y="connsiteY0"/>
              </a:cxn>
              <a:cxn ang="0">
                <a:pos x="connsiteX1" y="connsiteY1"/>
              </a:cxn>
              <a:cxn ang="0">
                <a:pos x="connsiteX2" y="connsiteY2"/>
              </a:cxn>
              <a:cxn ang="0">
                <a:pos x="connsiteX3" y="connsiteY3"/>
              </a:cxn>
            </a:cxnLst>
            <a:rect l="l" t="t" r="r" b="b"/>
            <a:pathLst>
              <a:path w="4871119" h="1196263">
                <a:moveTo>
                  <a:pt x="2223559" y="0"/>
                </a:moveTo>
                <a:cubicBezTo>
                  <a:pt x="4159289" y="103541"/>
                  <a:pt x="4432830" y="209322"/>
                  <a:pt x="4767025" y="372867"/>
                </a:cubicBezTo>
                <a:cubicBezTo>
                  <a:pt x="5101220" y="536412"/>
                  <a:pt x="4551842" y="853113"/>
                  <a:pt x="4228727" y="981269"/>
                </a:cubicBezTo>
                <a:cubicBezTo>
                  <a:pt x="3989358" y="1101949"/>
                  <a:pt x="1" y="1196263"/>
                  <a:pt x="1" y="1196263"/>
                </a:cubicBezTo>
              </a:path>
            </a:pathLst>
          </a:custGeom>
          <a:ln>
            <a:solidFill>
              <a:srgbClr val="0080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98" name="Freeform 997"/>
          <p:cNvSpPr/>
          <p:nvPr/>
        </p:nvSpPr>
        <p:spPr>
          <a:xfrm>
            <a:off x="1016770" y="1208014"/>
            <a:ext cx="598412" cy="267751"/>
          </a:xfrm>
          <a:custGeom>
            <a:avLst/>
            <a:gdLst>
              <a:gd name="connsiteX0" fmla="*/ 65694 w 552346"/>
              <a:gd name="connsiteY0" fmla="*/ 605380 h 605380"/>
              <a:gd name="connsiteX1" fmla="*/ 41955 w 552346"/>
              <a:gd name="connsiteY1" fmla="*/ 178053 h 605380"/>
              <a:gd name="connsiteX2" fmla="*/ 552346 w 552346"/>
              <a:gd name="connsiteY2" fmla="*/ 0 h 605380"/>
              <a:gd name="connsiteX0" fmla="*/ 29434 w 516086"/>
              <a:gd name="connsiteY0" fmla="*/ 620302 h 620302"/>
              <a:gd name="connsiteX1" fmla="*/ 76815 w 516086"/>
              <a:gd name="connsiteY1" fmla="*/ 60895 h 620302"/>
              <a:gd name="connsiteX2" fmla="*/ 516086 w 516086"/>
              <a:gd name="connsiteY2" fmla="*/ 14922 h 620302"/>
              <a:gd name="connsiteX0" fmla="*/ 12069 w 610481"/>
              <a:gd name="connsiteY0" fmla="*/ 234222 h 234222"/>
              <a:gd name="connsiteX1" fmla="*/ 171210 w 610481"/>
              <a:gd name="connsiteY1" fmla="*/ 60895 h 234222"/>
              <a:gd name="connsiteX2" fmla="*/ 610481 w 610481"/>
              <a:gd name="connsiteY2" fmla="*/ 14922 h 234222"/>
              <a:gd name="connsiteX0" fmla="*/ 0 w 598412"/>
              <a:gd name="connsiteY0" fmla="*/ 234222 h 234222"/>
              <a:gd name="connsiteX1" fmla="*/ 159141 w 598412"/>
              <a:gd name="connsiteY1" fmla="*/ 60895 h 234222"/>
              <a:gd name="connsiteX2" fmla="*/ 598412 w 598412"/>
              <a:gd name="connsiteY2" fmla="*/ 14922 h 234222"/>
              <a:gd name="connsiteX0" fmla="*/ 0 w 598412"/>
              <a:gd name="connsiteY0" fmla="*/ 267751 h 267751"/>
              <a:gd name="connsiteX1" fmla="*/ 209941 w 598412"/>
              <a:gd name="connsiteY1" fmla="*/ 43624 h 267751"/>
              <a:gd name="connsiteX2" fmla="*/ 598412 w 598412"/>
              <a:gd name="connsiteY2" fmla="*/ 48451 h 267751"/>
            </a:gdLst>
            <a:ahLst/>
            <a:cxnLst>
              <a:cxn ang="0">
                <a:pos x="connsiteX0" y="connsiteY0"/>
              </a:cxn>
              <a:cxn ang="0">
                <a:pos x="connsiteX1" y="connsiteY1"/>
              </a:cxn>
              <a:cxn ang="0">
                <a:pos x="connsiteX2" y="connsiteY2"/>
              </a:cxn>
            </a:cxnLst>
            <a:rect l="l" t="t" r="r" b="b"/>
            <a:pathLst>
              <a:path w="598412" h="267751">
                <a:moveTo>
                  <a:pt x="0" y="267751"/>
                </a:moveTo>
                <a:cubicBezTo>
                  <a:pt x="69496" y="165496"/>
                  <a:pt x="128832" y="144521"/>
                  <a:pt x="209941" y="43624"/>
                </a:cubicBezTo>
                <a:cubicBezTo>
                  <a:pt x="291050" y="-57273"/>
                  <a:pt x="598412" y="48451"/>
                  <a:pt x="598412" y="48451"/>
                </a:cubicBezTo>
              </a:path>
            </a:pathLst>
          </a:custGeom>
          <a:ln>
            <a:solidFill>
              <a:srgbClr val="FF00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99" name="TextBox 998"/>
          <p:cNvSpPr txBox="1"/>
          <p:nvPr/>
        </p:nvSpPr>
        <p:spPr>
          <a:xfrm>
            <a:off x="1675261" y="1066543"/>
            <a:ext cx="1587494" cy="338554"/>
          </a:xfrm>
          <a:prstGeom prst="rect">
            <a:avLst/>
          </a:prstGeom>
          <a:noFill/>
        </p:spPr>
        <p:txBody>
          <a:bodyPr wrap="none" rtlCol="0">
            <a:spAutoFit/>
          </a:bodyPr>
          <a:lstStyle/>
          <a:p>
            <a:r>
              <a:rPr lang="en-US" sz="1600" dirty="0" smtClean="0"/>
              <a:t>animals &amp; fungi</a:t>
            </a:r>
            <a:endParaRPr lang="en-US" sz="1600" dirty="0"/>
          </a:p>
        </p:txBody>
      </p:sp>
      <p:sp>
        <p:nvSpPr>
          <p:cNvPr id="2" name="TextBox 1"/>
          <p:cNvSpPr txBox="1"/>
          <p:nvPr/>
        </p:nvSpPr>
        <p:spPr>
          <a:xfrm>
            <a:off x="283583" y="357541"/>
            <a:ext cx="8644517" cy="646331"/>
          </a:xfrm>
          <a:prstGeom prst="rect">
            <a:avLst/>
          </a:prstGeom>
          <a:noFill/>
        </p:spPr>
        <p:txBody>
          <a:bodyPr wrap="square" rtlCol="0">
            <a:spAutoFit/>
          </a:bodyPr>
          <a:lstStyle/>
          <a:p>
            <a:pPr marL="357188" indent="-357188" algn="l"/>
            <a:r>
              <a:rPr lang="en-US" dirty="0" smtClean="0"/>
              <a:t>Endosymbiotic theory states that a descendent of the original eukaryote performed the same feat with a cyanobacterium, becoming the ancestor of all plants:</a:t>
            </a:r>
            <a:endParaRPr lang="en-US" dirty="0"/>
          </a:p>
        </p:txBody>
      </p:sp>
      <p:sp>
        <p:nvSpPr>
          <p:cNvPr id="505" name="Freeform 504"/>
          <p:cNvSpPr/>
          <p:nvPr/>
        </p:nvSpPr>
        <p:spPr>
          <a:xfrm rot="3580868">
            <a:off x="1547363" y="1490464"/>
            <a:ext cx="202299" cy="455457"/>
          </a:xfrm>
          <a:custGeom>
            <a:avLst/>
            <a:gdLst>
              <a:gd name="connsiteX0" fmla="*/ 65694 w 552346"/>
              <a:gd name="connsiteY0" fmla="*/ 605380 h 605380"/>
              <a:gd name="connsiteX1" fmla="*/ 41955 w 552346"/>
              <a:gd name="connsiteY1" fmla="*/ 178053 h 605380"/>
              <a:gd name="connsiteX2" fmla="*/ 552346 w 552346"/>
              <a:gd name="connsiteY2" fmla="*/ 0 h 605380"/>
            </a:gdLst>
            <a:ahLst/>
            <a:cxnLst>
              <a:cxn ang="0">
                <a:pos x="connsiteX0" y="connsiteY0"/>
              </a:cxn>
              <a:cxn ang="0">
                <a:pos x="connsiteX1" y="connsiteY1"/>
              </a:cxn>
              <a:cxn ang="0">
                <a:pos x="connsiteX2" y="connsiteY2"/>
              </a:cxn>
            </a:cxnLst>
            <a:rect l="l" t="t" r="r" b="b"/>
            <a:pathLst>
              <a:path w="552346" h="605380">
                <a:moveTo>
                  <a:pt x="65694" y="605380"/>
                </a:moveTo>
                <a:cubicBezTo>
                  <a:pt x="13270" y="442165"/>
                  <a:pt x="-39154" y="278950"/>
                  <a:pt x="41955" y="178053"/>
                </a:cubicBezTo>
                <a:cubicBezTo>
                  <a:pt x="123064" y="77156"/>
                  <a:pt x="552346" y="0"/>
                  <a:pt x="552346" y="0"/>
                </a:cubicBezTo>
              </a:path>
            </a:pathLst>
          </a:custGeom>
          <a:ln>
            <a:solidFill>
              <a:schemeClr val="accent1">
                <a:lumMod val="60000"/>
                <a:lumOff val="40000"/>
              </a:schemeClr>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06" name="TextBox 505"/>
          <p:cNvSpPr txBox="1"/>
          <p:nvPr/>
        </p:nvSpPr>
        <p:spPr>
          <a:xfrm>
            <a:off x="1903651" y="1545890"/>
            <a:ext cx="1256975" cy="338554"/>
          </a:xfrm>
          <a:prstGeom prst="rect">
            <a:avLst/>
          </a:prstGeom>
          <a:noFill/>
        </p:spPr>
        <p:txBody>
          <a:bodyPr wrap="none" rtlCol="0">
            <a:spAutoFit/>
          </a:bodyPr>
          <a:lstStyle/>
          <a:p>
            <a:r>
              <a:rPr lang="en-US" sz="1600" dirty="0" smtClean="0"/>
              <a:t>amoebozoa</a:t>
            </a:r>
            <a:endParaRPr lang="en-US" sz="1600" dirty="0"/>
          </a:p>
        </p:txBody>
      </p:sp>
      <p:sp>
        <p:nvSpPr>
          <p:cNvPr id="3" name="Freeform 2"/>
          <p:cNvSpPr/>
          <p:nvPr/>
        </p:nvSpPr>
        <p:spPr>
          <a:xfrm>
            <a:off x="1537285" y="2143646"/>
            <a:ext cx="591824" cy="243275"/>
          </a:xfrm>
          <a:custGeom>
            <a:avLst/>
            <a:gdLst>
              <a:gd name="connsiteX0" fmla="*/ 0 w 591824"/>
              <a:gd name="connsiteY0" fmla="*/ 0 h 243275"/>
              <a:gd name="connsiteX1" fmla="*/ 271253 w 591824"/>
              <a:gd name="connsiteY1" fmla="*/ 221921 h 243275"/>
              <a:gd name="connsiteX2" fmla="*/ 591824 w 591824"/>
              <a:gd name="connsiteY2" fmla="*/ 221921 h 243275"/>
            </a:gdLst>
            <a:ahLst/>
            <a:cxnLst>
              <a:cxn ang="0">
                <a:pos x="connsiteX0" y="connsiteY0"/>
              </a:cxn>
              <a:cxn ang="0">
                <a:pos x="connsiteX1" y="connsiteY1"/>
              </a:cxn>
              <a:cxn ang="0">
                <a:pos x="connsiteX2" y="connsiteY2"/>
              </a:cxn>
            </a:cxnLst>
            <a:rect l="l" t="t" r="r" b="b"/>
            <a:pathLst>
              <a:path w="591824" h="243275">
                <a:moveTo>
                  <a:pt x="0" y="0"/>
                </a:moveTo>
                <a:cubicBezTo>
                  <a:pt x="86308" y="92467"/>
                  <a:pt x="172616" y="184934"/>
                  <a:pt x="271253" y="221921"/>
                </a:cubicBezTo>
                <a:cubicBezTo>
                  <a:pt x="369890" y="258908"/>
                  <a:pt x="480857" y="240414"/>
                  <a:pt x="591824" y="221921"/>
                </a:cubicBezTo>
              </a:path>
            </a:pathLst>
          </a:custGeom>
          <a:ln>
            <a:solidFill>
              <a:srgbClr val="82AAFF"/>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09" name="TextBox 508"/>
          <p:cNvSpPr txBox="1"/>
          <p:nvPr/>
        </p:nvSpPr>
        <p:spPr>
          <a:xfrm>
            <a:off x="2185432" y="2206062"/>
            <a:ext cx="1108497" cy="338554"/>
          </a:xfrm>
          <a:prstGeom prst="rect">
            <a:avLst/>
          </a:prstGeom>
          <a:noFill/>
        </p:spPr>
        <p:txBody>
          <a:bodyPr wrap="none" rtlCol="0">
            <a:spAutoFit/>
          </a:bodyPr>
          <a:lstStyle/>
          <a:p>
            <a:r>
              <a:rPr lang="en-US" sz="1600" dirty="0" smtClean="0"/>
              <a:t>excavates</a:t>
            </a:r>
            <a:endParaRPr lang="en-US" sz="1600" dirty="0"/>
          </a:p>
        </p:txBody>
      </p:sp>
      <p:sp>
        <p:nvSpPr>
          <p:cNvPr id="510" name="Freeform 509"/>
          <p:cNvSpPr/>
          <p:nvPr/>
        </p:nvSpPr>
        <p:spPr>
          <a:xfrm rot="1632378">
            <a:off x="1366944" y="2531782"/>
            <a:ext cx="591824" cy="243275"/>
          </a:xfrm>
          <a:custGeom>
            <a:avLst/>
            <a:gdLst>
              <a:gd name="connsiteX0" fmla="*/ 0 w 591824"/>
              <a:gd name="connsiteY0" fmla="*/ 0 h 243275"/>
              <a:gd name="connsiteX1" fmla="*/ 271253 w 591824"/>
              <a:gd name="connsiteY1" fmla="*/ 221921 h 243275"/>
              <a:gd name="connsiteX2" fmla="*/ 591824 w 591824"/>
              <a:gd name="connsiteY2" fmla="*/ 221921 h 243275"/>
            </a:gdLst>
            <a:ahLst/>
            <a:cxnLst>
              <a:cxn ang="0">
                <a:pos x="connsiteX0" y="connsiteY0"/>
              </a:cxn>
              <a:cxn ang="0">
                <a:pos x="connsiteX1" y="connsiteY1"/>
              </a:cxn>
              <a:cxn ang="0">
                <a:pos x="connsiteX2" y="connsiteY2"/>
              </a:cxn>
            </a:cxnLst>
            <a:rect l="l" t="t" r="r" b="b"/>
            <a:pathLst>
              <a:path w="591824" h="243275">
                <a:moveTo>
                  <a:pt x="0" y="0"/>
                </a:moveTo>
                <a:cubicBezTo>
                  <a:pt x="86308" y="92467"/>
                  <a:pt x="172616" y="184934"/>
                  <a:pt x="271253" y="221921"/>
                </a:cubicBezTo>
                <a:cubicBezTo>
                  <a:pt x="369890" y="258908"/>
                  <a:pt x="480857" y="240414"/>
                  <a:pt x="591824" y="221921"/>
                </a:cubicBezTo>
              </a:path>
            </a:pathLst>
          </a:custGeom>
          <a:ln>
            <a:solidFill>
              <a:srgbClr val="FFCC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11" name="TextBox 510"/>
          <p:cNvSpPr txBox="1"/>
          <p:nvPr/>
        </p:nvSpPr>
        <p:spPr>
          <a:xfrm>
            <a:off x="1975915" y="2694998"/>
            <a:ext cx="1678665" cy="338554"/>
          </a:xfrm>
          <a:prstGeom prst="rect">
            <a:avLst/>
          </a:prstGeom>
          <a:noFill/>
        </p:spPr>
        <p:txBody>
          <a:bodyPr wrap="none" rtlCol="0">
            <a:spAutoFit/>
          </a:bodyPr>
          <a:lstStyle/>
          <a:p>
            <a:r>
              <a:rPr lang="en-US" sz="1600" dirty="0" smtClean="0"/>
              <a:t>chromalveolates</a:t>
            </a:r>
            <a:endParaRPr lang="en-US" sz="1600" dirty="0"/>
          </a:p>
        </p:txBody>
      </p:sp>
      <p:grpSp>
        <p:nvGrpSpPr>
          <p:cNvPr id="314" name="Group 313"/>
          <p:cNvGrpSpPr/>
          <p:nvPr/>
        </p:nvGrpSpPr>
        <p:grpSpPr>
          <a:xfrm flipH="1">
            <a:off x="6494068" y="4001672"/>
            <a:ext cx="411274" cy="459000"/>
            <a:chOff x="6281241" y="2021529"/>
            <a:chExt cx="530499" cy="563882"/>
          </a:xfrm>
        </p:grpSpPr>
        <p:sp>
          <p:nvSpPr>
            <p:cNvPr id="315" name="Freeform 314"/>
            <p:cNvSpPr/>
            <p:nvPr/>
          </p:nvSpPr>
          <p:spPr>
            <a:xfrm>
              <a:off x="6345561" y="2087387"/>
              <a:ext cx="425149" cy="461536"/>
            </a:xfrm>
            <a:custGeom>
              <a:avLst/>
              <a:gdLst>
                <a:gd name="connsiteX0" fmla="*/ 123910 w 466862"/>
                <a:gd name="connsiteY0" fmla="*/ 1743 h 462316"/>
                <a:gd name="connsiteX1" fmla="*/ 9610 w 466862"/>
                <a:gd name="connsiteY1" fmla="*/ 141443 h 462316"/>
                <a:gd name="connsiteX2" fmla="*/ 28660 w 466862"/>
                <a:gd name="connsiteY2" fmla="*/ 338293 h 462316"/>
                <a:gd name="connsiteX3" fmla="*/ 206460 w 466862"/>
                <a:gd name="connsiteY3" fmla="*/ 446243 h 462316"/>
                <a:gd name="connsiteX4" fmla="*/ 377910 w 466862"/>
                <a:gd name="connsiteY4" fmla="*/ 452593 h 462316"/>
                <a:gd name="connsiteX5" fmla="*/ 466810 w 466862"/>
                <a:gd name="connsiteY5" fmla="*/ 357343 h 462316"/>
                <a:gd name="connsiteX6" fmla="*/ 390610 w 466862"/>
                <a:gd name="connsiteY6" fmla="*/ 192243 h 462316"/>
                <a:gd name="connsiteX7" fmla="*/ 371560 w 466862"/>
                <a:gd name="connsiteY7" fmla="*/ 116043 h 462316"/>
                <a:gd name="connsiteX8" fmla="*/ 295360 w 466862"/>
                <a:gd name="connsiteY8" fmla="*/ 65243 h 462316"/>
                <a:gd name="connsiteX9" fmla="*/ 123910 w 466862"/>
                <a:gd name="connsiteY9" fmla="*/ 1743 h 462316"/>
                <a:gd name="connsiteX0" fmla="*/ 123910 w 467152"/>
                <a:gd name="connsiteY0" fmla="*/ 1743 h 462316"/>
                <a:gd name="connsiteX1" fmla="*/ 9610 w 467152"/>
                <a:gd name="connsiteY1" fmla="*/ 141443 h 462316"/>
                <a:gd name="connsiteX2" fmla="*/ 28660 w 467152"/>
                <a:gd name="connsiteY2" fmla="*/ 338293 h 462316"/>
                <a:gd name="connsiteX3" fmla="*/ 206460 w 467152"/>
                <a:gd name="connsiteY3" fmla="*/ 446243 h 462316"/>
                <a:gd name="connsiteX4" fmla="*/ 377910 w 467152"/>
                <a:gd name="connsiteY4" fmla="*/ 452593 h 462316"/>
                <a:gd name="connsiteX5" fmla="*/ 466810 w 467152"/>
                <a:gd name="connsiteY5" fmla="*/ 357343 h 462316"/>
                <a:gd name="connsiteX6" fmla="*/ 348020 w 467152"/>
                <a:gd name="connsiteY6" fmla="*/ 212711 h 462316"/>
                <a:gd name="connsiteX7" fmla="*/ 371560 w 467152"/>
                <a:gd name="connsiteY7" fmla="*/ 116043 h 462316"/>
                <a:gd name="connsiteX8" fmla="*/ 295360 w 467152"/>
                <a:gd name="connsiteY8" fmla="*/ 65243 h 462316"/>
                <a:gd name="connsiteX9" fmla="*/ 123910 w 467152"/>
                <a:gd name="connsiteY9" fmla="*/ 1743 h 462316"/>
                <a:gd name="connsiteX0" fmla="*/ 123910 w 425150"/>
                <a:gd name="connsiteY0" fmla="*/ 1743 h 460918"/>
                <a:gd name="connsiteX1" fmla="*/ 9610 w 425150"/>
                <a:gd name="connsiteY1" fmla="*/ 141443 h 460918"/>
                <a:gd name="connsiteX2" fmla="*/ 28660 w 425150"/>
                <a:gd name="connsiteY2" fmla="*/ 338293 h 460918"/>
                <a:gd name="connsiteX3" fmla="*/ 206460 w 425150"/>
                <a:gd name="connsiteY3" fmla="*/ 446243 h 460918"/>
                <a:gd name="connsiteX4" fmla="*/ 377910 w 425150"/>
                <a:gd name="connsiteY4" fmla="*/ 452593 h 460918"/>
                <a:gd name="connsiteX5" fmla="*/ 424221 w 425150"/>
                <a:gd name="connsiteY5" fmla="*/ 377811 h 460918"/>
                <a:gd name="connsiteX6" fmla="*/ 348020 w 425150"/>
                <a:gd name="connsiteY6" fmla="*/ 212711 h 460918"/>
                <a:gd name="connsiteX7" fmla="*/ 371560 w 425150"/>
                <a:gd name="connsiteY7" fmla="*/ 116043 h 460918"/>
                <a:gd name="connsiteX8" fmla="*/ 295360 w 425150"/>
                <a:gd name="connsiteY8" fmla="*/ 65243 h 460918"/>
                <a:gd name="connsiteX9" fmla="*/ 123910 w 425150"/>
                <a:gd name="connsiteY9" fmla="*/ 1743 h 460918"/>
                <a:gd name="connsiteX0" fmla="*/ 123910 w 425150"/>
                <a:gd name="connsiteY0" fmla="*/ 2361 h 461536"/>
                <a:gd name="connsiteX1" fmla="*/ 9610 w 425150"/>
                <a:gd name="connsiteY1" fmla="*/ 142061 h 461536"/>
                <a:gd name="connsiteX2" fmla="*/ 28660 w 425150"/>
                <a:gd name="connsiteY2" fmla="*/ 338911 h 461536"/>
                <a:gd name="connsiteX3" fmla="*/ 206460 w 425150"/>
                <a:gd name="connsiteY3" fmla="*/ 446861 h 461536"/>
                <a:gd name="connsiteX4" fmla="*/ 377910 w 425150"/>
                <a:gd name="connsiteY4" fmla="*/ 453211 h 461536"/>
                <a:gd name="connsiteX5" fmla="*/ 424221 w 425150"/>
                <a:gd name="connsiteY5" fmla="*/ 378429 h 461536"/>
                <a:gd name="connsiteX6" fmla="*/ 348020 w 425150"/>
                <a:gd name="connsiteY6" fmla="*/ 213329 h 461536"/>
                <a:gd name="connsiteX7" fmla="*/ 295360 w 425150"/>
                <a:gd name="connsiteY7" fmla="*/ 65861 h 461536"/>
                <a:gd name="connsiteX8" fmla="*/ 123910 w 425150"/>
                <a:gd name="connsiteY8" fmla="*/ 2361 h 46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5150" h="461536">
                  <a:moveTo>
                    <a:pt x="123910" y="2361"/>
                  </a:moveTo>
                  <a:cubicBezTo>
                    <a:pt x="76285" y="15061"/>
                    <a:pt x="25485" y="85969"/>
                    <a:pt x="9610" y="142061"/>
                  </a:cubicBezTo>
                  <a:cubicBezTo>
                    <a:pt x="-6265" y="198153"/>
                    <a:pt x="-4148" y="288111"/>
                    <a:pt x="28660" y="338911"/>
                  </a:cubicBezTo>
                  <a:cubicBezTo>
                    <a:pt x="61468" y="389711"/>
                    <a:pt x="148252" y="427811"/>
                    <a:pt x="206460" y="446861"/>
                  </a:cubicBezTo>
                  <a:cubicBezTo>
                    <a:pt x="264668" y="465911"/>
                    <a:pt x="341617" y="464616"/>
                    <a:pt x="377910" y="453211"/>
                  </a:cubicBezTo>
                  <a:cubicBezTo>
                    <a:pt x="414204" y="441806"/>
                    <a:pt x="429203" y="418409"/>
                    <a:pt x="424221" y="378429"/>
                  </a:cubicBezTo>
                  <a:cubicBezTo>
                    <a:pt x="419239" y="338449"/>
                    <a:pt x="369497" y="265424"/>
                    <a:pt x="348020" y="213329"/>
                  </a:cubicBezTo>
                  <a:cubicBezTo>
                    <a:pt x="326543" y="161234"/>
                    <a:pt x="332712" y="101022"/>
                    <a:pt x="295360" y="65861"/>
                  </a:cubicBezTo>
                  <a:cubicBezTo>
                    <a:pt x="258008" y="30700"/>
                    <a:pt x="171535" y="-10339"/>
                    <a:pt x="123910" y="2361"/>
                  </a:cubicBezTo>
                  <a:close/>
                </a:path>
              </a:pathLst>
            </a:cu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316" name="Freeform 315"/>
            <p:cNvSpPr/>
            <p:nvPr/>
          </p:nvSpPr>
          <p:spPr>
            <a:xfrm>
              <a:off x="6281241" y="2021529"/>
              <a:ext cx="252685" cy="508127"/>
            </a:xfrm>
            <a:custGeom>
              <a:avLst/>
              <a:gdLst>
                <a:gd name="connsiteX0" fmla="*/ 207279 w 252685"/>
                <a:gd name="connsiteY0" fmla="*/ 49169 h 508127"/>
                <a:gd name="connsiteX1" fmla="*/ 105679 w 252685"/>
                <a:gd name="connsiteY1" fmla="*/ 4719 h 508127"/>
                <a:gd name="connsiteX2" fmla="*/ 54879 w 252685"/>
                <a:gd name="connsiteY2" fmla="*/ 169819 h 508127"/>
                <a:gd name="connsiteX3" fmla="*/ 4079 w 252685"/>
                <a:gd name="connsiteY3" fmla="*/ 353969 h 508127"/>
                <a:gd name="connsiteX4" fmla="*/ 169179 w 252685"/>
                <a:gd name="connsiteY4" fmla="*/ 506369 h 508127"/>
                <a:gd name="connsiteX5" fmla="*/ 181879 w 252685"/>
                <a:gd name="connsiteY5" fmla="*/ 430169 h 508127"/>
                <a:gd name="connsiteX6" fmla="*/ 61229 w 252685"/>
                <a:gd name="connsiteY6" fmla="*/ 328569 h 508127"/>
                <a:gd name="connsiteX7" fmla="*/ 131079 w 252685"/>
                <a:gd name="connsiteY7" fmla="*/ 144419 h 508127"/>
                <a:gd name="connsiteX8" fmla="*/ 169179 w 252685"/>
                <a:gd name="connsiteY8" fmla="*/ 93619 h 508127"/>
                <a:gd name="connsiteX9" fmla="*/ 251729 w 252685"/>
                <a:gd name="connsiteY9" fmla="*/ 93619 h 508127"/>
                <a:gd name="connsiteX10" fmla="*/ 207279 w 252685"/>
                <a:gd name="connsiteY10" fmla="*/ 49169 h 50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2685" h="508127">
                  <a:moveTo>
                    <a:pt x="207279" y="49169"/>
                  </a:moveTo>
                  <a:cubicBezTo>
                    <a:pt x="182937" y="34352"/>
                    <a:pt x="131079" y="-15389"/>
                    <a:pt x="105679" y="4719"/>
                  </a:cubicBezTo>
                  <a:cubicBezTo>
                    <a:pt x="80279" y="24827"/>
                    <a:pt x="71812" y="111611"/>
                    <a:pt x="54879" y="169819"/>
                  </a:cubicBezTo>
                  <a:cubicBezTo>
                    <a:pt x="37946" y="228027"/>
                    <a:pt x="-14971" y="297877"/>
                    <a:pt x="4079" y="353969"/>
                  </a:cubicBezTo>
                  <a:cubicBezTo>
                    <a:pt x="23129" y="410061"/>
                    <a:pt x="139546" y="493669"/>
                    <a:pt x="169179" y="506369"/>
                  </a:cubicBezTo>
                  <a:cubicBezTo>
                    <a:pt x="198812" y="519069"/>
                    <a:pt x="199871" y="459802"/>
                    <a:pt x="181879" y="430169"/>
                  </a:cubicBezTo>
                  <a:cubicBezTo>
                    <a:pt x="163887" y="400536"/>
                    <a:pt x="69696" y="376194"/>
                    <a:pt x="61229" y="328569"/>
                  </a:cubicBezTo>
                  <a:cubicBezTo>
                    <a:pt x="52762" y="280944"/>
                    <a:pt x="113087" y="183577"/>
                    <a:pt x="131079" y="144419"/>
                  </a:cubicBezTo>
                  <a:cubicBezTo>
                    <a:pt x="149071" y="105261"/>
                    <a:pt x="149071" y="102086"/>
                    <a:pt x="169179" y="93619"/>
                  </a:cubicBezTo>
                  <a:cubicBezTo>
                    <a:pt x="189287" y="85152"/>
                    <a:pt x="245379" y="102086"/>
                    <a:pt x="251729" y="93619"/>
                  </a:cubicBezTo>
                  <a:cubicBezTo>
                    <a:pt x="258079" y="85152"/>
                    <a:pt x="231621" y="63986"/>
                    <a:pt x="207279" y="49169"/>
                  </a:cubicBezTo>
                  <a:close/>
                </a:path>
              </a:pathLst>
            </a:custGeom>
            <a:solidFill>
              <a:srgbClr val="E18D85"/>
            </a:solidFill>
            <a:ln w="9525" cmpd="sng">
              <a:solidFill>
                <a:srgbClr val="8080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317" name="Freeform 316"/>
            <p:cNvSpPr/>
            <p:nvPr/>
          </p:nvSpPr>
          <p:spPr>
            <a:xfrm>
              <a:off x="6576435" y="2113342"/>
              <a:ext cx="235305" cy="332948"/>
            </a:xfrm>
            <a:custGeom>
              <a:avLst/>
              <a:gdLst>
                <a:gd name="connsiteX0" fmla="*/ 45 w 235305"/>
                <a:gd name="connsiteY0" fmla="*/ 2645 h 332948"/>
                <a:gd name="connsiteX1" fmla="*/ 95295 w 235305"/>
                <a:gd name="connsiteY1" fmla="*/ 28045 h 332948"/>
                <a:gd name="connsiteX2" fmla="*/ 139745 w 235305"/>
                <a:gd name="connsiteY2" fmla="*/ 104245 h 332948"/>
                <a:gd name="connsiteX3" fmla="*/ 158795 w 235305"/>
                <a:gd name="connsiteY3" fmla="*/ 218545 h 332948"/>
                <a:gd name="connsiteX4" fmla="*/ 234995 w 235305"/>
                <a:gd name="connsiteY4" fmla="*/ 269345 h 332948"/>
                <a:gd name="connsiteX5" fmla="*/ 184195 w 235305"/>
                <a:gd name="connsiteY5" fmla="*/ 332845 h 332948"/>
                <a:gd name="connsiteX6" fmla="*/ 146095 w 235305"/>
                <a:gd name="connsiteY6" fmla="*/ 282045 h 332948"/>
                <a:gd name="connsiteX7" fmla="*/ 76245 w 235305"/>
                <a:gd name="connsiteY7" fmla="*/ 199495 h 332948"/>
                <a:gd name="connsiteX8" fmla="*/ 82595 w 235305"/>
                <a:gd name="connsiteY8" fmla="*/ 85195 h 332948"/>
                <a:gd name="connsiteX9" fmla="*/ 45 w 235305"/>
                <a:gd name="connsiteY9" fmla="*/ 2645 h 332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5305" h="332948">
                  <a:moveTo>
                    <a:pt x="45" y="2645"/>
                  </a:moveTo>
                  <a:cubicBezTo>
                    <a:pt x="2162" y="-6880"/>
                    <a:pt x="72012" y="11112"/>
                    <a:pt x="95295" y="28045"/>
                  </a:cubicBezTo>
                  <a:cubicBezTo>
                    <a:pt x="118578" y="44978"/>
                    <a:pt x="129162" y="72495"/>
                    <a:pt x="139745" y="104245"/>
                  </a:cubicBezTo>
                  <a:cubicBezTo>
                    <a:pt x="150328" y="135995"/>
                    <a:pt x="142920" y="191028"/>
                    <a:pt x="158795" y="218545"/>
                  </a:cubicBezTo>
                  <a:cubicBezTo>
                    <a:pt x="174670" y="246062"/>
                    <a:pt x="230762" y="250295"/>
                    <a:pt x="234995" y="269345"/>
                  </a:cubicBezTo>
                  <a:cubicBezTo>
                    <a:pt x="239228" y="288395"/>
                    <a:pt x="199012" y="330728"/>
                    <a:pt x="184195" y="332845"/>
                  </a:cubicBezTo>
                  <a:cubicBezTo>
                    <a:pt x="169378" y="334962"/>
                    <a:pt x="164087" y="304270"/>
                    <a:pt x="146095" y="282045"/>
                  </a:cubicBezTo>
                  <a:cubicBezTo>
                    <a:pt x="128103" y="259820"/>
                    <a:pt x="86828" y="232303"/>
                    <a:pt x="76245" y="199495"/>
                  </a:cubicBezTo>
                  <a:cubicBezTo>
                    <a:pt x="65662" y="166687"/>
                    <a:pt x="95295" y="110595"/>
                    <a:pt x="82595" y="85195"/>
                  </a:cubicBezTo>
                  <a:cubicBezTo>
                    <a:pt x="69895" y="59795"/>
                    <a:pt x="-2072" y="12170"/>
                    <a:pt x="45" y="2645"/>
                  </a:cubicBezTo>
                  <a:close/>
                </a:path>
              </a:pathLst>
            </a:custGeom>
            <a:solidFill>
              <a:srgbClr val="E18D85"/>
            </a:solidFill>
            <a:ln w="9525" cmpd="sng">
              <a:solidFill>
                <a:srgbClr val="8080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318" name="Freeform 317"/>
            <p:cNvSpPr/>
            <p:nvPr/>
          </p:nvSpPr>
          <p:spPr>
            <a:xfrm>
              <a:off x="6510379" y="2488255"/>
              <a:ext cx="271000" cy="97156"/>
            </a:xfrm>
            <a:custGeom>
              <a:avLst/>
              <a:gdLst>
                <a:gd name="connsiteX0" fmla="*/ 51540 w 271000"/>
                <a:gd name="connsiteY0" fmla="*/ 125 h 97155"/>
                <a:gd name="connsiteX1" fmla="*/ 740 w 271000"/>
                <a:gd name="connsiteY1" fmla="*/ 38225 h 97155"/>
                <a:gd name="connsiteX2" fmla="*/ 89640 w 271000"/>
                <a:gd name="connsiteY2" fmla="*/ 95375 h 97155"/>
                <a:gd name="connsiteX3" fmla="*/ 242040 w 271000"/>
                <a:gd name="connsiteY3" fmla="*/ 76325 h 97155"/>
                <a:gd name="connsiteX4" fmla="*/ 261090 w 271000"/>
                <a:gd name="connsiteY4" fmla="*/ 12825 h 97155"/>
                <a:gd name="connsiteX5" fmla="*/ 127740 w 271000"/>
                <a:gd name="connsiteY5" fmla="*/ 25525 h 97155"/>
                <a:gd name="connsiteX6" fmla="*/ 51540 w 271000"/>
                <a:gd name="connsiteY6" fmla="*/ 125 h 97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000" h="97155">
                  <a:moveTo>
                    <a:pt x="51540" y="125"/>
                  </a:moveTo>
                  <a:cubicBezTo>
                    <a:pt x="30373" y="2242"/>
                    <a:pt x="-5610" y="22350"/>
                    <a:pt x="740" y="38225"/>
                  </a:cubicBezTo>
                  <a:cubicBezTo>
                    <a:pt x="7090" y="54100"/>
                    <a:pt x="49423" y="89025"/>
                    <a:pt x="89640" y="95375"/>
                  </a:cubicBezTo>
                  <a:cubicBezTo>
                    <a:pt x="129857" y="101725"/>
                    <a:pt x="213465" y="90083"/>
                    <a:pt x="242040" y="76325"/>
                  </a:cubicBezTo>
                  <a:cubicBezTo>
                    <a:pt x="270615" y="62567"/>
                    <a:pt x="280140" y="21292"/>
                    <a:pt x="261090" y="12825"/>
                  </a:cubicBezTo>
                  <a:cubicBezTo>
                    <a:pt x="242040" y="4358"/>
                    <a:pt x="162665" y="27642"/>
                    <a:pt x="127740" y="25525"/>
                  </a:cubicBezTo>
                  <a:cubicBezTo>
                    <a:pt x="92815" y="23408"/>
                    <a:pt x="72707" y="-1992"/>
                    <a:pt x="51540" y="125"/>
                  </a:cubicBezTo>
                  <a:close/>
                </a:path>
              </a:pathLst>
            </a:custGeom>
            <a:solidFill>
              <a:srgbClr val="E18D85"/>
            </a:solidFill>
            <a:ln w="9525" cmpd="sng">
              <a:solidFill>
                <a:srgbClr val="8080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grpSp>
      <p:grpSp>
        <p:nvGrpSpPr>
          <p:cNvPr id="319" name="Group 318"/>
          <p:cNvGrpSpPr/>
          <p:nvPr/>
        </p:nvGrpSpPr>
        <p:grpSpPr>
          <a:xfrm rot="1275192" flipH="1" flipV="1">
            <a:off x="6742640" y="4515290"/>
            <a:ext cx="71262" cy="114639"/>
            <a:chOff x="7076802" y="1408823"/>
            <a:chExt cx="1359025" cy="1370580"/>
          </a:xfrm>
          <a:effectLst>
            <a:outerShdw blurRad="82550" dist="38100" dir="2700000" algn="tl" rotWithShape="0">
              <a:schemeClr val="accent1">
                <a:lumMod val="75000"/>
                <a:alpha val="63000"/>
              </a:schemeClr>
            </a:outerShdw>
          </a:effectLst>
        </p:grpSpPr>
        <p:sp>
          <p:nvSpPr>
            <p:cNvPr id="320" name="Freeform 319"/>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3399FF"/>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321" name="Freeform 320"/>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99FFCC"/>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nvGrpSpPr>
          <p:cNvPr id="322" name="Group 321"/>
          <p:cNvGrpSpPr/>
          <p:nvPr/>
        </p:nvGrpSpPr>
        <p:grpSpPr>
          <a:xfrm flipH="1" flipV="1">
            <a:off x="7030624" y="4510538"/>
            <a:ext cx="71262" cy="114639"/>
            <a:chOff x="7076802" y="1408823"/>
            <a:chExt cx="1359025" cy="1370580"/>
          </a:xfrm>
          <a:effectLst>
            <a:outerShdw blurRad="82550" dist="38100" dir="2700000" algn="tl" rotWithShape="0">
              <a:schemeClr val="accent1">
                <a:lumMod val="75000"/>
                <a:alpha val="63000"/>
              </a:schemeClr>
            </a:outerShdw>
          </a:effectLst>
        </p:grpSpPr>
        <p:sp>
          <p:nvSpPr>
            <p:cNvPr id="323" name="Freeform 322"/>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3399FF"/>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324" name="Freeform 323"/>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99FFCC"/>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nvGrpSpPr>
          <p:cNvPr id="325" name="Group 324"/>
          <p:cNvGrpSpPr/>
          <p:nvPr/>
        </p:nvGrpSpPr>
        <p:grpSpPr>
          <a:xfrm rot="5879013" flipH="1" flipV="1">
            <a:off x="6900752" y="4465412"/>
            <a:ext cx="71262" cy="114640"/>
            <a:chOff x="7076802" y="1408823"/>
            <a:chExt cx="1359025" cy="1370580"/>
          </a:xfrm>
          <a:effectLst>
            <a:outerShdw blurRad="82550" dist="38100" dir="2700000" algn="tl" rotWithShape="0">
              <a:schemeClr val="accent1">
                <a:lumMod val="75000"/>
                <a:alpha val="63000"/>
              </a:schemeClr>
            </a:outerShdw>
          </a:effectLst>
        </p:grpSpPr>
        <p:sp>
          <p:nvSpPr>
            <p:cNvPr id="326" name="Freeform 325"/>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3399FF"/>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327" name="Freeform 326"/>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99FFCC"/>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nvGrpSpPr>
          <p:cNvPr id="328" name="Group 121"/>
          <p:cNvGrpSpPr>
            <a:grpSpLocks/>
          </p:cNvGrpSpPr>
          <p:nvPr/>
        </p:nvGrpSpPr>
        <p:grpSpPr bwMode="auto">
          <a:xfrm rot="-492393">
            <a:off x="6613097" y="4880115"/>
            <a:ext cx="194772" cy="80014"/>
            <a:chOff x="543" y="1929"/>
            <a:chExt cx="1035" cy="414"/>
          </a:xfrm>
          <a:effectLst>
            <a:outerShdw blurRad="82550" dist="38100" dir="2700000" algn="tl" rotWithShape="0">
              <a:srgbClr val="008000">
                <a:alpha val="63000"/>
              </a:srgbClr>
            </a:outerShdw>
          </a:effectLst>
        </p:grpSpPr>
        <p:sp>
          <p:nvSpPr>
            <p:cNvPr id="329" name="Oval 122"/>
            <p:cNvSpPr>
              <a:spLocks noChangeArrowheads="1"/>
            </p:cNvSpPr>
            <p:nvPr/>
          </p:nvSpPr>
          <p:spPr bwMode="auto">
            <a:xfrm>
              <a:off x="543" y="1929"/>
              <a:ext cx="1035" cy="414"/>
            </a:xfrm>
            <a:prstGeom prst="ellipse">
              <a:avLst/>
            </a:prstGeom>
            <a:solidFill>
              <a:srgbClr val="FFCC00"/>
            </a:solidFill>
            <a:ln w="6350" cmpd="sng">
              <a:solidFill>
                <a:schemeClr val="bg1">
                  <a:lumMod val="50000"/>
                </a:schemeClr>
              </a:solidFill>
              <a:round/>
              <a:headEnd/>
              <a:tailEnd/>
            </a:ln>
            <a:effectLst>
              <a:outerShdw blurRad="50800" dist="38100" dir="2700000">
                <a:srgbClr val="000000">
                  <a:alpha val="43000"/>
                </a:srgbClr>
              </a:outerShdw>
            </a:effectLst>
          </p:spPr>
          <p:txBody>
            <a:bodyPr wrap="none" anchor="ctr"/>
            <a:lstStyle/>
            <a:p>
              <a:pPr algn="l"/>
              <a:endParaRPr lang="en-US" dirty="0">
                <a:solidFill>
                  <a:srgbClr val="000000"/>
                </a:solidFill>
                <a:latin typeface="Helvetica"/>
                <a:cs typeface="Helvetica"/>
              </a:endParaRPr>
            </a:p>
          </p:txBody>
        </p:sp>
        <p:sp>
          <p:nvSpPr>
            <p:cNvPr id="330" name="Oval 123"/>
            <p:cNvSpPr>
              <a:spLocks noChangeArrowheads="1"/>
            </p:cNvSpPr>
            <p:nvPr/>
          </p:nvSpPr>
          <p:spPr bwMode="auto">
            <a:xfrm>
              <a:off x="606" y="1963"/>
              <a:ext cx="901" cy="351"/>
            </a:xfrm>
            <a:prstGeom prst="ellipse">
              <a:avLst/>
            </a:prstGeom>
            <a:solidFill>
              <a:srgbClr val="CCFF99"/>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31" name="Oval 124"/>
            <p:cNvSpPr>
              <a:spLocks noChangeArrowheads="1"/>
            </p:cNvSpPr>
            <p:nvPr/>
          </p:nvSpPr>
          <p:spPr bwMode="auto">
            <a:xfrm>
              <a:off x="1134" y="203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32" name="Oval 125"/>
            <p:cNvSpPr>
              <a:spLocks noChangeArrowheads="1"/>
            </p:cNvSpPr>
            <p:nvPr/>
          </p:nvSpPr>
          <p:spPr bwMode="auto">
            <a:xfrm>
              <a:off x="1134" y="206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33" name="Oval 126"/>
            <p:cNvSpPr>
              <a:spLocks noChangeArrowheads="1"/>
            </p:cNvSpPr>
            <p:nvPr/>
          </p:nvSpPr>
          <p:spPr bwMode="auto">
            <a:xfrm>
              <a:off x="1143" y="2088"/>
              <a:ext cx="276"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34" name="Oval 127"/>
            <p:cNvSpPr>
              <a:spLocks noChangeArrowheads="1"/>
            </p:cNvSpPr>
            <p:nvPr/>
          </p:nvSpPr>
          <p:spPr bwMode="auto">
            <a:xfrm>
              <a:off x="1284" y="206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35" name="Oval 128"/>
            <p:cNvSpPr>
              <a:spLocks noChangeArrowheads="1"/>
            </p:cNvSpPr>
            <p:nvPr/>
          </p:nvSpPr>
          <p:spPr bwMode="auto">
            <a:xfrm>
              <a:off x="1287" y="2115"/>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36" name="Oval 129"/>
            <p:cNvSpPr>
              <a:spLocks noChangeArrowheads="1"/>
            </p:cNvSpPr>
            <p:nvPr/>
          </p:nvSpPr>
          <p:spPr bwMode="auto">
            <a:xfrm>
              <a:off x="1290" y="2148"/>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grpSp>
          <p:nvGrpSpPr>
            <p:cNvPr id="337" name="Group 135"/>
            <p:cNvGrpSpPr>
              <a:grpSpLocks/>
            </p:cNvGrpSpPr>
            <p:nvPr/>
          </p:nvGrpSpPr>
          <p:grpSpPr bwMode="auto">
            <a:xfrm>
              <a:off x="702" y="2037"/>
              <a:ext cx="189" cy="147"/>
              <a:chOff x="552" y="783"/>
              <a:chExt cx="153" cy="111"/>
            </a:xfrm>
          </p:grpSpPr>
          <p:sp>
            <p:nvSpPr>
              <p:cNvPr id="338" name="Oval 136"/>
              <p:cNvSpPr>
                <a:spLocks noChangeArrowheads="1"/>
              </p:cNvSpPr>
              <p:nvPr/>
            </p:nvSpPr>
            <p:spPr bwMode="auto">
              <a:xfrm>
                <a:off x="555" y="810"/>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39" name="Oval 137"/>
              <p:cNvSpPr>
                <a:spLocks noChangeArrowheads="1"/>
              </p:cNvSpPr>
              <p:nvPr/>
            </p:nvSpPr>
            <p:spPr bwMode="auto">
              <a:xfrm>
                <a:off x="552" y="783"/>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40" name="Oval 138"/>
              <p:cNvSpPr>
                <a:spLocks noChangeArrowheads="1"/>
              </p:cNvSpPr>
              <p:nvPr/>
            </p:nvSpPr>
            <p:spPr bwMode="auto">
              <a:xfrm>
                <a:off x="555" y="837"/>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41" name="Oval 139"/>
              <p:cNvSpPr>
                <a:spLocks noChangeArrowheads="1"/>
              </p:cNvSpPr>
              <p:nvPr/>
            </p:nvSpPr>
            <p:spPr bwMode="auto">
              <a:xfrm>
                <a:off x="558" y="867"/>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grpSp>
      </p:grpSp>
      <p:grpSp>
        <p:nvGrpSpPr>
          <p:cNvPr id="342" name="Group 121"/>
          <p:cNvGrpSpPr>
            <a:grpSpLocks/>
          </p:cNvGrpSpPr>
          <p:nvPr/>
        </p:nvGrpSpPr>
        <p:grpSpPr bwMode="auto">
          <a:xfrm rot="943650">
            <a:off x="6803598" y="4965840"/>
            <a:ext cx="194772" cy="80014"/>
            <a:chOff x="543" y="1929"/>
            <a:chExt cx="1035" cy="414"/>
          </a:xfrm>
          <a:effectLst>
            <a:outerShdw blurRad="82550" dist="38100" dir="2700000" algn="tl" rotWithShape="0">
              <a:srgbClr val="008000">
                <a:alpha val="63000"/>
              </a:srgbClr>
            </a:outerShdw>
          </a:effectLst>
        </p:grpSpPr>
        <p:sp>
          <p:nvSpPr>
            <p:cNvPr id="343" name="Oval 122"/>
            <p:cNvSpPr>
              <a:spLocks noChangeArrowheads="1"/>
            </p:cNvSpPr>
            <p:nvPr/>
          </p:nvSpPr>
          <p:spPr bwMode="auto">
            <a:xfrm>
              <a:off x="543" y="1929"/>
              <a:ext cx="1035" cy="414"/>
            </a:xfrm>
            <a:prstGeom prst="ellipse">
              <a:avLst/>
            </a:prstGeom>
            <a:solidFill>
              <a:srgbClr val="FFCC00"/>
            </a:solidFill>
            <a:ln w="6350" cmpd="sng">
              <a:solidFill>
                <a:schemeClr val="bg1">
                  <a:lumMod val="50000"/>
                </a:schemeClr>
              </a:solidFill>
              <a:round/>
              <a:headEnd/>
              <a:tailEnd/>
            </a:ln>
            <a:effectLst>
              <a:outerShdw blurRad="50800" dist="38100" dir="2700000">
                <a:srgbClr val="000000">
                  <a:alpha val="43000"/>
                </a:srgbClr>
              </a:outerShdw>
            </a:effectLst>
          </p:spPr>
          <p:txBody>
            <a:bodyPr wrap="none" anchor="ctr"/>
            <a:lstStyle/>
            <a:p>
              <a:pPr algn="l"/>
              <a:endParaRPr lang="en-US" dirty="0">
                <a:solidFill>
                  <a:srgbClr val="000000"/>
                </a:solidFill>
                <a:latin typeface="Helvetica"/>
                <a:cs typeface="Helvetica"/>
              </a:endParaRPr>
            </a:p>
          </p:txBody>
        </p:sp>
        <p:sp>
          <p:nvSpPr>
            <p:cNvPr id="344" name="Oval 123"/>
            <p:cNvSpPr>
              <a:spLocks noChangeArrowheads="1"/>
            </p:cNvSpPr>
            <p:nvPr/>
          </p:nvSpPr>
          <p:spPr bwMode="auto">
            <a:xfrm>
              <a:off x="606" y="1963"/>
              <a:ext cx="901" cy="351"/>
            </a:xfrm>
            <a:prstGeom prst="ellipse">
              <a:avLst/>
            </a:prstGeom>
            <a:solidFill>
              <a:srgbClr val="CCFF99"/>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45" name="Oval 124"/>
            <p:cNvSpPr>
              <a:spLocks noChangeArrowheads="1"/>
            </p:cNvSpPr>
            <p:nvPr/>
          </p:nvSpPr>
          <p:spPr bwMode="auto">
            <a:xfrm>
              <a:off x="1134" y="203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46" name="Oval 125"/>
            <p:cNvSpPr>
              <a:spLocks noChangeArrowheads="1"/>
            </p:cNvSpPr>
            <p:nvPr/>
          </p:nvSpPr>
          <p:spPr bwMode="auto">
            <a:xfrm>
              <a:off x="1134" y="206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47" name="Oval 126"/>
            <p:cNvSpPr>
              <a:spLocks noChangeArrowheads="1"/>
            </p:cNvSpPr>
            <p:nvPr/>
          </p:nvSpPr>
          <p:spPr bwMode="auto">
            <a:xfrm>
              <a:off x="1143" y="2088"/>
              <a:ext cx="276"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48" name="Oval 127"/>
            <p:cNvSpPr>
              <a:spLocks noChangeArrowheads="1"/>
            </p:cNvSpPr>
            <p:nvPr/>
          </p:nvSpPr>
          <p:spPr bwMode="auto">
            <a:xfrm>
              <a:off x="1284" y="206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49" name="Oval 128"/>
            <p:cNvSpPr>
              <a:spLocks noChangeArrowheads="1"/>
            </p:cNvSpPr>
            <p:nvPr/>
          </p:nvSpPr>
          <p:spPr bwMode="auto">
            <a:xfrm>
              <a:off x="1287" y="2115"/>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50" name="Oval 129"/>
            <p:cNvSpPr>
              <a:spLocks noChangeArrowheads="1"/>
            </p:cNvSpPr>
            <p:nvPr/>
          </p:nvSpPr>
          <p:spPr bwMode="auto">
            <a:xfrm>
              <a:off x="1290" y="2148"/>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grpSp>
          <p:nvGrpSpPr>
            <p:cNvPr id="351" name="Group 135"/>
            <p:cNvGrpSpPr>
              <a:grpSpLocks/>
            </p:cNvGrpSpPr>
            <p:nvPr/>
          </p:nvGrpSpPr>
          <p:grpSpPr bwMode="auto">
            <a:xfrm>
              <a:off x="702" y="2037"/>
              <a:ext cx="189" cy="147"/>
              <a:chOff x="552" y="783"/>
              <a:chExt cx="153" cy="111"/>
            </a:xfrm>
          </p:grpSpPr>
          <p:sp>
            <p:nvSpPr>
              <p:cNvPr id="352" name="Oval 136"/>
              <p:cNvSpPr>
                <a:spLocks noChangeArrowheads="1"/>
              </p:cNvSpPr>
              <p:nvPr/>
            </p:nvSpPr>
            <p:spPr bwMode="auto">
              <a:xfrm>
                <a:off x="555" y="810"/>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53" name="Oval 137"/>
              <p:cNvSpPr>
                <a:spLocks noChangeArrowheads="1"/>
              </p:cNvSpPr>
              <p:nvPr/>
            </p:nvSpPr>
            <p:spPr bwMode="auto">
              <a:xfrm>
                <a:off x="552" y="783"/>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54" name="Oval 138"/>
              <p:cNvSpPr>
                <a:spLocks noChangeArrowheads="1"/>
              </p:cNvSpPr>
              <p:nvPr/>
            </p:nvSpPr>
            <p:spPr bwMode="auto">
              <a:xfrm>
                <a:off x="555" y="837"/>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55" name="Oval 139"/>
              <p:cNvSpPr>
                <a:spLocks noChangeArrowheads="1"/>
              </p:cNvSpPr>
              <p:nvPr/>
            </p:nvSpPr>
            <p:spPr bwMode="auto">
              <a:xfrm>
                <a:off x="558" y="867"/>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grpSp>
      </p:grpSp>
      <p:grpSp>
        <p:nvGrpSpPr>
          <p:cNvPr id="356" name="Group 121"/>
          <p:cNvGrpSpPr>
            <a:grpSpLocks/>
          </p:cNvGrpSpPr>
          <p:nvPr/>
        </p:nvGrpSpPr>
        <p:grpSpPr bwMode="auto">
          <a:xfrm rot="20662724">
            <a:off x="6603576" y="5026166"/>
            <a:ext cx="194772" cy="80014"/>
            <a:chOff x="543" y="1929"/>
            <a:chExt cx="1035" cy="414"/>
          </a:xfrm>
          <a:effectLst>
            <a:outerShdw blurRad="82550" dist="38100" dir="2700000" algn="tl" rotWithShape="0">
              <a:srgbClr val="008000">
                <a:alpha val="63000"/>
              </a:srgbClr>
            </a:outerShdw>
          </a:effectLst>
        </p:grpSpPr>
        <p:sp>
          <p:nvSpPr>
            <p:cNvPr id="357" name="Oval 122"/>
            <p:cNvSpPr>
              <a:spLocks noChangeArrowheads="1"/>
            </p:cNvSpPr>
            <p:nvPr/>
          </p:nvSpPr>
          <p:spPr bwMode="auto">
            <a:xfrm>
              <a:off x="543" y="1929"/>
              <a:ext cx="1035" cy="414"/>
            </a:xfrm>
            <a:prstGeom prst="ellipse">
              <a:avLst/>
            </a:prstGeom>
            <a:solidFill>
              <a:srgbClr val="FFCC00"/>
            </a:solidFill>
            <a:ln w="6350" cmpd="sng">
              <a:solidFill>
                <a:schemeClr val="bg1">
                  <a:lumMod val="50000"/>
                </a:schemeClr>
              </a:solidFill>
              <a:round/>
              <a:headEnd/>
              <a:tailEnd/>
            </a:ln>
            <a:effectLst>
              <a:outerShdw blurRad="50800" dist="38100" dir="2700000">
                <a:srgbClr val="000000">
                  <a:alpha val="43000"/>
                </a:srgbClr>
              </a:outerShdw>
            </a:effectLst>
          </p:spPr>
          <p:txBody>
            <a:bodyPr wrap="none" anchor="ctr"/>
            <a:lstStyle/>
            <a:p>
              <a:pPr algn="l"/>
              <a:endParaRPr lang="en-US" dirty="0">
                <a:solidFill>
                  <a:srgbClr val="000000"/>
                </a:solidFill>
                <a:latin typeface="Helvetica"/>
                <a:cs typeface="Helvetica"/>
              </a:endParaRPr>
            </a:p>
          </p:txBody>
        </p:sp>
        <p:sp>
          <p:nvSpPr>
            <p:cNvPr id="358" name="Oval 123"/>
            <p:cNvSpPr>
              <a:spLocks noChangeArrowheads="1"/>
            </p:cNvSpPr>
            <p:nvPr/>
          </p:nvSpPr>
          <p:spPr bwMode="auto">
            <a:xfrm>
              <a:off x="606" y="1963"/>
              <a:ext cx="901" cy="351"/>
            </a:xfrm>
            <a:prstGeom prst="ellipse">
              <a:avLst/>
            </a:prstGeom>
            <a:solidFill>
              <a:srgbClr val="CCFF99"/>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59" name="Oval 124"/>
            <p:cNvSpPr>
              <a:spLocks noChangeArrowheads="1"/>
            </p:cNvSpPr>
            <p:nvPr/>
          </p:nvSpPr>
          <p:spPr bwMode="auto">
            <a:xfrm>
              <a:off x="1134" y="203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60" name="Oval 125"/>
            <p:cNvSpPr>
              <a:spLocks noChangeArrowheads="1"/>
            </p:cNvSpPr>
            <p:nvPr/>
          </p:nvSpPr>
          <p:spPr bwMode="auto">
            <a:xfrm>
              <a:off x="1134" y="206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61" name="Oval 126"/>
            <p:cNvSpPr>
              <a:spLocks noChangeArrowheads="1"/>
            </p:cNvSpPr>
            <p:nvPr/>
          </p:nvSpPr>
          <p:spPr bwMode="auto">
            <a:xfrm>
              <a:off x="1143" y="2088"/>
              <a:ext cx="276"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62" name="Oval 127"/>
            <p:cNvSpPr>
              <a:spLocks noChangeArrowheads="1"/>
            </p:cNvSpPr>
            <p:nvPr/>
          </p:nvSpPr>
          <p:spPr bwMode="auto">
            <a:xfrm>
              <a:off x="1284" y="206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63" name="Oval 128"/>
            <p:cNvSpPr>
              <a:spLocks noChangeArrowheads="1"/>
            </p:cNvSpPr>
            <p:nvPr/>
          </p:nvSpPr>
          <p:spPr bwMode="auto">
            <a:xfrm>
              <a:off x="1287" y="2115"/>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64" name="Oval 129"/>
            <p:cNvSpPr>
              <a:spLocks noChangeArrowheads="1"/>
            </p:cNvSpPr>
            <p:nvPr/>
          </p:nvSpPr>
          <p:spPr bwMode="auto">
            <a:xfrm>
              <a:off x="1290" y="2148"/>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grpSp>
          <p:nvGrpSpPr>
            <p:cNvPr id="365" name="Group 135"/>
            <p:cNvGrpSpPr>
              <a:grpSpLocks/>
            </p:cNvGrpSpPr>
            <p:nvPr/>
          </p:nvGrpSpPr>
          <p:grpSpPr bwMode="auto">
            <a:xfrm>
              <a:off x="702" y="2037"/>
              <a:ext cx="189" cy="147"/>
              <a:chOff x="552" y="783"/>
              <a:chExt cx="153" cy="111"/>
            </a:xfrm>
          </p:grpSpPr>
          <p:sp>
            <p:nvSpPr>
              <p:cNvPr id="366" name="Oval 136"/>
              <p:cNvSpPr>
                <a:spLocks noChangeArrowheads="1"/>
              </p:cNvSpPr>
              <p:nvPr/>
            </p:nvSpPr>
            <p:spPr bwMode="auto">
              <a:xfrm>
                <a:off x="555" y="810"/>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67" name="Oval 137"/>
              <p:cNvSpPr>
                <a:spLocks noChangeArrowheads="1"/>
              </p:cNvSpPr>
              <p:nvPr/>
            </p:nvSpPr>
            <p:spPr bwMode="auto">
              <a:xfrm>
                <a:off x="552" y="783"/>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68" name="Oval 138"/>
              <p:cNvSpPr>
                <a:spLocks noChangeArrowheads="1"/>
              </p:cNvSpPr>
              <p:nvPr/>
            </p:nvSpPr>
            <p:spPr bwMode="auto">
              <a:xfrm>
                <a:off x="555" y="837"/>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69" name="Oval 139"/>
              <p:cNvSpPr>
                <a:spLocks noChangeArrowheads="1"/>
              </p:cNvSpPr>
              <p:nvPr/>
            </p:nvSpPr>
            <p:spPr bwMode="auto">
              <a:xfrm>
                <a:off x="558" y="867"/>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grpSp>
      </p:grpSp>
      <p:sp>
        <p:nvSpPr>
          <p:cNvPr id="370" name="TextBox 369"/>
          <p:cNvSpPr txBox="1"/>
          <p:nvPr/>
        </p:nvSpPr>
        <p:spPr>
          <a:xfrm>
            <a:off x="4221461" y="5099913"/>
            <a:ext cx="942786" cy="215444"/>
          </a:xfrm>
          <a:prstGeom prst="rect">
            <a:avLst/>
          </a:prstGeom>
          <a:noFill/>
        </p:spPr>
        <p:txBody>
          <a:bodyPr wrap="none" rtlCol="0">
            <a:spAutoFit/>
          </a:bodyPr>
          <a:lstStyle/>
          <a:p>
            <a:r>
              <a:rPr lang="en-US" sz="800" b="1" dirty="0" smtClean="0"/>
              <a:t>endosymbionts</a:t>
            </a:r>
            <a:endParaRPr lang="en-US" sz="800" b="1" dirty="0"/>
          </a:p>
        </p:txBody>
      </p:sp>
      <p:sp>
        <p:nvSpPr>
          <p:cNvPr id="372" name="TextBox 371"/>
          <p:cNvSpPr txBox="1"/>
          <p:nvPr/>
        </p:nvSpPr>
        <p:spPr>
          <a:xfrm>
            <a:off x="6532666" y="5125313"/>
            <a:ext cx="572342" cy="215444"/>
          </a:xfrm>
          <a:prstGeom prst="rect">
            <a:avLst/>
          </a:prstGeom>
          <a:noFill/>
        </p:spPr>
        <p:txBody>
          <a:bodyPr wrap="none" rtlCol="0">
            <a:spAutoFit/>
          </a:bodyPr>
          <a:lstStyle/>
          <a:p>
            <a:r>
              <a:rPr lang="en-US" sz="800" b="1" dirty="0" smtClean="0"/>
              <a:t>plastids</a:t>
            </a:r>
            <a:endParaRPr lang="en-US" sz="800" b="1" dirty="0"/>
          </a:p>
        </p:txBody>
      </p:sp>
      <p:grpSp>
        <p:nvGrpSpPr>
          <p:cNvPr id="373" name="Group 121"/>
          <p:cNvGrpSpPr>
            <a:grpSpLocks/>
          </p:cNvGrpSpPr>
          <p:nvPr/>
        </p:nvGrpSpPr>
        <p:grpSpPr bwMode="auto">
          <a:xfrm rot="18973020">
            <a:off x="4483042" y="4820876"/>
            <a:ext cx="177265" cy="72822"/>
            <a:chOff x="543" y="1929"/>
            <a:chExt cx="1035" cy="414"/>
          </a:xfrm>
          <a:effectLst>
            <a:outerShdw blurRad="82550" dist="38100" dir="2700000" algn="tl" rotWithShape="0">
              <a:srgbClr val="008000">
                <a:alpha val="63000"/>
              </a:srgbClr>
            </a:outerShdw>
          </a:effectLst>
        </p:grpSpPr>
        <p:sp>
          <p:nvSpPr>
            <p:cNvPr id="374" name="Oval 122"/>
            <p:cNvSpPr>
              <a:spLocks noChangeArrowheads="1"/>
            </p:cNvSpPr>
            <p:nvPr/>
          </p:nvSpPr>
          <p:spPr bwMode="auto">
            <a:xfrm>
              <a:off x="543" y="1929"/>
              <a:ext cx="1035" cy="414"/>
            </a:xfrm>
            <a:prstGeom prst="ellipse">
              <a:avLst/>
            </a:prstGeom>
            <a:solidFill>
              <a:srgbClr val="FFC7EB"/>
            </a:solidFill>
            <a:ln w="6350" cmpd="sng">
              <a:solidFill>
                <a:schemeClr val="bg1">
                  <a:lumMod val="50000"/>
                </a:schemeClr>
              </a:solidFill>
              <a:round/>
              <a:headEnd/>
              <a:tailEnd/>
            </a:ln>
            <a:effectLst>
              <a:outerShdw blurRad="50800" dist="38100" dir="2700000">
                <a:srgbClr val="000000">
                  <a:alpha val="43000"/>
                </a:srgbClr>
              </a:outerShdw>
            </a:effectLst>
          </p:spPr>
          <p:txBody>
            <a:bodyPr wrap="none" anchor="ctr"/>
            <a:lstStyle/>
            <a:p>
              <a:pPr algn="l"/>
              <a:endParaRPr lang="en-US" dirty="0">
                <a:solidFill>
                  <a:srgbClr val="000000"/>
                </a:solidFill>
                <a:latin typeface="Helvetica"/>
                <a:cs typeface="Helvetica"/>
              </a:endParaRPr>
            </a:p>
          </p:txBody>
        </p:sp>
        <p:sp>
          <p:nvSpPr>
            <p:cNvPr id="375" name="Oval 123"/>
            <p:cNvSpPr>
              <a:spLocks noChangeArrowheads="1"/>
            </p:cNvSpPr>
            <p:nvPr/>
          </p:nvSpPr>
          <p:spPr bwMode="auto">
            <a:xfrm>
              <a:off x="606" y="1963"/>
              <a:ext cx="901" cy="351"/>
            </a:xfrm>
            <a:prstGeom prst="ellipse">
              <a:avLst/>
            </a:prstGeom>
            <a:solidFill>
              <a:schemeClr val="bg1">
                <a:lumMod val="85000"/>
              </a:schemeClr>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76" name="Oval 124"/>
            <p:cNvSpPr>
              <a:spLocks noChangeArrowheads="1"/>
            </p:cNvSpPr>
            <p:nvPr/>
          </p:nvSpPr>
          <p:spPr bwMode="auto">
            <a:xfrm>
              <a:off x="1134" y="203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77" name="Oval 125"/>
            <p:cNvSpPr>
              <a:spLocks noChangeArrowheads="1"/>
            </p:cNvSpPr>
            <p:nvPr/>
          </p:nvSpPr>
          <p:spPr bwMode="auto">
            <a:xfrm>
              <a:off x="1134" y="206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78" name="Oval 126"/>
            <p:cNvSpPr>
              <a:spLocks noChangeArrowheads="1"/>
            </p:cNvSpPr>
            <p:nvPr/>
          </p:nvSpPr>
          <p:spPr bwMode="auto">
            <a:xfrm>
              <a:off x="1143" y="2088"/>
              <a:ext cx="276"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79" name="Oval 127"/>
            <p:cNvSpPr>
              <a:spLocks noChangeArrowheads="1"/>
            </p:cNvSpPr>
            <p:nvPr/>
          </p:nvSpPr>
          <p:spPr bwMode="auto">
            <a:xfrm>
              <a:off x="1284" y="206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80" name="Oval 128"/>
            <p:cNvSpPr>
              <a:spLocks noChangeArrowheads="1"/>
            </p:cNvSpPr>
            <p:nvPr/>
          </p:nvSpPr>
          <p:spPr bwMode="auto">
            <a:xfrm>
              <a:off x="1287" y="2115"/>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81" name="Oval 129"/>
            <p:cNvSpPr>
              <a:spLocks noChangeArrowheads="1"/>
            </p:cNvSpPr>
            <p:nvPr/>
          </p:nvSpPr>
          <p:spPr bwMode="auto">
            <a:xfrm>
              <a:off x="1290" y="2148"/>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grpSp>
          <p:nvGrpSpPr>
            <p:cNvPr id="382" name="Group 135"/>
            <p:cNvGrpSpPr>
              <a:grpSpLocks/>
            </p:cNvGrpSpPr>
            <p:nvPr/>
          </p:nvGrpSpPr>
          <p:grpSpPr bwMode="auto">
            <a:xfrm>
              <a:off x="702" y="2037"/>
              <a:ext cx="189" cy="147"/>
              <a:chOff x="552" y="783"/>
              <a:chExt cx="153" cy="111"/>
            </a:xfrm>
          </p:grpSpPr>
          <p:sp>
            <p:nvSpPr>
              <p:cNvPr id="383" name="Oval 136"/>
              <p:cNvSpPr>
                <a:spLocks noChangeArrowheads="1"/>
              </p:cNvSpPr>
              <p:nvPr/>
            </p:nvSpPr>
            <p:spPr bwMode="auto">
              <a:xfrm>
                <a:off x="555" y="810"/>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84" name="Oval 137"/>
              <p:cNvSpPr>
                <a:spLocks noChangeArrowheads="1"/>
              </p:cNvSpPr>
              <p:nvPr/>
            </p:nvSpPr>
            <p:spPr bwMode="auto">
              <a:xfrm>
                <a:off x="552" y="783"/>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85" name="Oval 138"/>
              <p:cNvSpPr>
                <a:spLocks noChangeArrowheads="1"/>
              </p:cNvSpPr>
              <p:nvPr/>
            </p:nvSpPr>
            <p:spPr bwMode="auto">
              <a:xfrm>
                <a:off x="555" y="837"/>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86" name="Oval 139"/>
              <p:cNvSpPr>
                <a:spLocks noChangeArrowheads="1"/>
              </p:cNvSpPr>
              <p:nvPr/>
            </p:nvSpPr>
            <p:spPr bwMode="auto">
              <a:xfrm>
                <a:off x="558" y="867"/>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grpSp>
      </p:grpSp>
      <p:grpSp>
        <p:nvGrpSpPr>
          <p:cNvPr id="387" name="Group 121"/>
          <p:cNvGrpSpPr>
            <a:grpSpLocks/>
          </p:cNvGrpSpPr>
          <p:nvPr/>
        </p:nvGrpSpPr>
        <p:grpSpPr bwMode="auto">
          <a:xfrm rot="205785">
            <a:off x="4676718" y="4865327"/>
            <a:ext cx="177265" cy="72822"/>
            <a:chOff x="543" y="1929"/>
            <a:chExt cx="1035" cy="414"/>
          </a:xfrm>
          <a:effectLst>
            <a:outerShdw blurRad="82550" dist="38100" dir="2700000" algn="tl" rotWithShape="0">
              <a:srgbClr val="008000">
                <a:alpha val="63000"/>
              </a:srgbClr>
            </a:outerShdw>
          </a:effectLst>
        </p:grpSpPr>
        <p:sp>
          <p:nvSpPr>
            <p:cNvPr id="388" name="Oval 122"/>
            <p:cNvSpPr>
              <a:spLocks noChangeArrowheads="1"/>
            </p:cNvSpPr>
            <p:nvPr/>
          </p:nvSpPr>
          <p:spPr bwMode="auto">
            <a:xfrm>
              <a:off x="543" y="1929"/>
              <a:ext cx="1035" cy="414"/>
            </a:xfrm>
            <a:prstGeom prst="ellipse">
              <a:avLst/>
            </a:prstGeom>
            <a:solidFill>
              <a:srgbClr val="FFC7EB"/>
            </a:solidFill>
            <a:ln w="6350" cmpd="sng">
              <a:solidFill>
                <a:schemeClr val="bg1">
                  <a:lumMod val="50000"/>
                </a:schemeClr>
              </a:solidFill>
              <a:round/>
              <a:headEnd/>
              <a:tailEnd/>
            </a:ln>
            <a:effectLst>
              <a:outerShdw blurRad="50800" dist="38100" dir="2700000">
                <a:srgbClr val="000000">
                  <a:alpha val="43000"/>
                </a:srgbClr>
              </a:outerShdw>
            </a:effectLst>
          </p:spPr>
          <p:txBody>
            <a:bodyPr wrap="none" anchor="ctr"/>
            <a:lstStyle/>
            <a:p>
              <a:pPr algn="l"/>
              <a:endParaRPr lang="en-US" dirty="0">
                <a:solidFill>
                  <a:srgbClr val="000000"/>
                </a:solidFill>
                <a:latin typeface="Helvetica"/>
                <a:cs typeface="Helvetica"/>
              </a:endParaRPr>
            </a:p>
          </p:txBody>
        </p:sp>
        <p:sp>
          <p:nvSpPr>
            <p:cNvPr id="389" name="Oval 123"/>
            <p:cNvSpPr>
              <a:spLocks noChangeArrowheads="1"/>
            </p:cNvSpPr>
            <p:nvPr/>
          </p:nvSpPr>
          <p:spPr bwMode="auto">
            <a:xfrm>
              <a:off x="606" y="1963"/>
              <a:ext cx="901" cy="351"/>
            </a:xfrm>
            <a:prstGeom prst="ellipse">
              <a:avLst/>
            </a:prstGeom>
            <a:solidFill>
              <a:schemeClr val="bg1">
                <a:lumMod val="85000"/>
              </a:schemeClr>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90" name="Oval 124"/>
            <p:cNvSpPr>
              <a:spLocks noChangeArrowheads="1"/>
            </p:cNvSpPr>
            <p:nvPr/>
          </p:nvSpPr>
          <p:spPr bwMode="auto">
            <a:xfrm>
              <a:off x="1134" y="203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91" name="Oval 125"/>
            <p:cNvSpPr>
              <a:spLocks noChangeArrowheads="1"/>
            </p:cNvSpPr>
            <p:nvPr/>
          </p:nvSpPr>
          <p:spPr bwMode="auto">
            <a:xfrm>
              <a:off x="1134" y="206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92" name="Oval 126"/>
            <p:cNvSpPr>
              <a:spLocks noChangeArrowheads="1"/>
            </p:cNvSpPr>
            <p:nvPr/>
          </p:nvSpPr>
          <p:spPr bwMode="auto">
            <a:xfrm>
              <a:off x="1143" y="2088"/>
              <a:ext cx="276"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93" name="Oval 127"/>
            <p:cNvSpPr>
              <a:spLocks noChangeArrowheads="1"/>
            </p:cNvSpPr>
            <p:nvPr/>
          </p:nvSpPr>
          <p:spPr bwMode="auto">
            <a:xfrm>
              <a:off x="1284" y="206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94" name="Oval 128"/>
            <p:cNvSpPr>
              <a:spLocks noChangeArrowheads="1"/>
            </p:cNvSpPr>
            <p:nvPr/>
          </p:nvSpPr>
          <p:spPr bwMode="auto">
            <a:xfrm>
              <a:off x="1287" y="2115"/>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95" name="Oval 129"/>
            <p:cNvSpPr>
              <a:spLocks noChangeArrowheads="1"/>
            </p:cNvSpPr>
            <p:nvPr/>
          </p:nvSpPr>
          <p:spPr bwMode="auto">
            <a:xfrm>
              <a:off x="1290" y="2148"/>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grpSp>
          <p:nvGrpSpPr>
            <p:cNvPr id="396" name="Group 135"/>
            <p:cNvGrpSpPr>
              <a:grpSpLocks/>
            </p:cNvGrpSpPr>
            <p:nvPr/>
          </p:nvGrpSpPr>
          <p:grpSpPr bwMode="auto">
            <a:xfrm>
              <a:off x="702" y="2037"/>
              <a:ext cx="189" cy="147"/>
              <a:chOff x="552" y="783"/>
              <a:chExt cx="153" cy="111"/>
            </a:xfrm>
          </p:grpSpPr>
          <p:sp>
            <p:nvSpPr>
              <p:cNvPr id="397" name="Oval 136"/>
              <p:cNvSpPr>
                <a:spLocks noChangeArrowheads="1"/>
              </p:cNvSpPr>
              <p:nvPr/>
            </p:nvSpPr>
            <p:spPr bwMode="auto">
              <a:xfrm>
                <a:off x="555" y="810"/>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98" name="Oval 137"/>
              <p:cNvSpPr>
                <a:spLocks noChangeArrowheads="1"/>
              </p:cNvSpPr>
              <p:nvPr/>
            </p:nvSpPr>
            <p:spPr bwMode="auto">
              <a:xfrm>
                <a:off x="552" y="783"/>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399" name="Oval 138"/>
              <p:cNvSpPr>
                <a:spLocks noChangeArrowheads="1"/>
              </p:cNvSpPr>
              <p:nvPr/>
            </p:nvSpPr>
            <p:spPr bwMode="auto">
              <a:xfrm>
                <a:off x="555" y="837"/>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400" name="Oval 139"/>
              <p:cNvSpPr>
                <a:spLocks noChangeArrowheads="1"/>
              </p:cNvSpPr>
              <p:nvPr/>
            </p:nvSpPr>
            <p:spPr bwMode="auto">
              <a:xfrm>
                <a:off x="558" y="867"/>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grpSp>
      </p:grpSp>
      <p:grpSp>
        <p:nvGrpSpPr>
          <p:cNvPr id="458" name="Group 121"/>
          <p:cNvGrpSpPr>
            <a:grpSpLocks/>
          </p:cNvGrpSpPr>
          <p:nvPr/>
        </p:nvGrpSpPr>
        <p:grpSpPr bwMode="auto">
          <a:xfrm rot="16848285">
            <a:off x="4540194" y="4995503"/>
            <a:ext cx="177265" cy="72822"/>
            <a:chOff x="543" y="1929"/>
            <a:chExt cx="1035" cy="414"/>
          </a:xfrm>
          <a:effectLst>
            <a:outerShdw blurRad="82550" dist="38100" dir="2700000" algn="tl" rotWithShape="0">
              <a:srgbClr val="008000">
                <a:alpha val="63000"/>
              </a:srgbClr>
            </a:outerShdw>
          </a:effectLst>
        </p:grpSpPr>
        <p:sp>
          <p:nvSpPr>
            <p:cNvPr id="459" name="Oval 122"/>
            <p:cNvSpPr>
              <a:spLocks noChangeArrowheads="1"/>
            </p:cNvSpPr>
            <p:nvPr/>
          </p:nvSpPr>
          <p:spPr bwMode="auto">
            <a:xfrm>
              <a:off x="543" y="1929"/>
              <a:ext cx="1035" cy="414"/>
            </a:xfrm>
            <a:prstGeom prst="ellipse">
              <a:avLst/>
            </a:prstGeom>
            <a:solidFill>
              <a:srgbClr val="FFC7EB"/>
            </a:solidFill>
            <a:ln w="6350" cmpd="sng">
              <a:solidFill>
                <a:schemeClr val="bg1">
                  <a:lumMod val="50000"/>
                </a:schemeClr>
              </a:solidFill>
              <a:round/>
              <a:headEnd/>
              <a:tailEnd/>
            </a:ln>
            <a:effectLst>
              <a:outerShdw blurRad="50800" dist="38100" dir="2700000">
                <a:srgbClr val="000000">
                  <a:alpha val="43000"/>
                </a:srgbClr>
              </a:outerShdw>
            </a:effectLst>
          </p:spPr>
          <p:txBody>
            <a:bodyPr wrap="none" anchor="ctr"/>
            <a:lstStyle/>
            <a:p>
              <a:pPr algn="l"/>
              <a:endParaRPr lang="en-US" dirty="0">
                <a:solidFill>
                  <a:srgbClr val="000000"/>
                </a:solidFill>
                <a:latin typeface="Helvetica"/>
                <a:cs typeface="Helvetica"/>
              </a:endParaRPr>
            </a:p>
          </p:txBody>
        </p:sp>
        <p:sp>
          <p:nvSpPr>
            <p:cNvPr id="460" name="Oval 123"/>
            <p:cNvSpPr>
              <a:spLocks noChangeArrowheads="1"/>
            </p:cNvSpPr>
            <p:nvPr/>
          </p:nvSpPr>
          <p:spPr bwMode="auto">
            <a:xfrm>
              <a:off x="606" y="1963"/>
              <a:ext cx="901" cy="351"/>
            </a:xfrm>
            <a:prstGeom prst="ellipse">
              <a:avLst/>
            </a:prstGeom>
            <a:solidFill>
              <a:schemeClr val="bg1">
                <a:lumMod val="85000"/>
              </a:schemeClr>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461" name="Oval 124"/>
            <p:cNvSpPr>
              <a:spLocks noChangeArrowheads="1"/>
            </p:cNvSpPr>
            <p:nvPr/>
          </p:nvSpPr>
          <p:spPr bwMode="auto">
            <a:xfrm>
              <a:off x="1134" y="203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462" name="Oval 125"/>
            <p:cNvSpPr>
              <a:spLocks noChangeArrowheads="1"/>
            </p:cNvSpPr>
            <p:nvPr/>
          </p:nvSpPr>
          <p:spPr bwMode="auto">
            <a:xfrm>
              <a:off x="1134" y="206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463" name="Oval 126"/>
            <p:cNvSpPr>
              <a:spLocks noChangeArrowheads="1"/>
            </p:cNvSpPr>
            <p:nvPr/>
          </p:nvSpPr>
          <p:spPr bwMode="auto">
            <a:xfrm>
              <a:off x="1143" y="2088"/>
              <a:ext cx="276"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464" name="Oval 127"/>
            <p:cNvSpPr>
              <a:spLocks noChangeArrowheads="1"/>
            </p:cNvSpPr>
            <p:nvPr/>
          </p:nvSpPr>
          <p:spPr bwMode="auto">
            <a:xfrm>
              <a:off x="1284" y="206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465" name="Oval 128"/>
            <p:cNvSpPr>
              <a:spLocks noChangeArrowheads="1"/>
            </p:cNvSpPr>
            <p:nvPr/>
          </p:nvSpPr>
          <p:spPr bwMode="auto">
            <a:xfrm>
              <a:off x="1287" y="2115"/>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466" name="Oval 129"/>
            <p:cNvSpPr>
              <a:spLocks noChangeArrowheads="1"/>
            </p:cNvSpPr>
            <p:nvPr/>
          </p:nvSpPr>
          <p:spPr bwMode="auto">
            <a:xfrm>
              <a:off x="1290" y="2148"/>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grpSp>
          <p:nvGrpSpPr>
            <p:cNvPr id="467" name="Group 135"/>
            <p:cNvGrpSpPr>
              <a:grpSpLocks/>
            </p:cNvGrpSpPr>
            <p:nvPr/>
          </p:nvGrpSpPr>
          <p:grpSpPr bwMode="auto">
            <a:xfrm>
              <a:off x="702" y="2037"/>
              <a:ext cx="189" cy="147"/>
              <a:chOff x="552" y="783"/>
              <a:chExt cx="153" cy="111"/>
            </a:xfrm>
          </p:grpSpPr>
          <p:sp>
            <p:nvSpPr>
              <p:cNvPr id="468" name="Oval 136"/>
              <p:cNvSpPr>
                <a:spLocks noChangeArrowheads="1"/>
              </p:cNvSpPr>
              <p:nvPr/>
            </p:nvSpPr>
            <p:spPr bwMode="auto">
              <a:xfrm>
                <a:off x="555" y="810"/>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469" name="Oval 137"/>
              <p:cNvSpPr>
                <a:spLocks noChangeArrowheads="1"/>
              </p:cNvSpPr>
              <p:nvPr/>
            </p:nvSpPr>
            <p:spPr bwMode="auto">
              <a:xfrm>
                <a:off x="552" y="783"/>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470" name="Oval 138"/>
              <p:cNvSpPr>
                <a:spLocks noChangeArrowheads="1"/>
              </p:cNvSpPr>
              <p:nvPr/>
            </p:nvSpPr>
            <p:spPr bwMode="auto">
              <a:xfrm>
                <a:off x="555" y="837"/>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471" name="Oval 139"/>
              <p:cNvSpPr>
                <a:spLocks noChangeArrowheads="1"/>
              </p:cNvSpPr>
              <p:nvPr/>
            </p:nvSpPr>
            <p:spPr bwMode="auto">
              <a:xfrm>
                <a:off x="558" y="867"/>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grpSp>
      </p:grpSp>
      <p:sp>
        <p:nvSpPr>
          <p:cNvPr id="4" name="Freeform 3"/>
          <p:cNvSpPr/>
          <p:nvPr/>
        </p:nvSpPr>
        <p:spPr>
          <a:xfrm>
            <a:off x="1827761" y="3506772"/>
            <a:ext cx="1138939" cy="1695883"/>
          </a:xfrm>
          <a:custGeom>
            <a:avLst/>
            <a:gdLst>
              <a:gd name="connsiteX0" fmla="*/ 325471 w 1138939"/>
              <a:gd name="connsiteY0" fmla="*/ 613336 h 1695883"/>
              <a:gd name="connsiteX1" fmla="*/ 396591 w 1138939"/>
              <a:gd name="connsiteY1" fmla="*/ 694616 h 1695883"/>
              <a:gd name="connsiteX2" fmla="*/ 447391 w 1138939"/>
              <a:gd name="connsiteY2" fmla="*/ 958776 h 1695883"/>
              <a:gd name="connsiteX3" fmla="*/ 315311 w 1138939"/>
              <a:gd name="connsiteY3" fmla="*/ 796216 h 1695883"/>
              <a:gd name="connsiteX4" fmla="*/ 234031 w 1138939"/>
              <a:gd name="connsiteY4" fmla="*/ 887656 h 1695883"/>
              <a:gd name="connsiteX5" fmla="*/ 294991 w 1138939"/>
              <a:gd name="connsiteY5" fmla="*/ 1263576 h 1695883"/>
              <a:gd name="connsiteX6" fmla="*/ 244191 w 1138939"/>
              <a:gd name="connsiteY6" fmla="*/ 1446456 h 1695883"/>
              <a:gd name="connsiteX7" fmla="*/ 721711 w 1138939"/>
              <a:gd name="connsiteY7" fmla="*/ 1690296 h 1695883"/>
              <a:gd name="connsiteX8" fmla="*/ 1097631 w 1138939"/>
              <a:gd name="connsiteY8" fmla="*/ 1568376 h 1695883"/>
              <a:gd name="connsiteX9" fmla="*/ 1128111 w 1138939"/>
              <a:gd name="connsiteY9" fmla="*/ 1040056 h 1695883"/>
              <a:gd name="connsiteX10" fmla="*/ 1087471 w 1138939"/>
              <a:gd name="connsiteY10" fmla="*/ 623496 h 1695883"/>
              <a:gd name="connsiteX11" fmla="*/ 782671 w 1138939"/>
              <a:gd name="connsiteY11" fmla="*/ 532056 h 1695883"/>
              <a:gd name="connsiteX12" fmla="*/ 762351 w 1138939"/>
              <a:gd name="connsiteY12" fmla="*/ 145976 h 1695883"/>
              <a:gd name="connsiteX13" fmla="*/ 1128111 w 1138939"/>
              <a:gd name="connsiteY13" fmla="*/ 54536 h 1695883"/>
              <a:gd name="connsiteX14" fmla="*/ 823311 w 1138939"/>
              <a:gd name="connsiteY14" fmla="*/ 13896 h 1695883"/>
              <a:gd name="connsiteX15" fmla="*/ 599791 w 1138939"/>
              <a:gd name="connsiteY15" fmla="*/ 298376 h 1695883"/>
              <a:gd name="connsiteX16" fmla="*/ 630271 w 1138939"/>
              <a:gd name="connsiteY16" fmla="*/ 623496 h 1695883"/>
              <a:gd name="connsiteX17" fmla="*/ 518511 w 1138939"/>
              <a:gd name="connsiteY17" fmla="*/ 460936 h 1695883"/>
              <a:gd name="connsiteX18" fmla="*/ 427071 w 1138939"/>
              <a:gd name="connsiteY18" fmla="*/ 64696 h 1695883"/>
              <a:gd name="connsiteX19" fmla="*/ 40991 w 1138939"/>
              <a:gd name="connsiteY19" fmla="*/ 44376 h 1695883"/>
              <a:gd name="connsiteX20" fmla="*/ 40991 w 1138939"/>
              <a:gd name="connsiteY20" fmla="*/ 166296 h 1695883"/>
              <a:gd name="connsiteX21" fmla="*/ 305151 w 1138939"/>
              <a:gd name="connsiteY21" fmla="*/ 135816 h 1695883"/>
              <a:gd name="connsiteX22" fmla="*/ 406751 w 1138939"/>
              <a:gd name="connsiteY22" fmla="*/ 481256 h 1695883"/>
              <a:gd name="connsiteX23" fmla="*/ 477871 w 1138939"/>
              <a:gd name="connsiteY23" fmla="*/ 593016 h 1695883"/>
              <a:gd name="connsiteX24" fmla="*/ 325471 w 1138939"/>
              <a:gd name="connsiteY24" fmla="*/ 613336 h 1695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38939" h="1695883">
                <a:moveTo>
                  <a:pt x="325471" y="613336"/>
                </a:moveTo>
                <a:cubicBezTo>
                  <a:pt x="311924" y="630269"/>
                  <a:pt x="376271" y="637043"/>
                  <a:pt x="396591" y="694616"/>
                </a:cubicBezTo>
                <a:cubicBezTo>
                  <a:pt x="416911" y="752189"/>
                  <a:pt x="460938" y="941843"/>
                  <a:pt x="447391" y="958776"/>
                </a:cubicBezTo>
                <a:cubicBezTo>
                  <a:pt x="433844" y="975709"/>
                  <a:pt x="350871" y="808069"/>
                  <a:pt x="315311" y="796216"/>
                </a:cubicBezTo>
                <a:cubicBezTo>
                  <a:pt x="279751" y="784363"/>
                  <a:pt x="237418" y="809763"/>
                  <a:pt x="234031" y="887656"/>
                </a:cubicBezTo>
                <a:cubicBezTo>
                  <a:pt x="230644" y="965549"/>
                  <a:pt x="293298" y="1170443"/>
                  <a:pt x="294991" y="1263576"/>
                </a:cubicBezTo>
                <a:cubicBezTo>
                  <a:pt x="296684" y="1356709"/>
                  <a:pt x="173071" y="1375336"/>
                  <a:pt x="244191" y="1446456"/>
                </a:cubicBezTo>
                <a:cubicBezTo>
                  <a:pt x="315311" y="1517576"/>
                  <a:pt x="579471" y="1669976"/>
                  <a:pt x="721711" y="1690296"/>
                </a:cubicBezTo>
                <a:cubicBezTo>
                  <a:pt x="863951" y="1710616"/>
                  <a:pt x="1029898" y="1676749"/>
                  <a:pt x="1097631" y="1568376"/>
                </a:cubicBezTo>
                <a:cubicBezTo>
                  <a:pt x="1165364" y="1460003"/>
                  <a:pt x="1129804" y="1197536"/>
                  <a:pt x="1128111" y="1040056"/>
                </a:cubicBezTo>
                <a:cubicBezTo>
                  <a:pt x="1126418" y="882576"/>
                  <a:pt x="1145044" y="708163"/>
                  <a:pt x="1087471" y="623496"/>
                </a:cubicBezTo>
                <a:cubicBezTo>
                  <a:pt x="1029898" y="538829"/>
                  <a:pt x="836858" y="611643"/>
                  <a:pt x="782671" y="532056"/>
                </a:cubicBezTo>
                <a:cubicBezTo>
                  <a:pt x="728484" y="452469"/>
                  <a:pt x="704778" y="225563"/>
                  <a:pt x="762351" y="145976"/>
                </a:cubicBezTo>
                <a:cubicBezTo>
                  <a:pt x="819924" y="66389"/>
                  <a:pt x="1117951" y="76549"/>
                  <a:pt x="1128111" y="54536"/>
                </a:cubicBezTo>
                <a:cubicBezTo>
                  <a:pt x="1138271" y="32523"/>
                  <a:pt x="911364" y="-26744"/>
                  <a:pt x="823311" y="13896"/>
                </a:cubicBezTo>
                <a:cubicBezTo>
                  <a:pt x="735258" y="54536"/>
                  <a:pt x="631964" y="196776"/>
                  <a:pt x="599791" y="298376"/>
                </a:cubicBezTo>
                <a:cubicBezTo>
                  <a:pt x="567618" y="399976"/>
                  <a:pt x="643818" y="596403"/>
                  <a:pt x="630271" y="623496"/>
                </a:cubicBezTo>
                <a:cubicBezTo>
                  <a:pt x="616724" y="650589"/>
                  <a:pt x="552378" y="554069"/>
                  <a:pt x="518511" y="460936"/>
                </a:cubicBezTo>
                <a:cubicBezTo>
                  <a:pt x="484644" y="367803"/>
                  <a:pt x="506658" y="134123"/>
                  <a:pt x="427071" y="64696"/>
                </a:cubicBezTo>
                <a:cubicBezTo>
                  <a:pt x="347484" y="-4731"/>
                  <a:pt x="105338" y="27443"/>
                  <a:pt x="40991" y="44376"/>
                </a:cubicBezTo>
                <a:cubicBezTo>
                  <a:pt x="-23356" y="61309"/>
                  <a:pt x="-3036" y="151056"/>
                  <a:pt x="40991" y="166296"/>
                </a:cubicBezTo>
                <a:cubicBezTo>
                  <a:pt x="85018" y="181536"/>
                  <a:pt x="244191" y="83323"/>
                  <a:pt x="305151" y="135816"/>
                </a:cubicBezTo>
                <a:cubicBezTo>
                  <a:pt x="366111" y="188309"/>
                  <a:pt x="377964" y="405056"/>
                  <a:pt x="406751" y="481256"/>
                </a:cubicBezTo>
                <a:cubicBezTo>
                  <a:pt x="435538" y="557456"/>
                  <a:pt x="486338" y="574389"/>
                  <a:pt x="477871" y="593016"/>
                </a:cubicBezTo>
                <a:cubicBezTo>
                  <a:pt x="469404" y="611643"/>
                  <a:pt x="339018" y="596403"/>
                  <a:pt x="325471" y="613336"/>
                </a:cubicBezTo>
                <a:close/>
              </a:path>
            </a:pathLst>
          </a:custGeom>
          <a:solidFill>
            <a:schemeClr val="bg1">
              <a:lumMod val="85000"/>
            </a:schemeClr>
          </a:solidFill>
          <a:ln w="12700" cmpd="sng">
            <a:solidFill>
              <a:schemeClr val="bg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711" name="Group 710"/>
          <p:cNvGrpSpPr/>
          <p:nvPr/>
        </p:nvGrpSpPr>
        <p:grpSpPr>
          <a:xfrm rot="20643641">
            <a:off x="2365078" y="4110982"/>
            <a:ext cx="474581" cy="437354"/>
            <a:chOff x="6281241" y="2021529"/>
            <a:chExt cx="530499" cy="563882"/>
          </a:xfrm>
        </p:grpSpPr>
        <p:sp>
          <p:nvSpPr>
            <p:cNvPr id="726" name="Freeform 725"/>
            <p:cNvSpPr/>
            <p:nvPr/>
          </p:nvSpPr>
          <p:spPr>
            <a:xfrm>
              <a:off x="6345561" y="2087387"/>
              <a:ext cx="425149" cy="461536"/>
            </a:xfrm>
            <a:custGeom>
              <a:avLst/>
              <a:gdLst>
                <a:gd name="connsiteX0" fmla="*/ 123910 w 466862"/>
                <a:gd name="connsiteY0" fmla="*/ 1743 h 462316"/>
                <a:gd name="connsiteX1" fmla="*/ 9610 w 466862"/>
                <a:gd name="connsiteY1" fmla="*/ 141443 h 462316"/>
                <a:gd name="connsiteX2" fmla="*/ 28660 w 466862"/>
                <a:gd name="connsiteY2" fmla="*/ 338293 h 462316"/>
                <a:gd name="connsiteX3" fmla="*/ 206460 w 466862"/>
                <a:gd name="connsiteY3" fmla="*/ 446243 h 462316"/>
                <a:gd name="connsiteX4" fmla="*/ 377910 w 466862"/>
                <a:gd name="connsiteY4" fmla="*/ 452593 h 462316"/>
                <a:gd name="connsiteX5" fmla="*/ 466810 w 466862"/>
                <a:gd name="connsiteY5" fmla="*/ 357343 h 462316"/>
                <a:gd name="connsiteX6" fmla="*/ 390610 w 466862"/>
                <a:gd name="connsiteY6" fmla="*/ 192243 h 462316"/>
                <a:gd name="connsiteX7" fmla="*/ 371560 w 466862"/>
                <a:gd name="connsiteY7" fmla="*/ 116043 h 462316"/>
                <a:gd name="connsiteX8" fmla="*/ 295360 w 466862"/>
                <a:gd name="connsiteY8" fmla="*/ 65243 h 462316"/>
                <a:gd name="connsiteX9" fmla="*/ 123910 w 466862"/>
                <a:gd name="connsiteY9" fmla="*/ 1743 h 462316"/>
                <a:gd name="connsiteX0" fmla="*/ 123910 w 467152"/>
                <a:gd name="connsiteY0" fmla="*/ 1743 h 462316"/>
                <a:gd name="connsiteX1" fmla="*/ 9610 w 467152"/>
                <a:gd name="connsiteY1" fmla="*/ 141443 h 462316"/>
                <a:gd name="connsiteX2" fmla="*/ 28660 w 467152"/>
                <a:gd name="connsiteY2" fmla="*/ 338293 h 462316"/>
                <a:gd name="connsiteX3" fmla="*/ 206460 w 467152"/>
                <a:gd name="connsiteY3" fmla="*/ 446243 h 462316"/>
                <a:gd name="connsiteX4" fmla="*/ 377910 w 467152"/>
                <a:gd name="connsiteY4" fmla="*/ 452593 h 462316"/>
                <a:gd name="connsiteX5" fmla="*/ 466810 w 467152"/>
                <a:gd name="connsiteY5" fmla="*/ 357343 h 462316"/>
                <a:gd name="connsiteX6" fmla="*/ 348020 w 467152"/>
                <a:gd name="connsiteY6" fmla="*/ 212711 h 462316"/>
                <a:gd name="connsiteX7" fmla="*/ 371560 w 467152"/>
                <a:gd name="connsiteY7" fmla="*/ 116043 h 462316"/>
                <a:gd name="connsiteX8" fmla="*/ 295360 w 467152"/>
                <a:gd name="connsiteY8" fmla="*/ 65243 h 462316"/>
                <a:gd name="connsiteX9" fmla="*/ 123910 w 467152"/>
                <a:gd name="connsiteY9" fmla="*/ 1743 h 462316"/>
                <a:gd name="connsiteX0" fmla="*/ 123910 w 425150"/>
                <a:gd name="connsiteY0" fmla="*/ 1743 h 460918"/>
                <a:gd name="connsiteX1" fmla="*/ 9610 w 425150"/>
                <a:gd name="connsiteY1" fmla="*/ 141443 h 460918"/>
                <a:gd name="connsiteX2" fmla="*/ 28660 w 425150"/>
                <a:gd name="connsiteY2" fmla="*/ 338293 h 460918"/>
                <a:gd name="connsiteX3" fmla="*/ 206460 w 425150"/>
                <a:gd name="connsiteY3" fmla="*/ 446243 h 460918"/>
                <a:gd name="connsiteX4" fmla="*/ 377910 w 425150"/>
                <a:gd name="connsiteY4" fmla="*/ 452593 h 460918"/>
                <a:gd name="connsiteX5" fmla="*/ 424221 w 425150"/>
                <a:gd name="connsiteY5" fmla="*/ 377811 h 460918"/>
                <a:gd name="connsiteX6" fmla="*/ 348020 w 425150"/>
                <a:gd name="connsiteY6" fmla="*/ 212711 h 460918"/>
                <a:gd name="connsiteX7" fmla="*/ 371560 w 425150"/>
                <a:gd name="connsiteY7" fmla="*/ 116043 h 460918"/>
                <a:gd name="connsiteX8" fmla="*/ 295360 w 425150"/>
                <a:gd name="connsiteY8" fmla="*/ 65243 h 460918"/>
                <a:gd name="connsiteX9" fmla="*/ 123910 w 425150"/>
                <a:gd name="connsiteY9" fmla="*/ 1743 h 460918"/>
                <a:gd name="connsiteX0" fmla="*/ 123910 w 425150"/>
                <a:gd name="connsiteY0" fmla="*/ 2361 h 461536"/>
                <a:gd name="connsiteX1" fmla="*/ 9610 w 425150"/>
                <a:gd name="connsiteY1" fmla="*/ 142061 h 461536"/>
                <a:gd name="connsiteX2" fmla="*/ 28660 w 425150"/>
                <a:gd name="connsiteY2" fmla="*/ 338911 h 461536"/>
                <a:gd name="connsiteX3" fmla="*/ 206460 w 425150"/>
                <a:gd name="connsiteY3" fmla="*/ 446861 h 461536"/>
                <a:gd name="connsiteX4" fmla="*/ 377910 w 425150"/>
                <a:gd name="connsiteY4" fmla="*/ 453211 h 461536"/>
                <a:gd name="connsiteX5" fmla="*/ 424221 w 425150"/>
                <a:gd name="connsiteY5" fmla="*/ 378429 h 461536"/>
                <a:gd name="connsiteX6" fmla="*/ 348020 w 425150"/>
                <a:gd name="connsiteY6" fmla="*/ 213329 h 461536"/>
                <a:gd name="connsiteX7" fmla="*/ 295360 w 425150"/>
                <a:gd name="connsiteY7" fmla="*/ 65861 h 461536"/>
                <a:gd name="connsiteX8" fmla="*/ 123910 w 425150"/>
                <a:gd name="connsiteY8" fmla="*/ 2361 h 46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5150" h="461536">
                  <a:moveTo>
                    <a:pt x="123910" y="2361"/>
                  </a:moveTo>
                  <a:cubicBezTo>
                    <a:pt x="76285" y="15061"/>
                    <a:pt x="25485" y="85969"/>
                    <a:pt x="9610" y="142061"/>
                  </a:cubicBezTo>
                  <a:cubicBezTo>
                    <a:pt x="-6265" y="198153"/>
                    <a:pt x="-4148" y="288111"/>
                    <a:pt x="28660" y="338911"/>
                  </a:cubicBezTo>
                  <a:cubicBezTo>
                    <a:pt x="61468" y="389711"/>
                    <a:pt x="148252" y="427811"/>
                    <a:pt x="206460" y="446861"/>
                  </a:cubicBezTo>
                  <a:cubicBezTo>
                    <a:pt x="264668" y="465911"/>
                    <a:pt x="341617" y="464616"/>
                    <a:pt x="377910" y="453211"/>
                  </a:cubicBezTo>
                  <a:cubicBezTo>
                    <a:pt x="414204" y="441806"/>
                    <a:pt x="429203" y="418409"/>
                    <a:pt x="424221" y="378429"/>
                  </a:cubicBezTo>
                  <a:cubicBezTo>
                    <a:pt x="419239" y="338449"/>
                    <a:pt x="369497" y="265424"/>
                    <a:pt x="348020" y="213329"/>
                  </a:cubicBezTo>
                  <a:cubicBezTo>
                    <a:pt x="326543" y="161234"/>
                    <a:pt x="332712" y="101022"/>
                    <a:pt x="295360" y="65861"/>
                  </a:cubicBezTo>
                  <a:cubicBezTo>
                    <a:pt x="258008" y="30700"/>
                    <a:pt x="171535" y="-10339"/>
                    <a:pt x="123910" y="2361"/>
                  </a:cubicBezTo>
                  <a:close/>
                </a:path>
              </a:pathLst>
            </a:cu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27" name="Freeform 726"/>
            <p:cNvSpPr/>
            <p:nvPr/>
          </p:nvSpPr>
          <p:spPr>
            <a:xfrm>
              <a:off x="6281241" y="2021529"/>
              <a:ext cx="252685" cy="508127"/>
            </a:xfrm>
            <a:custGeom>
              <a:avLst/>
              <a:gdLst>
                <a:gd name="connsiteX0" fmla="*/ 207279 w 252685"/>
                <a:gd name="connsiteY0" fmla="*/ 49169 h 508127"/>
                <a:gd name="connsiteX1" fmla="*/ 105679 w 252685"/>
                <a:gd name="connsiteY1" fmla="*/ 4719 h 508127"/>
                <a:gd name="connsiteX2" fmla="*/ 54879 w 252685"/>
                <a:gd name="connsiteY2" fmla="*/ 169819 h 508127"/>
                <a:gd name="connsiteX3" fmla="*/ 4079 w 252685"/>
                <a:gd name="connsiteY3" fmla="*/ 353969 h 508127"/>
                <a:gd name="connsiteX4" fmla="*/ 169179 w 252685"/>
                <a:gd name="connsiteY4" fmla="*/ 506369 h 508127"/>
                <a:gd name="connsiteX5" fmla="*/ 181879 w 252685"/>
                <a:gd name="connsiteY5" fmla="*/ 430169 h 508127"/>
                <a:gd name="connsiteX6" fmla="*/ 61229 w 252685"/>
                <a:gd name="connsiteY6" fmla="*/ 328569 h 508127"/>
                <a:gd name="connsiteX7" fmla="*/ 131079 w 252685"/>
                <a:gd name="connsiteY7" fmla="*/ 144419 h 508127"/>
                <a:gd name="connsiteX8" fmla="*/ 169179 w 252685"/>
                <a:gd name="connsiteY8" fmla="*/ 93619 h 508127"/>
                <a:gd name="connsiteX9" fmla="*/ 251729 w 252685"/>
                <a:gd name="connsiteY9" fmla="*/ 93619 h 508127"/>
                <a:gd name="connsiteX10" fmla="*/ 207279 w 252685"/>
                <a:gd name="connsiteY10" fmla="*/ 49169 h 50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2685" h="508127">
                  <a:moveTo>
                    <a:pt x="207279" y="49169"/>
                  </a:moveTo>
                  <a:cubicBezTo>
                    <a:pt x="182937" y="34352"/>
                    <a:pt x="131079" y="-15389"/>
                    <a:pt x="105679" y="4719"/>
                  </a:cubicBezTo>
                  <a:cubicBezTo>
                    <a:pt x="80279" y="24827"/>
                    <a:pt x="71812" y="111611"/>
                    <a:pt x="54879" y="169819"/>
                  </a:cubicBezTo>
                  <a:cubicBezTo>
                    <a:pt x="37946" y="228027"/>
                    <a:pt x="-14971" y="297877"/>
                    <a:pt x="4079" y="353969"/>
                  </a:cubicBezTo>
                  <a:cubicBezTo>
                    <a:pt x="23129" y="410061"/>
                    <a:pt x="139546" y="493669"/>
                    <a:pt x="169179" y="506369"/>
                  </a:cubicBezTo>
                  <a:cubicBezTo>
                    <a:pt x="198812" y="519069"/>
                    <a:pt x="199871" y="459802"/>
                    <a:pt x="181879" y="430169"/>
                  </a:cubicBezTo>
                  <a:cubicBezTo>
                    <a:pt x="163887" y="400536"/>
                    <a:pt x="69696" y="376194"/>
                    <a:pt x="61229" y="328569"/>
                  </a:cubicBezTo>
                  <a:cubicBezTo>
                    <a:pt x="52762" y="280944"/>
                    <a:pt x="113087" y="183577"/>
                    <a:pt x="131079" y="144419"/>
                  </a:cubicBezTo>
                  <a:cubicBezTo>
                    <a:pt x="149071" y="105261"/>
                    <a:pt x="149071" y="102086"/>
                    <a:pt x="169179" y="93619"/>
                  </a:cubicBezTo>
                  <a:cubicBezTo>
                    <a:pt x="189287" y="85152"/>
                    <a:pt x="245379" y="102086"/>
                    <a:pt x="251729" y="93619"/>
                  </a:cubicBezTo>
                  <a:cubicBezTo>
                    <a:pt x="258079" y="85152"/>
                    <a:pt x="231621" y="63986"/>
                    <a:pt x="207279" y="49169"/>
                  </a:cubicBezTo>
                  <a:close/>
                </a:path>
              </a:pathLst>
            </a:custGeom>
            <a:solidFill>
              <a:srgbClr val="E18D85"/>
            </a:solidFill>
            <a:ln w="9525" cmpd="sng">
              <a:solidFill>
                <a:srgbClr val="8080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28" name="Freeform 727"/>
            <p:cNvSpPr/>
            <p:nvPr/>
          </p:nvSpPr>
          <p:spPr>
            <a:xfrm>
              <a:off x="6576435" y="2113342"/>
              <a:ext cx="235305" cy="332948"/>
            </a:xfrm>
            <a:custGeom>
              <a:avLst/>
              <a:gdLst>
                <a:gd name="connsiteX0" fmla="*/ 45 w 235305"/>
                <a:gd name="connsiteY0" fmla="*/ 2645 h 332948"/>
                <a:gd name="connsiteX1" fmla="*/ 95295 w 235305"/>
                <a:gd name="connsiteY1" fmla="*/ 28045 h 332948"/>
                <a:gd name="connsiteX2" fmla="*/ 139745 w 235305"/>
                <a:gd name="connsiteY2" fmla="*/ 104245 h 332948"/>
                <a:gd name="connsiteX3" fmla="*/ 158795 w 235305"/>
                <a:gd name="connsiteY3" fmla="*/ 218545 h 332948"/>
                <a:gd name="connsiteX4" fmla="*/ 234995 w 235305"/>
                <a:gd name="connsiteY4" fmla="*/ 269345 h 332948"/>
                <a:gd name="connsiteX5" fmla="*/ 184195 w 235305"/>
                <a:gd name="connsiteY5" fmla="*/ 332845 h 332948"/>
                <a:gd name="connsiteX6" fmla="*/ 146095 w 235305"/>
                <a:gd name="connsiteY6" fmla="*/ 282045 h 332948"/>
                <a:gd name="connsiteX7" fmla="*/ 76245 w 235305"/>
                <a:gd name="connsiteY7" fmla="*/ 199495 h 332948"/>
                <a:gd name="connsiteX8" fmla="*/ 82595 w 235305"/>
                <a:gd name="connsiteY8" fmla="*/ 85195 h 332948"/>
                <a:gd name="connsiteX9" fmla="*/ 45 w 235305"/>
                <a:gd name="connsiteY9" fmla="*/ 2645 h 332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5305" h="332948">
                  <a:moveTo>
                    <a:pt x="45" y="2645"/>
                  </a:moveTo>
                  <a:cubicBezTo>
                    <a:pt x="2162" y="-6880"/>
                    <a:pt x="72012" y="11112"/>
                    <a:pt x="95295" y="28045"/>
                  </a:cubicBezTo>
                  <a:cubicBezTo>
                    <a:pt x="118578" y="44978"/>
                    <a:pt x="129162" y="72495"/>
                    <a:pt x="139745" y="104245"/>
                  </a:cubicBezTo>
                  <a:cubicBezTo>
                    <a:pt x="150328" y="135995"/>
                    <a:pt x="142920" y="191028"/>
                    <a:pt x="158795" y="218545"/>
                  </a:cubicBezTo>
                  <a:cubicBezTo>
                    <a:pt x="174670" y="246062"/>
                    <a:pt x="230762" y="250295"/>
                    <a:pt x="234995" y="269345"/>
                  </a:cubicBezTo>
                  <a:cubicBezTo>
                    <a:pt x="239228" y="288395"/>
                    <a:pt x="199012" y="330728"/>
                    <a:pt x="184195" y="332845"/>
                  </a:cubicBezTo>
                  <a:cubicBezTo>
                    <a:pt x="169378" y="334962"/>
                    <a:pt x="164087" y="304270"/>
                    <a:pt x="146095" y="282045"/>
                  </a:cubicBezTo>
                  <a:cubicBezTo>
                    <a:pt x="128103" y="259820"/>
                    <a:pt x="86828" y="232303"/>
                    <a:pt x="76245" y="199495"/>
                  </a:cubicBezTo>
                  <a:cubicBezTo>
                    <a:pt x="65662" y="166687"/>
                    <a:pt x="95295" y="110595"/>
                    <a:pt x="82595" y="85195"/>
                  </a:cubicBezTo>
                  <a:cubicBezTo>
                    <a:pt x="69895" y="59795"/>
                    <a:pt x="-2072" y="12170"/>
                    <a:pt x="45" y="2645"/>
                  </a:cubicBezTo>
                  <a:close/>
                </a:path>
              </a:pathLst>
            </a:custGeom>
            <a:solidFill>
              <a:srgbClr val="E18D85"/>
            </a:solidFill>
            <a:ln w="9525" cmpd="sng">
              <a:solidFill>
                <a:srgbClr val="8080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29" name="Freeform 728"/>
            <p:cNvSpPr/>
            <p:nvPr/>
          </p:nvSpPr>
          <p:spPr>
            <a:xfrm>
              <a:off x="6510379" y="2488255"/>
              <a:ext cx="271000" cy="97156"/>
            </a:xfrm>
            <a:custGeom>
              <a:avLst/>
              <a:gdLst>
                <a:gd name="connsiteX0" fmla="*/ 51540 w 271000"/>
                <a:gd name="connsiteY0" fmla="*/ 125 h 97155"/>
                <a:gd name="connsiteX1" fmla="*/ 740 w 271000"/>
                <a:gd name="connsiteY1" fmla="*/ 38225 h 97155"/>
                <a:gd name="connsiteX2" fmla="*/ 89640 w 271000"/>
                <a:gd name="connsiteY2" fmla="*/ 95375 h 97155"/>
                <a:gd name="connsiteX3" fmla="*/ 242040 w 271000"/>
                <a:gd name="connsiteY3" fmla="*/ 76325 h 97155"/>
                <a:gd name="connsiteX4" fmla="*/ 261090 w 271000"/>
                <a:gd name="connsiteY4" fmla="*/ 12825 h 97155"/>
                <a:gd name="connsiteX5" fmla="*/ 127740 w 271000"/>
                <a:gd name="connsiteY5" fmla="*/ 25525 h 97155"/>
                <a:gd name="connsiteX6" fmla="*/ 51540 w 271000"/>
                <a:gd name="connsiteY6" fmla="*/ 125 h 97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000" h="97155">
                  <a:moveTo>
                    <a:pt x="51540" y="125"/>
                  </a:moveTo>
                  <a:cubicBezTo>
                    <a:pt x="30373" y="2242"/>
                    <a:pt x="-5610" y="22350"/>
                    <a:pt x="740" y="38225"/>
                  </a:cubicBezTo>
                  <a:cubicBezTo>
                    <a:pt x="7090" y="54100"/>
                    <a:pt x="49423" y="89025"/>
                    <a:pt x="89640" y="95375"/>
                  </a:cubicBezTo>
                  <a:cubicBezTo>
                    <a:pt x="129857" y="101725"/>
                    <a:pt x="213465" y="90083"/>
                    <a:pt x="242040" y="76325"/>
                  </a:cubicBezTo>
                  <a:cubicBezTo>
                    <a:pt x="270615" y="62567"/>
                    <a:pt x="280140" y="21292"/>
                    <a:pt x="261090" y="12825"/>
                  </a:cubicBezTo>
                  <a:cubicBezTo>
                    <a:pt x="242040" y="4358"/>
                    <a:pt x="162665" y="27642"/>
                    <a:pt x="127740" y="25525"/>
                  </a:cubicBezTo>
                  <a:cubicBezTo>
                    <a:pt x="92815" y="23408"/>
                    <a:pt x="72707" y="-1992"/>
                    <a:pt x="51540" y="125"/>
                  </a:cubicBezTo>
                  <a:close/>
                </a:path>
              </a:pathLst>
            </a:custGeom>
            <a:solidFill>
              <a:srgbClr val="E18D85"/>
            </a:solidFill>
            <a:ln w="9525" cmpd="sng">
              <a:solidFill>
                <a:srgbClr val="8080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12" name="Freeform 111"/>
          <p:cNvSpPr>
            <a:spLocks/>
          </p:cNvSpPr>
          <p:nvPr/>
        </p:nvSpPr>
        <p:spPr bwMode="auto">
          <a:xfrm rot="6324952">
            <a:off x="2192062" y="4585916"/>
            <a:ext cx="174425" cy="290730"/>
          </a:xfrm>
          <a:custGeom>
            <a:avLst/>
            <a:gdLst>
              <a:gd name="connsiteX0" fmla="*/ 5891 w 9045"/>
              <a:gd name="connsiteY0" fmla="*/ 0 h 10000"/>
              <a:gd name="connsiteX1" fmla="*/ 4385 w 9045"/>
              <a:gd name="connsiteY1" fmla="*/ 625 h 10000"/>
              <a:gd name="connsiteX2" fmla="*/ 1875 w 9045"/>
              <a:gd name="connsiteY2" fmla="*/ 3438 h 10000"/>
              <a:gd name="connsiteX3" fmla="*/ 368 w 9045"/>
              <a:gd name="connsiteY3" fmla="*/ 4063 h 10000"/>
              <a:gd name="connsiteX4" fmla="*/ 1624 w 9045"/>
              <a:gd name="connsiteY4" fmla="*/ 10000 h 10000"/>
              <a:gd name="connsiteX5" fmla="*/ 5891 w 9045"/>
              <a:gd name="connsiteY5" fmla="*/ 8750 h 10000"/>
              <a:gd name="connsiteX6" fmla="*/ 7900 w 9045"/>
              <a:gd name="connsiteY6" fmla="*/ 7188 h 10000"/>
              <a:gd name="connsiteX7" fmla="*/ 8653 w 9045"/>
              <a:gd name="connsiteY7" fmla="*/ 6875 h 10000"/>
              <a:gd name="connsiteX8" fmla="*/ 5891 w 9045"/>
              <a:gd name="connsiteY8" fmla="*/ 0 h 10000"/>
              <a:gd name="connsiteX0" fmla="*/ 6513 w 10000"/>
              <a:gd name="connsiteY0" fmla="*/ 0 h 10000"/>
              <a:gd name="connsiteX1" fmla="*/ 4848 w 10000"/>
              <a:gd name="connsiteY1" fmla="*/ 625 h 10000"/>
              <a:gd name="connsiteX2" fmla="*/ 2073 w 10000"/>
              <a:gd name="connsiteY2" fmla="*/ 3438 h 10000"/>
              <a:gd name="connsiteX3" fmla="*/ 407 w 10000"/>
              <a:gd name="connsiteY3" fmla="*/ 4063 h 10000"/>
              <a:gd name="connsiteX4" fmla="*/ 1795 w 10000"/>
              <a:gd name="connsiteY4" fmla="*/ 10000 h 10000"/>
              <a:gd name="connsiteX5" fmla="*/ 6513 w 10000"/>
              <a:gd name="connsiteY5" fmla="*/ 8750 h 10000"/>
              <a:gd name="connsiteX6" fmla="*/ 9567 w 10000"/>
              <a:gd name="connsiteY6" fmla="*/ 6875 h 10000"/>
              <a:gd name="connsiteX7" fmla="*/ 6513 w 10000"/>
              <a:gd name="connsiteY7" fmla="*/ 0 h 10000"/>
              <a:gd name="connsiteX0" fmla="*/ 6513 w 10000"/>
              <a:gd name="connsiteY0" fmla="*/ 0 h 10000"/>
              <a:gd name="connsiteX1" fmla="*/ 4848 w 10000"/>
              <a:gd name="connsiteY1" fmla="*/ 625 h 10000"/>
              <a:gd name="connsiteX2" fmla="*/ 2073 w 10000"/>
              <a:gd name="connsiteY2" fmla="*/ 3438 h 10000"/>
              <a:gd name="connsiteX3" fmla="*/ 407 w 10000"/>
              <a:gd name="connsiteY3" fmla="*/ 4063 h 10000"/>
              <a:gd name="connsiteX4" fmla="*/ 1795 w 10000"/>
              <a:gd name="connsiteY4" fmla="*/ 10000 h 10000"/>
              <a:gd name="connsiteX5" fmla="*/ 6063 w 10000"/>
              <a:gd name="connsiteY5" fmla="*/ 7866 h 10000"/>
              <a:gd name="connsiteX6" fmla="*/ 9567 w 10000"/>
              <a:gd name="connsiteY6" fmla="*/ 6875 h 10000"/>
              <a:gd name="connsiteX7" fmla="*/ 6513 w 10000"/>
              <a:gd name="connsiteY7" fmla="*/ 0 h 10000"/>
              <a:gd name="connsiteX0" fmla="*/ 7477 w 10209"/>
              <a:gd name="connsiteY0" fmla="*/ 54 h 9652"/>
              <a:gd name="connsiteX1" fmla="*/ 4848 w 10209"/>
              <a:gd name="connsiteY1" fmla="*/ 277 h 9652"/>
              <a:gd name="connsiteX2" fmla="*/ 2073 w 10209"/>
              <a:gd name="connsiteY2" fmla="*/ 3090 h 9652"/>
              <a:gd name="connsiteX3" fmla="*/ 407 w 10209"/>
              <a:gd name="connsiteY3" fmla="*/ 3715 h 9652"/>
              <a:gd name="connsiteX4" fmla="*/ 1795 w 10209"/>
              <a:gd name="connsiteY4" fmla="*/ 9652 h 9652"/>
              <a:gd name="connsiteX5" fmla="*/ 6063 w 10209"/>
              <a:gd name="connsiteY5" fmla="*/ 7518 h 9652"/>
              <a:gd name="connsiteX6" fmla="*/ 9567 w 10209"/>
              <a:gd name="connsiteY6" fmla="*/ 6527 h 9652"/>
              <a:gd name="connsiteX7" fmla="*/ 7477 w 10209"/>
              <a:gd name="connsiteY7" fmla="*/ 54 h 9652"/>
              <a:gd name="connsiteX0" fmla="*/ 7324 w 9999"/>
              <a:gd name="connsiteY0" fmla="*/ 56 h 10000"/>
              <a:gd name="connsiteX1" fmla="*/ 4749 w 9999"/>
              <a:gd name="connsiteY1" fmla="*/ 287 h 10000"/>
              <a:gd name="connsiteX2" fmla="*/ 2031 w 9999"/>
              <a:gd name="connsiteY2" fmla="*/ 3201 h 10000"/>
              <a:gd name="connsiteX3" fmla="*/ 399 w 9999"/>
              <a:gd name="connsiteY3" fmla="*/ 3849 h 10000"/>
              <a:gd name="connsiteX4" fmla="*/ 1758 w 9999"/>
              <a:gd name="connsiteY4" fmla="*/ 10000 h 10000"/>
              <a:gd name="connsiteX5" fmla="*/ 5939 w 9999"/>
              <a:gd name="connsiteY5" fmla="*/ 7789 h 10000"/>
              <a:gd name="connsiteX6" fmla="*/ 9371 w 9999"/>
              <a:gd name="connsiteY6" fmla="*/ 6762 h 10000"/>
              <a:gd name="connsiteX7" fmla="*/ 7324 w 9999"/>
              <a:gd name="connsiteY7" fmla="*/ 56 h 10000"/>
              <a:gd name="connsiteX0" fmla="*/ 7325 w 10000"/>
              <a:gd name="connsiteY0" fmla="*/ 56 h 10000"/>
              <a:gd name="connsiteX1" fmla="*/ 4749 w 10000"/>
              <a:gd name="connsiteY1" fmla="*/ 287 h 10000"/>
              <a:gd name="connsiteX2" fmla="*/ 2031 w 10000"/>
              <a:gd name="connsiteY2" fmla="*/ 3201 h 10000"/>
              <a:gd name="connsiteX3" fmla="*/ 399 w 10000"/>
              <a:gd name="connsiteY3" fmla="*/ 4764 h 10000"/>
              <a:gd name="connsiteX4" fmla="*/ 1758 w 10000"/>
              <a:gd name="connsiteY4" fmla="*/ 10000 h 10000"/>
              <a:gd name="connsiteX5" fmla="*/ 5940 w 10000"/>
              <a:gd name="connsiteY5" fmla="*/ 7789 h 10000"/>
              <a:gd name="connsiteX6" fmla="*/ 9372 w 10000"/>
              <a:gd name="connsiteY6" fmla="*/ 6762 h 10000"/>
              <a:gd name="connsiteX7" fmla="*/ 7325 w 10000"/>
              <a:gd name="connsiteY7" fmla="*/ 56 h 10000"/>
              <a:gd name="connsiteX0" fmla="*/ 7086 w 9761"/>
              <a:gd name="connsiteY0" fmla="*/ 34 h 9978"/>
              <a:gd name="connsiteX1" fmla="*/ 4510 w 9761"/>
              <a:gd name="connsiteY1" fmla="*/ 265 h 9978"/>
              <a:gd name="connsiteX2" fmla="*/ 2044 w 9761"/>
              <a:gd name="connsiteY2" fmla="*/ 2846 h 9978"/>
              <a:gd name="connsiteX3" fmla="*/ 160 w 9761"/>
              <a:gd name="connsiteY3" fmla="*/ 4742 h 9978"/>
              <a:gd name="connsiteX4" fmla="*/ 1519 w 9761"/>
              <a:gd name="connsiteY4" fmla="*/ 9978 h 9978"/>
              <a:gd name="connsiteX5" fmla="*/ 5701 w 9761"/>
              <a:gd name="connsiteY5" fmla="*/ 7767 h 9978"/>
              <a:gd name="connsiteX6" fmla="*/ 9133 w 9761"/>
              <a:gd name="connsiteY6" fmla="*/ 6740 h 9978"/>
              <a:gd name="connsiteX7" fmla="*/ 7086 w 9761"/>
              <a:gd name="connsiteY7" fmla="*/ 34 h 9978"/>
              <a:gd name="connsiteX0" fmla="*/ 7260 w 10215"/>
              <a:gd name="connsiteY0" fmla="*/ 33 h 9999"/>
              <a:gd name="connsiteX1" fmla="*/ 4620 w 10215"/>
              <a:gd name="connsiteY1" fmla="*/ 265 h 9999"/>
              <a:gd name="connsiteX2" fmla="*/ 2094 w 10215"/>
              <a:gd name="connsiteY2" fmla="*/ 2851 h 9999"/>
              <a:gd name="connsiteX3" fmla="*/ 164 w 10215"/>
              <a:gd name="connsiteY3" fmla="*/ 4751 h 9999"/>
              <a:gd name="connsiteX4" fmla="*/ 1556 w 10215"/>
              <a:gd name="connsiteY4" fmla="*/ 9999 h 9999"/>
              <a:gd name="connsiteX5" fmla="*/ 5841 w 10215"/>
              <a:gd name="connsiteY5" fmla="*/ 7783 h 9999"/>
              <a:gd name="connsiteX6" fmla="*/ 9357 w 10215"/>
              <a:gd name="connsiteY6" fmla="*/ 6754 h 9999"/>
              <a:gd name="connsiteX7" fmla="*/ 9933 w 10215"/>
              <a:gd name="connsiteY7" fmla="*/ 3128 h 9999"/>
              <a:gd name="connsiteX0" fmla="*/ 7107 w 9160"/>
              <a:gd name="connsiteY0" fmla="*/ 33 h 10000"/>
              <a:gd name="connsiteX1" fmla="*/ 4523 w 9160"/>
              <a:gd name="connsiteY1" fmla="*/ 265 h 10000"/>
              <a:gd name="connsiteX2" fmla="*/ 2050 w 9160"/>
              <a:gd name="connsiteY2" fmla="*/ 2851 h 10000"/>
              <a:gd name="connsiteX3" fmla="*/ 161 w 9160"/>
              <a:gd name="connsiteY3" fmla="*/ 4751 h 10000"/>
              <a:gd name="connsiteX4" fmla="*/ 1523 w 9160"/>
              <a:gd name="connsiteY4" fmla="*/ 10000 h 10000"/>
              <a:gd name="connsiteX5" fmla="*/ 5718 w 9160"/>
              <a:gd name="connsiteY5" fmla="*/ 7784 h 10000"/>
              <a:gd name="connsiteX6" fmla="*/ 9160 w 9160"/>
              <a:gd name="connsiteY6" fmla="*/ 6755 h 10000"/>
              <a:gd name="connsiteX0" fmla="*/ 7759 w 7759"/>
              <a:gd name="connsiteY0" fmla="*/ 33 h 10000"/>
              <a:gd name="connsiteX1" fmla="*/ 4938 w 7759"/>
              <a:gd name="connsiteY1" fmla="*/ 265 h 10000"/>
              <a:gd name="connsiteX2" fmla="*/ 2238 w 7759"/>
              <a:gd name="connsiteY2" fmla="*/ 2851 h 10000"/>
              <a:gd name="connsiteX3" fmla="*/ 176 w 7759"/>
              <a:gd name="connsiteY3" fmla="*/ 4751 h 10000"/>
              <a:gd name="connsiteX4" fmla="*/ 1663 w 7759"/>
              <a:gd name="connsiteY4" fmla="*/ 10000 h 10000"/>
              <a:gd name="connsiteX5" fmla="*/ 6242 w 7759"/>
              <a:gd name="connsiteY5" fmla="*/ 7784 h 10000"/>
              <a:gd name="connsiteX0" fmla="*/ 6364 w 8045"/>
              <a:gd name="connsiteY0" fmla="*/ 0 h 9735"/>
              <a:gd name="connsiteX1" fmla="*/ 2884 w 8045"/>
              <a:gd name="connsiteY1" fmla="*/ 2586 h 9735"/>
              <a:gd name="connsiteX2" fmla="*/ 227 w 8045"/>
              <a:gd name="connsiteY2" fmla="*/ 4486 h 9735"/>
              <a:gd name="connsiteX3" fmla="*/ 2143 w 8045"/>
              <a:gd name="connsiteY3" fmla="*/ 9735 h 9735"/>
              <a:gd name="connsiteX4" fmla="*/ 8045 w 8045"/>
              <a:gd name="connsiteY4" fmla="*/ 7519 h 9735"/>
              <a:gd name="connsiteX0" fmla="*/ 6322 w 10000"/>
              <a:gd name="connsiteY0" fmla="*/ 0 h 10110"/>
              <a:gd name="connsiteX1" fmla="*/ 3585 w 10000"/>
              <a:gd name="connsiteY1" fmla="*/ 2766 h 10110"/>
              <a:gd name="connsiteX2" fmla="*/ 282 w 10000"/>
              <a:gd name="connsiteY2" fmla="*/ 4718 h 10110"/>
              <a:gd name="connsiteX3" fmla="*/ 2664 w 10000"/>
              <a:gd name="connsiteY3" fmla="*/ 10110 h 10110"/>
              <a:gd name="connsiteX4" fmla="*/ 10000 w 10000"/>
              <a:gd name="connsiteY4" fmla="*/ 7834 h 10110"/>
              <a:gd name="connsiteX0" fmla="*/ 6322 w 8729"/>
              <a:gd name="connsiteY0" fmla="*/ 0 h 10110"/>
              <a:gd name="connsiteX1" fmla="*/ 3585 w 8729"/>
              <a:gd name="connsiteY1" fmla="*/ 2766 h 10110"/>
              <a:gd name="connsiteX2" fmla="*/ 282 w 8729"/>
              <a:gd name="connsiteY2" fmla="*/ 4718 h 10110"/>
              <a:gd name="connsiteX3" fmla="*/ 2664 w 8729"/>
              <a:gd name="connsiteY3" fmla="*/ 10110 h 10110"/>
              <a:gd name="connsiteX4" fmla="*/ 8729 w 8729"/>
              <a:gd name="connsiteY4" fmla="*/ 5957 h 10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9" h="10110">
                <a:moveTo>
                  <a:pt x="6322" y="0"/>
                </a:moveTo>
                <a:cubicBezTo>
                  <a:pt x="4850" y="483"/>
                  <a:pt x="5173" y="1767"/>
                  <a:pt x="3585" y="2766"/>
                </a:cubicBezTo>
                <a:cubicBezTo>
                  <a:pt x="2633" y="3045"/>
                  <a:pt x="434" y="3495"/>
                  <a:pt x="282" y="4718"/>
                </a:cubicBezTo>
                <a:cubicBezTo>
                  <a:pt x="128" y="5944"/>
                  <a:pt x="-992" y="9277"/>
                  <a:pt x="2664" y="10110"/>
                </a:cubicBezTo>
                <a:cubicBezTo>
                  <a:pt x="6561" y="9889"/>
                  <a:pt x="5866" y="7290"/>
                  <a:pt x="8729" y="5957"/>
                </a:cubicBezTo>
              </a:path>
            </a:pathLst>
          </a:custGeom>
          <a:gradFill flip="none" rotWithShape="1">
            <a:gsLst>
              <a:gs pos="0">
                <a:srgbClr val="FFFF00"/>
              </a:gs>
              <a:gs pos="70000">
                <a:schemeClr val="bg1">
                  <a:lumMod val="85000"/>
                </a:schemeClr>
              </a:gs>
            </a:gsLst>
            <a:lin ang="0" scaled="1"/>
            <a:tileRect/>
          </a:gradFill>
          <a:ln w="12700" cmpd="sng">
            <a:solidFill>
              <a:schemeClr val="bg2"/>
            </a:solidFill>
            <a:round/>
            <a:headEnd/>
            <a:tailEnd/>
          </a:ln>
          <a:effectLst/>
        </p:spPr>
        <p:txBody>
          <a:bodyPr/>
          <a:lstStyle/>
          <a:p>
            <a:pPr algn="l"/>
            <a:endParaRPr lang="en-US" dirty="0">
              <a:solidFill>
                <a:srgbClr val="000000"/>
              </a:solidFill>
              <a:latin typeface="Helvetica"/>
              <a:cs typeface="Helvetica"/>
            </a:endParaRPr>
          </a:p>
        </p:txBody>
      </p:sp>
      <p:sp>
        <p:nvSpPr>
          <p:cNvPr id="714" name="Line 140"/>
          <p:cNvSpPr>
            <a:spLocks noChangeShapeType="1"/>
          </p:cNvSpPr>
          <p:nvPr/>
        </p:nvSpPr>
        <p:spPr bwMode="auto">
          <a:xfrm>
            <a:off x="2374374" y="4850037"/>
            <a:ext cx="164303" cy="46675"/>
          </a:xfrm>
          <a:prstGeom prst="line">
            <a:avLst/>
          </a:prstGeom>
          <a:noFill/>
          <a:ln w="9525">
            <a:solidFill>
              <a:schemeClr val="tx1"/>
            </a:solidFill>
            <a:round/>
            <a:headEnd/>
            <a:tailEnd type="arrow" w="med" len="med"/>
          </a:ln>
          <a:effectLst/>
        </p:spPr>
        <p:txBody>
          <a:bodyPr/>
          <a:lstStyle/>
          <a:p>
            <a:pPr algn="l"/>
            <a:endParaRPr lang="en-US" dirty="0">
              <a:solidFill>
                <a:srgbClr val="000000"/>
              </a:solidFill>
              <a:latin typeface="Helvetica"/>
              <a:cs typeface="Helvetica"/>
            </a:endParaRPr>
          </a:p>
        </p:txBody>
      </p:sp>
      <p:grpSp>
        <p:nvGrpSpPr>
          <p:cNvPr id="736" name="Group 121"/>
          <p:cNvGrpSpPr>
            <a:grpSpLocks/>
          </p:cNvGrpSpPr>
          <p:nvPr/>
        </p:nvGrpSpPr>
        <p:grpSpPr bwMode="auto">
          <a:xfrm rot="3376456">
            <a:off x="2200215" y="4730705"/>
            <a:ext cx="177265" cy="72822"/>
            <a:chOff x="543" y="1929"/>
            <a:chExt cx="1035" cy="414"/>
          </a:xfrm>
          <a:effectLst>
            <a:outerShdw blurRad="82550" dist="38100" dir="2700000" algn="tl" rotWithShape="0">
              <a:srgbClr val="008000">
                <a:alpha val="63000"/>
              </a:srgbClr>
            </a:outerShdw>
          </a:effectLst>
        </p:grpSpPr>
        <p:sp>
          <p:nvSpPr>
            <p:cNvPr id="737" name="Oval 122"/>
            <p:cNvSpPr>
              <a:spLocks noChangeArrowheads="1"/>
            </p:cNvSpPr>
            <p:nvPr/>
          </p:nvSpPr>
          <p:spPr bwMode="auto">
            <a:xfrm>
              <a:off x="543" y="1929"/>
              <a:ext cx="1035" cy="414"/>
            </a:xfrm>
            <a:prstGeom prst="ellipse">
              <a:avLst/>
            </a:prstGeom>
            <a:solidFill>
              <a:srgbClr val="FFC7EB"/>
            </a:solidFill>
            <a:ln w="6350" cmpd="sng">
              <a:solidFill>
                <a:schemeClr val="bg1">
                  <a:lumMod val="50000"/>
                </a:schemeClr>
              </a:solidFill>
              <a:round/>
              <a:headEnd/>
              <a:tailEnd/>
            </a:ln>
            <a:effectLst>
              <a:outerShdw blurRad="50800" dist="38100" dir="2700000">
                <a:srgbClr val="000000">
                  <a:alpha val="43000"/>
                </a:srgbClr>
              </a:outerShdw>
            </a:effectLst>
          </p:spPr>
          <p:txBody>
            <a:bodyPr wrap="none" anchor="ctr"/>
            <a:lstStyle/>
            <a:p>
              <a:pPr algn="l"/>
              <a:endParaRPr lang="en-US" dirty="0">
                <a:solidFill>
                  <a:srgbClr val="000000"/>
                </a:solidFill>
                <a:latin typeface="Helvetica"/>
                <a:cs typeface="Helvetica"/>
              </a:endParaRPr>
            </a:p>
          </p:txBody>
        </p:sp>
        <p:sp>
          <p:nvSpPr>
            <p:cNvPr id="738" name="Oval 123"/>
            <p:cNvSpPr>
              <a:spLocks noChangeArrowheads="1"/>
            </p:cNvSpPr>
            <p:nvPr/>
          </p:nvSpPr>
          <p:spPr bwMode="auto">
            <a:xfrm>
              <a:off x="606" y="1963"/>
              <a:ext cx="901" cy="351"/>
            </a:xfrm>
            <a:prstGeom prst="ellipse">
              <a:avLst/>
            </a:prstGeom>
            <a:solidFill>
              <a:schemeClr val="bg1">
                <a:lumMod val="85000"/>
              </a:schemeClr>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739" name="Oval 124"/>
            <p:cNvSpPr>
              <a:spLocks noChangeArrowheads="1"/>
            </p:cNvSpPr>
            <p:nvPr/>
          </p:nvSpPr>
          <p:spPr bwMode="auto">
            <a:xfrm>
              <a:off x="1134" y="203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740" name="Oval 125"/>
            <p:cNvSpPr>
              <a:spLocks noChangeArrowheads="1"/>
            </p:cNvSpPr>
            <p:nvPr/>
          </p:nvSpPr>
          <p:spPr bwMode="auto">
            <a:xfrm>
              <a:off x="1134" y="206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741" name="Oval 126"/>
            <p:cNvSpPr>
              <a:spLocks noChangeArrowheads="1"/>
            </p:cNvSpPr>
            <p:nvPr/>
          </p:nvSpPr>
          <p:spPr bwMode="auto">
            <a:xfrm>
              <a:off x="1143" y="2088"/>
              <a:ext cx="276"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742" name="Oval 127"/>
            <p:cNvSpPr>
              <a:spLocks noChangeArrowheads="1"/>
            </p:cNvSpPr>
            <p:nvPr/>
          </p:nvSpPr>
          <p:spPr bwMode="auto">
            <a:xfrm>
              <a:off x="1284" y="206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743" name="Oval 128"/>
            <p:cNvSpPr>
              <a:spLocks noChangeArrowheads="1"/>
            </p:cNvSpPr>
            <p:nvPr/>
          </p:nvSpPr>
          <p:spPr bwMode="auto">
            <a:xfrm>
              <a:off x="1287" y="2115"/>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744" name="Oval 129"/>
            <p:cNvSpPr>
              <a:spLocks noChangeArrowheads="1"/>
            </p:cNvSpPr>
            <p:nvPr/>
          </p:nvSpPr>
          <p:spPr bwMode="auto">
            <a:xfrm>
              <a:off x="1290" y="2148"/>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grpSp>
          <p:nvGrpSpPr>
            <p:cNvPr id="745" name="Group 135"/>
            <p:cNvGrpSpPr>
              <a:grpSpLocks/>
            </p:cNvGrpSpPr>
            <p:nvPr/>
          </p:nvGrpSpPr>
          <p:grpSpPr bwMode="auto">
            <a:xfrm>
              <a:off x="702" y="2037"/>
              <a:ext cx="189" cy="147"/>
              <a:chOff x="552" y="783"/>
              <a:chExt cx="153" cy="111"/>
            </a:xfrm>
          </p:grpSpPr>
          <p:sp>
            <p:nvSpPr>
              <p:cNvPr id="746" name="Oval 136"/>
              <p:cNvSpPr>
                <a:spLocks noChangeArrowheads="1"/>
              </p:cNvSpPr>
              <p:nvPr/>
            </p:nvSpPr>
            <p:spPr bwMode="auto">
              <a:xfrm>
                <a:off x="555" y="810"/>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747" name="Oval 137"/>
              <p:cNvSpPr>
                <a:spLocks noChangeArrowheads="1"/>
              </p:cNvSpPr>
              <p:nvPr/>
            </p:nvSpPr>
            <p:spPr bwMode="auto">
              <a:xfrm>
                <a:off x="552" y="783"/>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748" name="Oval 138"/>
              <p:cNvSpPr>
                <a:spLocks noChangeArrowheads="1"/>
              </p:cNvSpPr>
              <p:nvPr/>
            </p:nvSpPr>
            <p:spPr bwMode="auto">
              <a:xfrm>
                <a:off x="555" y="837"/>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749" name="Oval 139"/>
              <p:cNvSpPr>
                <a:spLocks noChangeArrowheads="1"/>
              </p:cNvSpPr>
              <p:nvPr/>
            </p:nvSpPr>
            <p:spPr bwMode="auto">
              <a:xfrm>
                <a:off x="558" y="867"/>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grpSp>
      </p:grpSp>
      <p:grpSp>
        <p:nvGrpSpPr>
          <p:cNvPr id="750" name="Group 121"/>
          <p:cNvGrpSpPr>
            <a:grpSpLocks/>
          </p:cNvGrpSpPr>
          <p:nvPr/>
        </p:nvGrpSpPr>
        <p:grpSpPr bwMode="auto">
          <a:xfrm rot="18973020">
            <a:off x="2546292" y="4876756"/>
            <a:ext cx="177265" cy="72822"/>
            <a:chOff x="543" y="1929"/>
            <a:chExt cx="1035" cy="414"/>
          </a:xfrm>
          <a:effectLst>
            <a:outerShdw blurRad="82550" dist="38100" dir="2700000" algn="tl" rotWithShape="0">
              <a:srgbClr val="008000">
                <a:alpha val="63000"/>
              </a:srgbClr>
            </a:outerShdw>
          </a:effectLst>
        </p:grpSpPr>
        <p:sp>
          <p:nvSpPr>
            <p:cNvPr id="751" name="Oval 122"/>
            <p:cNvSpPr>
              <a:spLocks noChangeArrowheads="1"/>
            </p:cNvSpPr>
            <p:nvPr/>
          </p:nvSpPr>
          <p:spPr bwMode="auto">
            <a:xfrm>
              <a:off x="543" y="1929"/>
              <a:ext cx="1035" cy="414"/>
            </a:xfrm>
            <a:prstGeom prst="ellipse">
              <a:avLst/>
            </a:prstGeom>
            <a:solidFill>
              <a:srgbClr val="FFC7EB"/>
            </a:solidFill>
            <a:ln w="6350" cmpd="sng">
              <a:solidFill>
                <a:schemeClr val="bg1">
                  <a:lumMod val="50000"/>
                </a:schemeClr>
              </a:solidFill>
              <a:round/>
              <a:headEnd/>
              <a:tailEnd/>
            </a:ln>
            <a:effectLst>
              <a:outerShdw blurRad="50800" dist="38100" dir="2700000">
                <a:srgbClr val="000000">
                  <a:alpha val="43000"/>
                </a:srgbClr>
              </a:outerShdw>
            </a:effectLst>
          </p:spPr>
          <p:txBody>
            <a:bodyPr wrap="none" anchor="ctr"/>
            <a:lstStyle/>
            <a:p>
              <a:pPr algn="l"/>
              <a:endParaRPr lang="en-US" dirty="0">
                <a:solidFill>
                  <a:srgbClr val="000000"/>
                </a:solidFill>
                <a:latin typeface="Helvetica"/>
                <a:cs typeface="Helvetica"/>
              </a:endParaRPr>
            </a:p>
          </p:txBody>
        </p:sp>
        <p:sp>
          <p:nvSpPr>
            <p:cNvPr id="752" name="Oval 123"/>
            <p:cNvSpPr>
              <a:spLocks noChangeArrowheads="1"/>
            </p:cNvSpPr>
            <p:nvPr/>
          </p:nvSpPr>
          <p:spPr bwMode="auto">
            <a:xfrm>
              <a:off x="606" y="1963"/>
              <a:ext cx="901" cy="351"/>
            </a:xfrm>
            <a:prstGeom prst="ellipse">
              <a:avLst/>
            </a:prstGeom>
            <a:solidFill>
              <a:schemeClr val="bg1">
                <a:lumMod val="85000"/>
              </a:schemeClr>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753" name="Oval 124"/>
            <p:cNvSpPr>
              <a:spLocks noChangeArrowheads="1"/>
            </p:cNvSpPr>
            <p:nvPr/>
          </p:nvSpPr>
          <p:spPr bwMode="auto">
            <a:xfrm>
              <a:off x="1134" y="203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754" name="Oval 125"/>
            <p:cNvSpPr>
              <a:spLocks noChangeArrowheads="1"/>
            </p:cNvSpPr>
            <p:nvPr/>
          </p:nvSpPr>
          <p:spPr bwMode="auto">
            <a:xfrm>
              <a:off x="1134" y="206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755" name="Oval 126"/>
            <p:cNvSpPr>
              <a:spLocks noChangeArrowheads="1"/>
            </p:cNvSpPr>
            <p:nvPr/>
          </p:nvSpPr>
          <p:spPr bwMode="auto">
            <a:xfrm>
              <a:off x="1143" y="2088"/>
              <a:ext cx="276"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756" name="Oval 127"/>
            <p:cNvSpPr>
              <a:spLocks noChangeArrowheads="1"/>
            </p:cNvSpPr>
            <p:nvPr/>
          </p:nvSpPr>
          <p:spPr bwMode="auto">
            <a:xfrm>
              <a:off x="1284" y="206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757" name="Oval 128"/>
            <p:cNvSpPr>
              <a:spLocks noChangeArrowheads="1"/>
            </p:cNvSpPr>
            <p:nvPr/>
          </p:nvSpPr>
          <p:spPr bwMode="auto">
            <a:xfrm>
              <a:off x="1287" y="2115"/>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758" name="Oval 129"/>
            <p:cNvSpPr>
              <a:spLocks noChangeArrowheads="1"/>
            </p:cNvSpPr>
            <p:nvPr/>
          </p:nvSpPr>
          <p:spPr bwMode="auto">
            <a:xfrm>
              <a:off x="1290" y="2148"/>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grpSp>
          <p:nvGrpSpPr>
            <p:cNvPr id="759" name="Group 135"/>
            <p:cNvGrpSpPr>
              <a:grpSpLocks/>
            </p:cNvGrpSpPr>
            <p:nvPr/>
          </p:nvGrpSpPr>
          <p:grpSpPr bwMode="auto">
            <a:xfrm>
              <a:off x="702" y="2037"/>
              <a:ext cx="189" cy="147"/>
              <a:chOff x="552" y="783"/>
              <a:chExt cx="153" cy="111"/>
            </a:xfrm>
          </p:grpSpPr>
          <p:sp>
            <p:nvSpPr>
              <p:cNvPr id="760" name="Oval 136"/>
              <p:cNvSpPr>
                <a:spLocks noChangeArrowheads="1"/>
              </p:cNvSpPr>
              <p:nvPr/>
            </p:nvSpPr>
            <p:spPr bwMode="auto">
              <a:xfrm>
                <a:off x="555" y="810"/>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761" name="Oval 137"/>
              <p:cNvSpPr>
                <a:spLocks noChangeArrowheads="1"/>
              </p:cNvSpPr>
              <p:nvPr/>
            </p:nvSpPr>
            <p:spPr bwMode="auto">
              <a:xfrm>
                <a:off x="552" y="783"/>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762" name="Oval 138"/>
              <p:cNvSpPr>
                <a:spLocks noChangeArrowheads="1"/>
              </p:cNvSpPr>
              <p:nvPr/>
            </p:nvSpPr>
            <p:spPr bwMode="auto">
              <a:xfrm>
                <a:off x="555" y="837"/>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763" name="Oval 139"/>
              <p:cNvSpPr>
                <a:spLocks noChangeArrowheads="1"/>
              </p:cNvSpPr>
              <p:nvPr/>
            </p:nvSpPr>
            <p:spPr bwMode="auto">
              <a:xfrm>
                <a:off x="558" y="867"/>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grpSp>
      </p:grpSp>
      <p:grpSp>
        <p:nvGrpSpPr>
          <p:cNvPr id="764" name="Group 121"/>
          <p:cNvGrpSpPr>
            <a:grpSpLocks/>
          </p:cNvGrpSpPr>
          <p:nvPr/>
        </p:nvGrpSpPr>
        <p:grpSpPr bwMode="auto">
          <a:xfrm rot="205785">
            <a:off x="2739968" y="4921207"/>
            <a:ext cx="177265" cy="72822"/>
            <a:chOff x="543" y="1929"/>
            <a:chExt cx="1035" cy="414"/>
          </a:xfrm>
          <a:effectLst>
            <a:outerShdw blurRad="82550" dist="38100" dir="2700000" algn="tl" rotWithShape="0">
              <a:srgbClr val="008000">
                <a:alpha val="63000"/>
              </a:srgbClr>
            </a:outerShdw>
          </a:effectLst>
        </p:grpSpPr>
        <p:sp>
          <p:nvSpPr>
            <p:cNvPr id="765" name="Oval 122"/>
            <p:cNvSpPr>
              <a:spLocks noChangeArrowheads="1"/>
            </p:cNvSpPr>
            <p:nvPr/>
          </p:nvSpPr>
          <p:spPr bwMode="auto">
            <a:xfrm>
              <a:off x="543" y="1929"/>
              <a:ext cx="1035" cy="414"/>
            </a:xfrm>
            <a:prstGeom prst="ellipse">
              <a:avLst/>
            </a:prstGeom>
            <a:solidFill>
              <a:srgbClr val="FFC7EB"/>
            </a:solidFill>
            <a:ln w="6350" cmpd="sng">
              <a:solidFill>
                <a:schemeClr val="bg1">
                  <a:lumMod val="50000"/>
                </a:schemeClr>
              </a:solidFill>
              <a:round/>
              <a:headEnd/>
              <a:tailEnd/>
            </a:ln>
            <a:effectLst>
              <a:outerShdw blurRad="50800" dist="38100" dir="2700000">
                <a:srgbClr val="000000">
                  <a:alpha val="43000"/>
                </a:srgbClr>
              </a:outerShdw>
            </a:effectLst>
          </p:spPr>
          <p:txBody>
            <a:bodyPr wrap="none" anchor="ctr"/>
            <a:lstStyle/>
            <a:p>
              <a:pPr algn="l"/>
              <a:endParaRPr lang="en-US" dirty="0">
                <a:solidFill>
                  <a:srgbClr val="000000"/>
                </a:solidFill>
                <a:latin typeface="Helvetica"/>
                <a:cs typeface="Helvetica"/>
              </a:endParaRPr>
            </a:p>
          </p:txBody>
        </p:sp>
        <p:sp>
          <p:nvSpPr>
            <p:cNvPr id="766" name="Oval 123"/>
            <p:cNvSpPr>
              <a:spLocks noChangeArrowheads="1"/>
            </p:cNvSpPr>
            <p:nvPr/>
          </p:nvSpPr>
          <p:spPr bwMode="auto">
            <a:xfrm>
              <a:off x="606" y="1963"/>
              <a:ext cx="901" cy="351"/>
            </a:xfrm>
            <a:prstGeom prst="ellipse">
              <a:avLst/>
            </a:prstGeom>
            <a:solidFill>
              <a:schemeClr val="bg1">
                <a:lumMod val="85000"/>
              </a:schemeClr>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767" name="Oval 124"/>
            <p:cNvSpPr>
              <a:spLocks noChangeArrowheads="1"/>
            </p:cNvSpPr>
            <p:nvPr/>
          </p:nvSpPr>
          <p:spPr bwMode="auto">
            <a:xfrm>
              <a:off x="1134" y="203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768" name="Oval 125"/>
            <p:cNvSpPr>
              <a:spLocks noChangeArrowheads="1"/>
            </p:cNvSpPr>
            <p:nvPr/>
          </p:nvSpPr>
          <p:spPr bwMode="auto">
            <a:xfrm>
              <a:off x="1134" y="206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769" name="Oval 126"/>
            <p:cNvSpPr>
              <a:spLocks noChangeArrowheads="1"/>
            </p:cNvSpPr>
            <p:nvPr/>
          </p:nvSpPr>
          <p:spPr bwMode="auto">
            <a:xfrm>
              <a:off x="1143" y="2088"/>
              <a:ext cx="276"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770" name="Oval 127"/>
            <p:cNvSpPr>
              <a:spLocks noChangeArrowheads="1"/>
            </p:cNvSpPr>
            <p:nvPr/>
          </p:nvSpPr>
          <p:spPr bwMode="auto">
            <a:xfrm>
              <a:off x="1284" y="206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771" name="Oval 128"/>
            <p:cNvSpPr>
              <a:spLocks noChangeArrowheads="1"/>
            </p:cNvSpPr>
            <p:nvPr/>
          </p:nvSpPr>
          <p:spPr bwMode="auto">
            <a:xfrm>
              <a:off x="1287" y="2115"/>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772" name="Oval 129"/>
            <p:cNvSpPr>
              <a:spLocks noChangeArrowheads="1"/>
            </p:cNvSpPr>
            <p:nvPr/>
          </p:nvSpPr>
          <p:spPr bwMode="auto">
            <a:xfrm>
              <a:off x="1290" y="2148"/>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grpSp>
          <p:nvGrpSpPr>
            <p:cNvPr id="773" name="Group 135"/>
            <p:cNvGrpSpPr>
              <a:grpSpLocks/>
            </p:cNvGrpSpPr>
            <p:nvPr/>
          </p:nvGrpSpPr>
          <p:grpSpPr bwMode="auto">
            <a:xfrm>
              <a:off x="702" y="2037"/>
              <a:ext cx="189" cy="147"/>
              <a:chOff x="552" y="783"/>
              <a:chExt cx="153" cy="111"/>
            </a:xfrm>
          </p:grpSpPr>
          <p:sp>
            <p:nvSpPr>
              <p:cNvPr id="774" name="Oval 136"/>
              <p:cNvSpPr>
                <a:spLocks noChangeArrowheads="1"/>
              </p:cNvSpPr>
              <p:nvPr/>
            </p:nvSpPr>
            <p:spPr bwMode="auto">
              <a:xfrm>
                <a:off x="555" y="810"/>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775" name="Oval 137"/>
              <p:cNvSpPr>
                <a:spLocks noChangeArrowheads="1"/>
              </p:cNvSpPr>
              <p:nvPr/>
            </p:nvSpPr>
            <p:spPr bwMode="auto">
              <a:xfrm>
                <a:off x="552" y="783"/>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776" name="Oval 138"/>
              <p:cNvSpPr>
                <a:spLocks noChangeArrowheads="1"/>
              </p:cNvSpPr>
              <p:nvPr/>
            </p:nvSpPr>
            <p:spPr bwMode="auto">
              <a:xfrm>
                <a:off x="555" y="837"/>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777" name="Oval 139"/>
              <p:cNvSpPr>
                <a:spLocks noChangeArrowheads="1"/>
              </p:cNvSpPr>
              <p:nvPr/>
            </p:nvSpPr>
            <p:spPr bwMode="auto">
              <a:xfrm>
                <a:off x="558" y="867"/>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grpSp>
      </p:grpSp>
      <p:grpSp>
        <p:nvGrpSpPr>
          <p:cNvPr id="778" name="Group 121"/>
          <p:cNvGrpSpPr>
            <a:grpSpLocks/>
          </p:cNvGrpSpPr>
          <p:nvPr/>
        </p:nvGrpSpPr>
        <p:grpSpPr bwMode="auto">
          <a:xfrm rot="16848285">
            <a:off x="2603444" y="5051383"/>
            <a:ext cx="177265" cy="72822"/>
            <a:chOff x="543" y="1929"/>
            <a:chExt cx="1035" cy="414"/>
          </a:xfrm>
          <a:effectLst>
            <a:outerShdw blurRad="82550" dist="38100" dir="2700000" algn="tl" rotWithShape="0">
              <a:srgbClr val="008000">
                <a:alpha val="63000"/>
              </a:srgbClr>
            </a:outerShdw>
          </a:effectLst>
        </p:grpSpPr>
        <p:sp>
          <p:nvSpPr>
            <p:cNvPr id="779" name="Oval 122"/>
            <p:cNvSpPr>
              <a:spLocks noChangeArrowheads="1"/>
            </p:cNvSpPr>
            <p:nvPr/>
          </p:nvSpPr>
          <p:spPr bwMode="auto">
            <a:xfrm>
              <a:off x="543" y="1929"/>
              <a:ext cx="1035" cy="414"/>
            </a:xfrm>
            <a:prstGeom prst="ellipse">
              <a:avLst/>
            </a:prstGeom>
            <a:solidFill>
              <a:srgbClr val="FFC7EB"/>
            </a:solidFill>
            <a:ln w="6350" cmpd="sng">
              <a:solidFill>
                <a:schemeClr val="bg1">
                  <a:lumMod val="50000"/>
                </a:schemeClr>
              </a:solidFill>
              <a:round/>
              <a:headEnd/>
              <a:tailEnd/>
            </a:ln>
            <a:effectLst>
              <a:outerShdw blurRad="50800" dist="38100" dir="2700000">
                <a:srgbClr val="000000">
                  <a:alpha val="43000"/>
                </a:srgbClr>
              </a:outerShdw>
            </a:effectLst>
          </p:spPr>
          <p:txBody>
            <a:bodyPr wrap="none" anchor="ctr"/>
            <a:lstStyle/>
            <a:p>
              <a:pPr algn="l"/>
              <a:endParaRPr lang="en-US" dirty="0">
                <a:solidFill>
                  <a:srgbClr val="000000"/>
                </a:solidFill>
                <a:latin typeface="Helvetica"/>
                <a:cs typeface="Helvetica"/>
              </a:endParaRPr>
            </a:p>
          </p:txBody>
        </p:sp>
        <p:sp>
          <p:nvSpPr>
            <p:cNvPr id="780" name="Oval 123"/>
            <p:cNvSpPr>
              <a:spLocks noChangeArrowheads="1"/>
            </p:cNvSpPr>
            <p:nvPr/>
          </p:nvSpPr>
          <p:spPr bwMode="auto">
            <a:xfrm>
              <a:off x="606" y="1963"/>
              <a:ext cx="901" cy="351"/>
            </a:xfrm>
            <a:prstGeom prst="ellipse">
              <a:avLst/>
            </a:prstGeom>
            <a:solidFill>
              <a:schemeClr val="bg1">
                <a:lumMod val="85000"/>
              </a:schemeClr>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781" name="Oval 124"/>
            <p:cNvSpPr>
              <a:spLocks noChangeArrowheads="1"/>
            </p:cNvSpPr>
            <p:nvPr/>
          </p:nvSpPr>
          <p:spPr bwMode="auto">
            <a:xfrm>
              <a:off x="1134" y="203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782" name="Oval 125"/>
            <p:cNvSpPr>
              <a:spLocks noChangeArrowheads="1"/>
            </p:cNvSpPr>
            <p:nvPr/>
          </p:nvSpPr>
          <p:spPr bwMode="auto">
            <a:xfrm>
              <a:off x="1134" y="206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783" name="Oval 126"/>
            <p:cNvSpPr>
              <a:spLocks noChangeArrowheads="1"/>
            </p:cNvSpPr>
            <p:nvPr/>
          </p:nvSpPr>
          <p:spPr bwMode="auto">
            <a:xfrm>
              <a:off x="1143" y="2088"/>
              <a:ext cx="276"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784" name="Oval 127"/>
            <p:cNvSpPr>
              <a:spLocks noChangeArrowheads="1"/>
            </p:cNvSpPr>
            <p:nvPr/>
          </p:nvSpPr>
          <p:spPr bwMode="auto">
            <a:xfrm>
              <a:off x="1284" y="2061"/>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785" name="Oval 128"/>
            <p:cNvSpPr>
              <a:spLocks noChangeArrowheads="1"/>
            </p:cNvSpPr>
            <p:nvPr/>
          </p:nvSpPr>
          <p:spPr bwMode="auto">
            <a:xfrm>
              <a:off x="1287" y="2115"/>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786" name="Oval 129"/>
            <p:cNvSpPr>
              <a:spLocks noChangeArrowheads="1"/>
            </p:cNvSpPr>
            <p:nvPr/>
          </p:nvSpPr>
          <p:spPr bwMode="auto">
            <a:xfrm>
              <a:off x="1290" y="2148"/>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grpSp>
          <p:nvGrpSpPr>
            <p:cNvPr id="787" name="Group 135"/>
            <p:cNvGrpSpPr>
              <a:grpSpLocks/>
            </p:cNvGrpSpPr>
            <p:nvPr/>
          </p:nvGrpSpPr>
          <p:grpSpPr bwMode="auto">
            <a:xfrm>
              <a:off x="702" y="2037"/>
              <a:ext cx="189" cy="147"/>
              <a:chOff x="552" y="783"/>
              <a:chExt cx="153" cy="111"/>
            </a:xfrm>
          </p:grpSpPr>
          <p:sp>
            <p:nvSpPr>
              <p:cNvPr id="788" name="Oval 136"/>
              <p:cNvSpPr>
                <a:spLocks noChangeArrowheads="1"/>
              </p:cNvSpPr>
              <p:nvPr/>
            </p:nvSpPr>
            <p:spPr bwMode="auto">
              <a:xfrm>
                <a:off x="555" y="810"/>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789" name="Oval 137"/>
              <p:cNvSpPr>
                <a:spLocks noChangeArrowheads="1"/>
              </p:cNvSpPr>
              <p:nvPr/>
            </p:nvSpPr>
            <p:spPr bwMode="auto">
              <a:xfrm>
                <a:off x="552" y="783"/>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790" name="Oval 138"/>
              <p:cNvSpPr>
                <a:spLocks noChangeArrowheads="1"/>
              </p:cNvSpPr>
              <p:nvPr/>
            </p:nvSpPr>
            <p:spPr bwMode="auto">
              <a:xfrm>
                <a:off x="555" y="837"/>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sp>
            <p:nvSpPr>
              <p:cNvPr id="791" name="Oval 139"/>
              <p:cNvSpPr>
                <a:spLocks noChangeArrowheads="1"/>
              </p:cNvSpPr>
              <p:nvPr/>
            </p:nvSpPr>
            <p:spPr bwMode="auto">
              <a:xfrm>
                <a:off x="558" y="867"/>
                <a:ext cx="147" cy="27"/>
              </a:xfrm>
              <a:prstGeom prst="ellipse">
                <a:avLst/>
              </a:prstGeom>
              <a:solidFill>
                <a:srgbClr val="99CC00"/>
              </a:solidFill>
              <a:ln w="6350" cmpd="sng">
                <a:solidFill>
                  <a:schemeClr val="bg1">
                    <a:lumMod val="50000"/>
                  </a:schemeClr>
                </a:solidFill>
                <a:round/>
                <a:headEnd/>
                <a:tailEnd/>
              </a:ln>
              <a:effectLst/>
            </p:spPr>
            <p:txBody>
              <a:bodyPr wrap="none" anchor="ctr"/>
              <a:lstStyle/>
              <a:p>
                <a:pPr algn="l"/>
                <a:endParaRPr lang="en-US" dirty="0">
                  <a:solidFill>
                    <a:srgbClr val="000000"/>
                  </a:solidFill>
                  <a:latin typeface="Helvetica"/>
                  <a:cs typeface="Helvetica"/>
                </a:endParaRPr>
              </a:p>
            </p:txBody>
          </p:sp>
        </p:grpSp>
      </p:grpSp>
      <p:grpSp>
        <p:nvGrpSpPr>
          <p:cNvPr id="792" name="Group 791"/>
          <p:cNvGrpSpPr/>
          <p:nvPr/>
        </p:nvGrpSpPr>
        <p:grpSpPr>
          <a:xfrm rot="1275192" flipH="1" flipV="1">
            <a:off x="2797383" y="4491158"/>
            <a:ext cx="71262" cy="114639"/>
            <a:chOff x="7076802" y="1408823"/>
            <a:chExt cx="1359025" cy="1370580"/>
          </a:xfrm>
          <a:effectLst>
            <a:outerShdw blurRad="82550" dist="38100" dir="2700000" algn="tl" rotWithShape="0">
              <a:schemeClr val="accent1">
                <a:lumMod val="75000"/>
                <a:alpha val="63000"/>
              </a:schemeClr>
            </a:outerShdw>
          </a:effectLst>
        </p:grpSpPr>
        <p:sp>
          <p:nvSpPr>
            <p:cNvPr id="793" name="Freeform 792"/>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3399FF"/>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794" name="Freeform 793"/>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99FFCC"/>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nvGrpSpPr>
          <p:cNvPr id="795" name="Group 794"/>
          <p:cNvGrpSpPr/>
          <p:nvPr/>
        </p:nvGrpSpPr>
        <p:grpSpPr>
          <a:xfrm flipH="1" flipV="1">
            <a:off x="2409092" y="4534031"/>
            <a:ext cx="71262" cy="114639"/>
            <a:chOff x="7076802" y="1408823"/>
            <a:chExt cx="1359025" cy="1370580"/>
          </a:xfrm>
          <a:effectLst>
            <a:outerShdw blurRad="82550" dist="38100" dir="2700000" algn="tl" rotWithShape="0">
              <a:schemeClr val="accent1">
                <a:lumMod val="75000"/>
                <a:alpha val="63000"/>
              </a:schemeClr>
            </a:outerShdw>
          </a:effectLst>
        </p:grpSpPr>
        <p:sp>
          <p:nvSpPr>
            <p:cNvPr id="796" name="Freeform 795"/>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3399FF"/>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797" name="Freeform 796"/>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99FFCC"/>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nvGrpSpPr>
          <p:cNvPr id="798" name="Group 797"/>
          <p:cNvGrpSpPr/>
          <p:nvPr/>
        </p:nvGrpSpPr>
        <p:grpSpPr>
          <a:xfrm rot="5879013" flipH="1" flipV="1">
            <a:off x="2615771" y="4533355"/>
            <a:ext cx="71262" cy="114640"/>
            <a:chOff x="7076802" y="1408823"/>
            <a:chExt cx="1359025" cy="1370580"/>
          </a:xfrm>
          <a:effectLst>
            <a:outerShdw blurRad="82550" dist="38100" dir="2700000" algn="tl" rotWithShape="0">
              <a:schemeClr val="accent1">
                <a:lumMod val="75000"/>
                <a:alpha val="63000"/>
              </a:schemeClr>
            </a:outerShdw>
          </a:effectLst>
        </p:grpSpPr>
        <p:sp>
          <p:nvSpPr>
            <p:cNvPr id="799" name="Freeform 798"/>
            <p:cNvSpPr/>
            <p:nvPr/>
          </p:nvSpPr>
          <p:spPr>
            <a:xfrm rot="4476626" flipH="1">
              <a:off x="7071025" y="1414600"/>
              <a:ext cx="1370580"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3399FF"/>
            </a:solidFill>
            <a:ln w="6350"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800" name="Freeform 799"/>
            <p:cNvSpPr/>
            <p:nvPr/>
          </p:nvSpPr>
          <p:spPr>
            <a:xfrm rot="4476626" flipH="1">
              <a:off x="7156834" y="1559452"/>
              <a:ext cx="1176528" cy="1102920"/>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99FFCC"/>
            </a:solidFill>
            <a:ln w="6350" cmpd="sng">
              <a:solidFill>
                <a:schemeClr val="tx1">
                  <a:lumMod val="50000"/>
                  <a:lumOff val="50000"/>
                </a:schemeClr>
              </a:solid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sp>
        <p:nvSpPr>
          <p:cNvPr id="472" name="Line 140"/>
          <p:cNvSpPr>
            <a:spLocks noChangeShapeType="1"/>
          </p:cNvSpPr>
          <p:nvPr/>
        </p:nvSpPr>
        <p:spPr bwMode="auto">
          <a:xfrm>
            <a:off x="2214827" y="4401413"/>
            <a:ext cx="9526" cy="190500"/>
          </a:xfrm>
          <a:prstGeom prst="line">
            <a:avLst/>
          </a:prstGeom>
          <a:noFill/>
          <a:ln w="9525">
            <a:solidFill>
              <a:schemeClr val="tx1"/>
            </a:solidFill>
            <a:round/>
            <a:headEnd/>
            <a:tailEnd type="arrow" w="med" len="med"/>
          </a:ln>
          <a:effectLst/>
        </p:spPr>
        <p:txBody>
          <a:bodyPr/>
          <a:lstStyle/>
          <a:p>
            <a:pPr algn="l"/>
            <a:endParaRPr lang="en-US" dirty="0">
              <a:solidFill>
                <a:srgbClr val="000000"/>
              </a:solidFill>
              <a:latin typeface="Helvetica"/>
              <a:cs typeface="Helvetica"/>
            </a:endParaRPr>
          </a:p>
        </p:txBody>
      </p:sp>
      <p:sp>
        <p:nvSpPr>
          <p:cNvPr id="475" name="TextBox 474"/>
          <p:cNvSpPr txBox="1"/>
          <p:nvPr/>
        </p:nvSpPr>
        <p:spPr>
          <a:xfrm>
            <a:off x="2947736" y="5449414"/>
            <a:ext cx="3730859" cy="1169551"/>
          </a:xfrm>
          <a:prstGeom prst="rect">
            <a:avLst/>
          </a:prstGeom>
          <a:noFill/>
        </p:spPr>
        <p:txBody>
          <a:bodyPr wrap="none" rtlCol="0">
            <a:spAutoFit/>
          </a:bodyPr>
          <a:lstStyle/>
          <a:p>
            <a:r>
              <a:rPr lang="en-US" sz="1400" dirty="0"/>
              <a:t>M</a:t>
            </a:r>
            <a:r>
              <a:rPr lang="en-US" sz="1400" dirty="0" smtClean="0"/>
              <a:t>etabolic integration (again)</a:t>
            </a:r>
          </a:p>
          <a:p>
            <a:r>
              <a:rPr lang="en-US" sz="1400" dirty="0" smtClean="0"/>
              <a:t>Translocation of proteins (again)</a:t>
            </a:r>
          </a:p>
          <a:p>
            <a:r>
              <a:rPr lang="en-US" sz="1400" dirty="0" smtClean="0"/>
              <a:t>Transfer of genes to nuclear genome (again)</a:t>
            </a:r>
          </a:p>
          <a:p>
            <a:r>
              <a:rPr lang="en-US" sz="1400" dirty="0" smtClean="0"/>
              <a:t>Loss of bacterial cell wall (again)</a:t>
            </a:r>
          </a:p>
          <a:p>
            <a:r>
              <a:rPr lang="en-US" sz="1400" dirty="0" smtClean="0"/>
              <a:t>Coordination of division (again)</a:t>
            </a:r>
            <a:endParaRPr lang="en-US" sz="1400" dirty="0"/>
          </a:p>
        </p:txBody>
      </p:sp>
      <p:sp>
        <p:nvSpPr>
          <p:cNvPr id="5" name="Freeform 4"/>
          <p:cNvSpPr/>
          <p:nvPr/>
        </p:nvSpPr>
        <p:spPr>
          <a:xfrm>
            <a:off x="7385479" y="4750777"/>
            <a:ext cx="591824" cy="297791"/>
          </a:xfrm>
          <a:custGeom>
            <a:avLst/>
            <a:gdLst>
              <a:gd name="connsiteX0" fmla="*/ 0 w 591824"/>
              <a:gd name="connsiteY0" fmla="*/ 1591 h 297791"/>
              <a:gd name="connsiteX1" fmla="*/ 258923 w 591824"/>
              <a:gd name="connsiteY1" fmla="*/ 38578 h 297791"/>
              <a:gd name="connsiteX2" fmla="*/ 320571 w 591824"/>
              <a:gd name="connsiteY2" fmla="*/ 260500 h 297791"/>
              <a:gd name="connsiteX3" fmla="*/ 591824 w 591824"/>
              <a:gd name="connsiteY3" fmla="*/ 297487 h 297791"/>
            </a:gdLst>
            <a:ahLst/>
            <a:cxnLst>
              <a:cxn ang="0">
                <a:pos x="connsiteX0" y="connsiteY0"/>
              </a:cxn>
              <a:cxn ang="0">
                <a:pos x="connsiteX1" y="connsiteY1"/>
              </a:cxn>
              <a:cxn ang="0">
                <a:pos x="connsiteX2" y="connsiteY2"/>
              </a:cxn>
              <a:cxn ang="0">
                <a:pos x="connsiteX3" y="connsiteY3"/>
              </a:cxn>
            </a:cxnLst>
            <a:rect l="l" t="t" r="r" b="b"/>
            <a:pathLst>
              <a:path w="591824" h="297791">
                <a:moveTo>
                  <a:pt x="0" y="1591"/>
                </a:moveTo>
                <a:cubicBezTo>
                  <a:pt x="102747" y="-1491"/>
                  <a:pt x="205495" y="-4573"/>
                  <a:pt x="258923" y="38578"/>
                </a:cubicBezTo>
                <a:cubicBezTo>
                  <a:pt x="312351" y="81729"/>
                  <a:pt x="265088" y="217349"/>
                  <a:pt x="320571" y="260500"/>
                </a:cubicBezTo>
                <a:cubicBezTo>
                  <a:pt x="376054" y="303651"/>
                  <a:pt x="591824" y="297487"/>
                  <a:pt x="591824" y="297487"/>
                </a:cubicBezTo>
              </a:path>
            </a:pathLst>
          </a:custGeom>
          <a:ln>
            <a:solidFill>
              <a:srgbClr val="0080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 name="Freeform 5"/>
          <p:cNvSpPr/>
          <p:nvPr/>
        </p:nvSpPr>
        <p:spPr>
          <a:xfrm>
            <a:off x="7625782" y="4900316"/>
            <a:ext cx="314533" cy="567134"/>
          </a:xfrm>
          <a:custGeom>
            <a:avLst/>
            <a:gdLst>
              <a:gd name="connsiteX0" fmla="*/ 55610 w 314533"/>
              <a:gd name="connsiteY0" fmla="*/ 0 h 567134"/>
              <a:gd name="connsiteX1" fmla="*/ 18621 w 314533"/>
              <a:gd name="connsiteY1" fmla="*/ 295896 h 567134"/>
              <a:gd name="connsiteX2" fmla="*/ 314533 w 314533"/>
              <a:gd name="connsiteY2" fmla="*/ 567134 h 567134"/>
            </a:gdLst>
            <a:ahLst/>
            <a:cxnLst>
              <a:cxn ang="0">
                <a:pos x="connsiteX0" y="connsiteY0"/>
              </a:cxn>
              <a:cxn ang="0">
                <a:pos x="connsiteX1" y="connsiteY1"/>
              </a:cxn>
              <a:cxn ang="0">
                <a:pos x="connsiteX2" y="connsiteY2"/>
              </a:cxn>
            </a:cxnLst>
            <a:rect l="l" t="t" r="r" b="b"/>
            <a:pathLst>
              <a:path w="314533" h="567134">
                <a:moveTo>
                  <a:pt x="55610" y="0"/>
                </a:moveTo>
                <a:cubicBezTo>
                  <a:pt x="15538" y="100687"/>
                  <a:pt x="-24533" y="201374"/>
                  <a:pt x="18621" y="295896"/>
                </a:cubicBezTo>
                <a:cubicBezTo>
                  <a:pt x="61775" y="390418"/>
                  <a:pt x="314533" y="567134"/>
                  <a:pt x="314533" y="567134"/>
                </a:cubicBezTo>
              </a:path>
            </a:pathLst>
          </a:custGeom>
          <a:ln>
            <a:solidFill>
              <a:srgbClr val="0080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 name="TextBox 6"/>
          <p:cNvSpPr txBox="1"/>
          <p:nvPr/>
        </p:nvSpPr>
        <p:spPr>
          <a:xfrm>
            <a:off x="7940908" y="4789356"/>
            <a:ext cx="874815" cy="584776"/>
          </a:xfrm>
          <a:prstGeom prst="rect">
            <a:avLst/>
          </a:prstGeom>
          <a:noFill/>
        </p:spPr>
        <p:txBody>
          <a:bodyPr wrap="square" rtlCol="0">
            <a:spAutoFit/>
          </a:bodyPr>
          <a:lstStyle/>
          <a:p>
            <a:r>
              <a:rPr lang="en-US" sz="1600" dirty="0" smtClean="0"/>
              <a:t>green algae</a:t>
            </a:r>
          </a:p>
        </p:txBody>
      </p:sp>
      <p:sp>
        <p:nvSpPr>
          <p:cNvPr id="476" name="TextBox 475"/>
          <p:cNvSpPr txBox="1"/>
          <p:nvPr/>
        </p:nvSpPr>
        <p:spPr>
          <a:xfrm>
            <a:off x="7781433" y="5484231"/>
            <a:ext cx="1177125" cy="338554"/>
          </a:xfrm>
          <a:prstGeom prst="rect">
            <a:avLst/>
          </a:prstGeom>
          <a:noFill/>
        </p:spPr>
        <p:txBody>
          <a:bodyPr wrap="none" rtlCol="0">
            <a:spAutoFit/>
          </a:bodyPr>
          <a:lstStyle/>
          <a:p>
            <a:r>
              <a:rPr lang="en-US" sz="1600" dirty="0" smtClean="0"/>
              <a:t>land plants</a:t>
            </a:r>
          </a:p>
        </p:txBody>
      </p:sp>
      <p:sp>
        <p:nvSpPr>
          <p:cNvPr id="8" name="Freeform 7"/>
          <p:cNvSpPr/>
          <p:nvPr/>
        </p:nvSpPr>
        <p:spPr>
          <a:xfrm>
            <a:off x="7434798" y="4148248"/>
            <a:ext cx="604155" cy="197264"/>
          </a:xfrm>
          <a:custGeom>
            <a:avLst/>
            <a:gdLst>
              <a:gd name="connsiteX0" fmla="*/ 0 w 604155"/>
              <a:gd name="connsiteY0" fmla="*/ 458048 h 458048"/>
              <a:gd name="connsiteX1" fmla="*/ 258924 w 604155"/>
              <a:gd name="connsiteY1" fmla="*/ 322429 h 458048"/>
              <a:gd name="connsiteX2" fmla="*/ 468528 w 604155"/>
              <a:gd name="connsiteY2" fmla="*/ 26533 h 458048"/>
              <a:gd name="connsiteX3" fmla="*/ 604155 w 604155"/>
              <a:gd name="connsiteY3" fmla="*/ 14204 h 458048"/>
              <a:gd name="connsiteX0" fmla="*/ 0 w 604155"/>
              <a:gd name="connsiteY0" fmla="*/ 458048 h 458048"/>
              <a:gd name="connsiteX1" fmla="*/ 258924 w 604155"/>
              <a:gd name="connsiteY1" fmla="*/ 322429 h 458048"/>
              <a:gd name="connsiteX2" fmla="*/ 357561 w 604155"/>
              <a:gd name="connsiteY2" fmla="*/ 26533 h 458048"/>
              <a:gd name="connsiteX3" fmla="*/ 604155 w 604155"/>
              <a:gd name="connsiteY3" fmla="*/ 14204 h 458048"/>
            </a:gdLst>
            <a:ahLst/>
            <a:cxnLst>
              <a:cxn ang="0">
                <a:pos x="connsiteX0" y="connsiteY0"/>
              </a:cxn>
              <a:cxn ang="0">
                <a:pos x="connsiteX1" y="connsiteY1"/>
              </a:cxn>
              <a:cxn ang="0">
                <a:pos x="connsiteX2" y="connsiteY2"/>
              </a:cxn>
              <a:cxn ang="0">
                <a:pos x="connsiteX3" y="connsiteY3"/>
              </a:cxn>
            </a:cxnLst>
            <a:rect l="l" t="t" r="r" b="b"/>
            <a:pathLst>
              <a:path w="604155" h="458048">
                <a:moveTo>
                  <a:pt x="0" y="458048"/>
                </a:moveTo>
                <a:cubicBezTo>
                  <a:pt x="90418" y="426198"/>
                  <a:pt x="199331" y="394348"/>
                  <a:pt x="258924" y="322429"/>
                </a:cubicBezTo>
                <a:cubicBezTo>
                  <a:pt x="318517" y="250510"/>
                  <a:pt x="300023" y="77904"/>
                  <a:pt x="357561" y="26533"/>
                </a:cubicBezTo>
                <a:cubicBezTo>
                  <a:pt x="415099" y="-24838"/>
                  <a:pt x="604155" y="14204"/>
                  <a:pt x="604155" y="14204"/>
                </a:cubicBezTo>
              </a:path>
            </a:pathLst>
          </a:custGeom>
          <a:ln>
            <a:solidFill>
              <a:srgbClr val="8000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77" name="TextBox 476"/>
          <p:cNvSpPr txBox="1"/>
          <p:nvPr/>
        </p:nvSpPr>
        <p:spPr>
          <a:xfrm>
            <a:off x="7896033" y="3869133"/>
            <a:ext cx="874815" cy="584776"/>
          </a:xfrm>
          <a:prstGeom prst="rect">
            <a:avLst/>
          </a:prstGeom>
          <a:noFill/>
        </p:spPr>
        <p:txBody>
          <a:bodyPr wrap="square" rtlCol="0">
            <a:spAutoFit/>
          </a:bodyPr>
          <a:lstStyle/>
          <a:p>
            <a:r>
              <a:rPr lang="en-US" sz="1600" dirty="0" smtClean="0"/>
              <a:t>red algae</a:t>
            </a:r>
          </a:p>
        </p:txBody>
      </p:sp>
      <p:sp>
        <p:nvSpPr>
          <p:cNvPr id="479" name="TextBox 478"/>
          <p:cNvSpPr txBox="1"/>
          <p:nvPr/>
        </p:nvSpPr>
        <p:spPr>
          <a:xfrm>
            <a:off x="418763" y="2281027"/>
            <a:ext cx="838691" cy="215444"/>
          </a:xfrm>
          <a:prstGeom prst="rect">
            <a:avLst/>
          </a:prstGeom>
          <a:noFill/>
        </p:spPr>
        <p:txBody>
          <a:bodyPr wrap="none" rtlCol="0">
            <a:spAutoFit/>
          </a:bodyPr>
          <a:lstStyle/>
          <a:p>
            <a:r>
              <a:rPr lang="en-US" sz="800" b="1" dirty="0" smtClean="0"/>
              <a:t>mitochondria</a:t>
            </a:r>
            <a:endParaRPr lang="en-US" sz="800" b="1" dirty="0"/>
          </a:p>
        </p:txBody>
      </p:sp>
      <p:sp>
        <p:nvSpPr>
          <p:cNvPr id="371" name="TextBox 370"/>
          <p:cNvSpPr txBox="1"/>
          <p:nvPr/>
        </p:nvSpPr>
        <p:spPr>
          <a:xfrm>
            <a:off x="1225620" y="3342699"/>
            <a:ext cx="692080" cy="523220"/>
          </a:xfrm>
          <a:prstGeom prst="rect">
            <a:avLst/>
          </a:prstGeom>
          <a:noFill/>
        </p:spPr>
        <p:txBody>
          <a:bodyPr wrap="square" rtlCol="0">
            <a:spAutoFit/>
          </a:bodyPr>
          <a:lstStyle/>
          <a:p>
            <a:r>
              <a:rPr lang="en-US" sz="1400" dirty="0" smtClean="0"/>
              <a:t>pre-plant</a:t>
            </a:r>
            <a:endParaRPr lang="en-US" sz="1400" dirty="0"/>
          </a:p>
        </p:txBody>
      </p:sp>
      <p:sp>
        <p:nvSpPr>
          <p:cNvPr id="401" name="TextBox 400"/>
          <p:cNvSpPr txBox="1"/>
          <p:nvPr/>
        </p:nvSpPr>
        <p:spPr>
          <a:xfrm>
            <a:off x="6451263" y="4608302"/>
            <a:ext cx="838691" cy="215444"/>
          </a:xfrm>
          <a:prstGeom prst="rect">
            <a:avLst/>
          </a:prstGeom>
          <a:noFill/>
        </p:spPr>
        <p:txBody>
          <a:bodyPr wrap="none" rtlCol="0">
            <a:spAutoFit/>
          </a:bodyPr>
          <a:lstStyle/>
          <a:p>
            <a:r>
              <a:rPr lang="en-US" sz="800" b="1" dirty="0" smtClean="0"/>
              <a:t>mitochondria</a:t>
            </a:r>
            <a:endParaRPr lang="en-US" sz="800" b="1" dirty="0"/>
          </a:p>
        </p:txBody>
      </p:sp>
    </p:spTree>
    <p:extLst>
      <p:ext uri="{BB962C8B-B14F-4D97-AF65-F5344CB8AC3E}">
        <p14:creationId xmlns:p14="http://schemas.microsoft.com/office/powerpoint/2010/main" val="893720563"/>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Rectangle 114"/>
          <p:cNvSpPr/>
          <p:nvPr/>
        </p:nvSpPr>
        <p:spPr>
          <a:xfrm rot="16200000">
            <a:off x="6300234" y="3606856"/>
            <a:ext cx="2774322" cy="201867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dirty="0">
              <a:solidFill>
                <a:srgbClr val="FFFFFF"/>
              </a:solidFill>
              <a:latin typeface="Arial"/>
              <a:cs typeface="Helvetica"/>
            </a:endParaRPr>
          </a:p>
        </p:txBody>
      </p:sp>
      <p:sp>
        <p:nvSpPr>
          <p:cNvPr id="5" name="TextBox 4"/>
          <p:cNvSpPr txBox="1"/>
          <p:nvPr/>
        </p:nvSpPr>
        <p:spPr>
          <a:xfrm>
            <a:off x="257463" y="173163"/>
            <a:ext cx="8487873" cy="369332"/>
          </a:xfrm>
          <a:prstGeom prst="rect">
            <a:avLst/>
          </a:prstGeom>
          <a:noFill/>
        </p:spPr>
        <p:txBody>
          <a:bodyPr wrap="square" rtlCol="0">
            <a:spAutoFit/>
          </a:bodyPr>
          <a:lstStyle/>
          <a:p>
            <a:pPr marL="533400" indent="-533400" algn="l"/>
            <a:r>
              <a:rPr lang="en-US" dirty="0" smtClean="0"/>
              <a:t>The atoms in glucose have to cross (at least) FIVE membranes!</a:t>
            </a:r>
            <a:endParaRPr lang="en-US" dirty="0"/>
          </a:p>
        </p:txBody>
      </p:sp>
      <p:sp>
        <p:nvSpPr>
          <p:cNvPr id="6" name="Text Box 2"/>
          <p:cNvSpPr txBox="1">
            <a:spLocks noChangeArrowheads="1"/>
          </p:cNvSpPr>
          <p:nvPr/>
        </p:nvSpPr>
        <p:spPr bwMode="auto">
          <a:xfrm>
            <a:off x="855954" y="1664861"/>
            <a:ext cx="766557" cy="438582"/>
          </a:xfrm>
          <a:prstGeom prst="rect">
            <a:avLst/>
          </a:prstGeom>
          <a:noFill/>
          <a:ln w="9525">
            <a:noFill/>
            <a:miter lim="800000"/>
            <a:headEnd/>
            <a:tailEnd/>
          </a:ln>
          <a:effectLst/>
        </p:spPr>
        <p:txBody>
          <a:bodyPr wrap="none">
            <a:spAutoFit/>
          </a:bodyPr>
          <a:lstStyle/>
          <a:p>
            <a:pPr algn="ctr" fontAlgn="base">
              <a:spcBef>
                <a:spcPct val="0"/>
              </a:spcBef>
              <a:spcAft>
                <a:spcPct val="0"/>
              </a:spcAft>
            </a:pPr>
            <a:r>
              <a:rPr lang="en-US" sz="1200" b="1" dirty="0" smtClean="0">
                <a:solidFill>
                  <a:srgbClr val="000000"/>
                </a:solidFill>
                <a:latin typeface="Helvetica"/>
              </a:rPr>
              <a:t>glucose</a:t>
            </a:r>
          </a:p>
          <a:p>
            <a:pPr algn="ctr" fontAlgn="base">
              <a:spcBef>
                <a:spcPct val="0"/>
              </a:spcBef>
              <a:spcAft>
                <a:spcPct val="0"/>
              </a:spcAft>
            </a:pPr>
            <a:r>
              <a:rPr lang="en-US" sz="1050" b="1" dirty="0" smtClean="0">
                <a:solidFill>
                  <a:srgbClr val="000000"/>
                </a:solidFill>
                <a:latin typeface="Helvetica"/>
              </a:rPr>
              <a:t>(C6)</a:t>
            </a:r>
            <a:endParaRPr lang="en-US" sz="1050" b="1" dirty="0">
              <a:solidFill>
                <a:srgbClr val="000000"/>
              </a:solidFill>
              <a:latin typeface="Helvetica"/>
            </a:endParaRPr>
          </a:p>
        </p:txBody>
      </p:sp>
      <p:grpSp>
        <p:nvGrpSpPr>
          <p:cNvPr id="7" name="Group 3"/>
          <p:cNvGrpSpPr>
            <a:grpSpLocks noChangeAspect="1"/>
          </p:cNvGrpSpPr>
          <p:nvPr/>
        </p:nvGrpSpPr>
        <p:grpSpPr bwMode="auto">
          <a:xfrm>
            <a:off x="803465" y="1108365"/>
            <a:ext cx="732948" cy="475774"/>
            <a:chOff x="305" y="2224"/>
            <a:chExt cx="792" cy="569"/>
          </a:xfrm>
        </p:grpSpPr>
        <p:sp>
          <p:nvSpPr>
            <p:cNvPr id="8" name="Freeform 4"/>
            <p:cNvSpPr>
              <a:spLocks/>
            </p:cNvSpPr>
            <p:nvPr/>
          </p:nvSpPr>
          <p:spPr bwMode="auto">
            <a:xfrm>
              <a:off x="502" y="2473"/>
              <a:ext cx="488" cy="159"/>
            </a:xfrm>
            <a:custGeom>
              <a:avLst/>
              <a:gdLst/>
              <a:ahLst/>
              <a:cxnLst>
                <a:cxn ang="0">
                  <a:pos x="343" y="10"/>
                </a:cxn>
                <a:cxn ang="0">
                  <a:pos x="203" y="45"/>
                </a:cxn>
                <a:cxn ang="0">
                  <a:pos x="0" y="0"/>
                </a:cxn>
                <a:cxn ang="0">
                  <a:pos x="105" y="154"/>
                </a:cxn>
                <a:cxn ang="0">
                  <a:pos x="302" y="99"/>
                </a:cxn>
                <a:cxn ang="0">
                  <a:pos x="488" y="159"/>
                </a:cxn>
                <a:cxn ang="0">
                  <a:pos x="404" y="12"/>
                </a:cxn>
              </a:cxnLst>
              <a:rect l="0" t="0" r="r" b="b"/>
              <a:pathLst>
                <a:path w="488" h="159">
                  <a:moveTo>
                    <a:pt x="343" y="10"/>
                  </a:moveTo>
                  <a:lnTo>
                    <a:pt x="203" y="45"/>
                  </a:lnTo>
                  <a:lnTo>
                    <a:pt x="0" y="0"/>
                  </a:lnTo>
                  <a:lnTo>
                    <a:pt x="105" y="154"/>
                  </a:lnTo>
                  <a:lnTo>
                    <a:pt x="302" y="99"/>
                  </a:lnTo>
                  <a:lnTo>
                    <a:pt x="488" y="159"/>
                  </a:lnTo>
                  <a:lnTo>
                    <a:pt x="404" y="12"/>
                  </a:lnTo>
                </a:path>
              </a:pathLst>
            </a:custGeom>
            <a:solidFill>
              <a:srgbClr val="FFCCFF"/>
            </a:solidFill>
            <a:ln w="12700" cmpd="sng">
              <a:solidFill>
                <a:schemeClr val="tx1"/>
              </a:solidFill>
              <a:round/>
              <a:headEnd/>
              <a:tailEnd/>
            </a:ln>
            <a:effectLst/>
          </p:spPr>
          <p:txBody>
            <a:bodyPr/>
            <a:lstStyle/>
            <a:p>
              <a:pPr algn="ctr" fontAlgn="base">
                <a:spcBef>
                  <a:spcPct val="0"/>
                </a:spcBef>
                <a:spcAft>
                  <a:spcPct val="0"/>
                </a:spcAft>
              </a:pPr>
              <a:endParaRPr lang="en-US" sz="2000" dirty="0">
                <a:solidFill>
                  <a:srgbClr val="000000"/>
                </a:solidFill>
                <a:latin typeface="Helvetica"/>
              </a:endParaRPr>
            </a:p>
          </p:txBody>
        </p:sp>
        <p:sp>
          <p:nvSpPr>
            <p:cNvPr id="9" name="Oval 5"/>
            <p:cNvSpPr>
              <a:spLocks noChangeArrowheads="1"/>
            </p:cNvSpPr>
            <p:nvPr/>
          </p:nvSpPr>
          <p:spPr bwMode="auto">
            <a:xfrm flipH="1" flipV="1">
              <a:off x="462" y="2433"/>
              <a:ext cx="78" cy="78"/>
            </a:xfrm>
            <a:prstGeom prst="ellipse">
              <a:avLst/>
            </a:prstGeom>
            <a:solidFill>
              <a:schemeClr val="tx1"/>
            </a:solidFill>
            <a:ln w="9525">
              <a:solidFill>
                <a:schemeClr val="tx1"/>
              </a:solid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10" name="Oval 6"/>
            <p:cNvSpPr>
              <a:spLocks noChangeArrowheads="1"/>
            </p:cNvSpPr>
            <p:nvPr/>
          </p:nvSpPr>
          <p:spPr bwMode="auto">
            <a:xfrm flipH="1" flipV="1">
              <a:off x="580" y="2587"/>
              <a:ext cx="78" cy="78"/>
            </a:xfrm>
            <a:prstGeom prst="ellipse">
              <a:avLst/>
            </a:prstGeom>
            <a:solidFill>
              <a:schemeClr val="tx1"/>
            </a:solidFill>
            <a:ln w="9525">
              <a:solidFill>
                <a:schemeClr val="tx1"/>
              </a:solid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11" name="Oval 7"/>
            <p:cNvSpPr>
              <a:spLocks noChangeArrowheads="1"/>
            </p:cNvSpPr>
            <p:nvPr/>
          </p:nvSpPr>
          <p:spPr bwMode="auto">
            <a:xfrm flipH="1" flipV="1">
              <a:off x="764" y="2543"/>
              <a:ext cx="78" cy="78"/>
            </a:xfrm>
            <a:prstGeom prst="ellipse">
              <a:avLst/>
            </a:prstGeom>
            <a:solidFill>
              <a:schemeClr val="tx1"/>
            </a:solidFill>
            <a:ln w="9525">
              <a:solidFill>
                <a:schemeClr val="tx1"/>
              </a:solid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12" name="Oval 8"/>
            <p:cNvSpPr>
              <a:spLocks noChangeArrowheads="1"/>
            </p:cNvSpPr>
            <p:nvPr/>
          </p:nvSpPr>
          <p:spPr bwMode="auto">
            <a:xfrm flipH="1" flipV="1">
              <a:off x="942" y="2589"/>
              <a:ext cx="78" cy="78"/>
            </a:xfrm>
            <a:prstGeom prst="ellipse">
              <a:avLst/>
            </a:prstGeom>
            <a:solidFill>
              <a:schemeClr val="tx1"/>
            </a:solidFill>
            <a:ln w="9525">
              <a:solidFill>
                <a:schemeClr val="tx1"/>
              </a:solid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13" name="Oval 9"/>
            <p:cNvSpPr>
              <a:spLocks noChangeArrowheads="1"/>
            </p:cNvSpPr>
            <p:nvPr/>
          </p:nvSpPr>
          <p:spPr bwMode="auto">
            <a:xfrm flipH="1" flipV="1">
              <a:off x="652" y="2485"/>
              <a:ext cx="78" cy="78"/>
            </a:xfrm>
            <a:prstGeom prst="ellipse">
              <a:avLst/>
            </a:prstGeom>
            <a:solidFill>
              <a:schemeClr val="tx1"/>
            </a:solidFill>
            <a:ln w="9525">
              <a:solidFill>
                <a:schemeClr val="tx1"/>
              </a:solid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14" name="Oval 10"/>
            <p:cNvSpPr>
              <a:spLocks noChangeArrowheads="1"/>
            </p:cNvSpPr>
            <p:nvPr/>
          </p:nvSpPr>
          <p:spPr bwMode="auto">
            <a:xfrm flipH="1" flipV="1">
              <a:off x="844" y="2437"/>
              <a:ext cx="72" cy="72"/>
            </a:xfrm>
            <a:prstGeom prst="ellipse">
              <a:avLst/>
            </a:prstGeom>
            <a:solidFill>
              <a:srgbClr val="FF0000"/>
            </a:solidFill>
            <a:ln w="9525">
              <a:no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15" name="Line 11"/>
            <p:cNvSpPr>
              <a:spLocks noChangeShapeType="1"/>
            </p:cNvSpPr>
            <p:nvPr/>
          </p:nvSpPr>
          <p:spPr bwMode="auto">
            <a:xfrm rot="16200000" flipV="1">
              <a:off x="819" y="2599"/>
              <a:ext cx="33" cy="33"/>
            </a:xfrm>
            <a:prstGeom prst="line">
              <a:avLst/>
            </a:prstGeom>
            <a:noFill/>
            <a:ln w="12700">
              <a:solidFill>
                <a:schemeClr val="tx1"/>
              </a:solidFill>
              <a:round/>
              <a:headEnd/>
              <a:tailEnd/>
            </a:ln>
            <a:effectLst/>
          </p:spPr>
          <p:txBody>
            <a:bodyPr/>
            <a:lstStyle/>
            <a:p>
              <a:pPr algn="ctr" fontAlgn="base">
                <a:spcBef>
                  <a:spcPct val="0"/>
                </a:spcBef>
                <a:spcAft>
                  <a:spcPct val="0"/>
                </a:spcAft>
              </a:pPr>
              <a:endParaRPr lang="en-US" sz="2000" dirty="0">
                <a:solidFill>
                  <a:srgbClr val="000000"/>
                </a:solidFill>
                <a:latin typeface="Helvetica"/>
              </a:endParaRPr>
            </a:p>
          </p:txBody>
        </p:sp>
        <p:sp>
          <p:nvSpPr>
            <p:cNvPr id="16" name="Line 12"/>
            <p:cNvSpPr>
              <a:spLocks noChangeShapeType="1"/>
            </p:cNvSpPr>
            <p:nvPr/>
          </p:nvSpPr>
          <p:spPr bwMode="auto">
            <a:xfrm rot="16200000">
              <a:off x="831" y="2681"/>
              <a:ext cx="54" cy="18"/>
            </a:xfrm>
            <a:prstGeom prst="line">
              <a:avLst/>
            </a:prstGeom>
            <a:noFill/>
            <a:ln w="12700">
              <a:solidFill>
                <a:schemeClr val="tx1"/>
              </a:solidFill>
              <a:round/>
              <a:headEnd/>
              <a:tailEnd/>
            </a:ln>
            <a:effectLst/>
          </p:spPr>
          <p:txBody>
            <a:bodyPr/>
            <a:lstStyle/>
            <a:p>
              <a:pPr algn="ctr" fontAlgn="base">
                <a:spcBef>
                  <a:spcPct val="0"/>
                </a:spcBef>
                <a:spcAft>
                  <a:spcPct val="0"/>
                </a:spcAft>
              </a:pPr>
              <a:endParaRPr lang="en-US" sz="2000" dirty="0">
                <a:solidFill>
                  <a:srgbClr val="000000"/>
                </a:solidFill>
                <a:latin typeface="Helvetica"/>
              </a:endParaRPr>
            </a:p>
          </p:txBody>
        </p:sp>
        <p:sp>
          <p:nvSpPr>
            <p:cNvPr id="17" name="Oval 13"/>
            <p:cNvSpPr>
              <a:spLocks noChangeArrowheads="1"/>
            </p:cNvSpPr>
            <p:nvPr/>
          </p:nvSpPr>
          <p:spPr bwMode="auto">
            <a:xfrm rot="16200000">
              <a:off x="839" y="2620"/>
              <a:ext cx="65" cy="66"/>
            </a:xfrm>
            <a:prstGeom prst="ellipse">
              <a:avLst/>
            </a:prstGeom>
            <a:solidFill>
              <a:srgbClr val="FF0000"/>
            </a:solidFill>
            <a:ln w="9525">
              <a:no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18" name="Oval 14"/>
            <p:cNvSpPr>
              <a:spLocks noChangeArrowheads="1"/>
            </p:cNvSpPr>
            <p:nvPr/>
          </p:nvSpPr>
          <p:spPr bwMode="auto">
            <a:xfrm rot="16200000">
              <a:off x="816" y="2710"/>
              <a:ext cx="44" cy="49"/>
            </a:xfrm>
            <a:prstGeom prst="ellipse">
              <a:avLst/>
            </a:prstGeom>
            <a:solidFill>
              <a:schemeClr val="bg1"/>
            </a:solidFill>
            <a:ln w="9525">
              <a:solidFill>
                <a:schemeClr val="tx1"/>
              </a:solid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19" name="Line 15"/>
            <p:cNvSpPr>
              <a:spLocks noChangeShapeType="1"/>
            </p:cNvSpPr>
            <p:nvPr/>
          </p:nvSpPr>
          <p:spPr bwMode="auto">
            <a:xfrm rot="-19136944" flipH="1" flipV="1">
              <a:off x="970" y="2665"/>
              <a:ext cx="33" cy="33"/>
            </a:xfrm>
            <a:prstGeom prst="line">
              <a:avLst/>
            </a:prstGeom>
            <a:noFill/>
            <a:ln w="12700">
              <a:solidFill>
                <a:schemeClr val="tx1"/>
              </a:solidFill>
              <a:round/>
              <a:headEnd/>
              <a:tailEnd/>
            </a:ln>
            <a:effectLst/>
          </p:spPr>
          <p:txBody>
            <a:bodyPr/>
            <a:lstStyle/>
            <a:p>
              <a:pPr algn="ctr" fontAlgn="base">
                <a:spcBef>
                  <a:spcPct val="0"/>
                </a:spcBef>
                <a:spcAft>
                  <a:spcPct val="0"/>
                </a:spcAft>
              </a:pPr>
              <a:endParaRPr lang="en-US" sz="2000" dirty="0">
                <a:solidFill>
                  <a:srgbClr val="000000"/>
                </a:solidFill>
                <a:latin typeface="Helvetica"/>
              </a:endParaRPr>
            </a:p>
          </p:txBody>
        </p:sp>
        <p:sp>
          <p:nvSpPr>
            <p:cNvPr id="20" name="Line 16"/>
            <p:cNvSpPr>
              <a:spLocks noChangeShapeType="1"/>
            </p:cNvSpPr>
            <p:nvPr/>
          </p:nvSpPr>
          <p:spPr bwMode="auto">
            <a:xfrm rot="2463056" flipH="1">
              <a:off x="1000" y="2746"/>
              <a:ext cx="54" cy="18"/>
            </a:xfrm>
            <a:prstGeom prst="line">
              <a:avLst/>
            </a:prstGeom>
            <a:noFill/>
            <a:ln w="12700">
              <a:solidFill>
                <a:schemeClr val="tx1"/>
              </a:solidFill>
              <a:round/>
              <a:headEnd/>
              <a:tailEnd/>
            </a:ln>
            <a:effectLst/>
          </p:spPr>
          <p:txBody>
            <a:bodyPr/>
            <a:lstStyle/>
            <a:p>
              <a:pPr algn="ctr" fontAlgn="base">
                <a:spcBef>
                  <a:spcPct val="0"/>
                </a:spcBef>
                <a:spcAft>
                  <a:spcPct val="0"/>
                </a:spcAft>
              </a:pPr>
              <a:endParaRPr lang="en-US" sz="2000" dirty="0">
                <a:solidFill>
                  <a:srgbClr val="000000"/>
                </a:solidFill>
                <a:latin typeface="Helvetica"/>
              </a:endParaRPr>
            </a:p>
          </p:txBody>
        </p:sp>
        <p:sp>
          <p:nvSpPr>
            <p:cNvPr id="21" name="Oval 17"/>
            <p:cNvSpPr>
              <a:spLocks noChangeArrowheads="1"/>
            </p:cNvSpPr>
            <p:nvPr/>
          </p:nvSpPr>
          <p:spPr bwMode="auto">
            <a:xfrm rot="-19136944">
              <a:off x="953" y="2704"/>
              <a:ext cx="65" cy="66"/>
            </a:xfrm>
            <a:prstGeom prst="ellipse">
              <a:avLst/>
            </a:prstGeom>
            <a:solidFill>
              <a:srgbClr val="FF0000"/>
            </a:solidFill>
            <a:ln w="9525">
              <a:no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22" name="Oval 18"/>
            <p:cNvSpPr>
              <a:spLocks noChangeArrowheads="1"/>
            </p:cNvSpPr>
            <p:nvPr/>
          </p:nvSpPr>
          <p:spPr bwMode="auto">
            <a:xfrm rot="2463056" flipH="1">
              <a:off x="1053" y="2744"/>
              <a:ext cx="44" cy="49"/>
            </a:xfrm>
            <a:prstGeom prst="ellipse">
              <a:avLst/>
            </a:prstGeom>
            <a:solidFill>
              <a:schemeClr val="bg1"/>
            </a:solidFill>
            <a:ln w="9525">
              <a:solidFill>
                <a:schemeClr val="tx1"/>
              </a:solid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23" name="Line 19"/>
            <p:cNvSpPr>
              <a:spLocks noChangeShapeType="1"/>
            </p:cNvSpPr>
            <p:nvPr/>
          </p:nvSpPr>
          <p:spPr bwMode="auto">
            <a:xfrm rot="25539899">
              <a:off x="772" y="2519"/>
              <a:ext cx="54" cy="18"/>
            </a:xfrm>
            <a:prstGeom prst="line">
              <a:avLst/>
            </a:prstGeom>
            <a:noFill/>
            <a:ln w="12700">
              <a:solidFill>
                <a:schemeClr val="tx1"/>
              </a:solidFill>
              <a:round/>
              <a:headEnd/>
              <a:tailEnd/>
            </a:ln>
            <a:effectLst/>
          </p:spPr>
          <p:txBody>
            <a:bodyPr/>
            <a:lstStyle/>
            <a:p>
              <a:pPr algn="ctr" fontAlgn="base">
                <a:spcBef>
                  <a:spcPct val="0"/>
                </a:spcBef>
                <a:spcAft>
                  <a:spcPct val="0"/>
                </a:spcAft>
              </a:pPr>
              <a:endParaRPr lang="en-US" sz="2000" dirty="0">
                <a:solidFill>
                  <a:srgbClr val="000000"/>
                </a:solidFill>
                <a:latin typeface="Helvetica"/>
              </a:endParaRPr>
            </a:p>
          </p:txBody>
        </p:sp>
        <p:sp>
          <p:nvSpPr>
            <p:cNvPr id="24" name="Oval 20"/>
            <p:cNvSpPr>
              <a:spLocks noChangeArrowheads="1"/>
            </p:cNvSpPr>
            <p:nvPr/>
          </p:nvSpPr>
          <p:spPr bwMode="auto">
            <a:xfrm rot="25539899">
              <a:off x="777" y="2454"/>
              <a:ext cx="44" cy="49"/>
            </a:xfrm>
            <a:prstGeom prst="ellipse">
              <a:avLst/>
            </a:prstGeom>
            <a:solidFill>
              <a:schemeClr val="bg1"/>
            </a:solidFill>
            <a:ln w="9525">
              <a:solidFill>
                <a:schemeClr val="tx1"/>
              </a:solid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25" name="Line 21"/>
            <p:cNvSpPr>
              <a:spLocks noChangeShapeType="1"/>
            </p:cNvSpPr>
            <p:nvPr/>
          </p:nvSpPr>
          <p:spPr bwMode="auto">
            <a:xfrm rot="28447991">
              <a:off x="986" y="2596"/>
              <a:ext cx="54" cy="18"/>
            </a:xfrm>
            <a:prstGeom prst="line">
              <a:avLst/>
            </a:prstGeom>
            <a:noFill/>
            <a:ln w="12700">
              <a:solidFill>
                <a:schemeClr val="tx1"/>
              </a:solidFill>
              <a:round/>
              <a:headEnd/>
              <a:tailEnd/>
            </a:ln>
            <a:effectLst/>
          </p:spPr>
          <p:txBody>
            <a:bodyPr/>
            <a:lstStyle/>
            <a:p>
              <a:pPr algn="ctr" fontAlgn="base">
                <a:spcBef>
                  <a:spcPct val="0"/>
                </a:spcBef>
                <a:spcAft>
                  <a:spcPct val="0"/>
                </a:spcAft>
              </a:pPr>
              <a:endParaRPr lang="en-US" sz="2000" dirty="0">
                <a:solidFill>
                  <a:srgbClr val="000000"/>
                </a:solidFill>
                <a:latin typeface="Helvetica"/>
              </a:endParaRPr>
            </a:p>
          </p:txBody>
        </p:sp>
        <p:sp>
          <p:nvSpPr>
            <p:cNvPr id="26" name="Oval 22"/>
            <p:cNvSpPr>
              <a:spLocks noChangeArrowheads="1"/>
            </p:cNvSpPr>
            <p:nvPr/>
          </p:nvSpPr>
          <p:spPr bwMode="auto">
            <a:xfrm rot="28447991">
              <a:off x="1028" y="2548"/>
              <a:ext cx="44" cy="49"/>
            </a:xfrm>
            <a:prstGeom prst="ellipse">
              <a:avLst/>
            </a:prstGeom>
            <a:solidFill>
              <a:schemeClr val="bg1"/>
            </a:solidFill>
            <a:ln w="9525">
              <a:solidFill>
                <a:schemeClr val="tx1"/>
              </a:solid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27" name="Line 23"/>
            <p:cNvSpPr>
              <a:spLocks noChangeShapeType="1"/>
            </p:cNvSpPr>
            <p:nvPr/>
          </p:nvSpPr>
          <p:spPr bwMode="auto">
            <a:xfrm rot="-12868513" flipH="1" flipV="1">
              <a:off x="543" y="2602"/>
              <a:ext cx="33" cy="33"/>
            </a:xfrm>
            <a:prstGeom prst="line">
              <a:avLst/>
            </a:prstGeom>
            <a:noFill/>
            <a:ln w="12700">
              <a:solidFill>
                <a:schemeClr val="tx1"/>
              </a:solidFill>
              <a:round/>
              <a:headEnd/>
              <a:tailEnd/>
            </a:ln>
            <a:effectLst/>
          </p:spPr>
          <p:txBody>
            <a:bodyPr/>
            <a:lstStyle/>
            <a:p>
              <a:pPr algn="ctr" fontAlgn="base">
                <a:spcBef>
                  <a:spcPct val="0"/>
                </a:spcBef>
                <a:spcAft>
                  <a:spcPct val="0"/>
                </a:spcAft>
              </a:pPr>
              <a:endParaRPr lang="en-US" sz="2000" dirty="0">
                <a:solidFill>
                  <a:srgbClr val="000000"/>
                </a:solidFill>
                <a:latin typeface="Helvetica"/>
              </a:endParaRPr>
            </a:p>
          </p:txBody>
        </p:sp>
        <p:sp>
          <p:nvSpPr>
            <p:cNvPr id="28" name="Line 24"/>
            <p:cNvSpPr>
              <a:spLocks noChangeShapeType="1"/>
            </p:cNvSpPr>
            <p:nvPr/>
          </p:nvSpPr>
          <p:spPr bwMode="auto">
            <a:xfrm rot="8731487" flipH="1">
              <a:off x="452" y="2631"/>
              <a:ext cx="54" cy="18"/>
            </a:xfrm>
            <a:prstGeom prst="line">
              <a:avLst/>
            </a:prstGeom>
            <a:noFill/>
            <a:ln w="12700">
              <a:solidFill>
                <a:schemeClr val="tx1"/>
              </a:solidFill>
              <a:round/>
              <a:headEnd/>
              <a:tailEnd/>
            </a:ln>
            <a:effectLst/>
          </p:spPr>
          <p:txBody>
            <a:bodyPr/>
            <a:lstStyle/>
            <a:p>
              <a:pPr algn="ctr" fontAlgn="base">
                <a:spcBef>
                  <a:spcPct val="0"/>
                </a:spcBef>
                <a:spcAft>
                  <a:spcPct val="0"/>
                </a:spcAft>
              </a:pPr>
              <a:endParaRPr lang="en-US" sz="2000" dirty="0">
                <a:solidFill>
                  <a:srgbClr val="000000"/>
                </a:solidFill>
                <a:latin typeface="Helvetica"/>
              </a:endParaRPr>
            </a:p>
          </p:txBody>
        </p:sp>
        <p:sp>
          <p:nvSpPr>
            <p:cNvPr id="29" name="Oval 25"/>
            <p:cNvSpPr>
              <a:spLocks noChangeArrowheads="1"/>
            </p:cNvSpPr>
            <p:nvPr/>
          </p:nvSpPr>
          <p:spPr bwMode="auto">
            <a:xfrm rot="-12868513">
              <a:off x="474" y="2572"/>
              <a:ext cx="65" cy="66"/>
            </a:xfrm>
            <a:prstGeom prst="ellipse">
              <a:avLst/>
            </a:prstGeom>
            <a:solidFill>
              <a:srgbClr val="FF0000"/>
            </a:solidFill>
            <a:ln w="9525">
              <a:no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30" name="Oval 26"/>
            <p:cNvSpPr>
              <a:spLocks noChangeArrowheads="1"/>
            </p:cNvSpPr>
            <p:nvPr/>
          </p:nvSpPr>
          <p:spPr bwMode="auto">
            <a:xfrm rot="8731487" flipH="1">
              <a:off x="431" y="2658"/>
              <a:ext cx="44" cy="49"/>
            </a:xfrm>
            <a:prstGeom prst="ellipse">
              <a:avLst/>
            </a:prstGeom>
            <a:solidFill>
              <a:schemeClr val="bg1"/>
            </a:solidFill>
            <a:ln w="9525">
              <a:solidFill>
                <a:schemeClr val="tx1"/>
              </a:solid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31" name="Line 27"/>
            <p:cNvSpPr>
              <a:spLocks noChangeShapeType="1"/>
            </p:cNvSpPr>
            <p:nvPr/>
          </p:nvSpPr>
          <p:spPr bwMode="auto">
            <a:xfrm rot="12070235" flipH="1">
              <a:off x="428" y="2485"/>
              <a:ext cx="33" cy="33"/>
            </a:xfrm>
            <a:prstGeom prst="line">
              <a:avLst/>
            </a:prstGeom>
            <a:noFill/>
            <a:ln w="12700">
              <a:solidFill>
                <a:schemeClr val="tx1"/>
              </a:solidFill>
              <a:round/>
              <a:headEnd/>
              <a:tailEnd/>
            </a:ln>
            <a:effectLst/>
          </p:spPr>
          <p:txBody>
            <a:bodyPr/>
            <a:lstStyle/>
            <a:p>
              <a:pPr algn="ctr" fontAlgn="base">
                <a:spcBef>
                  <a:spcPct val="0"/>
                </a:spcBef>
                <a:spcAft>
                  <a:spcPct val="0"/>
                </a:spcAft>
              </a:pPr>
              <a:endParaRPr lang="en-US" sz="2000" dirty="0">
                <a:solidFill>
                  <a:srgbClr val="000000"/>
                </a:solidFill>
                <a:latin typeface="Helvetica"/>
              </a:endParaRPr>
            </a:p>
          </p:txBody>
        </p:sp>
        <p:sp>
          <p:nvSpPr>
            <p:cNvPr id="32" name="Line 28"/>
            <p:cNvSpPr>
              <a:spLocks noChangeShapeType="1"/>
            </p:cNvSpPr>
            <p:nvPr/>
          </p:nvSpPr>
          <p:spPr bwMode="auto">
            <a:xfrm rot="12070235" flipH="1" flipV="1">
              <a:off x="334" y="2492"/>
              <a:ext cx="54" cy="18"/>
            </a:xfrm>
            <a:prstGeom prst="line">
              <a:avLst/>
            </a:prstGeom>
            <a:noFill/>
            <a:ln w="12700">
              <a:solidFill>
                <a:schemeClr val="tx1"/>
              </a:solidFill>
              <a:round/>
              <a:headEnd/>
              <a:tailEnd/>
            </a:ln>
            <a:effectLst/>
          </p:spPr>
          <p:txBody>
            <a:bodyPr/>
            <a:lstStyle/>
            <a:p>
              <a:pPr algn="ctr" fontAlgn="base">
                <a:spcBef>
                  <a:spcPct val="0"/>
                </a:spcBef>
                <a:spcAft>
                  <a:spcPct val="0"/>
                </a:spcAft>
              </a:pPr>
              <a:endParaRPr lang="en-US" sz="2000" dirty="0">
                <a:solidFill>
                  <a:srgbClr val="000000"/>
                </a:solidFill>
                <a:latin typeface="Helvetica"/>
              </a:endParaRPr>
            </a:p>
          </p:txBody>
        </p:sp>
        <p:sp>
          <p:nvSpPr>
            <p:cNvPr id="33" name="Oval 29"/>
            <p:cNvSpPr>
              <a:spLocks noChangeArrowheads="1"/>
            </p:cNvSpPr>
            <p:nvPr/>
          </p:nvSpPr>
          <p:spPr bwMode="auto">
            <a:xfrm rot="12070235" flipV="1">
              <a:off x="363" y="2496"/>
              <a:ext cx="65" cy="66"/>
            </a:xfrm>
            <a:prstGeom prst="ellipse">
              <a:avLst/>
            </a:prstGeom>
            <a:solidFill>
              <a:srgbClr val="FF0000"/>
            </a:solidFill>
            <a:ln w="9525">
              <a:no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34" name="Oval 30"/>
            <p:cNvSpPr>
              <a:spLocks noChangeArrowheads="1"/>
            </p:cNvSpPr>
            <p:nvPr/>
          </p:nvSpPr>
          <p:spPr bwMode="auto">
            <a:xfrm rot="12070235" flipH="1" flipV="1">
              <a:off x="305" y="2439"/>
              <a:ext cx="44" cy="49"/>
            </a:xfrm>
            <a:prstGeom prst="ellipse">
              <a:avLst/>
            </a:prstGeom>
            <a:solidFill>
              <a:schemeClr val="bg1"/>
            </a:solidFill>
            <a:ln w="9525">
              <a:solidFill>
                <a:schemeClr val="tx1"/>
              </a:solid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35" name="Line 31"/>
            <p:cNvSpPr>
              <a:spLocks noChangeShapeType="1"/>
            </p:cNvSpPr>
            <p:nvPr/>
          </p:nvSpPr>
          <p:spPr bwMode="auto">
            <a:xfrm rot="17657355" flipV="1">
              <a:off x="590" y="2678"/>
              <a:ext cx="54" cy="18"/>
            </a:xfrm>
            <a:prstGeom prst="line">
              <a:avLst/>
            </a:prstGeom>
            <a:noFill/>
            <a:ln w="12700">
              <a:solidFill>
                <a:schemeClr val="tx1"/>
              </a:solidFill>
              <a:round/>
              <a:headEnd/>
              <a:tailEnd/>
            </a:ln>
            <a:effectLst/>
          </p:spPr>
          <p:txBody>
            <a:bodyPr/>
            <a:lstStyle/>
            <a:p>
              <a:pPr algn="ctr" fontAlgn="base">
                <a:spcBef>
                  <a:spcPct val="0"/>
                </a:spcBef>
                <a:spcAft>
                  <a:spcPct val="0"/>
                </a:spcAft>
              </a:pPr>
              <a:endParaRPr lang="en-US" sz="2000" dirty="0">
                <a:solidFill>
                  <a:srgbClr val="000000"/>
                </a:solidFill>
                <a:latin typeface="Helvetica"/>
              </a:endParaRPr>
            </a:p>
          </p:txBody>
        </p:sp>
        <p:sp>
          <p:nvSpPr>
            <p:cNvPr id="36" name="Oval 32"/>
            <p:cNvSpPr>
              <a:spLocks noChangeArrowheads="1"/>
            </p:cNvSpPr>
            <p:nvPr/>
          </p:nvSpPr>
          <p:spPr bwMode="auto">
            <a:xfrm rot="17657355" flipV="1">
              <a:off x="595" y="2711"/>
              <a:ext cx="44" cy="49"/>
            </a:xfrm>
            <a:prstGeom prst="ellipse">
              <a:avLst/>
            </a:prstGeom>
            <a:solidFill>
              <a:schemeClr val="bg1"/>
            </a:solidFill>
            <a:ln w="9525">
              <a:solidFill>
                <a:schemeClr val="tx1"/>
              </a:solid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37" name="Line 33"/>
            <p:cNvSpPr>
              <a:spLocks noChangeShapeType="1"/>
            </p:cNvSpPr>
            <p:nvPr/>
          </p:nvSpPr>
          <p:spPr bwMode="auto">
            <a:xfrm rot="25542645">
              <a:off x="470" y="2413"/>
              <a:ext cx="54" cy="18"/>
            </a:xfrm>
            <a:prstGeom prst="line">
              <a:avLst/>
            </a:prstGeom>
            <a:noFill/>
            <a:ln w="12700">
              <a:solidFill>
                <a:schemeClr val="tx1"/>
              </a:solidFill>
              <a:round/>
              <a:headEnd/>
              <a:tailEnd/>
            </a:ln>
            <a:effectLst/>
          </p:spPr>
          <p:txBody>
            <a:bodyPr/>
            <a:lstStyle/>
            <a:p>
              <a:pPr algn="ctr" fontAlgn="base">
                <a:spcBef>
                  <a:spcPct val="0"/>
                </a:spcBef>
                <a:spcAft>
                  <a:spcPct val="0"/>
                </a:spcAft>
              </a:pPr>
              <a:endParaRPr lang="en-US" sz="2000" dirty="0">
                <a:solidFill>
                  <a:srgbClr val="000000"/>
                </a:solidFill>
                <a:latin typeface="Helvetica"/>
              </a:endParaRPr>
            </a:p>
          </p:txBody>
        </p:sp>
        <p:sp>
          <p:nvSpPr>
            <p:cNvPr id="38" name="Oval 34"/>
            <p:cNvSpPr>
              <a:spLocks noChangeArrowheads="1"/>
            </p:cNvSpPr>
            <p:nvPr/>
          </p:nvSpPr>
          <p:spPr bwMode="auto">
            <a:xfrm rot="25542645">
              <a:off x="475" y="2348"/>
              <a:ext cx="44" cy="49"/>
            </a:xfrm>
            <a:prstGeom prst="ellipse">
              <a:avLst/>
            </a:prstGeom>
            <a:solidFill>
              <a:schemeClr val="bg1"/>
            </a:solidFill>
            <a:ln w="9525">
              <a:solidFill>
                <a:schemeClr val="tx1"/>
              </a:solid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39" name="Line 35"/>
            <p:cNvSpPr>
              <a:spLocks noChangeShapeType="1"/>
            </p:cNvSpPr>
            <p:nvPr/>
          </p:nvSpPr>
          <p:spPr bwMode="auto">
            <a:xfrm rot="17253296" flipV="1">
              <a:off x="673" y="2573"/>
              <a:ext cx="54" cy="18"/>
            </a:xfrm>
            <a:prstGeom prst="line">
              <a:avLst/>
            </a:prstGeom>
            <a:noFill/>
            <a:ln w="12700">
              <a:solidFill>
                <a:schemeClr val="tx1"/>
              </a:solidFill>
              <a:prstDash val="sysDot"/>
              <a:round/>
              <a:headEnd/>
              <a:tailEnd/>
            </a:ln>
            <a:effectLst/>
          </p:spPr>
          <p:txBody>
            <a:bodyPr/>
            <a:lstStyle/>
            <a:p>
              <a:pPr algn="ctr" fontAlgn="base">
                <a:spcBef>
                  <a:spcPct val="0"/>
                </a:spcBef>
                <a:spcAft>
                  <a:spcPct val="0"/>
                </a:spcAft>
              </a:pPr>
              <a:endParaRPr lang="en-US" sz="2000" dirty="0">
                <a:solidFill>
                  <a:srgbClr val="000000"/>
                </a:solidFill>
                <a:latin typeface="Helvetica"/>
              </a:endParaRPr>
            </a:p>
          </p:txBody>
        </p:sp>
        <p:sp>
          <p:nvSpPr>
            <p:cNvPr id="40" name="Oval 36"/>
            <p:cNvSpPr>
              <a:spLocks noChangeArrowheads="1"/>
            </p:cNvSpPr>
            <p:nvPr/>
          </p:nvSpPr>
          <p:spPr bwMode="auto">
            <a:xfrm rot="17253296" flipV="1">
              <a:off x="684" y="2606"/>
              <a:ext cx="44" cy="49"/>
            </a:xfrm>
            <a:prstGeom prst="ellipse">
              <a:avLst/>
            </a:prstGeom>
            <a:solidFill>
              <a:schemeClr val="bg1"/>
            </a:solidFill>
            <a:ln w="9525">
              <a:solidFill>
                <a:schemeClr val="tx1"/>
              </a:solid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41" name="Oval 37"/>
            <p:cNvSpPr>
              <a:spLocks noChangeArrowheads="1"/>
            </p:cNvSpPr>
            <p:nvPr/>
          </p:nvSpPr>
          <p:spPr bwMode="auto">
            <a:xfrm flipH="1">
              <a:off x="606" y="2350"/>
              <a:ext cx="78" cy="78"/>
            </a:xfrm>
            <a:prstGeom prst="ellipse">
              <a:avLst/>
            </a:prstGeom>
            <a:solidFill>
              <a:schemeClr val="tx1"/>
            </a:solidFill>
            <a:ln w="9525">
              <a:solidFill>
                <a:schemeClr val="tx1"/>
              </a:solid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42" name="Line 38"/>
            <p:cNvSpPr>
              <a:spLocks noChangeShapeType="1"/>
            </p:cNvSpPr>
            <p:nvPr/>
          </p:nvSpPr>
          <p:spPr bwMode="auto">
            <a:xfrm rot="19136944" flipH="1">
              <a:off x="634" y="2319"/>
              <a:ext cx="33" cy="33"/>
            </a:xfrm>
            <a:prstGeom prst="line">
              <a:avLst/>
            </a:prstGeom>
            <a:noFill/>
            <a:ln w="12700">
              <a:solidFill>
                <a:schemeClr val="tx1"/>
              </a:solidFill>
              <a:round/>
              <a:headEnd/>
              <a:tailEnd/>
            </a:ln>
            <a:effectLst/>
          </p:spPr>
          <p:txBody>
            <a:bodyPr/>
            <a:lstStyle/>
            <a:p>
              <a:pPr algn="ctr" fontAlgn="base">
                <a:spcBef>
                  <a:spcPct val="0"/>
                </a:spcBef>
                <a:spcAft>
                  <a:spcPct val="0"/>
                </a:spcAft>
              </a:pPr>
              <a:endParaRPr lang="en-US" sz="2000" dirty="0">
                <a:solidFill>
                  <a:srgbClr val="000000"/>
                </a:solidFill>
                <a:latin typeface="Helvetica"/>
              </a:endParaRPr>
            </a:p>
          </p:txBody>
        </p:sp>
        <p:sp>
          <p:nvSpPr>
            <p:cNvPr id="43" name="Line 39"/>
            <p:cNvSpPr>
              <a:spLocks noChangeShapeType="1"/>
            </p:cNvSpPr>
            <p:nvPr/>
          </p:nvSpPr>
          <p:spPr bwMode="auto">
            <a:xfrm rot="19136944" flipH="1" flipV="1">
              <a:off x="664" y="2253"/>
              <a:ext cx="54" cy="18"/>
            </a:xfrm>
            <a:prstGeom prst="line">
              <a:avLst/>
            </a:prstGeom>
            <a:noFill/>
            <a:ln w="12700">
              <a:solidFill>
                <a:schemeClr val="tx1"/>
              </a:solidFill>
              <a:round/>
              <a:headEnd/>
              <a:tailEnd/>
            </a:ln>
            <a:effectLst/>
          </p:spPr>
          <p:txBody>
            <a:bodyPr/>
            <a:lstStyle/>
            <a:p>
              <a:pPr algn="ctr" fontAlgn="base">
                <a:spcBef>
                  <a:spcPct val="0"/>
                </a:spcBef>
                <a:spcAft>
                  <a:spcPct val="0"/>
                </a:spcAft>
              </a:pPr>
              <a:endParaRPr lang="en-US" sz="2000" dirty="0">
                <a:solidFill>
                  <a:srgbClr val="000000"/>
                </a:solidFill>
                <a:latin typeface="Helvetica"/>
              </a:endParaRPr>
            </a:p>
          </p:txBody>
        </p:sp>
        <p:sp>
          <p:nvSpPr>
            <p:cNvPr id="44" name="Oval 40"/>
            <p:cNvSpPr>
              <a:spLocks noChangeArrowheads="1"/>
            </p:cNvSpPr>
            <p:nvPr/>
          </p:nvSpPr>
          <p:spPr bwMode="auto">
            <a:xfrm rot="19136944" flipV="1">
              <a:off x="617" y="2247"/>
              <a:ext cx="65" cy="66"/>
            </a:xfrm>
            <a:prstGeom prst="ellipse">
              <a:avLst/>
            </a:prstGeom>
            <a:solidFill>
              <a:srgbClr val="FF0000"/>
            </a:solidFill>
            <a:ln w="9525">
              <a:no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45" name="Oval 41"/>
            <p:cNvSpPr>
              <a:spLocks noChangeArrowheads="1"/>
            </p:cNvSpPr>
            <p:nvPr/>
          </p:nvSpPr>
          <p:spPr bwMode="auto">
            <a:xfrm rot="19136944" flipH="1" flipV="1">
              <a:off x="717" y="2224"/>
              <a:ext cx="44" cy="49"/>
            </a:xfrm>
            <a:prstGeom prst="ellipse">
              <a:avLst/>
            </a:prstGeom>
            <a:solidFill>
              <a:schemeClr val="bg1"/>
            </a:solidFill>
            <a:ln w="9525">
              <a:solidFill>
                <a:schemeClr val="tx1"/>
              </a:solid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46" name="Line 42"/>
            <p:cNvSpPr>
              <a:spLocks noChangeShapeType="1"/>
            </p:cNvSpPr>
            <p:nvPr/>
          </p:nvSpPr>
          <p:spPr bwMode="auto">
            <a:xfrm rot="29895983">
              <a:off x="664" y="2352"/>
              <a:ext cx="54" cy="18"/>
            </a:xfrm>
            <a:prstGeom prst="line">
              <a:avLst/>
            </a:prstGeom>
            <a:noFill/>
            <a:ln w="12700">
              <a:solidFill>
                <a:schemeClr val="tx1"/>
              </a:solidFill>
              <a:round/>
              <a:headEnd/>
              <a:tailEnd/>
            </a:ln>
            <a:effectLst/>
          </p:spPr>
          <p:txBody>
            <a:bodyPr/>
            <a:lstStyle/>
            <a:p>
              <a:pPr algn="ctr" fontAlgn="base">
                <a:spcBef>
                  <a:spcPct val="0"/>
                </a:spcBef>
                <a:spcAft>
                  <a:spcPct val="0"/>
                </a:spcAft>
              </a:pPr>
              <a:endParaRPr lang="en-US" sz="2000" dirty="0">
                <a:solidFill>
                  <a:srgbClr val="000000"/>
                </a:solidFill>
                <a:latin typeface="Helvetica"/>
              </a:endParaRPr>
            </a:p>
          </p:txBody>
        </p:sp>
        <p:sp>
          <p:nvSpPr>
            <p:cNvPr id="47" name="Oval 43"/>
            <p:cNvSpPr>
              <a:spLocks noChangeArrowheads="1"/>
            </p:cNvSpPr>
            <p:nvPr/>
          </p:nvSpPr>
          <p:spPr bwMode="auto">
            <a:xfrm rot="29895983">
              <a:off x="715" y="2321"/>
              <a:ext cx="44" cy="49"/>
            </a:xfrm>
            <a:prstGeom prst="ellipse">
              <a:avLst/>
            </a:prstGeom>
            <a:solidFill>
              <a:schemeClr val="bg1"/>
            </a:solidFill>
            <a:ln w="9525">
              <a:solidFill>
                <a:schemeClr val="tx1"/>
              </a:solid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sp>
          <p:nvSpPr>
            <p:cNvPr id="48" name="Line 44"/>
            <p:cNvSpPr>
              <a:spLocks noChangeShapeType="1"/>
            </p:cNvSpPr>
            <p:nvPr/>
          </p:nvSpPr>
          <p:spPr bwMode="auto">
            <a:xfrm flipH="1" flipV="1">
              <a:off x="639" y="2417"/>
              <a:ext cx="40" cy="76"/>
            </a:xfrm>
            <a:prstGeom prst="line">
              <a:avLst/>
            </a:prstGeom>
            <a:noFill/>
            <a:ln w="12700">
              <a:solidFill>
                <a:schemeClr val="tx1"/>
              </a:solidFill>
              <a:round/>
              <a:headEnd/>
              <a:tailEnd/>
            </a:ln>
            <a:effectLst/>
          </p:spPr>
          <p:txBody>
            <a:bodyPr/>
            <a:lstStyle/>
            <a:p>
              <a:pPr algn="ctr" fontAlgn="base">
                <a:spcBef>
                  <a:spcPct val="0"/>
                </a:spcBef>
                <a:spcAft>
                  <a:spcPct val="0"/>
                </a:spcAft>
              </a:pPr>
              <a:endParaRPr lang="en-US" sz="2000" dirty="0">
                <a:solidFill>
                  <a:srgbClr val="000000"/>
                </a:solidFill>
                <a:latin typeface="Helvetica"/>
              </a:endParaRPr>
            </a:p>
          </p:txBody>
        </p:sp>
        <p:sp>
          <p:nvSpPr>
            <p:cNvPr id="49" name="Line 45"/>
            <p:cNvSpPr>
              <a:spLocks noChangeShapeType="1"/>
            </p:cNvSpPr>
            <p:nvPr/>
          </p:nvSpPr>
          <p:spPr bwMode="auto">
            <a:xfrm rot="13304017" flipH="1">
              <a:off x="565" y="2352"/>
              <a:ext cx="54" cy="18"/>
            </a:xfrm>
            <a:prstGeom prst="line">
              <a:avLst/>
            </a:prstGeom>
            <a:noFill/>
            <a:ln w="12700">
              <a:solidFill>
                <a:schemeClr val="tx1"/>
              </a:solidFill>
              <a:round/>
              <a:headEnd/>
              <a:tailEnd/>
            </a:ln>
            <a:effectLst/>
          </p:spPr>
          <p:txBody>
            <a:bodyPr/>
            <a:lstStyle/>
            <a:p>
              <a:pPr algn="ctr" fontAlgn="base">
                <a:spcBef>
                  <a:spcPct val="0"/>
                </a:spcBef>
                <a:spcAft>
                  <a:spcPct val="0"/>
                </a:spcAft>
              </a:pPr>
              <a:endParaRPr lang="en-US" sz="2000" dirty="0">
                <a:solidFill>
                  <a:srgbClr val="000000"/>
                </a:solidFill>
                <a:latin typeface="Helvetica"/>
              </a:endParaRPr>
            </a:p>
          </p:txBody>
        </p:sp>
        <p:sp>
          <p:nvSpPr>
            <p:cNvPr id="50" name="Oval 46"/>
            <p:cNvSpPr>
              <a:spLocks noChangeArrowheads="1"/>
            </p:cNvSpPr>
            <p:nvPr/>
          </p:nvSpPr>
          <p:spPr bwMode="auto">
            <a:xfrm rot="13304017" flipH="1">
              <a:off x="523" y="2322"/>
              <a:ext cx="44" cy="49"/>
            </a:xfrm>
            <a:prstGeom prst="ellipse">
              <a:avLst/>
            </a:prstGeom>
            <a:solidFill>
              <a:schemeClr val="bg1"/>
            </a:solidFill>
            <a:ln w="9525">
              <a:solidFill>
                <a:schemeClr val="tx1"/>
              </a:solidFill>
              <a:round/>
              <a:headEnd/>
              <a:tailEnd/>
            </a:ln>
            <a:effectLst/>
          </p:spPr>
          <p:txBody>
            <a:bodyPr wrap="none" anchor="ctr"/>
            <a:lstStyle/>
            <a:p>
              <a:pPr algn="ctr" fontAlgn="base">
                <a:spcBef>
                  <a:spcPct val="0"/>
                </a:spcBef>
                <a:spcAft>
                  <a:spcPct val="0"/>
                </a:spcAft>
              </a:pPr>
              <a:endParaRPr lang="en-US" sz="2000" dirty="0">
                <a:solidFill>
                  <a:srgbClr val="000000"/>
                </a:solidFill>
                <a:latin typeface="Helvetica"/>
              </a:endParaRPr>
            </a:p>
          </p:txBody>
        </p:sp>
      </p:grpSp>
      <p:sp>
        <p:nvSpPr>
          <p:cNvPr id="55" name="Freeform 4"/>
          <p:cNvSpPr>
            <a:spLocks/>
          </p:cNvSpPr>
          <p:nvPr/>
        </p:nvSpPr>
        <p:spPr bwMode="auto">
          <a:xfrm>
            <a:off x="1564246" y="2202196"/>
            <a:ext cx="1695737" cy="2432160"/>
          </a:xfrm>
          <a:custGeom>
            <a:avLst/>
            <a:gdLst/>
            <a:ahLst/>
            <a:cxnLst>
              <a:cxn ang="0">
                <a:pos x="202" y="294"/>
              </a:cxn>
              <a:cxn ang="0">
                <a:pos x="136" y="360"/>
              </a:cxn>
              <a:cxn ang="0">
                <a:pos x="100" y="510"/>
              </a:cxn>
              <a:cxn ang="0">
                <a:pos x="82" y="522"/>
              </a:cxn>
              <a:cxn ang="0">
                <a:pos x="64" y="540"/>
              </a:cxn>
              <a:cxn ang="0">
                <a:pos x="28" y="564"/>
              </a:cxn>
              <a:cxn ang="0">
                <a:pos x="58" y="660"/>
              </a:cxn>
              <a:cxn ang="0">
                <a:pos x="100" y="648"/>
              </a:cxn>
              <a:cxn ang="0">
                <a:pos x="136" y="528"/>
              </a:cxn>
              <a:cxn ang="0">
                <a:pos x="160" y="468"/>
              </a:cxn>
              <a:cxn ang="0">
                <a:pos x="220" y="384"/>
              </a:cxn>
              <a:cxn ang="0">
                <a:pos x="238" y="972"/>
              </a:cxn>
              <a:cxn ang="0">
                <a:pos x="226" y="954"/>
              </a:cxn>
              <a:cxn ang="0">
                <a:pos x="190" y="930"/>
              </a:cxn>
              <a:cxn ang="0">
                <a:pos x="220" y="1068"/>
              </a:cxn>
              <a:cxn ang="0">
                <a:pos x="340" y="1026"/>
              </a:cxn>
              <a:cxn ang="0">
                <a:pos x="358" y="678"/>
              </a:cxn>
              <a:cxn ang="0">
                <a:pos x="382" y="756"/>
              </a:cxn>
              <a:cxn ang="0">
                <a:pos x="412" y="1032"/>
              </a:cxn>
              <a:cxn ang="0">
                <a:pos x="478" y="1080"/>
              </a:cxn>
              <a:cxn ang="0">
                <a:pos x="514" y="1092"/>
              </a:cxn>
              <a:cxn ang="0">
                <a:pos x="580" y="1038"/>
              </a:cxn>
              <a:cxn ang="0">
                <a:pos x="502" y="996"/>
              </a:cxn>
              <a:cxn ang="0">
                <a:pos x="472" y="966"/>
              </a:cxn>
              <a:cxn ang="0">
                <a:pos x="460" y="930"/>
              </a:cxn>
              <a:cxn ang="0">
                <a:pos x="460" y="366"/>
              </a:cxn>
              <a:cxn ang="0">
                <a:pos x="472" y="402"/>
              </a:cxn>
              <a:cxn ang="0">
                <a:pos x="484" y="438"/>
              </a:cxn>
              <a:cxn ang="0">
                <a:pos x="520" y="534"/>
              </a:cxn>
              <a:cxn ang="0">
                <a:pos x="556" y="558"/>
              </a:cxn>
              <a:cxn ang="0">
                <a:pos x="592" y="570"/>
              </a:cxn>
              <a:cxn ang="0">
                <a:pos x="634" y="528"/>
              </a:cxn>
              <a:cxn ang="0">
                <a:pos x="568" y="480"/>
              </a:cxn>
              <a:cxn ang="0">
                <a:pos x="514" y="348"/>
              </a:cxn>
              <a:cxn ang="0">
                <a:pos x="466" y="306"/>
              </a:cxn>
              <a:cxn ang="0">
                <a:pos x="448" y="294"/>
              </a:cxn>
              <a:cxn ang="0">
                <a:pos x="406" y="234"/>
              </a:cxn>
              <a:cxn ang="0">
                <a:pos x="424" y="162"/>
              </a:cxn>
              <a:cxn ang="0">
                <a:pos x="436" y="48"/>
              </a:cxn>
              <a:cxn ang="0">
                <a:pos x="352" y="6"/>
              </a:cxn>
              <a:cxn ang="0">
                <a:pos x="334" y="0"/>
              </a:cxn>
              <a:cxn ang="0">
                <a:pos x="232" y="102"/>
              </a:cxn>
              <a:cxn ang="0">
                <a:pos x="304" y="198"/>
              </a:cxn>
              <a:cxn ang="0">
                <a:pos x="202" y="294"/>
              </a:cxn>
            </a:cxnLst>
            <a:rect l="0" t="0" r="r" b="b"/>
            <a:pathLst>
              <a:path w="663" h="1094">
                <a:moveTo>
                  <a:pt x="202" y="294"/>
                </a:moveTo>
                <a:cubicBezTo>
                  <a:pt x="179" y="317"/>
                  <a:pt x="159" y="337"/>
                  <a:pt x="136" y="360"/>
                </a:cubicBezTo>
                <a:cubicBezTo>
                  <a:pt x="119" y="410"/>
                  <a:pt x="116" y="461"/>
                  <a:pt x="100" y="510"/>
                </a:cubicBezTo>
                <a:cubicBezTo>
                  <a:pt x="98" y="517"/>
                  <a:pt x="88" y="517"/>
                  <a:pt x="82" y="522"/>
                </a:cubicBezTo>
                <a:cubicBezTo>
                  <a:pt x="75" y="527"/>
                  <a:pt x="71" y="535"/>
                  <a:pt x="64" y="540"/>
                </a:cubicBezTo>
                <a:cubicBezTo>
                  <a:pt x="53" y="549"/>
                  <a:pt x="28" y="564"/>
                  <a:pt x="28" y="564"/>
                </a:cubicBezTo>
                <a:cubicBezTo>
                  <a:pt x="0" y="607"/>
                  <a:pt x="13" y="645"/>
                  <a:pt x="58" y="660"/>
                </a:cubicBezTo>
                <a:cubicBezTo>
                  <a:pt x="60" y="660"/>
                  <a:pt x="96" y="651"/>
                  <a:pt x="100" y="648"/>
                </a:cubicBezTo>
                <a:cubicBezTo>
                  <a:pt x="129" y="625"/>
                  <a:pt x="129" y="560"/>
                  <a:pt x="136" y="528"/>
                </a:cubicBezTo>
                <a:cubicBezTo>
                  <a:pt x="141" y="503"/>
                  <a:pt x="150" y="490"/>
                  <a:pt x="160" y="468"/>
                </a:cubicBezTo>
                <a:cubicBezTo>
                  <a:pt x="178" y="429"/>
                  <a:pt x="181" y="410"/>
                  <a:pt x="220" y="384"/>
                </a:cubicBezTo>
                <a:cubicBezTo>
                  <a:pt x="416" y="449"/>
                  <a:pt x="269" y="783"/>
                  <a:pt x="238" y="972"/>
                </a:cubicBezTo>
                <a:cubicBezTo>
                  <a:pt x="234" y="966"/>
                  <a:pt x="231" y="959"/>
                  <a:pt x="226" y="954"/>
                </a:cubicBezTo>
                <a:cubicBezTo>
                  <a:pt x="215" y="945"/>
                  <a:pt x="190" y="930"/>
                  <a:pt x="190" y="930"/>
                </a:cubicBezTo>
                <a:cubicBezTo>
                  <a:pt x="118" y="954"/>
                  <a:pt x="168" y="1051"/>
                  <a:pt x="220" y="1068"/>
                </a:cubicBezTo>
                <a:cubicBezTo>
                  <a:pt x="306" y="1063"/>
                  <a:pt x="320" y="1087"/>
                  <a:pt x="340" y="1026"/>
                </a:cubicBezTo>
                <a:cubicBezTo>
                  <a:pt x="343" y="890"/>
                  <a:pt x="343" y="799"/>
                  <a:pt x="358" y="678"/>
                </a:cubicBezTo>
                <a:cubicBezTo>
                  <a:pt x="376" y="706"/>
                  <a:pt x="377" y="721"/>
                  <a:pt x="382" y="756"/>
                </a:cubicBezTo>
                <a:cubicBezTo>
                  <a:pt x="386" y="850"/>
                  <a:pt x="382" y="943"/>
                  <a:pt x="412" y="1032"/>
                </a:cubicBezTo>
                <a:cubicBezTo>
                  <a:pt x="421" y="1058"/>
                  <a:pt x="456" y="1073"/>
                  <a:pt x="478" y="1080"/>
                </a:cubicBezTo>
                <a:cubicBezTo>
                  <a:pt x="490" y="1084"/>
                  <a:pt x="514" y="1092"/>
                  <a:pt x="514" y="1092"/>
                </a:cubicBezTo>
                <a:cubicBezTo>
                  <a:pt x="556" y="1089"/>
                  <a:pt x="663" y="1094"/>
                  <a:pt x="580" y="1038"/>
                </a:cubicBezTo>
                <a:cubicBezTo>
                  <a:pt x="562" y="1011"/>
                  <a:pt x="533" y="1002"/>
                  <a:pt x="502" y="996"/>
                </a:cubicBezTo>
                <a:cubicBezTo>
                  <a:pt x="486" y="985"/>
                  <a:pt x="480" y="985"/>
                  <a:pt x="472" y="966"/>
                </a:cubicBezTo>
                <a:cubicBezTo>
                  <a:pt x="467" y="954"/>
                  <a:pt x="460" y="930"/>
                  <a:pt x="460" y="930"/>
                </a:cubicBezTo>
                <a:cubicBezTo>
                  <a:pt x="456" y="747"/>
                  <a:pt x="448" y="548"/>
                  <a:pt x="460" y="366"/>
                </a:cubicBezTo>
                <a:cubicBezTo>
                  <a:pt x="461" y="353"/>
                  <a:pt x="468" y="390"/>
                  <a:pt x="472" y="402"/>
                </a:cubicBezTo>
                <a:cubicBezTo>
                  <a:pt x="476" y="414"/>
                  <a:pt x="480" y="426"/>
                  <a:pt x="484" y="438"/>
                </a:cubicBezTo>
                <a:cubicBezTo>
                  <a:pt x="493" y="465"/>
                  <a:pt x="498" y="515"/>
                  <a:pt x="520" y="534"/>
                </a:cubicBezTo>
                <a:cubicBezTo>
                  <a:pt x="531" y="543"/>
                  <a:pt x="544" y="550"/>
                  <a:pt x="556" y="558"/>
                </a:cubicBezTo>
                <a:cubicBezTo>
                  <a:pt x="567" y="565"/>
                  <a:pt x="592" y="570"/>
                  <a:pt x="592" y="570"/>
                </a:cubicBezTo>
                <a:cubicBezTo>
                  <a:pt x="621" y="563"/>
                  <a:pt x="625" y="556"/>
                  <a:pt x="634" y="528"/>
                </a:cubicBezTo>
                <a:cubicBezTo>
                  <a:pt x="624" y="465"/>
                  <a:pt x="621" y="498"/>
                  <a:pt x="568" y="480"/>
                </a:cubicBezTo>
                <a:cubicBezTo>
                  <a:pt x="554" y="438"/>
                  <a:pt x="553" y="374"/>
                  <a:pt x="514" y="348"/>
                </a:cubicBezTo>
                <a:cubicBezTo>
                  <a:pt x="494" y="318"/>
                  <a:pt x="508" y="334"/>
                  <a:pt x="466" y="306"/>
                </a:cubicBezTo>
                <a:cubicBezTo>
                  <a:pt x="460" y="302"/>
                  <a:pt x="448" y="294"/>
                  <a:pt x="448" y="294"/>
                </a:cubicBezTo>
                <a:cubicBezTo>
                  <a:pt x="439" y="267"/>
                  <a:pt x="392" y="259"/>
                  <a:pt x="406" y="234"/>
                </a:cubicBezTo>
                <a:cubicBezTo>
                  <a:pt x="413" y="221"/>
                  <a:pt x="424" y="162"/>
                  <a:pt x="424" y="162"/>
                </a:cubicBezTo>
                <a:cubicBezTo>
                  <a:pt x="419" y="133"/>
                  <a:pt x="448" y="75"/>
                  <a:pt x="436" y="48"/>
                </a:cubicBezTo>
                <a:cubicBezTo>
                  <a:pt x="420" y="35"/>
                  <a:pt x="370" y="12"/>
                  <a:pt x="352" y="6"/>
                </a:cubicBezTo>
                <a:cubicBezTo>
                  <a:pt x="346" y="4"/>
                  <a:pt x="334" y="0"/>
                  <a:pt x="334" y="0"/>
                </a:cubicBezTo>
                <a:cubicBezTo>
                  <a:pt x="269" y="13"/>
                  <a:pt x="252" y="41"/>
                  <a:pt x="232" y="102"/>
                </a:cubicBezTo>
                <a:cubicBezTo>
                  <a:pt x="234" y="141"/>
                  <a:pt x="256" y="182"/>
                  <a:pt x="304" y="198"/>
                </a:cubicBezTo>
                <a:cubicBezTo>
                  <a:pt x="346" y="262"/>
                  <a:pt x="297" y="287"/>
                  <a:pt x="202" y="294"/>
                </a:cubicBezTo>
                <a:close/>
              </a:path>
            </a:pathLst>
          </a:custGeom>
          <a:solidFill>
            <a:schemeClr val="tx2"/>
          </a:solidFill>
          <a:ln w="9525">
            <a:solidFill>
              <a:schemeClr val="tx1"/>
            </a:solidFill>
            <a:round/>
            <a:headEnd/>
            <a:tailEnd/>
          </a:ln>
          <a:effectLst/>
        </p:spPr>
        <p:txBody>
          <a:bodyPr/>
          <a:lstStyle/>
          <a:p>
            <a:endParaRPr lang="en-US" dirty="0">
              <a:solidFill>
                <a:srgbClr val="000000"/>
              </a:solidFill>
              <a:latin typeface="Helvetica"/>
              <a:cs typeface="Helvetica"/>
            </a:endParaRPr>
          </a:p>
        </p:txBody>
      </p:sp>
      <p:sp>
        <p:nvSpPr>
          <p:cNvPr id="56" name="Rectangle 55"/>
          <p:cNvSpPr/>
          <p:nvPr/>
        </p:nvSpPr>
        <p:spPr>
          <a:xfrm rot="16200000">
            <a:off x="3177402" y="1450994"/>
            <a:ext cx="1229032" cy="15040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dirty="0">
              <a:solidFill>
                <a:srgbClr val="FFFFFF"/>
              </a:solidFill>
              <a:latin typeface="Arial"/>
              <a:cs typeface="Helvetica"/>
            </a:endParaRPr>
          </a:p>
        </p:txBody>
      </p:sp>
      <p:sp>
        <p:nvSpPr>
          <p:cNvPr id="57" name="Rectangle 56"/>
          <p:cNvSpPr/>
          <p:nvPr/>
        </p:nvSpPr>
        <p:spPr>
          <a:xfrm rot="16200000">
            <a:off x="2588294" y="982483"/>
            <a:ext cx="1239684" cy="1081143"/>
          </a:xfrm>
          <a:prstGeom prst="rect">
            <a:avLst/>
          </a:prstGeom>
          <a:solidFill>
            <a:srgbClr val="FFE6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dirty="0">
              <a:solidFill>
                <a:srgbClr val="FFFFFF"/>
              </a:solidFill>
              <a:latin typeface="Arial"/>
              <a:cs typeface="Helvetica"/>
            </a:endParaRPr>
          </a:p>
        </p:txBody>
      </p:sp>
      <p:sp>
        <p:nvSpPr>
          <p:cNvPr id="58" name="Rectangle 57"/>
          <p:cNvSpPr/>
          <p:nvPr/>
        </p:nvSpPr>
        <p:spPr>
          <a:xfrm rot="16200000">
            <a:off x="4124153" y="649302"/>
            <a:ext cx="1229032" cy="1753788"/>
          </a:xfrm>
          <a:prstGeom prst="rect">
            <a:avLst/>
          </a:prstGeom>
          <a:solidFill>
            <a:srgbClr val="FFC3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dirty="0">
              <a:solidFill>
                <a:srgbClr val="FFFFFF"/>
              </a:solidFill>
              <a:latin typeface="Arial"/>
              <a:cs typeface="Helvetica"/>
            </a:endParaRPr>
          </a:p>
        </p:txBody>
      </p:sp>
      <p:sp>
        <p:nvSpPr>
          <p:cNvPr id="59" name="Freeform 58"/>
          <p:cNvSpPr/>
          <p:nvPr/>
        </p:nvSpPr>
        <p:spPr>
          <a:xfrm rot="16200000">
            <a:off x="3584213" y="1017372"/>
            <a:ext cx="899593" cy="1101710"/>
          </a:xfrm>
          <a:custGeom>
            <a:avLst/>
            <a:gdLst>
              <a:gd name="connsiteX0" fmla="*/ 36052 w 891458"/>
              <a:gd name="connsiteY0" fmla="*/ 429342 h 1512528"/>
              <a:gd name="connsiteX1" fmla="*/ 124542 w 891458"/>
              <a:gd name="connsiteY1" fmla="*/ 36052 h 1512528"/>
              <a:gd name="connsiteX2" fmla="*/ 203200 w 891458"/>
              <a:gd name="connsiteY2" fmla="*/ 301523 h 1512528"/>
              <a:gd name="connsiteX3" fmla="*/ 321187 w 891458"/>
              <a:gd name="connsiteY3" fmla="*/ 65548 h 1512528"/>
              <a:gd name="connsiteX4" fmla="*/ 340852 w 891458"/>
              <a:gd name="connsiteY4" fmla="*/ 380181 h 1512528"/>
              <a:gd name="connsiteX5" fmla="*/ 468671 w 891458"/>
              <a:gd name="connsiteY5" fmla="*/ 6555 h 1512528"/>
              <a:gd name="connsiteX6" fmla="*/ 488336 w 891458"/>
              <a:gd name="connsiteY6" fmla="*/ 340852 h 1512528"/>
              <a:gd name="connsiteX7" fmla="*/ 625987 w 891458"/>
              <a:gd name="connsiteY7" fmla="*/ 55716 h 1512528"/>
              <a:gd name="connsiteX8" fmla="*/ 675148 w 891458"/>
              <a:gd name="connsiteY8" fmla="*/ 380181 h 1512528"/>
              <a:gd name="connsiteX9" fmla="*/ 763639 w 891458"/>
              <a:gd name="connsiteY9" fmla="*/ 36052 h 1512528"/>
              <a:gd name="connsiteX10" fmla="*/ 832465 w 891458"/>
              <a:gd name="connsiteY10" fmla="*/ 419510 h 1512528"/>
              <a:gd name="connsiteX11" fmla="*/ 773471 w 891458"/>
              <a:gd name="connsiteY11" fmla="*/ 1324077 h 1512528"/>
              <a:gd name="connsiteX12" fmla="*/ 124542 w 891458"/>
              <a:gd name="connsiteY12" fmla="*/ 1363406 h 1512528"/>
              <a:gd name="connsiteX13" fmla="*/ 36052 w 891458"/>
              <a:gd name="connsiteY13" fmla="*/ 429342 h 1512528"/>
              <a:gd name="connsiteX0" fmla="*/ 36052 w 891458"/>
              <a:gd name="connsiteY0" fmla="*/ 453922 h 1537108"/>
              <a:gd name="connsiteX1" fmla="*/ 124542 w 891458"/>
              <a:gd name="connsiteY1" fmla="*/ 60632 h 1537108"/>
              <a:gd name="connsiteX2" fmla="*/ 321187 w 891458"/>
              <a:gd name="connsiteY2" fmla="*/ 90128 h 1537108"/>
              <a:gd name="connsiteX3" fmla="*/ 340852 w 891458"/>
              <a:gd name="connsiteY3" fmla="*/ 404761 h 1537108"/>
              <a:gd name="connsiteX4" fmla="*/ 468671 w 891458"/>
              <a:gd name="connsiteY4" fmla="*/ 31135 h 1537108"/>
              <a:gd name="connsiteX5" fmla="*/ 488336 w 891458"/>
              <a:gd name="connsiteY5" fmla="*/ 365432 h 1537108"/>
              <a:gd name="connsiteX6" fmla="*/ 625987 w 891458"/>
              <a:gd name="connsiteY6" fmla="*/ 80296 h 1537108"/>
              <a:gd name="connsiteX7" fmla="*/ 675148 w 891458"/>
              <a:gd name="connsiteY7" fmla="*/ 404761 h 1537108"/>
              <a:gd name="connsiteX8" fmla="*/ 763639 w 891458"/>
              <a:gd name="connsiteY8" fmla="*/ 60632 h 1537108"/>
              <a:gd name="connsiteX9" fmla="*/ 832465 w 891458"/>
              <a:gd name="connsiteY9" fmla="*/ 444090 h 1537108"/>
              <a:gd name="connsiteX10" fmla="*/ 773471 w 891458"/>
              <a:gd name="connsiteY10" fmla="*/ 1348657 h 1537108"/>
              <a:gd name="connsiteX11" fmla="*/ 124542 w 891458"/>
              <a:gd name="connsiteY11" fmla="*/ 1387986 h 1537108"/>
              <a:gd name="connsiteX12" fmla="*/ 36052 w 891458"/>
              <a:gd name="connsiteY12" fmla="*/ 453922 h 1537108"/>
              <a:gd name="connsiteX0" fmla="*/ 36052 w 891458"/>
              <a:gd name="connsiteY0" fmla="*/ 468671 h 1551857"/>
              <a:gd name="connsiteX1" fmla="*/ 124542 w 891458"/>
              <a:gd name="connsiteY1" fmla="*/ 75381 h 1551857"/>
              <a:gd name="connsiteX2" fmla="*/ 321187 w 891458"/>
              <a:gd name="connsiteY2" fmla="*/ 104877 h 1551857"/>
              <a:gd name="connsiteX3" fmla="*/ 468671 w 891458"/>
              <a:gd name="connsiteY3" fmla="*/ 45884 h 1551857"/>
              <a:gd name="connsiteX4" fmla="*/ 488336 w 891458"/>
              <a:gd name="connsiteY4" fmla="*/ 380181 h 1551857"/>
              <a:gd name="connsiteX5" fmla="*/ 625987 w 891458"/>
              <a:gd name="connsiteY5" fmla="*/ 95045 h 1551857"/>
              <a:gd name="connsiteX6" fmla="*/ 675148 w 891458"/>
              <a:gd name="connsiteY6" fmla="*/ 419510 h 1551857"/>
              <a:gd name="connsiteX7" fmla="*/ 763639 w 891458"/>
              <a:gd name="connsiteY7" fmla="*/ 75381 h 1551857"/>
              <a:gd name="connsiteX8" fmla="*/ 832465 w 891458"/>
              <a:gd name="connsiteY8" fmla="*/ 458839 h 1551857"/>
              <a:gd name="connsiteX9" fmla="*/ 773471 w 891458"/>
              <a:gd name="connsiteY9" fmla="*/ 1363406 h 1551857"/>
              <a:gd name="connsiteX10" fmla="*/ 124542 w 891458"/>
              <a:gd name="connsiteY10" fmla="*/ 1402735 h 1551857"/>
              <a:gd name="connsiteX11" fmla="*/ 36052 w 891458"/>
              <a:gd name="connsiteY11" fmla="*/ 468671 h 1551857"/>
              <a:gd name="connsiteX0" fmla="*/ 36052 w 891458"/>
              <a:gd name="connsiteY0" fmla="*/ 453922 h 1537108"/>
              <a:gd name="connsiteX1" fmla="*/ 124542 w 891458"/>
              <a:gd name="connsiteY1" fmla="*/ 60632 h 1537108"/>
              <a:gd name="connsiteX2" fmla="*/ 321187 w 891458"/>
              <a:gd name="connsiteY2" fmla="*/ 90128 h 1537108"/>
              <a:gd name="connsiteX3" fmla="*/ 468671 w 891458"/>
              <a:gd name="connsiteY3" fmla="*/ 31135 h 1537108"/>
              <a:gd name="connsiteX4" fmla="*/ 625987 w 891458"/>
              <a:gd name="connsiteY4" fmla="*/ 80296 h 1537108"/>
              <a:gd name="connsiteX5" fmla="*/ 675148 w 891458"/>
              <a:gd name="connsiteY5" fmla="*/ 404761 h 1537108"/>
              <a:gd name="connsiteX6" fmla="*/ 763639 w 891458"/>
              <a:gd name="connsiteY6" fmla="*/ 60632 h 1537108"/>
              <a:gd name="connsiteX7" fmla="*/ 832465 w 891458"/>
              <a:gd name="connsiteY7" fmla="*/ 444090 h 1537108"/>
              <a:gd name="connsiteX8" fmla="*/ 773471 w 891458"/>
              <a:gd name="connsiteY8" fmla="*/ 1348657 h 1537108"/>
              <a:gd name="connsiteX9" fmla="*/ 124542 w 891458"/>
              <a:gd name="connsiteY9" fmla="*/ 1387986 h 1537108"/>
              <a:gd name="connsiteX10" fmla="*/ 36052 w 891458"/>
              <a:gd name="connsiteY10" fmla="*/ 453922 h 1537108"/>
              <a:gd name="connsiteX0" fmla="*/ 36052 w 891458"/>
              <a:gd name="connsiteY0" fmla="*/ 453922 h 1537108"/>
              <a:gd name="connsiteX1" fmla="*/ 124542 w 891458"/>
              <a:gd name="connsiteY1" fmla="*/ 60632 h 1537108"/>
              <a:gd name="connsiteX2" fmla="*/ 321187 w 891458"/>
              <a:gd name="connsiteY2" fmla="*/ 90128 h 1537108"/>
              <a:gd name="connsiteX3" fmla="*/ 468671 w 891458"/>
              <a:gd name="connsiteY3" fmla="*/ 31135 h 1537108"/>
              <a:gd name="connsiteX4" fmla="*/ 625987 w 891458"/>
              <a:gd name="connsiteY4" fmla="*/ 80296 h 1537108"/>
              <a:gd name="connsiteX5" fmla="*/ 763639 w 891458"/>
              <a:gd name="connsiteY5" fmla="*/ 60632 h 1537108"/>
              <a:gd name="connsiteX6" fmla="*/ 832465 w 891458"/>
              <a:gd name="connsiteY6" fmla="*/ 444090 h 1537108"/>
              <a:gd name="connsiteX7" fmla="*/ 773471 w 891458"/>
              <a:gd name="connsiteY7" fmla="*/ 1348657 h 1537108"/>
              <a:gd name="connsiteX8" fmla="*/ 124542 w 891458"/>
              <a:gd name="connsiteY8" fmla="*/ 1387986 h 1537108"/>
              <a:gd name="connsiteX9" fmla="*/ 36052 w 891458"/>
              <a:gd name="connsiteY9" fmla="*/ 453922 h 1537108"/>
              <a:gd name="connsiteX0" fmla="*/ 36052 w 891458"/>
              <a:gd name="connsiteY0" fmla="*/ 462116 h 1545302"/>
              <a:gd name="connsiteX1" fmla="*/ 124542 w 891458"/>
              <a:gd name="connsiteY1" fmla="*/ 68826 h 1545302"/>
              <a:gd name="connsiteX2" fmla="*/ 321187 w 891458"/>
              <a:gd name="connsiteY2" fmla="*/ 98322 h 1545302"/>
              <a:gd name="connsiteX3" fmla="*/ 468671 w 891458"/>
              <a:gd name="connsiteY3" fmla="*/ 39329 h 1545302"/>
              <a:gd name="connsiteX4" fmla="*/ 763639 w 891458"/>
              <a:gd name="connsiteY4" fmla="*/ 68826 h 1545302"/>
              <a:gd name="connsiteX5" fmla="*/ 832465 w 891458"/>
              <a:gd name="connsiteY5" fmla="*/ 452284 h 1545302"/>
              <a:gd name="connsiteX6" fmla="*/ 773471 w 891458"/>
              <a:gd name="connsiteY6" fmla="*/ 1356851 h 1545302"/>
              <a:gd name="connsiteX7" fmla="*/ 124542 w 891458"/>
              <a:gd name="connsiteY7" fmla="*/ 1396180 h 1545302"/>
              <a:gd name="connsiteX8" fmla="*/ 36052 w 891458"/>
              <a:gd name="connsiteY8" fmla="*/ 462116 h 154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1458" h="1545302">
                <a:moveTo>
                  <a:pt x="36052" y="462116"/>
                </a:moveTo>
                <a:cubicBezTo>
                  <a:pt x="36052" y="240890"/>
                  <a:pt x="77020" y="129458"/>
                  <a:pt x="124542" y="68826"/>
                </a:cubicBezTo>
                <a:cubicBezTo>
                  <a:pt x="172064" y="8194"/>
                  <a:pt x="263832" y="103238"/>
                  <a:pt x="321187" y="98322"/>
                </a:cubicBezTo>
                <a:cubicBezTo>
                  <a:pt x="378542" y="93406"/>
                  <a:pt x="394929" y="44245"/>
                  <a:pt x="468671" y="39329"/>
                </a:cubicBezTo>
                <a:cubicBezTo>
                  <a:pt x="542413" y="34413"/>
                  <a:pt x="703007" y="0"/>
                  <a:pt x="763639" y="68826"/>
                </a:cubicBezTo>
                <a:cubicBezTo>
                  <a:pt x="824271" y="137652"/>
                  <a:pt x="830826" y="237613"/>
                  <a:pt x="832465" y="452284"/>
                </a:cubicBezTo>
                <a:cubicBezTo>
                  <a:pt x="834104" y="666955"/>
                  <a:pt x="891458" y="1199535"/>
                  <a:pt x="773471" y="1356851"/>
                </a:cubicBezTo>
                <a:cubicBezTo>
                  <a:pt x="655484" y="1514167"/>
                  <a:pt x="249084" y="1545302"/>
                  <a:pt x="124542" y="1396180"/>
                </a:cubicBezTo>
                <a:cubicBezTo>
                  <a:pt x="0" y="1247058"/>
                  <a:pt x="36052" y="683342"/>
                  <a:pt x="36052" y="462116"/>
                </a:cubicBezTo>
                <a:close/>
              </a:path>
            </a:pathLst>
          </a:custGeom>
          <a:solidFill>
            <a:schemeClr val="bg1">
              <a:lumMod val="85000"/>
            </a:schemeClr>
          </a:solidFill>
          <a:ln w="3810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dirty="0">
              <a:solidFill>
                <a:srgbClr val="FFFFFF"/>
              </a:solidFill>
              <a:latin typeface="Arial"/>
              <a:cs typeface="Helvetica"/>
            </a:endParaRPr>
          </a:p>
        </p:txBody>
      </p:sp>
      <p:sp>
        <p:nvSpPr>
          <p:cNvPr id="60" name="TextBox 59"/>
          <p:cNvSpPr txBox="1"/>
          <p:nvPr/>
        </p:nvSpPr>
        <p:spPr>
          <a:xfrm>
            <a:off x="4704069" y="875921"/>
            <a:ext cx="603425" cy="276999"/>
          </a:xfrm>
          <a:prstGeom prst="rect">
            <a:avLst/>
          </a:prstGeom>
          <a:noFill/>
        </p:spPr>
        <p:txBody>
          <a:bodyPr wrap="none" rtlCol="0">
            <a:spAutoFit/>
          </a:bodyPr>
          <a:lstStyle/>
          <a:p>
            <a:pPr fontAlgn="base">
              <a:spcBef>
                <a:spcPct val="0"/>
              </a:spcBef>
              <a:spcAft>
                <a:spcPct val="0"/>
              </a:spcAft>
            </a:pPr>
            <a:r>
              <a:rPr lang="en-US" sz="1200" b="1" dirty="0" smtClean="0">
                <a:solidFill>
                  <a:srgbClr val="000000"/>
                </a:solidFill>
                <a:latin typeface="Helvetica"/>
                <a:cs typeface="Helvetica"/>
              </a:rPr>
              <a:t>blood</a:t>
            </a:r>
            <a:endParaRPr lang="en-US" sz="1200" b="1" dirty="0">
              <a:solidFill>
                <a:srgbClr val="000000"/>
              </a:solidFill>
              <a:latin typeface="Helvetica"/>
              <a:cs typeface="Helvetica"/>
            </a:endParaRPr>
          </a:p>
        </p:txBody>
      </p:sp>
      <p:sp>
        <p:nvSpPr>
          <p:cNvPr id="61" name="TextBox 60"/>
          <p:cNvSpPr txBox="1"/>
          <p:nvPr/>
        </p:nvSpPr>
        <p:spPr>
          <a:xfrm flipH="1">
            <a:off x="2775876" y="907320"/>
            <a:ext cx="817426" cy="276999"/>
          </a:xfrm>
          <a:prstGeom prst="rect">
            <a:avLst/>
          </a:prstGeom>
          <a:noFill/>
        </p:spPr>
        <p:txBody>
          <a:bodyPr wrap="none" rtlCol="0">
            <a:spAutoFit/>
          </a:bodyPr>
          <a:lstStyle/>
          <a:p>
            <a:pPr fontAlgn="base">
              <a:spcBef>
                <a:spcPct val="0"/>
              </a:spcBef>
              <a:spcAft>
                <a:spcPct val="0"/>
              </a:spcAft>
            </a:pPr>
            <a:r>
              <a:rPr lang="en-US" sz="1200" b="1" dirty="0" smtClean="0">
                <a:solidFill>
                  <a:srgbClr val="000000"/>
                </a:solidFill>
                <a:latin typeface="Helvetica"/>
                <a:cs typeface="Helvetica"/>
              </a:rPr>
              <a:t>intestine</a:t>
            </a:r>
            <a:endParaRPr lang="en-US" sz="1200" b="1" dirty="0">
              <a:solidFill>
                <a:srgbClr val="000000"/>
              </a:solidFill>
              <a:latin typeface="Helvetica"/>
              <a:cs typeface="Helvetica"/>
            </a:endParaRPr>
          </a:p>
        </p:txBody>
      </p:sp>
      <p:sp>
        <p:nvSpPr>
          <p:cNvPr id="62" name="Text Box 13"/>
          <p:cNvSpPr txBox="1">
            <a:spLocks noChangeArrowheads="1"/>
          </p:cNvSpPr>
          <p:nvPr/>
        </p:nvSpPr>
        <p:spPr bwMode="auto">
          <a:xfrm flipH="1">
            <a:off x="2675080" y="1296521"/>
            <a:ext cx="717721" cy="261610"/>
          </a:xfrm>
          <a:prstGeom prst="rect">
            <a:avLst/>
          </a:prstGeom>
          <a:noFill/>
          <a:ln w="9525">
            <a:noFill/>
            <a:miter lim="800000"/>
            <a:headEnd/>
            <a:tailEnd/>
          </a:ln>
          <a:effectLst/>
        </p:spPr>
        <p:txBody>
          <a:bodyPr wrap="none">
            <a:spAutoFit/>
          </a:bodyPr>
          <a:lstStyle/>
          <a:p>
            <a:pPr fontAlgn="base">
              <a:spcBef>
                <a:spcPct val="0"/>
              </a:spcBef>
              <a:spcAft>
                <a:spcPct val="0"/>
              </a:spcAft>
            </a:pPr>
            <a:r>
              <a:rPr lang="en-US" sz="1100" b="1" dirty="0" smtClean="0">
                <a:solidFill>
                  <a:srgbClr val="000000"/>
                </a:solidFill>
                <a:latin typeface="Helvetica"/>
                <a:cs typeface="Helvetica"/>
              </a:rPr>
              <a:t>glucose</a:t>
            </a:r>
            <a:endParaRPr lang="en-US" sz="1100" b="1" baseline="30000" dirty="0">
              <a:solidFill>
                <a:srgbClr val="000000"/>
              </a:solidFill>
              <a:latin typeface="Helvetica"/>
              <a:cs typeface="Helvetica"/>
            </a:endParaRPr>
          </a:p>
        </p:txBody>
      </p:sp>
      <p:sp>
        <p:nvSpPr>
          <p:cNvPr id="63" name="Freeform 62"/>
          <p:cNvSpPr/>
          <p:nvPr/>
        </p:nvSpPr>
        <p:spPr bwMode="auto">
          <a:xfrm rot="16200000" flipH="1" flipV="1">
            <a:off x="3455102" y="1230495"/>
            <a:ext cx="105444" cy="280909"/>
          </a:xfrm>
          <a:custGeom>
            <a:avLst/>
            <a:gdLst>
              <a:gd name="connsiteX0" fmla="*/ 118533 w 118533"/>
              <a:gd name="connsiteY0" fmla="*/ 550333 h 550333"/>
              <a:gd name="connsiteX1" fmla="*/ 8467 w 118533"/>
              <a:gd name="connsiteY1" fmla="*/ 330200 h 550333"/>
              <a:gd name="connsiteX2" fmla="*/ 67733 w 118533"/>
              <a:gd name="connsiteY2" fmla="*/ 0 h 550333"/>
            </a:gdLst>
            <a:ahLst/>
            <a:cxnLst>
              <a:cxn ang="0">
                <a:pos x="connsiteX0" y="connsiteY0"/>
              </a:cxn>
              <a:cxn ang="0">
                <a:pos x="connsiteX1" y="connsiteY1"/>
              </a:cxn>
              <a:cxn ang="0">
                <a:pos x="connsiteX2" y="connsiteY2"/>
              </a:cxn>
            </a:cxnLst>
            <a:rect l="l" t="t" r="r" b="b"/>
            <a:pathLst>
              <a:path w="118533" h="550333">
                <a:moveTo>
                  <a:pt x="118533" y="550333"/>
                </a:moveTo>
                <a:cubicBezTo>
                  <a:pt x="67733" y="486127"/>
                  <a:pt x="16934" y="421922"/>
                  <a:pt x="8467" y="330200"/>
                </a:cubicBezTo>
                <a:cubicBezTo>
                  <a:pt x="0" y="238478"/>
                  <a:pt x="67733" y="0"/>
                  <a:pt x="67733" y="0"/>
                </a:cubicBezTo>
              </a:path>
            </a:pathLst>
          </a:custGeom>
          <a:noFill/>
          <a:ln w="19050" cap="flat" cmpd="sng" algn="ctr">
            <a:solidFill>
              <a:srgbClr val="FF0000"/>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sz="1400" b="1" smtClean="0">
              <a:solidFill>
                <a:srgbClr val="000000"/>
              </a:solidFill>
              <a:latin typeface="Arial" charset="0"/>
              <a:cs typeface="Arial"/>
            </a:endParaRPr>
          </a:p>
        </p:txBody>
      </p:sp>
      <p:sp>
        <p:nvSpPr>
          <p:cNvPr id="64" name="Text Box 13"/>
          <p:cNvSpPr txBox="1">
            <a:spLocks noChangeArrowheads="1"/>
          </p:cNvSpPr>
          <p:nvPr/>
        </p:nvSpPr>
        <p:spPr bwMode="auto">
          <a:xfrm flipH="1">
            <a:off x="3619024" y="1227339"/>
            <a:ext cx="717721" cy="261610"/>
          </a:xfrm>
          <a:prstGeom prst="rect">
            <a:avLst/>
          </a:prstGeom>
          <a:noFill/>
          <a:ln w="9525">
            <a:noFill/>
            <a:miter lim="800000"/>
            <a:headEnd/>
            <a:tailEnd/>
          </a:ln>
          <a:effectLst/>
        </p:spPr>
        <p:txBody>
          <a:bodyPr wrap="none">
            <a:spAutoFit/>
          </a:bodyPr>
          <a:lstStyle/>
          <a:p>
            <a:pPr fontAlgn="base">
              <a:spcBef>
                <a:spcPct val="0"/>
              </a:spcBef>
              <a:spcAft>
                <a:spcPct val="0"/>
              </a:spcAft>
            </a:pPr>
            <a:r>
              <a:rPr lang="en-US" sz="1100" b="1" dirty="0" smtClean="0">
                <a:solidFill>
                  <a:srgbClr val="000000"/>
                </a:solidFill>
                <a:latin typeface="Helvetica"/>
                <a:cs typeface="Helvetica"/>
              </a:rPr>
              <a:t>glucose</a:t>
            </a:r>
            <a:endParaRPr lang="en-US" sz="1100" b="1" baseline="30000" dirty="0">
              <a:solidFill>
                <a:srgbClr val="000000"/>
              </a:solidFill>
              <a:latin typeface="Helvetica"/>
              <a:cs typeface="Helvetica"/>
            </a:endParaRPr>
          </a:p>
        </p:txBody>
      </p:sp>
      <p:sp>
        <p:nvSpPr>
          <p:cNvPr id="68" name="Freeform 67"/>
          <p:cNvSpPr/>
          <p:nvPr/>
        </p:nvSpPr>
        <p:spPr bwMode="auto">
          <a:xfrm rot="16200000" flipH="1" flipV="1">
            <a:off x="4446278" y="1243527"/>
            <a:ext cx="114129" cy="310667"/>
          </a:xfrm>
          <a:custGeom>
            <a:avLst/>
            <a:gdLst>
              <a:gd name="connsiteX0" fmla="*/ 118533 w 118533"/>
              <a:gd name="connsiteY0" fmla="*/ 550333 h 550333"/>
              <a:gd name="connsiteX1" fmla="*/ 8467 w 118533"/>
              <a:gd name="connsiteY1" fmla="*/ 330200 h 550333"/>
              <a:gd name="connsiteX2" fmla="*/ 67733 w 118533"/>
              <a:gd name="connsiteY2" fmla="*/ 0 h 550333"/>
            </a:gdLst>
            <a:ahLst/>
            <a:cxnLst>
              <a:cxn ang="0">
                <a:pos x="connsiteX0" y="connsiteY0"/>
              </a:cxn>
              <a:cxn ang="0">
                <a:pos x="connsiteX1" y="connsiteY1"/>
              </a:cxn>
              <a:cxn ang="0">
                <a:pos x="connsiteX2" y="connsiteY2"/>
              </a:cxn>
            </a:cxnLst>
            <a:rect l="l" t="t" r="r" b="b"/>
            <a:pathLst>
              <a:path w="118533" h="550333">
                <a:moveTo>
                  <a:pt x="118533" y="550333"/>
                </a:moveTo>
                <a:cubicBezTo>
                  <a:pt x="67733" y="486127"/>
                  <a:pt x="16934" y="421922"/>
                  <a:pt x="8467" y="330200"/>
                </a:cubicBezTo>
                <a:cubicBezTo>
                  <a:pt x="0" y="238478"/>
                  <a:pt x="67733" y="0"/>
                  <a:pt x="67733" y="0"/>
                </a:cubicBezTo>
              </a:path>
            </a:pathLst>
          </a:custGeom>
          <a:noFill/>
          <a:ln w="19050" cap="flat" cmpd="sng" algn="ctr">
            <a:solidFill>
              <a:srgbClr val="FF0000"/>
            </a:solidFill>
            <a:prstDash val="sysDash"/>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sz="1400" b="1" smtClean="0">
              <a:solidFill>
                <a:srgbClr val="000000"/>
              </a:solidFill>
              <a:latin typeface="Arial" charset="0"/>
              <a:cs typeface="Arial"/>
            </a:endParaRPr>
          </a:p>
        </p:txBody>
      </p:sp>
      <p:sp>
        <p:nvSpPr>
          <p:cNvPr id="70" name="Text Box 13"/>
          <p:cNvSpPr txBox="1">
            <a:spLocks noChangeArrowheads="1"/>
          </p:cNvSpPr>
          <p:nvPr/>
        </p:nvSpPr>
        <p:spPr bwMode="auto">
          <a:xfrm flipH="1">
            <a:off x="4608867" y="1241705"/>
            <a:ext cx="717721" cy="261610"/>
          </a:xfrm>
          <a:prstGeom prst="rect">
            <a:avLst/>
          </a:prstGeom>
          <a:noFill/>
          <a:ln w="9525">
            <a:noFill/>
            <a:miter lim="800000"/>
            <a:headEnd/>
            <a:tailEnd/>
          </a:ln>
          <a:effectLst/>
        </p:spPr>
        <p:txBody>
          <a:bodyPr wrap="none">
            <a:spAutoFit/>
          </a:bodyPr>
          <a:lstStyle/>
          <a:p>
            <a:pPr fontAlgn="base">
              <a:spcBef>
                <a:spcPct val="0"/>
              </a:spcBef>
              <a:spcAft>
                <a:spcPct val="0"/>
              </a:spcAft>
            </a:pPr>
            <a:r>
              <a:rPr lang="en-US" sz="1100" b="1" dirty="0" smtClean="0">
                <a:solidFill>
                  <a:srgbClr val="000000"/>
                </a:solidFill>
                <a:latin typeface="Helvetica"/>
                <a:cs typeface="Helvetica"/>
              </a:rPr>
              <a:t>glucose</a:t>
            </a:r>
            <a:endParaRPr lang="en-US" sz="1100" b="1" baseline="30000" dirty="0">
              <a:solidFill>
                <a:srgbClr val="000000"/>
              </a:solidFill>
              <a:latin typeface="Helvetica"/>
              <a:cs typeface="Helvetica"/>
            </a:endParaRPr>
          </a:p>
        </p:txBody>
      </p:sp>
      <p:sp>
        <p:nvSpPr>
          <p:cNvPr id="72" name="Rectangle 71"/>
          <p:cNvSpPr/>
          <p:nvPr/>
        </p:nvSpPr>
        <p:spPr>
          <a:xfrm rot="16200000">
            <a:off x="3448094" y="2959823"/>
            <a:ext cx="3452658" cy="2018677"/>
          </a:xfrm>
          <a:prstGeom prst="rect">
            <a:avLst/>
          </a:prstGeom>
          <a:solidFill>
            <a:srgbClr val="FFC3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dirty="0">
              <a:solidFill>
                <a:srgbClr val="FFFFFF"/>
              </a:solidFill>
              <a:latin typeface="Arial"/>
              <a:cs typeface="Helvetica"/>
            </a:endParaRPr>
          </a:p>
        </p:txBody>
      </p:sp>
      <p:sp>
        <p:nvSpPr>
          <p:cNvPr id="73" name="Freeform 72"/>
          <p:cNvSpPr/>
          <p:nvPr/>
        </p:nvSpPr>
        <p:spPr>
          <a:xfrm>
            <a:off x="4632849" y="2311253"/>
            <a:ext cx="1398308" cy="3256930"/>
          </a:xfrm>
          <a:custGeom>
            <a:avLst/>
            <a:gdLst>
              <a:gd name="connsiteX0" fmla="*/ 36052 w 891458"/>
              <a:gd name="connsiteY0" fmla="*/ 429342 h 1512528"/>
              <a:gd name="connsiteX1" fmla="*/ 124542 w 891458"/>
              <a:gd name="connsiteY1" fmla="*/ 36052 h 1512528"/>
              <a:gd name="connsiteX2" fmla="*/ 203200 w 891458"/>
              <a:gd name="connsiteY2" fmla="*/ 301523 h 1512528"/>
              <a:gd name="connsiteX3" fmla="*/ 321187 w 891458"/>
              <a:gd name="connsiteY3" fmla="*/ 65548 h 1512528"/>
              <a:gd name="connsiteX4" fmla="*/ 340852 w 891458"/>
              <a:gd name="connsiteY4" fmla="*/ 380181 h 1512528"/>
              <a:gd name="connsiteX5" fmla="*/ 468671 w 891458"/>
              <a:gd name="connsiteY5" fmla="*/ 6555 h 1512528"/>
              <a:gd name="connsiteX6" fmla="*/ 488336 w 891458"/>
              <a:gd name="connsiteY6" fmla="*/ 340852 h 1512528"/>
              <a:gd name="connsiteX7" fmla="*/ 625987 w 891458"/>
              <a:gd name="connsiteY7" fmla="*/ 55716 h 1512528"/>
              <a:gd name="connsiteX8" fmla="*/ 675148 w 891458"/>
              <a:gd name="connsiteY8" fmla="*/ 380181 h 1512528"/>
              <a:gd name="connsiteX9" fmla="*/ 763639 w 891458"/>
              <a:gd name="connsiteY9" fmla="*/ 36052 h 1512528"/>
              <a:gd name="connsiteX10" fmla="*/ 832465 w 891458"/>
              <a:gd name="connsiteY10" fmla="*/ 419510 h 1512528"/>
              <a:gd name="connsiteX11" fmla="*/ 773471 w 891458"/>
              <a:gd name="connsiteY11" fmla="*/ 1324077 h 1512528"/>
              <a:gd name="connsiteX12" fmla="*/ 124542 w 891458"/>
              <a:gd name="connsiteY12" fmla="*/ 1363406 h 1512528"/>
              <a:gd name="connsiteX13" fmla="*/ 36052 w 891458"/>
              <a:gd name="connsiteY13" fmla="*/ 429342 h 1512528"/>
              <a:gd name="connsiteX0" fmla="*/ 36052 w 891458"/>
              <a:gd name="connsiteY0" fmla="*/ 453922 h 1537108"/>
              <a:gd name="connsiteX1" fmla="*/ 124542 w 891458"/>
              <a:gd name="connsiteY1" fmla="*/ 60632 h 1537108"/>
              <a:gd name="connsiteX2" fmla="*/ 321187 w 891458"/>
              <a:gd name="connsiteY2" fmla="*/ 90128 h 1537108"/>
              <a:gd name="connsiteX3" fmla="*/ 340852 w 891458"/>
              <a:gd name="connsiteY3" fmla="*/ 404761 h 1537108"/>
              <a:gd name="connsiteX4" fmla="*/ 468671 w 891458"/>
              <a:gd name="connsiteY4" fmla="*/ 31135 h 1537108"/>
              <a:gd name="connsiteX5" fmla="*/ 488336 w 891458"/>
              <a:gd name="connsiteY5" fmla="*/ 365432 h 1537108"/>
              <a:gd name="connsiteX6" fmla="*/ 625987 w 891458"/>
              <a:gd name="connsiteY6" fmla="*/ 80296 h 1537108"/>
              <a:gd name="connsiteX7" fmla="*/ 675148 w 891458"/>
              <a:gd name="connsiteY7" fmla="*/ 404761 h 1537108"/>
              <a:gd name="connsiteX8" fmla="*/ 763639 w 891458"/>
              <a:gd name="connsiteY8" fmla="*/ 60632 h 1537108"/>
              <a:gd name="connsiteX9" fmla="*/ 832465 w 891458"/>
              <a:gd name="connsiteY9" fmla="*/ 444090 h 1537108"/>
              <a:gd name="connsiteX10" fmla="*/ 773471 w 891458"/>
              <a:gd name="connsiteY10" fmla="*/ 1348657 h 1537108"/>
              <a:gd name="connsiteX11" fmla="*/ 124542 w 891458"/>
              <a:gd name="connsiteY11" fmla="*/ 1387986 h 1537108"/>
              <a:gd name="connsiteX12" fmla="*/ 36052 w 891458"/>
              <a:gd name="connsiteY12" fmla="*/ 453922 h 1537108"/>
              <a:gd name="connsiteX0" fmla="*/ 36052 w 891458"/>
              <a:gd name="connsiteY0" fmla="*/ 468671 h 1551857"/>
              <a:gd name="connsiteX1" fmla="*/ 124542 w 891458"/>
              <a:gd name="connsiteY1" fmla="*/ 75381 h 1551857"/>
              <a:gd name="connsiteX2" fmla="*/ 321187 w 891458"/>
              <a:gd name="connsiteY2" fmla="*/ 104877 h 1551857"/>
              <a:gd name="connsiteX3" fmla="*/ 468671 w 891458"/>
              <a:gd name="connsiteY3" fmla="*/ 45884 h 1551857"/>
              <a:gd name="connsiteX4" fmla="*/ 488336 w 891458"/>
              <a:gd name="connsiteY4" fmla="*/ 380181 h 1551857"/>
              <a:gd name="connsiteX5" fmla="*/ 625987 w 891458"/>
              <a:gd name="connsiteY5" fmla="*/ 95045 h 1551857"/>
              <a:gd name="connsiteX6" fmla="*/ 675148 w 891458"/>
              <a:gd name="connsiteY6" fmla="*/ 419510 h 1551857"/>
              <a:gd name="connsiteX7" fmla="*/ 763639 w 891458"/>
              <a:gd name="connsiteY7" fmla="*/ 75381 h 1551857"/>
              <a:gd name="connsiteX8" fmla="*/ 832465 w 891458"/>
              <a:gd name="connsiteY8" fmla="*/ 458839 h 1551857"/>
              <a:gd name="connsiteX9" fmla="*/ 773471 w 891458"/>
              <a:gd name="connsiteY9" fmla="*/ 1363406 h 1551857"/>
              <a:gd name="connsiteX10" fmla="*/ 124542 w 891458"/>
              <a:gd name="connsiteY10" fmla="*/ 1402735 h 1551857"/>
              <a:gd name="connsiteX11" fmla="*/ 36052 w 891458"/>
              <a:gd name="connsiteY11" fmla="*/ 468671 h 1551857"/>
              <a:gd name="connsiteX0" fmla="*/ 36052 w 891458"/>
              <a:gd name="connsiteY0" fmla="*/ 453922 h 1537108"/>
              <a:gd name="connsiteX1" fmla="*/ 124542 w 891458"/>
              <a:gd name="connsiteY1" fmla="*/ 60632 h 1537108"/>
              <a:gd name="connsiteX2" fmla="*/ 321187 w 891458"/>
              <a:gd name="connsiteY2" fmla="*/ 90128 h 1537108"/>
              <a:gd name="connsiteX3" fmla="*/ 468671 w 891458"/>
              <a:gd name="connsiteY3" fmla="*/ 31135 h 1537108"/>
              <a:gd name="connsiteX4" fmla="*/ 625987 w 891458"/>
              <a:gd name="connsiteY4" fmla="*/ 80296 h 1537108"/>
              <a:gd name="connsiteX5" fmla="*/ 675148 w 891458"/>
              <a:gd name="connsiteY5" fmla="*/ 404761 h 1537108"/>
              <a:gd name="connsiteX6" fmla="*/ 763639 w 891458"/>
              <a:gd name="connsiteY6" fmla="*/ 60632 h 1537108"/>
              <a:gd name="connsiteX7" fmla="*/ 832465 w 891458"/>
              <a:gd name="connsiteY7" fmla="*/ 444090 h 1537108"/>
              <a:gd name="connsiteX8" fmla="*/ 773471 w 891458"/>
              <a:gd name="connsiteY8" fmla="*/ 1348657 h 1537108"/>
              <a:gd name="connsiteX9" fmla="*/ 124542 w 891458"/>
              <a:gd name="connsiteY9" fmla="*/ 1387986 h 1537108"/>
              <a:gd name="connsiteX10" fmla="*/ 36052 w 891458"/>
              <a:gd name="connsiteY10" fmla="*/ 453922 h 1537108"/>
              <a:gd name="connsiteX0" fmla="*/ 36052 w 891458"/>
              <a:gd name="connsiteY0" fmla="*/ 453922 h 1537108"/>
              <a:gd name="connsiteX1" fmla="*/ 124542 w 891458"/>
              <a:gd name="connsiteY1" fmla="*/ 60632 h 1537108"/>
              <a:gd name="connsiteX2" fmla="*/ 321187 w 891458"/>
              <a:gd name="connsiteY2" fmla="*/ 90128 h 1537108"/>
              <a:gd name="connsiteX3" fmla="*/ 468671 w 891458"/>
              <a:gd name="connsiteY3" fmla="*/ 31135 h 1537108"/>
              <a:gd name="connsiteX4" fmla="*/ 625987 w 891458"/>
              <a:gd name="connsiteY4" fmla="*/ 80296 h 1537108"/>
              <a:gd name="connsiteX5" fmla="*/ 763639 w 891458"/>
              <a:gd name="connsiteY5" fmla="*/ 60632 h 1537108"/>
              <a:gd name="connsiteX6" fmla="*/ 832465 w 891458"/>
              <a:gd name="connsiteY6" fmla="*/ 444090 h 1537108"/>
              <a:gd name="connsiteX7" fmla="*/ 773471 w 891458"/>
              <a:gd name="connsiteY7" fmla="*/ 1348657 h 1537108"/>
              <a:gd name="connsiteX8" fmla="*/ 124542 w 891458"/>
              <a:gd name="connsiteY8" fmla="*/ 1387986 h 1537108"/>
              <a:gd name="connsiteX9" fmla="*/ 36052 w 891458"/>
              <a:gd name="connsiteY9" fmla="*/ 453922 h 1537108"/>
              <a:gd name="connsiteX0" fmla="*/ 36052 w 891458"/>
              <a:gd name="connsiteY0" fmla="*/ 462116 h 1545302"/>
              <a:gd name="connsiteX1" fmla="*/ 124542 w 891458"/>
              <a:gd name="connsiteY1" fmla="*/ 68826 h 1545302"/>
              <a:gd name="connsiteX2" fmla="*/ 321187 w 891458"/>
              <a:gd name="connsiteY2" fmla="*/ 98322 h 1545302"/>
              <a:gd name="connsiteX3" fmla="*/ 468671 w 891458"/>
              <a:gd name="connsiteY3" fmla="*/ 39329 h 1545302"/>
              <a:gd name="connsiteX4" fmla="*/ 763639 w 891458"/>
              <a:gd name="connsiteY4" fmla="*/ 68826 h 1545302"/>
              <a:gd name="connsiteX5" fmla="*/ 832465 w 891458"/>
              <a:gd name="connsiteY5" fmla="*/ 452284 h 1545302"/>
              <a:gd name="connsiteX6" fmla="*/ 773471 w 891458"/>
              <a:gd name="connsiteY6" fmla="*/ 1356851 h 1545302"/>
              <a:gd name="connsiteX7" fmla="*/ 124542 w 891458"/>
              <a:gd name="connsiteY7" fmla="*/ 1396180 h 1545302"/>
              <a:gd name="connsiteX8" fmla="*/ 36052 w 891458"/>
              <a:gd name="connsiteY8" fmla="*/ 462116 h 1545302"/>
              <a:gd name="connsiteX0" fmla="*/ 0 w 797572"/>
              <a:gd name="connsiteY0" fmla="*/ 435722 h 2305763"/>
              <a:gd name="connsiteX1" fmla="*/ 88490 w 797572"/>
              <a:gd name="connsiteY1" fmla="*/ 42432 h 2305763"/>
              <a:gd name="connsiteX2" fmla="*/ 285135 w 797572"/>
              <a:gd name="connsiteY2" fmla="*/ 71928 h 2305763"/>
              <a:gd name="connsiteX3" fmla="*/ 432619 w 797572"/>
              <a:gd name="connsiteY3" fmla="*/ 12935 h 2305763"/>
              <a:gd name="connsiteX4" fmla="*/ 727587 w 797572"/>
              <a:gd name="connsiteY4" fmla="*/ 42432 h 2305763"/>
              <a:gd name="connsiteX5" fmla="*/ 796413 w 797572"/>
              <a:gd name="connsiteY5" fmla="*/ 425890 h 2305763"/>
              <a:gd name="connsiteX6" fmla="*/ 737419 w 797572"/>
              <a:gd name="connsiteY6" fmla="*/ 1330457 h 2305763"/>
              <a:gd name="connsiteX7" fmla="*/ 356158 w 797572"/>
              <a:gd name="connsiteY7" fmla="*/ 2305713 h 2305763"/>
              <a:gd name="connsiteX8" fmla="*/ 88490 w 797572"/>
              <a:gd name="connsiteY8" fmla="*/ 1369786 h 2305763"/>
              <a:gd name="connsiteX9" fmla="*/ 0 w 797572"/>
              <a:gd name="connsiteY9" fmla="*/ 435722 h 2305763"/>
              <a:gd name="connsiteX0" fmla="*/ 0 w 797572"/>
              <a:gd name="connsiteY0" fmla="*/ 435722 h 2311505"/>
              <a:gd name="connsiteX1" fmla="*/ 88490 w 797572"/>
              <a:gd name="connsiteY1" fmla="*/ 42432 h 2311505"/>
              <a:gd name="connsiteX2" fmla="*/ 285135 w 797572"/>
              <a:gd name="connsiteY2" fmla="*/ 71928 h 2311505"/>
              <a:gd name="connsiteX3" fmla="*/ 432619 w 797572"/>
              <a:gd name="connsiteY3" fmla="*/ 12935 h 2311505"/>
              <a:gd name="connsiteX4" fmla="*/ 727587 w 797572"/>
              <a:gd name="connsiteY4" fmla="*/ 42432 h 2311505"/>
              <a:gd name="connsiteX5" fmla="*/ 796413 w 797572"/>
              <a:gd name="connsiteY5" fmla="*/ 425890 h 2311505"/>
              <a:gd name="connsiteX6" fmla="*/ 737419 w 797572"/>
              <a:gd name="connsiteY6" fmla="*/ 1330457 h 2311505"/>
              <a:gd name="connsiteX7" fmla="*/ 356158 w 797572"/>
              <a:gd name="connsiteY7" fmla="*/ 2305713 h 2311505"/>
              <a:gd name="connsiteX8" fmla="*/ 428687 w 797572"/>
              <a:gd name="connsiteY8" fmla="*/ 1582148 h 2311505"/>
              <a:gd name="connsiteX9" fmla="*/ 88490 w 797572"/>
              <a:gd name="connsiteY9" fmla="*/ 1369786 h 2311505"/>
              <a:gd name="connsiteX10" fmla="*/ 0 w 797572"/>
              <a:gd name="connsiteY10" fmla="*/ 435722 h 2311505"/>
              <a:gd name="connsiteX0" fmla="*/ 0 w 797572"/>
              <a:gd name="connsiteY0" fmla="*/ 435722 h 3081916"/>
              <a:gd name="connsiteX1" fmla="*/ 88490 w 797572"/>
              <a:gd name="connsiteY1" fmla="*/ 42432 h 3081916"/>
              <a:gd name="connsiteX2" fmla="*/ 285135 w 797572"/>
              <a:gd name="connsiteY2" fmla="*/ 71928 h 3081916"/>
              <a:gd name="connsiteX3" fmla="*/ 432619 w 797572"/>
              <a:gd name="connsiteY3" fmla="*/ 12935 h 3081916"/>
              <a:gd name="connsiteX4" fmla="*/ 727587 w 797572"/>
              <a:gd name="connsiteY4" fmla="*/ 42432 h 3081916"/>
              <a:gd name="connsiteX5" fmla="*/ 796413 w 797572"/>
              <a:gd name="connsiteY5" fmla="*/ 425890 h 3081916"/>
              <a:gd name="connsiteX6" fmla="*/ 737419 w 797572"/>
              <a:gd name="connsiteY6" fmla="*/ 1330457 h 3081916"/>
              <a:gd name="connsiteX7" fmla="*/ 47912 w 797572"/>
              <a:gd name="connsiteY7" fmla="*/ 3079177 h 3081916"/>
              <a:gd name="connsiteX8" fmla="*/ 428687 w 797572"/>
              <a:gd name="connsiteY8" fmla="*/ 1582148 h 3081916"/>
              <a:gd name="connsiteX9" fmla="*/ 88490 w 797572"/>
              <a:gd name="connsiteY9" fmla="*/ 1369786 h 3081916"/>
              <a:gd name="connsiteX10" fmla="*/ 0 w 797572"/>
              <a:gd name="connsiteY10" fmla="*/ 435722 h 3081916"/>
              <a:gd name="connsiteX0" fmla="*/ 101692 w 899264"/>
              <a:gd name="connsiteY0" fmla="*/ 435722 h 3217771"/>
              <a:gd name="connsiteX1" fmla="*/ 190182 w 899264"/>
              <a:gd name="connsiteY1" fmla="*/ 42432 h 3217771"/>
              <a:gd name="connsiteX2" fmla="*/ 386827 w 899264"/>
              <a:gd name="connsiteY2" fmla="*/ 71928 h 3217771"/>
              <a:gd name="connsiteX3" fmla="*/ 534311 w 899264"/>
              <a:gd name="connsiteY3" fmla="*/ 12935 h 3217771"/>
              <a:gd name="connsiteX4" fmla="*/ 829279 w 899264"/>
              <a:gd name="connsiteY4" fmla="*/ 42432 h 3217771"/>
              <a:gd name="connsiteX5" fmla="*/ 898105 w 899264"/>
              <a:gd name="connsiteY5" fmla="*/ 425890 h 3217771"/>
              <a:gd name="connsiteX6" fmla="*/ 839111 w 899264"/>
              <a:gd name="connsiteY6" fmla="*/ 1330457 h 3217771"/>
              <a:gd name="connsiteX7" fmla="*/ 149604 w 899264"/>
              <a:gd name="connsiteY7" fmla="*/ 3079177 h 3217771"/>
              <a:gd name="connsiteX8" fmla="*/ 22679 w 899264"/>
              <a:gd name="connsiteY8" fmla="*/ 2941949 h 3217771"/>
              <a:gd name="connsiteX9" fmla="*/ 530379 w 899264"/>
              <a:gd name="connsiteY9" fmla="*/ 1582148 h 3217771"/>
              <a:gd name="connsiteX10" fmla="*/ 190182 w 899264"/>
              <a:gd name="connsiteY10" fmla="*/ 1369786 h 3217771"/>
              <a:gd name="connsiteX11" fmla="*/ 101692 w 899264"/>
              <a:gd name="connsiteY11" fmla="*/ 435722 h 3217771"/>
              <a:gd name="connsiteX0" fmla="*/ 94061 w 903334"/>
              <a:gd name="connsiteY0" fmla="*/ 435722 h 3197172"/>
              <a:gd name="connsiteX1" fmla="*/ 182551 w 903334"/>
              <a:gd name="connsiteY1" fmla="*/ 42432 h 3197172"/>
              <a:gd name="connsiteX2" fmla="*/ 379196 w 903334"/>
              <a:gd name="connsiteY2" fmla="*/ 71928 h 3197172"/>
              <a:gd name="connsiteX3" fmla="*/ 526680 w 903334"/>
              <a:gd name="connsiteY3" fmla="*/ 12935 h 3197172"/>
              <a:gd name="connsiteX4" fmla="*/ 821648 w 903334"/>
              <a:gd name="connsiteY4" fmla="*/ 42432 h 3197172"/>
              <a:gd name="connsiteX5" fmla="*/ 890474 w 903334"/>
              <a:gd name="connsiteY5" fmla="*/ 425890 h 3197172"/>
              <a:gd name="connsiteX6" fmla="*/ 831480 w 903334"/>
              <a:gd name="connsiteY6" fmla="*/ 1330457 h 3197172"/>
              <a:gd name="connsiteX7" fmla="*/ 323294 w 903334"/>
              <a:gd name="connsiteY7" fmla="*/ 3066702 h 3197172"/>
              <a:gd name="connsiteX8" fmla="*/ 141973 w 903334"/>
              <a:gd name="connsiteY8" fmla="*/ 3079177 h 3197172"/>
              <a:gd name="connsiteX9" fmla="*/ 15048 w 903334"/>
              <a:gd name="connsiteY9" fmla="*/ 2941949 h 3197172"/>
              <a:gd name="connsiteX10" fmla="*/ 522748 w 903334"/>
              <a:gd name="connsiteY10" fmla="*/ 1582148 h 3197172"/>
              <a:gd name="connsiteX11" fmla="*/ 182551 w 903334"/>
              <a:gd name="connsiteY11" fmla="*/ 1369786 h 3197172"/>
              <a:gd name="connsiteX12" fmla="*/ 94061 w 903334"/>
              <a:gd name="connsiteY12" fmla="*/ 435722 h 3197172"/>
              <a:gd name="connsiteX0" fmla="*/ 91318 w 900591"/>
              <a:gd name="connsiteY0" fmla="*/ 435722 h 3175200"/>
              <a:gd name="connsiteX1" fmla="*/ 179808 w 900591"/>
              <a:gd name="connsiteY1" fmla="*/ 42432 h 3175200"/>
              <a:gd name="connsiteX2" fmla="*/ 376453 w 900591"/>
              <a:gd name="connsiteY2" fmla="*/ 71928 h 3175200"/>
              <a:gd name="connsiteX3" fmla="*/ 523937 w 900591"/>
              <a:gd name="connsiteY3" fmla="*/ 12935 h 3175200"/>
              <a:gd name="connsiteX4" fmla="*/ 818905 w 900591"/>
              <a:gd name="connsiteY4" fmla="*/ 42432 h 3175200"/>
              <a:gd name="connsiteX5" fmla="*/ 887731 w 900591"/>
              <a:gd name="connsiteY5" fmla="*/ 425890 h 3175200"/>
              <a:gd name="connsiteX6" fmla="*/ 828737 w 900591"/>
              <a:gd name="connsiteY6" fmla="*/ 1330457 h 3175200"/>
              <a:gd name="connsiteX7" fmla="*/ 320551 w 900591"/>
              <a:gd name="connsiteY7" fmla="*/ 3066702 h 3175200"/>
              <a:gd name="connsiteX8" fmla="*/ 184560 w 900591"/>
              <a:gd name="connsiteY8" fmla="*/ 2979374 h 3175200"/>
              <a:gd name="connsiteX9" fmla="*/ 12305 w 900591"/>
              <a:gd name="connsiteY9" fmla="*/ 2941949 h 3175200"/>
              <a:gd name="connsiteX10" fmla="*/ 520005 w 900591"/>
              <a:gd name="connsiteY10" fmla="*/ 1582148 h 3175200"/>
              <a:gd name="connsiteX11" fmla="*/ 179808 w 900591"/>
              <a:gd name="connsiteY11" fmla="*/ 1369786 h 3175200"/>
              <a:gd name="connsiteX12" fmla="*/ 91318 w 900591"/>
              <a:gd name="connsiteY12" fmla="*/ 435722 h 3175200"/>
              <a:gd name="connsiteX0" fmla="*/ 202602 w 1011875"/>
              <a:gd name="connsiteY0" fmla="*/ 435722 h 3175200"/>
              <a:gd name="connsiteX1" fmla="*/ 291092 w 1011875"/>
              <a:gd name="connsiteY1" fmla="*/ 42432 h 3175200"/>
              <a:gd name="connsiteX2" fmla="*/ 487737 w 1011875"/>
              <a:gd name="connsiteY2" fmla="*/ 71928 h 3175200"/>
              <a:gd name="connsiteX3" fmla="*/ 635221 w 1011875"/>
              <a:gd name="connsiteY3" fmla="*/ 12935 h 3175200"/>
              <a:gd name="connsiteX4" fmla="*/ 930189 w 1011875"/>
              <a:gd name="connsiteY4" fmla="*/ 42432 h 3175200"/>
              <a:gd name="connsiteX5" fmla="*/ 999015 w 1011875"/>
              <a:gd name="connsiteY5" fmla="*/ 425890 h 3175200"/>
              <a:gd name="connsiteX6" fmla="*/ 940021 w 1011875"/>
              <a:gd name="connsiteY6" fmla="*/ 1330457 h 3175200"/>
              <a:gd name="connsiteX7" fmla="*/ 431835 w 1011875"/>
              <a:gd name="connsiteY7" fmla="*/ 3066702 h 3175200"/>
              <a:gd name="connsiteX8" fmla="*/ 295844 w 1011875"/>
              <a:gd name="connsiteY8" fmla="*/ 2979374 h 3175200"/>
              <a:gd name="connsiteX9" fmla="*/ 123589 w 1011875"/>
              <a:gd name="connsiteY9" fmla="*/ 2941949 h 3175200"/>
              <a:gd name="connsiteX10" fmla="*/ 23862 w 1011875"/>
              <a:gd name="connsiteY10" fmla="*/ 2717396 h 3175200"/>
              <a:gd name="connsiteX11" fmla="*/ 631289 w 1011875"/>
              <a:gd name="connsiteY11" fmla="*/ 1582148 h 3175200"/>
              <a:gd name="connsiteX12" fmla="*/ 291092 w 1011875"/>
              <a:gd name="connsiteY12" fmla="*/ 1369786 h 3175200"/>
              <a:gd name="connsiteX13" fmla="*/ 202602 w 1011875"/>
              <a:gd name="connsiteY13" fmla="*/ 435722 h 3175200"/>
              <a:gd name="connsiteX0" fmla="*/ 178913 w 988186"/>
              <a:gd name="connsiteY0" fmla="*/ 435722 h 3175200"/>
              <a:gd name="connsiteX1" fmla="*/ 267403 w 988186"/>
              <a:gd name="connsiteY1" fmla="*/ 42432 h 3175200"/>
              <a:gd name="connsiteX2" fmla="*/ 464048 w 988186"/>
              <a:gd name="connsiteY2" fmla="*/ 71928 h 3175200"/>
              <a:gd name="connsiteX3" fmla="*/ 611532 w 988186"/>
              <a:gd name="connsiteY3" fmla="*/ 12935 h 3175200"/>
              <a:gd name="connsiteX4" fmla="*/ 906500 w 988186"/>
              <a:gd name="connsiteY4" fmla="*/ 42432 h 3175200"/>
              <a:gd name="connsiteX5" fmla="*/ 975326 w 988186"/>
              <a:gd name="connsiteY5" fmla="*/ 425890 h 3175200"/>
              <a:gd name="connsiteX6" fmla="*/ 916332 w 988186"/>
              <a:gd name="connsiteY6" fmla="*/ 1330457 h 3175200"/>
              <a:gd name="connsiteX7" fmla="*/ 408146 w 988186"/>
              <a:gd name="connsiteY7" fmla="*/ 3066702 h 3175200"/>
              <a:gd name="connsiteX8" fmla="*/ 272155 w 988186"/>
              <a:gd name="connsiteY8" fmla="*/ 2979374 h 3175200"/>
              <a:gd name="connsiteX9" fmla="*/ 99900 w 988186"/>
              <a:gd name="connsiteY9" fmla="*/ 2941949 h 3175200"/>
              <a:gd name="connsiteX10" fmla="*/ 173 w 988186"/>
              <a:gd name="connsiteY10" fmla="*/ 2717396 h 3175200"/>
              <a:gd name="connsiteX11" fmla="*/ 235891 w 988186"/>
              <a:gd name="connsiteY11" fmla="*/ 2717396 h 3175200"/>
              <a:gd name="connsiteX12" fmla="*/ 607600 w 988186"/>
              <a:gd name="connsiteY12" fmla="*/ 1582148 h 3175200"/>
              <a:gd name="connsiteX13" fmla="*/ 267403 w 988186"/>
              <a:gd name="connsiteY13" fmla="*/ 1369786 h 3175200"/>
              <a:gd name="connsiteX14" fmla="*/ 178913 w 988186"/>
              <a:gd name="connsiteY14" fmla="*/ 435722 h 3175200"/>
              <a:gd name="connsiteX0" fmla="*/ 178913 w 980328"/>
              <a:gd name="connsiteY0" fmla="*/ 435722 h 3068742"/>
              <a:gd name="connsiteX1" fmla="*/ 267403 w 980328"/>
              <a:gd name="connsiteY1" fmla="*/ 42432 h 3068742"/>
              <a:gd name="connsiteX2" fmla="*/ 464048 w 980328"/>
              <a:gd name="connsiteY2" fmla="*/ 71928 h 3068742"/>
              <a:gd name="connsiteX3" fmla="*/ 611532 w 980328"/>
              <a:gd name="connsiteY3" fmla="*/ 12935 h 3068742"/>
              <a:gd name="connsiteX4" fmla="*/ 906500 w 980328"/>
              <a:gd name="connsiteY4" fmla="*/ 42432 h 3068742"/>
              <a:gd name="connsiteX5" fmla="*/ 975326 w 980328"/>
              <a:gd name="connsiteY5" fmla="*/ 425890 h 3068742"/>
              <a:gd name="connsiteX6" fmla="*/ 916332 w 980328"/>
              <a:gd name="connsiteY6" fmla="*/ 1330457 h 3068742"/>
              <a:gd name="connsiteX7" fmla="*/ 353749 w 980328"/>
              <a:gd name="connsiteY7" fmla="*/ 2817198 h 3068742"/>
              <a:gd name="connsiteX8" fmla="*/ 408146 w 980328"/>
              <a:gd name="connsiteY8" fmla="*/ 3066702 h 3068742"/>
              <a:gd name="connsiteX9" fmla="*/ 272155 w 980328"/>
              <a:gd name="connsiteY9" fmla="*/ 2979374 h 3068742"/>
              <a:gd name="connsiteX10" fmla="*/ 99900 w 980328"/>
              <a:gd name="connsiteY10" fmla="*/ 2941949 h 3068742"/>
              <a:gd name="connsiteX11" fmla="*/ 173 w 980328"/>
              <a:gd name="connsiteY11" fmla="*/ 2717396 h 3068742"/>
              <a:gd name="connsiteX12" fmla="*/ 235891 w 980328"/>
              <a:gd name="connsiteY12" fmla="*/ 2717396 h 3068742"/>
              <a:gd name="connsiteX13" fmla="*/ 607600 w 980328"/>
              <a:gd name="connsiteY13" fmla="*/ 1582148 h 3068742"/>
              <a:gd name="connsiteX14" fmla="*/ 267403 w 980328"/>
              <a:gd name="connsiteY14" fmla="*/ 1369786 h 3068742"/>
              <a:gd name="connsiteX15" fmla="*/ 178913 w 980328"/>
              <a:gd name="connsiteY15" fmla="*/ 435722 h 3068742"/>
              <a:gd name="connsiteX0" fmla="*/ 178913 w 980328"/>
              <a:gd name="connsiteY0" fmla="*/ 435722 h 3069581"/>
              <a:gd name="connsiteX1" fmla="*/ 267403 w 980328"/>
              <a:gd name="connsiteY1" fmla="*/ 42432 h 3069581"/>
              <a:gd name="connsiteX2" fmla="*/ 464048 w 980328"/>
              <a:gd name="connsiteY2" fmla="*/ 71928 h 3069581"/>
              <a:gd name="connsiteX3" fmla="*/ 611532 w 980328"/>
              <a:gd name="connsiteY3" fmla="*/ 12935 h 3069581"/>
              <a:gd name="connsiteX4" fmla="*/ 906500 w 980328"/>
              <a:gd name="connsiteY4" fmla="*/ 42432 h 3069581"/>
              <a:gd name="connsiteX5" fmla="*/ 975326 w 980328"/>
              <a:gd name="connsiteY5" fmla="*/ 425890 h 3069581"/>
              <a:gd name="connsiteX6" fmla="*/ 916332 w 980328"/>
              <a:gd name="connsiteY6" fmla="*/ 1330457 h 3069581"/>
              <a:gd name="connsiteX7" fmla="*/ 353749 w 980328"/>
              <a:gd name="connsiteY7" fmla="*/ 2817198 h 3069581"/>
              <a:gd name="connsiteX8" fmla="*/ 408146 w 980328"/>
              <a:gd name="connsiteY8" fmla="*/ 3066702 h 3069581"/>
              <a:gd name="connsiteX9" fmla="*/ 226825 w 980328"/>
              <a:gd name="connsiteY9" fmla="*/ 3016799 h 3069581"/>
              <a:gd name="connsiteX10" fmla="*/ 99900 w 980328"/>
              <a:gd name="connsiteY10" fmla="*/ 2941949 h 3069581"/>
              <a:gd name="connsiteX11" fmla="*/ 173 w 980328"/>
              <a:gd name="connsiteY11" fmla="*/ 2717396 h 3069581"/>
              <a:gd name="connsiteX12" fmla="*/ 235891 w 980328"/>
              <a:gd name="connsiteY12" fmla="*/ 2717396 h 3069581"/>
              <a:gd name="connsiteX13" fmla="*/ 607600 w 980328"/>
              <a:gd name="connsiteY13" fmla="*/ 1582148 h 3069581"/>
              <a:gd name="connsiteX14" fmla="*/ 267403 w 980328"/>
              <a:gd name="connsiteY14" fmla="*/ 1369786 h 3069581"/>
              <a:gd name="connsiteX15" fmla="*/ 178913 w 980328"/>
              <a:gd name="connsiteY15" fmla="*/ 435722 h 3069581"/>
              <a:gd name="connsiteX0" fmla="*/ 178913 w 980328"/>
              <a:gd name="connsiteY0" fmla="*/ 435722 h 3167877"/>
              <a:gd name="connsiteX1" fmla="*/ 267403 w 980328"/>
              <a:gd name="connsiteY1" fmla="*/ 42432 h 3167877"/>
              <a:gd name="connsiteX2" fmla="*/ 464048 w 980328"/>
              <a:gd name="connsiteY2" fmla="*/ 71928 h 3167877"/>
              <a:gd name="connsiteX3" fmla="*/ 611532 w 980328"/>
              <a:gd name="connsiteY3" fmla="*/ 12935 h 3167877"/>
              <a:gd name="connsiteX4" fmla="*/ 906500 w 980328"/>
              <a:gd name="connsiteY4" fmla="*/ 42432 h 3167877"/>
              <a:gd name="connsiteX5" fmla="*/ 975326 w 980328"/>
              <a:gd name="connsiteY5" fmla="*/ 425890 h 3167877"/>
              <a:gd name="connsiteX6" fmla="*/ 916332 w 980328"/>
              <a:gd name="connsiteY6" fmla="*/ 1330457 h 3167877"/>
              <a:gd name="connsiteX7" fmla="*/ 353749 w 980328"/>
              <a:gd name="connsiteY7" fmla="*/ 2817198 h 3167877"/>
              <a:gd name="connsiteX8" fmla="*/ 353749 w 980328"/>
              <a:gd name="connsiteY8" fmla="*/ 3166504 h 3167877"/>
              <a:gd name="connsiteX9" fmla="*/ 226825 w 980328"/>
              <a:gd name="connsiteY9" fmla="*/ 3016799 h 3167877"/>
              <a:gd name="connsiteX10" fmla="*/ 99900 w 980328"/>
              <a:gd name="connsiteY10" fmla="*/ 2941949 h 3167877"/>
              <a:gd name="connsiteX11" fmla="*/ 173 w 980328"/>
              <a:gd name="connsiteY11" fmla="*/ 2717396 h 3167877"/>
              <a:gd name="connsiteX12" fmla="*/ 235891 w 980328"/>
              <a:gd name="connsiteY12" fmla="*/ 2717396 h 3167877"/>
              <a:gd name="connsiteX13" fmla="*/ 607600 w 980328"/>
              <a:gd name="connsiteY13" fmla="*/ 1582148 h 3167877"/>
              <a:gd name="connsiteX14" fmla="*/ 267403 w 980328"/>
              <a:gd name="connsiteY14" fmla="*/ 1369786 h 3167877"/>
              <a:gd name="connsiteX15" fmla="*/ 178913 w 980328"/>
              <a:gd name="connsiteY15" fmla="*/ 435722 h 3167877"/>
              <a:gd name="connsiteX0" fmla="*/ 178913 w 980328"/>
              <a:gd name="connsiteY0" fmla="*/ 435722 h 3167446"/>
              <a:gd name="connsiteX1" fmla="*/ 267403 w 980328"/>
              <a:gd name="connsiteY1" fmla="*/ 42432 h 3167446"/>
              <a:gd name="connsiteX2" fmla="*/ 464048 w 980328"/>
              <a:gd name="connsiteY2" fmla="*/ 71928 h 3167446"/>
              <a:gd name="connsiteX3" fmla="*/ 611532 w 980328"/>
              <a:gd name="connsiteY3" fmla="*/ 12935 h 3167446"/>
              <a:gd name="connsiteX4" fmla="*/ 906500 w 980328"/>
              <a:gd name="connsiteY4" fmla="*/ 42432 h 3167446"/>
              <a:gd name="connsiteX5" fmla="*/ 975326 w 980328"/>
              <a:gd name="connsiteY5" fmla="*/ 425890 h 3167446"/>
              <a:gd name="connsiteX6" fmla="*/ 916332 w 980328"/>
              <a:gd name="connsiteY6" fmla="*/ 1330457 h 3167446"/>
              <a:gd name="connsiteX7" fmla="*/ 353749 w 980328"/>
              <a:gd name="connsiteY7" fmla="*/ 2817198 h 3167446"/>
              <a:gd name="connsiteX8" fmla="*/ 353749 w 980328"/>
              <a:gd name="connsiteY8" fmla="*/ 3166504 h 3167446"/>
              <a:gd name="connsiteX9" fmla="*/ 254023 w 980328"/>
              <a:gd name="connsiteY9" fmla="*/ 2929472 h 3167446"/>
              <a:gd name="connsiteX10" fmla="*/ 99900 w 980328"/>
              <a:gd name="connsiteY10" fmla="*/ 2941949 h 3167446"/>
              <a:gd name="connsiteX11" fmla="*/ 173 w 980328"/>
              <a:gd name="connsiteY11" fmla="*/ 2717396 h 3167446"/>
              <a:gd name="connsiteX12" fmla="*/ 235891 w 980328"/>
              <a:gd name="connsiteY12" fmla="*/ 2717396 h 3167446"/>
              <a:gd name="connsiteX13" fmla="*/ 607600 w 980328"/>
              <a:gd name="connsiteY13" fmla="*/ 1582148 h 3167446"/>
              <a:gd name="connsiteX14" fmla="*/ 267403 w 980328"/>
              <a:gd name="connsiteY14" fmla="*/ 1369786 h 3167446"/>
              <a:gd name="connsiteX15" fmla="*/ 178913 w 980328"/>
              <a:gd name="connsiteY15" fmla="*/ 435722 h 3167446"/>
              <a:gd name="connsiteX0" fmla="*/ 180374 w 981789"/>
              <a:gd name="connsiteY0" fmla="*/ 435722 h 3167446"/>
              <a:gd name="connsiteX1" fmla="*/ 268864 w 981789"/>
              <a:gd name="connsiteY1" fmla="*/ 42432 h 3167446"/>
              <a:gd name="connsiteX2" fmla="*/ 465509 w 981789"/>
              <a:gd name="connsiteY2" fmla="*/ 71928 h 3167446"/>
              <a:gd name="connsiteX3" fmla="*/ 612993 w 981789"/>
              <a:gd name="connsiteY3" fmla="*/ 12935 h 3167446"/>
              <a:gd name="connsiteX4" fmla="*/ 907961 w 981789"/>
              <a:gd name="connsiteY4" fmla="*/ 42432 h 3167446"/>
              <a:gd name="connsiteX5" fmla="*/ 976787 w 981789"/>
              <a:gd name="connsiteY5" fmla="*/ 425890 h 3167446"/>
              <a:gd name="connsiteX6" fmla="*/ 917793 w 981789"/>
              <a:gd name="connsiteY6" fmla="*/ 1330457 h 3167446"/>
              <a:gd name="connsiteX7" fmla="*/ 355210 w 981789"/>
              <a:gd name="connsiteY7" fmla="*/ 2817198 h 3167446"/>
              <a:gd name="connsiteX8" fmla="*/ 355210 w 981789"/>
              <a:gd name="connsiteY8" fmla="*/ 3166504 h 3167446"/>
              <a:gd name="connsiteX9" fmla="*/ 255484 w 981789"/>
              <a:gd name="connsiteY9" fmla="*/ 2929472 h 3167446"/>
              <a:gd name="connsiteX10" fmla="*/ 19767 w 981789"/>
              <a:gd name="connsiteY10" fmla="*/ 3041751 h 3167446"/>
              <a:gd name="connsiteX11" fmla="*/ 1634 w 981789"/>
              <a:gd name="connsiteY11" fmla="*/ 2717396 h 3167446"/>
              <a:gd name="connsiteX12" fmla="*/ 237352 w 981789"/>
              <a:gd name="connsiteY12" fmla="*/ 2717396 h 3167446"/>
              <a:gd name="connsiteX13" fmla="*/ 609061 w 981789"/>
              <a:gd name="connsiteY13" fmla="*/ 1582148 h 3167446"/>
              <a:gd name="connsiteX14" fmla="*/ 268864 w 981789"/>
              <a:gd name="connsiteY14" fmla="*/ 1369786 h 3167446"/>
              <a:gd name="connsiteX15" fmla="*/ 180374 w 981789"/>
              <a:gd name="connsiteY15" fmla="*/ 435722 h 3167446"/>
              <a:gd name="connsiteX0" fmla="*/ 186736 w 988151"/>
              <a:gd name="connsiteY0" fmla="*/ 435722 h 3167446"/>
              <a:gd name="connsiteX1" fmla="*/ 275226 w 988151"/>
              <a:gd name="connsiteY1" fmla="*/ 42432 h 3167446"/>
              <a:gd name="connsiteX2" fmla="*/ 471871 w 988151"/>
              <a:gd name="connsiteY2" fmla="*/ 71928 h 3167446"/>
              <a:gd name="connsiteX3" fmla="*/ 619355 w 988151"/>
              <a:gd name="connsiteY3" fmla="*/ 12935 h 3167446"/>
              <a:gd name="connsiteX4" fmla="*/ 914323 w 988151"/>
              <a:gd name="connsiteY4" fmla="*/ 42432 h 3167446"/>
              <a:gd name="connsiteX5" fmla="*/ 983149 w 988151"/>
              <a:gd name="connsiteY5" fmla="*/ 425890 h 3167446"/>
              <a:gd name="connsiteX6" fmla="*/ 924155 w 988151"/>
              <a:gd name="connsiteY6" fmla="*/ 1330457 h 3167446"/>
              <a:gd name="connsiteX7" fmla="*/ 361572 w 988151"/>
              <a:gd name="connsiteY7" fmla="*/ 2817198 h 3167446"/>
              <a:gd name="connsiteX8" fmla="*/ 361572 w 988151"/>
              <a:gd name="connsiteY8" fmla="*/ 3166504 h 3167446"/>
              <a:gd name="connsiteX9" fmla="*/ 261846 w 988151"/>
              <a:gd name="connsiteY9" fmla="*/ 2929472 h 3167446"/>
              <a:gd name="connsiteX10" fmla="*/ 26129 w 988151"/>
              <a:gd name="connsiteY10" fmla="*/ 3041751 h 3167446"/>
              <a:gd name="connsiteX11" fmla="*/ 98657 w 988151"/>
              <a:gd name="connsiteY11" fmla="*/ 2892048 h 3167446"/>
              <a:gd name="connsiteX12" fmla="*/ 7996 w 988151"/>
              <a:gd name="connsiteY12" fmla="*/ 2717396 h 3167446"/>
              <a:gd name="connsiteX13" fmla="*/ 243714 w 988151"/>
              <a:gd name="connsiteY13" fmla="*/ 2717396 h 3167446"/>
              <a:gd name="connsiteX14" fmla="*/ 615423 w 988151"/>
              <a:gd name="connsiteY14" fmla="*/ 1582148 h 3167446"/>
              <a:gd name="connsiteX15" fmla="*/ 275226 w 988151"/>
              <a:gd name="connsiteY15" fmla="*/ 1369786 h 3167446"/>
              <a:gd name="connsiteX16" fmla="*/ 186736 w 988151"/>
              <a:gd name="connsiteY16" fmla="*/ 435722 h 3167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88151" h="3167446">
                <a:moveTo>
                  <a:pt x="186736" y="435722"/>
                </a:moveTo>
                <a:cubicBezTo>
                  <a:pt x="186736" y="214496"/>
                  <a:pt x="227704" y="103064"/>
                  <a:pt x="275226" y="42432"/>
                </a:cubicBezTo>
                <a:cubicBezTo>
                  <a:pt x="322748" y="-18200"/>
                  <a:pt x="414516" y="76844"/>
                  <a:pt x="471871" y="71928"/>
                </a:cubicBezTo>
                <a:cubicBezTo>
                  <a:pt x="529226" y="67012"/>
                  <a:pt x="545613" y="17851"/>
                  <a:pt x="619355" y="12935"/>
                </a:cubicBezTo>
                <a:cubicBezTo>
                  <a:pt x="693097" y="8019"/>
                  <a:pt x="853691" y="-26394"/>
                  <a:pt x="914323" y="42432"/>
                </a:cubicBezTo>
                <a:cubicBezTo>
                  <a:pt x="974955" y="111258"/>
                  <a:pt x="981510" y="211219"/>
                  <a:pt x="983149" y="425890"/>
                </a:cubicBezTo>
                <a:cubicBezTo>
                  <a:pt x="984788" y="640561"/>
                  <a:pt x="1011130" y="923589"/>
                  <a:pt x="924155" y="1330457"/>
                </a:cubicBezTo>
                <a:cubicBezTo>
                  <a:pt x="837180" y="1737325"/>
                  <a:pt x="446270" y="2527824"/>
                  <a:pt x="361572" y="2817198"/>
                </a:cubicBezTo>
                <a:cubicBezTo>
                  <a:pt x="276874" y="3106572"/>
                  <a:pt x="391792" y="3147792"/>
                  <a:pt x="361572" y="3166504"/>
                </a:cubicBezTo>
                <a:cubicBezTo>
                  <a:pt x="331352" y="3185217"/>
                  <a:pt x="296599" y="2919076"/>
                  <a:pt x="261846" y="2929472"/>
                </a:cubicBezTo>
                <a:cubicBezTo>
                  <a:pt x="227093" y="2939868"/>
                  <a:pt x="69948" y="3047988"/>
                  <a:pt x="26129" y="3041751"/>
                </a:cubicBezTo>
                <a:cubicBezTo>
                  <a:pt x="-17690" y="3035514"/>
                  <a:pt x="101679" y="2946107"/>
                  <a:pt x="98657" y="2892048"/>
                </a:cubicBezTo>
                <a:cubicBezTo>
                  <a:pt x="95635" y="2837989"/>
                  <a:pt x="-32801" y="2746505"/>
                  <a:pt x="7996" y="2717396"/>
                </a:cubicBezTo>
                <a:cubicBezTo>
                  <a:pt x="48793" y="2688287"/>
                  <a:pt x="142476" y="2906604"/>
                  <a:pt x="243714" y="2717396"/>
                </a:cubicBezTo>
                <a:cubicBezTo>
                  <a:pt x="344952" y="2528188"/>
                  <a:pt x="592039" y="1763086"/>
                  <a:pt x="615423" y="1582148"/>
                </a:cubicBezTo>
                <a:cubicBezTo>
                  <a:pt x="638807" y="1401210"/>
                  <a:pt x="346674" y="1560857"/>
                  <a:pt x="275226" y="1369786"/>
                </a:cubicBezTo>
                <a:cubicBezTo>
                  <a:pt x="203778" y="1178715"/>
                  <a:pt x="186736" y="656948"/>
                  <a:pt x="186736" y="435722"/>
                </a:cubicBezTo>
                <a:close/>
              </a:path>
            </a:pathLst>
          </a:custGeom>
          <a:solidFill>
            <a:schemeClr val="bg1">
              <a:lumMod val="85000"/>
            </a:schemeClr>
          </a:solidFill>
          <a:ln w="3810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dirty="0">
              <a:solidFill>
                <a:srgbClr val="FFFFFF"/>
              </a:solidFill>
              <a:latin typeface="Arial"/>
              <a:cs typeface="Helvetica"/>
            </a:endParaRPr>
          </a:p>
        </p:txBody>
      </p:sp>
      <p:sp>
        <p:nvSpPr>
          <p:cNvPr id="74" name="TextBox 73"/>
          <p:cNvSpPr txBox="1"/>
          <p:nvPr/>
        </p:nvSpPr>
        <p:spPr>
          <a:xfrm flipH="1">
            <a:off x="4300813" y="4114730"/>
            <a:ext cx="706143" cy="276999"/>
          </a:xfrm>
          <a:prstGeom prst="rect">
            <a:avLst/>
          </a:prstGeom>
          <a:noFill/>
        </p:spPr>
        <p:txBody>
          <a:bodyPr wrap="none" rtlCol="0">
            <a:spAutoFit/>
          </a:bodyPr>
          <a:lstStyle/>
          <a:p>
            <a:pPr fontAlgn="base">
              <a:spcBef>
                <a:spcPct val="0"/>
              </a:spcBef>
              <a:spcAft>
                <a:spcPct val="0"/>
              </a:spcAft>
            </a:pPr>
            <a:r>
              <a:rPr lang="en-US" sz="1200" b="1" dirty="0" smtClean="0">
                <a:solidFill>
                  <a:srgbClr val="000000"/>
                </a:solidFill>
                <a:latin typeface="Helvetica"/>
                <a:cs typeface="Helvetica"/>
              </a:rPr>
              <a:t>neuron</a:t>
            </a:r>
            <a:endParaRPr lang="en-US" sz="1200" b="1" dirty="0">
              <a:solidFill>
                <a:srgbClr val="000000"/>
              </a:solidFill>
              <a:latin typeface="Helvetica"/>
              <a:cs typeface="Helvetica"/>
            </a:endParaRPr>
          </a:p>
        </p:txBody>
      </p:sp>
      <p:sp>
        <p:nvSpPr>
          <p:cNvPr id="75" name="Text Box 13"/>
          <p:cNvSpPr txBox="1">
            <a:spLocks noChangeArrowheads="1"/>
          </p:cNvSpPr>
          <p:nvPr/>
        </p:nvSpPr>
        <p:spPr bwMode="auto">
          <a:xfrm flipH="1">
            <a:off x="4193217" y="2495975"/>
            <a:ext cx="717721" cy="261610"/>
          </a:xfrm>
          <a:prstGeom prst="rect">
            <a:avLst/>
          </a:prstGeom>
          <a:noFill/>
          <a:ln w="9525">
            <a:noFill/>
            <a:miter lim="800000"/>
            <a:headEnd/>
            <a:tailEnd/>
          </a:ln>
          <a:effectLst/>
        </p:spPr>
        <p:txBody>
          <a:bodyPr wrap="none">
            <a:spAutoFit/>
          </a:bodyPr>
          <a:lstStyle/>
          <a:p>
            <a:pPr fontAlgn="base">
              <a:spcBef>
                <a:spcPct val="0"/>
              </a:spcBef>
              <a:spcAft>
                <a:spcPct val="0"/>
              </a:spcAft>
            </a:pPr>
            <a:r>
              <a:rPr lang="en-US" sz="1100" b="1" dirty="0" smtClean="0">
                <a:solidFill>
                  <a:srgbClr val="000000"/>
                </a:solidFill>
                <a:latin typeface="Helvetica"/>
                <a:cs typeface="Helvetica"/>
              </a:rPr>
              <a:t>glucose</a:t>
            </a:r>
            <a:endParaRPr lang="en-US" sz="1100" b="1" baseline="30000" dirty="0">
              <a:solidFill>
                <a:srgbClr val="000000"/>
              </a:solidFill>
              <a:latin typeface="Helvetica"/>
              <a:cs typeface="Helvetica"/>
            </a:endParaRPr>
          </a:p>
        </p:txBody>
      </p:sp>
      <p:sp>
        <p:nvSpPr>
          <p:cNvPr id="76" name="Freeform 75"/>
          <p:cNvSpPr/>
          <p:nvPr/>
        </p:nvSpPr>
        <p:spPr bwMode="auto">
          <a:xfrm rot="16200000" flipH="1" flipV="1">
            <a:off x="4873113" y="2304003"/>
            <a:ext cx="109687" cy="406574"/>
          </a:xfrm>
          <a:custGeom>
            <a:avLst/>
            <a:gdLst>
              <a:gd name="connsiteX0" fmla="*/ 118533 w 118533"/>
              <a:gd name="connsiteY0" fmla="*/ 550333 h 550333"/>
              <a:gd name="connsiteX1" fmla="*/ 8467 w 118533"/>
              <a:gd name="connsiteY1" fmla="*/ 330200 h 550333"/>
              <a:gd name="connsiteX2" fmla="*/ 67733 w 118533"/>
              <a:gd name="connsiteY2" fmla="*/ 0 h 550333"/>
            </a:gdLst>
            <a:ahLst/>
            <a:cxnLst>
              <a:cxn ang="0">
                <a:pos x="connsiteX0" y="connsiteY0"/>
              </a:cxn>
              <a:cxn ang="0">
                <a:pos x="connsiteX1" y="connsiteY1"/>
              </a:cxn>
              <a:cxn ang="0">
                <a:pos x="connsiteX2" y="connsiteY2"/>
              </a:cxn>
            </a:cxnLst>
            <a:rect l="l" t="t" r="r" b="b"/>
            <a:pathLst>
              <a:path w="118533" h="550333">
                <a:moveTo>
                  <a:pt x="118533" y="550333"/>
                </a:moveTo>
                <a:cubicBezTo>
                  <a:pt x="67733" y="486127"/>
                  <a:pt x="16934" y="421922"/>
                  <a:pt x="8467" y="330200"/>
                </a:cubicBezTo>
                <a:cubicBezTo>
                  <a:pt x="0" y="238478"/>
                  <a:pt x="67733" y="0"/>
                  <a:pt x="67733" y="0"/>
                </a:cubicBezTo>
              </a:path>
            </a:pathLst>
          </a:custGeom>
          <a:noFill/>
          <a:ln w="19050" cap="flat" cmpd="sng" algn="ctr">
            <a:solidFill>
              <a:srgbClr val="FF0000"/>
            </a:solidFill>
            <a:prstDash val="sysDash"/>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sz="1400" b="1" smtClean="0">
              <a:solidFill>
                <a:srgbClr val="000000"/>
              </a:solidFill>
              <a:latin typeface="Arial" charset="0"/>
              <a:cs typeface="Arial"/>
            </a:endParaRPr>
          </a:p>
        </p:txBody>
      </p:sp>
      <p:sp>
        <p:nvSpPr>
          <p:cNvPr id="77" name="Text Box 13"/>
          <p:cNvSpPr txBox="1">
            <a:spLocks noChangeArrowheads="1"/>
          </p:cNvSpPr>
          <p:nvPr/>
        </p:nvSpPr>
        <p:spPr bwMode="auto">
          <a:xfrm flipH="1">
            <a:off x="5063039" y="2401854"/>
            <a:ext cx="717721" cy="261610"/>
          </a:xfrm>
          <a:prstGeom prst="rect">
            <a:avLst/>
          </a:prstGeom>
          <a:noFill/>
          <a:ln w="9525">
            <a:noFill/>
            <a:miter lim="800000"/>
            <a:headEnd/>
            <a:tailEnd/>
          </a:ln>
          <a:effectLst/>
        </p:spPr>
        <p:txBody>
          <a:bodyPr wrap="none">
            <a:spAutoFit/>
          </a:bodyPr>
          <a:lstStyle/>
          <a:p>
            <a:pPr fontAlgn="base">
              <a:spcBef>
                <a:spcPct val="0"/>
              </a:spcBef>
              <a:spcAft>
                <a:spcPct val="0"/>
              </a:spcAft>
            </a:pPr>
            <a:r>
              <a:rPr lang="en-US" sz="1100" b="1" dirty="0" smtClean="0">
                <a:solidFill>
                  <a:srgbClr val="000000"/>
                </a:solidFill>
                <a:latin typeface="Helvetica"/>
                <a:cs typeface="Helvetica"/>
              </a:rPr>
              <a:t>glucose</a:t>
            </a:r>
            <a:endParaRPr lang="en-US" sz="1100" b="1" baseline="30000" dirty="0">
              <a:solidFill>
                <a:srgbClr val="000000"/>
              </a:solidFill>
              <a:latin typeface="Helvetica"/>
              <a:cs typeface="Helvetica"/>
            </a:endParaRPr>
          </a:p>
        </p:txBody>
      </p:sp>
      <p:grpSp>
        <p:nvGrpSpPr>
          <p:cNvPr id="78" name="Group 52"/>
          <p:cNvGrpSpPr>
            <a:grpSpLocks/>
          </p:cNvGrpSpPr>
          <p:nvPr/>
        </p:nvGrpSpPr>
        <p:grpSpPr bwMode="auto">
          <a:xfrm rot="16200000">
            <a:off x="5201588" y="3189231"/>
            <a:ext cx="574842" cy="377293"/>
            <a:chOff x="897" y="1356"/>
            <a:chExt cx="603" cy="147"/>
          </a:xfrm>
        </p:grpSpPr>
        <p:sp>
          <p:nvSpPr>
            <p:cNvPr id="79" name="Oval 53"/>
            <p:cNvSpPr>
              <a:spLocks noChangeArrowheads="1"/>
            </p:cNvSpPr>
            <p:nvPr/>
          </p:nvSpPr>
          <p:spPr bwMode="auto">
            <a:xfrm>
              <a:off x="897" y="1356"/>
              <a:ext cx="603" cy="147"/>
            </a:xfrm>
            <a:custGeom>
              <a:avLst/>
              <a:gdLst>
                <a:gd name="connsiteX0" fmla="*/ 0 w 2770859"/>
                <a:gd name="connsiteY0" fmla="*/ 1103798 h 2207596"/>
                <a:gd name="connsiteX1" fmla="*/ 1385430 w 2770859"/>
                <a:gd name="connsiteY1" fmla="*/ 0 h 2207596"/>
                <a:gd name="connsiteX2" fmla="*/ 2770860 w 2770859"/>
                <a:gd name="connsiteY2" fmla="*/ 1103798 h 2207596"/>
                <a:gd name="connsiteX3" fmla="*/ 1385430 w 2770859"/>
                <a:gd name="connsiteY3" fmla="*/ 2207596 h 2207596"/>
                <a:gd name="connsiteX4" fmla="*/ 0 w 2770859"/>
                <a:gd name="connsiteY4" fmla="*/ 1103798 h 2207596"/>
                <a:gd name="connsiteX0" fmla="*/ 52735 w 2823595"/>
                <a:gd name="connsiteY0" fmla="*/ 1168638 h 2272436"/>
                <a:gd name="connsiteX1" fmla="*/ 399588 w 2823595"/>
                <a:gd name="connsiteY1" fmla="*/ 241283 h 2272436"/>
                <a:gd name="connsiteX2" fmla="*/ 1438165 w 2823595"/>
                <a:gd name="connsiteY2" fmla="*/ 64840 h 2272436"/>
                <a:gd name="connsiteX3" fmla="*/ 2823595 w 2823595"/>
                <a:gd name="connsiteY3" fmla="*/ 1168638 h 2272436"/>
                <a:gd name="connsiteX4" fmla="*/ 1438165 w 2823595"/>
                <a:gd name="connsiteY4" fmla="*/ 2272436 h 2272436"/>
                <a:gd name="connsiteX5" fmla="*/ 52735 w 2823595"/>
                <a:gd name="connsiteY5" fmla="*/ 1168638 h 2272436"/>
                <a:gd name="connsiteX0" fmla="*/ 41 w 2770901"/>
                <a:gd name="connsiteY0" fmla="*/ 1168638 h 2335846"/>
                <a:gd name="connsiteX1" fmla="*/ 346894 w 2770901"/>
                <a:gd name="connsiteY1" fmla="*/ 241283 h 2335846"/>
                <a:gd name="connsiteX2" fmla="*/ 1385471 w 2770901"/>
                <a:gd name="connsiteY2" fmla="*/ 64840 h 2335846"/>
                <a:gd name="connsiteX3" fmla="*/ 2770901 w 2770901"/>
                <a:gd name="connsiteY3" fmla="*/ 1168638 h 2335846"/>
                <a:gd name="connsiteX4" fmla="*/ 1385471 w 2770901"/>
                <a:gd name="connsiteY4" fmla="*/ 2272436 h 2335846"/>
                <a:gd name="connsiteX5" fmla="*/ 362177 w 2770901"/>
                <a:gd name="connsiteY5" fmla="*/ 2090864 h 2335846"/>
                <a:gd name="connsiteX6" fmla="*/ 41 w 2770901"/>
                <a:gd name="connsiteY6" fmla="*/ 1168638 h 2335846"/>
                <a:gd name="connsiteX0" fmla="*/ 41 w 2799006"/>
                <a:gd name="connsiteY0" fmla="*/ 1168638 h 2274568"/>
                <a:gd name="connsiteX1" fmla="*/ 346894 w 2799006"/>
                <a:gd name="connsiteY1" fmla="*/ 241283 h 2274568"/>
                <a:gd name="connsiteX2" fmla="*/ 1385471 w 2799006"/>
                <a:gd name="connsiteY2" fmla="*/ 64840 h 2274568"/>
                <a:gd name="connsiteX3" fmla="*/ 2770901 w 2799006"/>
                <a:gd name="connsiteY3" fmla="*/ 1168638 h 2274568"/>
                <a:gd name="connsiteX4" fmla="*/ 2302688 w 2799006"/>
                <a:gd name="connsiteY4" fmla="*/ 2042764 h 2274568"/>
                <a:gd name="connsiteX5" fmla="*/ 1385471 w 2799006"/>
                <a:gd name="connsiteY5" fmla="*/ 2272436 h 2274568"/>
                <a:gd name="connsiteX6" fmla="*/ 362177 w 2799006"/>
                <a:gd name="connsiteY6" fmla="*/ 2090864 h 2274568"/>
                <a:gd name="connsiteX7" fmla="*/ 41 w 2799006"/>
                <a:gd name="connsiteY7" fmla="*/ 1168638 h 2274568"/>
                <a:gd name="connsiteX0" fmla="*/ 41 w 2773668"/>
                <a:gd name="connsiteY0" fmla="*/ 1106469 h 2212399"/>
                <a:gd name="connsiteX1" fmla="*/ 346894 w 2773668"/>
                <a:gd name="connsiteY1" fmla="*/ 179114 h 2212399"/>
                <a:gd name="connsiteX2" fmla="*/ 1385471 w 2773668"/>
                <a:gd name="connsiteY2" fmla="*/ 2671 h 2212399"/>
                <a:gd name="connsiteX3" fmla="*/ 2353820 w 2773668"/>
                <a:gd name="connsiteY3" fmla="*/ 230261 h 2212399"/>
                <a:gd name="connsiteX4" fmla="*/ 2770901 w 2773668"/>
                <a:gd name="connsiteY4" fmla="*/ 1106469 h 2212399"/>
                <a:gd name="connsiteX5" fmla="*/ 2302688 w 2773668"/>
                <a:gd name="connsiteY5" fmla="*/ 1980595 h 2212399"/>
                <a:gd name="connsiteX6" fmla="*/ 1385471 w 2773668"/>
                <a:gd name="connsiteY6" fmla="*/ 2210267 h 2212399"/>
                <a:gd name="connsiteX7" fmla="*/ 362177 w 2773668"/>
                <a:gd name="connsiteY7" fmla="*/ 2028695 h 2212399"/>
                <a:gd name="connsiteX8" fmla="*/ 41 w 2773668"/>
                <a:gd name="connsiteY8" fmla="*/ 1106469 h 2212399"/>
                <a:gd name="connsiteX0" fmla="*/ 41 w 2782396"/>
                <a:gd name="connsiteY0" fmla="*/ 1106469 h 2212399"/>
                <a:gd name="connsiteX1" fmla="*/ 346894 w 2782396"/>
                <a:gd name="connsiteY1" fmla="*/ 179114 h 2212399"/>
                <a:gd name="connsiteX2" fmla="*/ 1385471 w 2782396"/>
                <a:gd name="connsiteY2" fmla="*/ 2671 h 2212399"/>
                <a:gd name="connsiteX3" fmla="*/ 2353820 w 2782396"/>
                <a:gd name="connsiteY3" fmla="*/ 230261 h 2212399"/>
                <a:gd name="connsiteX4" fmla="*/ 2643826 w 2782396"/>
                <a:gd name="connsiteY4" fmla="*/ 486532 h 2212399"/>
                <a:gd name="connsiteX5" fmla="*/ 2770901 w 2782396"/>
                <a:gd name="connsiteY5" fmla="*/ 1106469 h 2212399"/>
                <a:gd name="connsiteX6" fmla="*/ 2302688 w 2782396"/>
                <a:gd name="connsiteY6" fmla="*/ 1980595 h 2212399"/>
                <a:gd name="connsiteX7" fmla="*/ 1385471 w 2782396"/>
                <a:gd name="connsiteY7" fmla="*/ 2210267 h 2212399"/>
                <a:gd name="connsiteX8" fmla="*/ 362177 w 2782396"/>
                <a:gd name="connsiteY8" fmla="*/ 2028695 h 2212399"/>
                <a:gd name="connsiteX9" fmla="*/ 41 w 2782396"/>
                <a:gd name="connsiteY9" fmla="*/ 1106469 h 2212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82396" h="2212399">
                  <a:moveTo>
                    <a:pt x="41" y="1106469"/>
                  </a:moveTo>
                  <a:cubicBezTo>
                    <a:pt x="-2506" y="798206"/>
                    <a:pt x="115989" y="363080"/>
                    <a:pt x="346894" y="179114"/>
                  </a:cubicBezTo>
                  <a:cubicBezTo>
                    <a:pt x="577799" y="-4852"/>
                    <a:pt x="1050983" y="-5853"/>
                    <a:pt x="1385471" y="2671"/>
                  </a:cubicBezTo>
                  <a:cubicBezTo>
                    <a:pt x="1719959" y="11195"/>
                    <a:pt x="2154671" y="141132"/>
                    <a:pt x="2353820" y="230261"/>
                  </a:cubicBezTo>
                  <a:cubicBezTo>
                    <a:pt x="2552969" y="319390"/>
                    <a:pt x="2574313" y="340497"/>
                    <a:pt x="2643826" y="486532"/>
                  </a:cubicBezTo>
                  <a:cubicBezTo>
                    <a:pt x="2713339" y="632567"/>
                    <a:pt x="2817181" y="865944"/>
                    <a:pt x="2770901" y="1106469"/>
                  </a:cubicBezTo>
                  <a:cubicBezTo>
                    <a:pt x="2724621" y="1346994"/>
                    <a:pt x="2533593" y="1796629"/>
                    <a:pt x="2302688" y="1980595"/>
                  </a:cubicBezTo>
                  <a:cubicBezTo>
                    <a:pt x="2071783" y="2164561"/>
                    <a:pt x="1708889" y="2202250"/>
                    <a:pt x="1385471" y="2210267"/>
                  </a:cubicBezTo>
                  <a:cubicBezTo>
                    <a:pt x="1062053" y="2218284"/>
                    <a:pt x="593082" y="2212661"/>
                    <a:pt x="362177" y="2028695"/>
                  </a:cubicBezTo>
                  <a:cubicBezTo>
                    <a:pt x="131272" y="1844729"/>
                    <a:pt x="2588" y="1414732"/>
                    <a:pt x="41" y="1106469"/>
                  </a:cubicBezTo>
                  <a:close/>
                </a:path>
              </a:pathLst>
            </a:custGeom>
            <a:solidFill>
              <a:srgbClr val="3399FF"/>
            </a:solidFill>
            <a:ln w="9525">
              <a:solidFill>
                <a:schemeClr val="tx1"/>
              </a:solidFill>
              <a:round/>
              <a:headEnd/>
              <a:tailEnd/>
            </a:ln>
          </p:spPr>
          <p:txBody>
            <a:bodyPr wrap="none" anchor="ctr"/>
            <a:lstStyle/>
            <a:p>
              <a:endParaRPr lang="en-US" dirty="0">
                <a:solidFill>
                  <a:srgbClr val="000000"/>
                </a:solidFill>
                <a:latin typeface="Helvetica"/>
                <a:cs typeface="Helvetica"/>
              </a:endParaRPr>
            </a:p>
          </p:txBody>
        </p:sp>
        <p:sp>
          <p:nvSpPr>
            <p:cNvPr id="80" name="Freeform 54"/>
            <p:cNvSpPr>
              <a:spLocks/>
            </p:cNvSpPr>
            <p:nvPr/>
          </p:nvSpPr>
          <p:spPr bwMode="auto">
            <a:xfrm>
              <a:off x="929" y="1363"/>
              <a:ext cx="550" cy="128"/>
            </a:xfrm>
            <a:custGeom>
              <a:avLst/>
              <a:gdLst>
                <a:gd name="T0" fmla="*/ 126 w 560"/>
                <a:gd name="T1" fmla="*/ 0 h 120"/>
                <a:gd name="T2" fmla="*/ 122 w 560"/>
                <a:gd name="T3" fmla="*/ 26 h 120"/>
                <a:gd name="T4" fmla="*/ 116 w 560"/>
                <a:gd name="T5" fmla="*/ 22 h 120"/>
                <a:gd name="T6" fmla="*/ 102 w 560"/>
                <a:gd name="T7" fmla="*/ 18 h 120"/>
                <a:gd name="T8" fmla="*/ 74 w 560"/>
                <a:gd name="T9" fmla="*/ 42 h 120"/>
                <a:gd name="T10" fmla="*/ 52 w 560"/>
                <a:gd name="T11" fmla="*/ 38 h 120"/>
                <a:gd name="T12" fmla="*/ 40 w 560"/>
                <a:gd name="T13" fmla="*/ 34 h 120"/>
                <a:gd name="T14" fmla="*/ 6 w 560"/>
                <a:gd name="T15" fmla="*/ 42 h 120"/>
                <a:gd name="T16" fmla="*/ 2 w 560"/>
                <a:gd name="T17" fmla="*/ 62 h 120"/>
                <a:gd name="T18" fmla="*/ 38 w 560"/>
                <a:gd name="T19" fmla="*/ 84 h 120"/>
                <a:gd name="T20" fmla="*/ 72 w 560"/>
                <a:gd name="T21" fmla="*/ 76 h 120"/>
                <a:gd name="T22" fmla="*/ 98 w 560"/>
                <a:gd name="T23" fmla="*/ 96 h 120"/>
                <a:gd name="T24" fmla="*/ 116 w 560"/>
                <a:gd name="T25" fmla="*/ 104 h 120"/>
                <a:gd name="T26" fmla="*/ 122 w 560"/>
                <a:gd name="T27" fmla="*/ 106 h 120"/>
                <a:gd name="T28" fmla="*/ 146 w 560"/>
                <a:gd name="T29" fmla="*/ 92 h 120"/>
                <a:gd name="T30" fmla="*/ 182 w 560"/>
                <a:gd name="T31" fmla="*/ 106 h 120"/>
                <a:gd name="T32" fmla="*/ 200 w 560"/>
                <a:gd name="T33" fmla="*/ 114 h 120"/>
                <a:gd name="T34" fmla="*/ 238 w 560"/>
                <a:gd name="T35" fmla="*/ 102 h 120"/>
                <a:gd name="T36" fmla="*/ 308 w 560"/>
                <a:gd name="T37" fmla="*/ 120 h 120"/>
                <a:gd name="T38" fmla="*/ 332 w 560"/>
                <a:gd name="T39" fmla="*/ 86 h 120"/>
                <a:gd name="T40" fmla="*/ 352 w 560"/>
                <a:gd name="T41" fmla="*/ 100 h 120"/>
                <a:gd name="T42" fmla="*/ 380 w 560"/>
                <a:gd name="T43" fmla="*/ 112 h 120"/>
                <a:gd name="T44" fmla="*/ 396 w 560"/>
                <a:gd name="T45" fmla="*/ 110 h 120"/>
                <a:gd name="T46" fmla="*/ 414 w 560"/>
                <a:gd name="T47" fmla="*/ 90 h 120"/>
                <a:gd name="T48" fmla="*/ 438 w 560"/>
                <a:gd name="T49" fmla="*/ 100 h 120"/>
                <a:gd name="T50" fmla="*/ 438 w 560"/>
                <a:gd name="T51" fmla="*/ 78 h 120"/>
                <a:gd name="T52" fmla="*/ 494 w 560"/>
                <a:gd name="T53" fmla="*/ 84 h 120"/>
                <a:gd name="T54" fmla="*/ 560 w 560"/>
                <a:gd name="T55" fmla="*/ 64 h 120"/>
                <a:gd name="T56" fmla="*/ 546 w 560"/>
                <a:gd name="T57" fmla="*/ 50 h 120"/>
                <a:gd name="T58" fmla="*/ 520 w 560"/>
                <a:gd name="T59" fmla="*/ 66 h 120"/>
                <a:gd name="T60" fmla="*/ 488 w 560"/>
                <a:gd name="T61" fmla="*/ 52 h 120"/>
                <a:gd name="T62" fmla="*/ 460 w 560"/>
                <a:gd name="T63" fmla="*/ 24 h 120"/>
                <a:gd name="T64" fmla="*/ 412 w 560"/>
                <a:gd name="T65" fmla="*/ 12 h 120"/>
                <a:gd name="T66" fmla="*/ 394 w 560"/>
                <a:gd name="T67" fmla="*/ 24 h 120"/>
                <a:gd name="T68" fmla="*/ 376 w 560"/>
                <a:gd name="T69" fmla="*/ 28 h 120"/>
                <a:gd name="T70" fmla="*/ 330 w 560"/>
                <a:gd name="T71" fmla="*/ 6 h 120"/>
                <a:gd name="T72" fmla="*/ 286 w 560"/>
                <a:gd name="T73" fmla="*/ 14 h 120"/>
                <a:gd name="T74" fmla="*/ 264 w 560"/>
                <a:gd name="T75" fmla="*/ 10 h 120"/>
                <a:gd name="T76" fmla="*/ 252 w 560"/>
                <a:gd name="T77" fmla="*/ 6 h 120"/>
                <a:gd name="T78" fmla="*/ 226 w 560"/>
                <a:gd name="T79" fmla="*/ 12 h 120"/>
                <a:gd name="T80" fmla="*/ 220 w 560"/>
                <a:gd name="T81" fmla="*/ 14 h 120"/>
                <a:gd name="T82" fmla="*/ 126 w 560"/>
                <a:gd name="T83" fmla="*/ 0 h 12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60"/>
                <a:gd name="T127" fmla="*/ 0 h 120"/>
                <a:gd name="T128" fmla="*/ 560 w 560"/>
                <a:gd name="T129" fmla="*/ 120 h 120"/>
                <a:gd name="connsiteX0" fmla="*/ 2232 w 9982"/>
                <a:gd name="connsiteY0" fmla="*/ 0 h 10000"/>
                <a:gd name="connsiteX1" fmla="*/ 2161 w 9982"/>
                <a:gd name="connsiteY1" fmla="*/ 2167 h 10000"/>
                <a:gd name="connsiteX2" fmla="*/ 2053 w 9982"/>
                <a:gd name="connsiteY2" fmla="*/ 1833 h 10000"/>
                <a:gd name="connsiteX3" fmla="*/ 1803 w 9982"/>
                <a:gd name="connsiteY3" fmla="*/ 1500 h 10000"/>
                <a:gd name="connsiteX4" fmla="*/ 911 w 9982"/>
                <a:gd name="connsiteY4" fmla="*/ 3167 h 10000"/>
                <a:gd name="connsiteX5" fmla="*/ 696 w 9982"/>
                <a:gd name="connsiteY5" fmla="*/ 2833 h 10000"/>
                <a:gd name="connsiteX6" fmla="*/ 89 w 9982"/>
                <a:gd name="connsiteY6" fmla="*/ 3500 h 10000"/>
                <a:gd name="connsiteX7" fmla="*/ 18 w 9982"/>
                <a:gd name="connsiteY7" fmla="*/ 5167 h 10000"/>
                <a:gd name="connsiteX8" fmla="*/ 661 w 9982"/>
                <a:gd name="connsiteY8" fmla="*/ 7000 h 10000"/>
                <a:gd name="connsiteX9" fmla="*/ 1268 w 9982"/>
                <a:gd name="connsiteY9" fmla="*/ 6333 h 10000"/>
                <a:gd name="connsiteX10" fmla="*/ 1732 w 9982"/>
                <a:gd name="connsiteY10" fmla="*/ 8000 h 10000"/>
                <a:gd name="connsiteX11" fmla="*/ 2053 w 9982"/>
                <a:gd name="connsiteY11" fmla="*/ 8667 h 10000"/>
                <a:gd name="connsiteX12" fmla="*/ 2161 w 9982"/>
                <a:gd name="connsiteY12" fmla="*/ 8833 h 10000"/>
                <a:gd name="connsiteX13" fmla="*/ 2589 w 9982"/>
                <a:gd name="connsiteY13" fmla="*/ 7667 h 10000"/>
                <a:gd name="connsiteX14" fmla="*/ 3232 w 9982"/>
                <a:gd name="connsiteY14" fmla="*/ 8833 h 10000"/>
                <a:gd name="connsiteX15" fmla="*/ 3553 w 9982"/>
                <a:gd name="connsiteY15" fmla="*/ 9500 h 10000"/>
                <a:gd name="connsiteX16" fmla="*/ 4232 w 9982"/>
                <a:gd name="connsiteY16" fmla="*/ 8500 h 10000"/>
                <a:gd name="connsiteX17" fmla="*/ 5482 w 9982"/>
                <a:gd name="connsiteY17" fmla="*/ 10000 h 10000"/>
                <a:gd name="connsiteX18" fmla="*/ 5911 w 9982"/>
                <a:gd name="connsiteY18" fmla="*/ 7167 h 10000"/>
                <a:gd name="connsiteX19" fmla="*/ 6268 w 9982"/>
                <a:gd name="connsiteY19" fmla="*/ 8333 h 10000"/>
                <a:gd name="connsiteX20" fmla="*/ 6768 w 9982"/>
                <a:gd name="connsiteY20" fmla="*/ 9333 h 10000"/>
                <a:gd name="connsiteX21" fmla="*/ 7053 w 9982"/>
                <a:gd name="connsiteY21" fmla="*/ 9167 h 10000"/>
                <a:gd name="connsiteX22" fmla="*/ 7375 w 9982"/>
                <a:gd name="connsiteY22" fmla="*/ 7500 h 10000"/>
                <a:gd name="connsiteX23" fmla="*/ 7803 w 9982"/>
                <a:gd name="connsiteY23" fmla="*/ 8333 h 10000"/>
                <a:gd name="connsiteX24" fmla="*/ 7803 w 9982"/>
                <a:gd name="connsiteY24" fmla="*/ 6500 h 10000"/>
                <a:gd name="connsiteX25" fmla="*/ 8803 w 9982"/>
                <a:gd name="connsiteY25" fmla="*/ 7000 h 10000"/>
                <a:gd name="connsiteX26" fmla="*/ 9982 w 9982"/>
                <a:gd name="connsiteY26" fmla="*/ 5333 h 10000"/>
                <a:gd name="connsiteX27" fmla="*/ 9732 w 9982"/>
                <a:gd name="connsiteY27" fmla="*/ 4167 h 10000"/>
                <a:gd name="connsiteX28" fmla="*/ 9268 w 9982"/>
                <a:gd name="connsiteY28" fmla="*/ 5500 h 10000"/>
                <a:gd name="connsiteX29" fmla="*/ 8696 w 9982"/>
                <a:gd name="connsiteY29" fmla="*/ 4333 h 10000"/>
                <a:gd name="connsiteX30" fmla="*/ 8196 w 9982"/>
                <a:gd name="connsiteY30" fmla="*/ 2000 h 10000"/>
                <a:gd name="connsiteX31" fmla="*/ 7339 w 9982"/>
                <a:gd name="connsiteY31" fmla="*/ 1000 h 10000"/>
                <a:gd name="connsiteX32" fmla="*/ 7018 w 9982"/>
                <a:gd name="connsiteY32" fmla="*/ 2000 h 10000"/>
                <a:gd name="connsiteX33" fmla="*/ 6696 w 9982"/>
                <a:gd name="connsiteY33" fmla="*/ 2333 h 10000"/>
                <a:gd name="connsiteX34" fmla="*/ 5875 w 9982"/>
                <a:gd name="connsiteY34" fmla="*/ 500 h 10000"/>
                <a:gd name="connsiteX35" fmla="*/ 5089 w 9982"/>
                <a:gd name="connsiteY35" fmla="*/ 1167 h 10000"/>
                <a:gd name="connsiteX36" fmla="*/ 4696 w 9982"/>
                <a:gd name="connsiteY36" fmla="*/ 833 h 10000"/>
                <a:gd name="connsiteX37" fmla="*/ 4482 w 9982"/>
                <a:gd name="connsiteY37" fmla="*/ 500 h 10000"/>
                <a:gd name="connsiteX38" fmla="*/ 4018 w 9982"/>
                <a:gd name="connsiteY38" fmla="*/ 1000 h 10000"/>
                <a:gd name="connsiteX39" fmla="*/ 3911 w 9982"/>
                <a:gd name="connsiteY39" fmla="*/ 1167 h 10000"/>
                <a:gd name="connsiteX40" fmla="*/ 2232 w 9982"/>
                <a:gd name="connsiteY40" fmla="*/ 0 h 10000"/>
                <a:gd name="connsiteX0" fmla="*/ 2720 w 10000"/>
                <a:gd name="connsiteY0" fmla="*/ 0 h 9748"/>
                <a:gd name="connsiteX1" fmla="*/ 2165 w 10000"/>
                <a:gd name="connsiteY1" fmla="*/ 1915 h 9748"/>
                <a:gd name="connsiteX2" fmla="*/ 2057 w 10000"/>
                <a:gd name="connsiteY2" fmla="*/ 1581 h 9748"/>
                <a:gd name="connsiteX3" fmla="*/ 1806 w 10000"/>
                <a:gd name="connsiteY3" fmla="*/ 1248 h 9748"/>
                <a:gd name="connsiteX4" fmla="*/ 913 w 10000"/>
                <a:gd name="connsiteY4" fmla="*/ 2915 h 9748"/>
                <a:gd name="connsiteX5" fmla="*/ 697 w 10000"/>
                <a:gd name="connsiteY5" fmla="*/ 2581 h 9748"/>
                <a:gd name="connsiteX6" fmla="*/ 89 w 10000"/>
                <a:gd name="connsiteY6" fmla="*/ 3248 h 9748"/>
                <a:gd name="connsiteX7" fmla="*/ 18 w 10000"/>
                <a:gd name="connsiteY7" fmla="*/ 4915 h 9748"/>
                <a:gd name="connsiteX8" fmla="*/ 662 w 10000"/>
                <a:gd name="connsiteY8" fmla="*/ 6748 h 9748"/>
                <a:gd name="connsiteX9" fmla="*/ 1270 w 10000"/>
                <a:gd name="connsiteY9" fmla="*/ 6081 h 9748"/>
                <a:gd name="connsiteX10" fmla="*/ 1735 w 10000"/>
                <a:gd name="connsiteY10" fmla="*/ 7748 h 9748"/>
                <a:gd name="connsiteX11" fmla="*/ 2057 w 10000"/>
                <a:gd name="connsiteY11" fmla="*/ 8415 h 9748"/>
                <a:gd name="connsiteX12" fmla="*/ 2165 w 10000"/>
                <a:gd name="connsiteY12" fmla="*/ 8581 h 9748"/>
                <a:gd name="connsiteX13" fmla="*/ 2594 w 10000"/>
                <a:gd name="connsiteY13" fmla="*/ 7415 h 9748"/>
                <a:gd name="connsiteX14" fmla="*/ 3238 w 10000"/>
                <a:gd name="connsiteY14" fmla="*/ 8581 h 9748"/>
                <a:gd name="connsiteX15" fmla="*/ 3559 w 10000"/>
                <a:gd name="connsiteY15" fmla="*/ 9248 h 9748"/>
                <a:gd name="connsiteX16" fmla="*/ 4240 w 10000"/>
                <a:gd name="connsiteY16" fmla="*/ 8248 h 9748"/>
                <a:gd name="connsiteX17" fmla="*/ 5492 w 10000"/>
                <a:gd name="connsiteY17" fmla="*/ 9748 h 9748"/>
                <a:gd name="connsiteX18" fmla="*/ 5922 w 10000"/>
                <a:gd name="connsiteY18" fmla="*/ 6915 h 9748"/>
                <a:gd name="connsiteX19" fmla="*/ 6279 w 10000"/>
                <a:gd name="connsiteY19" fmla="*/ 8081 h 9748"/>
                <a:gd name="connsiteX20" fmla="*/ 6780 w 10000"/>
                <a:gd name="connsiteY20" fmla="*/ 9081 h 9748"/>
                <a:gd name="connsiteX21" fmla="*/ 7066 w 10000"/>
                <a:gd name="connsiteY21" fmla="*/ 8915 h 9748"/>
                <a:gd name="connsiteX22" fmla="*/ 7388 w 10000"/>
                <a:gd name="connsiteY22" fmla="*/ 7248 h 9748"/>
                <a:gd name="connsiteX23" fmla="*/ 7817 w 10000"/>
                <a:gd name="connsiteY23" fmla="*/ 8081 h 9748"/>
                <a:gd name="connsiteX24" fmla="*/ 7817 w 10000"/>
                <a:gd name="connsiteY24" fmla="*/ 6248 h 9748"/>
                <a:gd name="connsiteX25" fmla="*/ 8819 w 10000"/>
                <a:gd name="connsiteY25" fmla="*/ 6748 h 9748"/>
                <a:gd name="connsiteX26" fmla="*/ 10000 w 10000"/>
                <a:gd name="connsiteY26" fmla="*/ 5081 h 9748"/>
                <a:gd name="connsiteX27" fmla="*/ 9750 w 10000"/>
                <a:gd name="connsiteY27" fmla="*/ 3915 h 9748"/>
                <a:gd name="connsiteX28" fmla="*/ 9285 w 10000"/>
                <a:gd name="connsiteY28" fmla="*/ 5248 h 9748"/>
                <a:gd name="connsiteX29" fmla="*/ 8712 w 10000"/>
                <a:gd name="connsiteY29" fmla="*/ 4081 h 9748"/>
                <a:gd name="connsiteX30" fmla="*/ 8211 w 10000"/>
                <a:gd name="connsiteY30" fmla="*/ 1748 h 9748"/>
                <a:gd name="connsiteX31" fmla="*/ 7352 w 10000"/>
                <a:gd name="connsiteY31" fmla="*/ 748 h 9748"/>
                <a:gd name="connsiteX32" fmla="*/ 7031 w 10000"/>
                <a:gd name="connsiteY32" fmla="*/ 1748 h 9748"/>
                <a:gd name="connsiteX33" fmla="*/ 6708 w 10000"/>
                <a:gd name="connsiteY33" fmla="*/ 2081 h 9748"/>
                <a:gd name="connsiteX34" fmla="*/ 5886 w 10000"/>
                <a:gd name="connsiteY34" fmla="*/ 248 h 9748"/>
                <a:gd name="connsiteX35" fmla="*/ 5098 w 10000"/>
                <a:gd name="connsiteY35" fmla="*/ 915 h 9748"/>
                <a:gd name="connsiteX36" fmla="*/ 4704 w 10000"/>
                <a:gd name="connsiteY36" fmla="*/ 581 h 9748"/>
                <a:gd name="connsiteX37" fmla="*/ 4490 w 10000"/>
                <a:gd name="connsiteY37" fmla="*/ 248 h 9748"/>
                <a:gd name="connsiteX38" fmla="*/ 4025 w 10000"/>
                <a:gd name="connsiteY38" fmla="*/ 748 h 9748"/>
                <a:gd name="connsiteX39" fmla="*/ 3918 w 10000"/>
                <a:gd name="connsiteY39" fmla="*/ 915 h 9748"/>
                <a:gd name="connsiteX40" fmla="*/ 2720 w 10000"/>
                <a:gd name="connsiteY40" fmla="*/ 0 h 9748"/>
                <a:gd name="connsiteX0" fmla="*/ 2720 w 10000"/>
                <a:gd name="connsiteY0" fmla="*/ 0 h 10000"/>
                <a:gd name="connsiteX1" fmla="*/ 2057 w 10000"/>
                <a:gd name="connsiteY1" fmla="*/ 1622 h 10000"/>
                <a:gd name="connsiteX2" fmla="*/ 1806 w 10000"/>
                <a:gd name="connsiteY2" fmla="*/ 1280 h 10000"/>
                <a:gd name="connsiteX3" fmla="*/ 913 w 10000"/>
                <a:gd name="connsiteY3" fmla="*/ 2990 h 10000"/>
                <a:gd name="connsiteX4" fmla="*/ 697 w 10000"/>
                <a:gd name="connsiteY4" fmla="*/ 2648 h 10000"/>
                <a:gd name="connsiteX5" fmla="*/ 89 w 10000"/>
                <a:gd name="connsiteY5" fmla="*/ 3332 h 10000"/>
                <a:gd name="connsiteX6" fmla="*/ 18 w 10000"/>
                <a:gd name="connsiteY6" fmla="*/ 5042 h 10000"/>
                <a:gd name="connsiteX7" fmla="*/ 662 w 10000"/>
                <a:gd name="connsiteY7" fmla="*/ 6922 h 10000"/>
                <a:gd name="connsiteX8" fmla="*/ 1270 w 10000"/>
                <a:gd name="connsiteY8" fmla="*/ 6238 h 10000"/>
                <a:gd name="connsiteX9" fmla="*/ 1735 w 10000"/>
                <a:gd name="connsiteY9" fmla="*/ 7948 h 10000"/>
                <a:gd name="connsiteX10" fmla="*/ 2057 w 10000"/>
                <a:gd name="connsiteY10" fmla="*/ 8633 h 10000"/>
                <a:gd name="connsiteX11" fmla="*/ 2165 w 10000"/>
                <a:gd name="connsiteY11" fmla="*/ 8803 h 10000"/>
                <a:gd name="connsiteX12" fmla="*/ 2594 w 10000"/>
                <a:gd name="connsiteY12" fmla="*/ 7607 h 10000"/>
                <a:gd name="connsiteX13" fmla="*/ 3238 w 10000"/>
                <a:gd name="connsiteY13" fmla="*/ 8803 h 10000"/>
                <a:gd name="connsiteX14" fmla="*/ 3559 w 10000"/>
                <a:gd name="connsiteY14" fmla="*/ 9487 h 10000"/>
                <a:gd name="connsiteX15" fmla="*/ 4240 w 10000"/>
                <a:gd name="connsiteY15" fmla="*/ 8461 h 10000"/>
                <a:gd name="connsiteX16" fmla="*/ 5492 w 10000"/>
                <a:gd name="connsiteY16" fmla="*/ 10000 h 10000"/>
                <a:gd name="connsiteX17" fmla="*/ 5922 w 10000"/>
                <a:gd name="connsiteY17" fmla="*/ 7094 h 10000"/>
                <a:gd name="connsiteX18" fmla="*/ 6279 w 10000"/>
                <a:gd name="connsiteY18" fmla="*/ 8290 h 10000"/>
                <a:gd name="connsiteX19" fmla="*/ 6780 w 10000"/>
                <a:gd name="connsiteY19" fmla="*/ 9316 h 10000"/>
                <a:gd name="connsiteX20" fmla="*/ 7066 w 10000"/>
                <a:gd name="connsiteY20" fmla="*/ 9145 h 10000"/>
                <a:gd name="connsiteX21" fmla="*/ 7388 w 10000"/>
                <a:gd name="connsiteY21" fmla="*/ 7435 h 10000"/>
                <a:gd name="connsiteX22" fmla="*/ 7817 w 10000"/>
                <a:gd name="connsiteY22" fmla="*/ 8290 h 10000"/>
                <a:gd name="connsiteX23" fmla="*/ 7817 w 10000"/>
                <a:gd name="connsiteY23" fmla="*/ 6410 h 10000"/>
                <a:gd name="connsiteX24" fmla="*/ 8819 w 10000"/>
                <a:gd name="connsiteY24" fmla="*/ 6922 h 10000"/>
                <a:gd name="connsiteX25" fmla="*/ 10000 w 10000"/>
                <a:gd name="connsiteY25" fmla="*/ 5212 h 10000"/>
                <a:gd name="connsiteX26" fmla="*/ 9750 w 10000"/>
                <a:gd name="connsiteY26" fmla="*/ 4016 h 10000"/>
                <a:gd name="connsiteX27" fmla="*/ 9285 w 10000"/>
                <a:gd name="connsiteY27" fmla="*/ 5384 h 10000"/>
                <a:gd name="connsiteX28" fmla="*/ 8712 w 10000"/>
                <a:gd name="connsiteY28" fmla="*/ 4186 h 10000"/>
                <a:gd name="connsiteX29" fmla="*/ 8211 w 10000"/>
                <a:gd name="connsiteY29" fmla="*/ 1793 h 10000"/>
                <a:gd name="connsiteX30" fmla="*/ 7352 w 10000"/>
                <a:gd name="connsiteY30" fmla="*/ 767 h 10000"/>
                <a:gd name="connsiteX31" fmla="*/ 7031 w 10000"/>
                <a:gd name="connsiteY31" fmla="*/ 1793 h 10000"/>
                <a:gd name="connsiteX32" fmla="*/ 6708 w 10000"/>
                <a:gd name="connsiteY32" fmla="*/ 2135 h 10000"/>
                <a:gd name="connsiteX33" fmla="*/ 5886 w 10000"/>
                <a:gd name="connsiteY33" fmla="*/ 254 h 10000"/>
                <a:gd name="connsiteX34" fmla="*/ 5098 w 10000"/>
                <a:gd name="connsiteY34" fmla="*/ 939 h 10000"/>
                <a:gd name="connsiteX35" fmla="*/ 4704 w 10000"/>
                <a:gd name="connsiteY35" fmla="*/ 596 h 10000"/>
                <a:gd name="connsiteX36" fmla="*/ 4490 w 10000"/>
                <a:gd name="connsiteY36" fmla="*/ 254 h 10000"/>
                <a:gd name="connsiteX37" fmla="*/ 4025 w 10000"/>
                <a:gd name="connsiteY37" fmla="*/ 767 h 10000"/>
                <a:gd name="connsiteX38" fmla="*/ 3918 w 10000"/>
                <a:gd name="connsiteY38" fmla="*/ 939 h 10000"/>
                <a:gd name="connsiteX39" fmla="*/ 2720 w 10000"/>
                <a:gd name="connsiteY39" fmla="*/ 0 h 10000"/>
                <a:gd name="connsiteX0" fmla="*/ 2720 w 10000"/>
                <a:gd name="connsiteY0" fmla="*/ 0 h 10000"/>
                <a:gd name="connsiteX1" fmla="*/ 2277 w 10000"/>
                <a:gd name="connsiteY1" fmla="*/ 1106 h 10000"/>
                <a:gd name="connsiteX2" fmla="*/ 1806 w 10000"/>
                <a:gd name="connsiteY2" fmla="*/ 1280 h 10000"/>
                <a:gd name="connsiteX3" fmla="*/ 913 w 10000"/>
                <a:gd name="connsiteY3" fmla="*/ 2990 h 10000"/>
                <a:gd name="connsiteX4" fmla="*/ 697 w 10000"/>
                <a:gd name="connsiteY4" fmla="*/ 2648 h 10000"/>
                <a:gd name="connsiteX5" fmla="*/ 89 w 10000"/>
                <a:gd name="connsiteY5" fmla="*/ 3332 h 10000"/>
                <a:gd name="connsiteX6" fmla="*/ 18 w 10000"/>
                <a:gd name="connsiteY6" fmla="*/ 5042 h 10000"/>
                <a:gd name="connsiteX7" fmla="*/ 662 w 10000"/>
                <a:gd name="connsiteY7" fmla="*/ 6922 h 10000"/>
                <a:gd name="connsiteX8" fmla="*/ 1270 w 10000"/>
                <a:gd name="connsiteY8" fmla="*/ 6238 h 10000"/>
                <a:gd name="connsiteX9" fmla="*/ 1735 w 10000"/>
                <a:gd name="connsiteY9" fmla="*/ 7948 h 10000"/>
                <a:gd name="connsiteX10" fmla="*/ 2057 w 10000"/>
                <a:gd name="connsiteY10" fmla="*/ 8633 h 10000"/>
                <a:gd name="connsiteX11" fmla="*/ 2165 w 10000"/>
                <a:gd name="connsiteY11" fmla="*/ 8803 h 10000"/>
                <a:gd name="connsiteX12" fmla="*/ 2594 w 10000"/>
                <a:gd name="connsiteY12" fmla="*/ 7607 h 10000"/>
                <a:gd name="connsiteX13" fmla="*/ 3238 w 10000"/>
                <a:gd name="connsiteY13" fmla="*/ 8803 h 10000"/>
                <a:gd name="connsiteX14" fmla="*/ 3559 w 10000"/>
                <a:gd name="connsiteY14" fmla="*/ 9487 h 10000"/>
                <a:gd name="connsiteX15" fmla="*/ 4240 w 10000"/>
                <a:gd name="connsiteY15" fmla="*/ 8461 h 10000"/>
                <a:gd name="connsiteX16" fmla="*/ 5492 w 10000"/>
                <a:gd name="connsiteY16" fmla="*/ 10000 h 10000"/>
                <a:gd name="connsiteX17" fmla="*/ 5922 w 10000"/>
                <a:gd name="connsiteY17" fmla="*/ 7094 h 10000"/>
                <a:gd name="connsiteX18" fmla="*/ 6279 w 10000"/>
                <a:gd name="connsiteY18" fmla="*/ 8290 h 10000"/>
                <a:gd name="connsiteX19" fmla="*/ 6780 w 10000"/>
                <a:gd name="connsiteY19" fmla="*/ 9316 h 10000"/>
                <a:gd name="connsiteX20" fmla="*/ 7066 w 10000"/>
                <a:gd name="connsiteY20" fmla="*/ 9145 h 10000"/>
                <a:gd name="connsiteX21" fmla="*/ 7388 w 10000"/>
                <a:gd name="connsiteY21" fmla="*/ 7435 h 10000"/>
                <a:gd name="connsiteX22" fmla="*/ 7817 w 10000"/>
                <a:gd name="connsiteY22" fmla="*/ 8290 h 10000"/>
                <a:gd name="connsiteX23" fmla="*/ 7817 w 10000"/>
                <a:gd name="connsiteY23" fmla="*/ 6410 h 10000"/>
                <a:gd name="connsiteX24" fmla="*/ 8819 w 10000"/>
                <a:gd name="connsiteY24" fmla="*/ 6922 h 10000"/>
                <a:gd name="connsiteX25" fmla="*/ 10000 w 10000"/>
                <a:gd name="connsiteY25" fmla="*/ 5212 h 10000"/>
                <a:gd name="connsiteX26" fmla="*/ 9750 w 10000"/>
                <a:gd name="connsiteY26" fmla="*/ 4016 h 10000"/>
                <a:gd name="connsiteX27" fmla="*/ 9285 w 10000"/>
                <a:gd name="connsiteY27" fmla="*/ 5384 h 10000"/>
                <a:gd name="connsiteX28" fmla="*/ 8712 w 10000"/>
                <a:gd name="connsiteY28" fmla="*/ 4186 h 10000"/>
                <a:gd name="connsiteX29" fmla="*/ 8211 w 10000"/>
                <a:gd name="connsiteY29" fmla="*/ 1793 h 10000"/>
                <a:gd name="connsiteX30" fmla="*/ 7352 w 10000"/>
                <a:gd name="connsiteY30" fmla="*/ 767 h 10000"/>
                <a:gd name="connsiteX31" fmla="*/ 7031 w 10000"/>
                <a:gd name="connsiteY31" fmla="*/ 1793 h 10000"/>
                <a:gd name="connsiteX32" fmla="*/ 6708 w 10000"/>
                <a:gd name="connsiteY32" fmla="*/ 2135 h 10000"/>
                <a:gd name="connsiteX33" fmla="*/ 5886 w 10000"/>
                <a:gd name="connsiteY33" fmla="*/ 254 h 10000"/>
                <a:gd name="connsiteX34" fmla="*/ 5098 w 10000"/>
                <a:gd name="connsiteY34" fmla="*/ 939 h 10000"/>
                <a:gd name="connsiteX35" fmla="*/ 4704 w 10000"/>
                <a:gd name="connsiteY35" fmla="*/ 596 h 10000"/>
                <a:gd name="connsiteX36" fmla="*/ 4490 w 10000"/>
                <a:gd name="connsiteY36" fmla="*/ 254 h 10000"/>
                <a:gd name="connsiteX37" fmla="*/ 4025 w 10000"/>
                <a:gd name="connsiteY37" fmla="*/ 767 h 10000"/>
                <a:gd name="connsiteX38" fmla="*/ 3918 w 10000"/>
                <a:gd name="connsiteY38" fmla="*/ 939 h 10000"/>
                <a:gd name="connsiteX39" fmla="*/ 2720 w 10000"/>
                <a:gd name="connsiteY39" fmla="*/ 0 h 10000"/>
                <a:gd name="connsiteX0" fmla="*/ 2720 w 10000"/>
                <a:gd name="connsiteY0" fmla="*/ 0 h 10000"/>
                <a:gd name="connsiteX1" fmla="*/ 2277 w 10000"/>
                <a:gd name="connsiteY1" fmla="*/ 1106 h 10000"/>
                <a:gd name="connsiteX2" fmla="*/ 1410 w 10000"/>
                <a:gd name="connsiteY2" fmla="*/ 1538 h 10000"/>
                <a:gd name="connsiteX3" fmla="*/ 913 w 10000"/>
                <a:gd name="connsiteY3" fmla="*/ 2990 h 10000"/>
                <a:gd name="connsiteX4" fmla="*/ 697 w 10000"/>
                <a:gd name="connsiteY4" fmla="*/ 2648 h 10000"/>
                <a:gd name="connsiteX5" fmla="*/ 89 w 10000"/>
                <a:gd name="connsiteY5" fmla="*/ 3332 h 10000"/>
                <a:gd name="connsiteX6" fmla="*/ 18 w 10000"/>
                <a:gd name="connsiteY6" fmla="*/ 5042 h 10000"/>
                <a:gd name="connsiteX7" fmla="*/ 662 w 10000"/>
                <a:gd name="connsiteY7" fmla="*/ 6922 h 10000"/>
                <a:gd name="connsiteX8" fmla="*/ 1270 w 10000"/>
                <a:gd name="connsiteY8" fmla="*/ 6238 h 10000"/>
                <a:gd name="connsiteX9" fmla="*/ 1735 w 10000"/>
                <a:gd name="connsiteY9" fmla="*/ 7948 h 10000"/>
                <a:gd name="connsiteX10" fmla="*/ 2057 w 10000"/>
                <a:gd name="connsiteY10" fmla="*/ 8633 h 10000"/>
                <a:gd name="connsiteX11" fmla="*/ 2165 w 10000"/>
                <a:gd name="connsiteY11" fmla="*/ 8803 h 10000"/>
                <a:gd name="connsiteX12" fmla="*/ 2594 w 10000"/>
                <a:gd name="connsiteY12" fmla="*/ 7607 h 10000"/>
                <a:gd name="connsiteX13" fmla="*/ 3238 w 10000"/>
                <a:gd name="connsiteY13" fmla="*/ 8803 h 10000"/>
                <a:gd name="connsiteX14" fmla="*/ 3559 w 10000"/>
                <a:gd name="connsiteY14" fmla="*/ 9487 h 10000"/>
                <a:gd name="connsiteX15" fmla="*/ 4240 w 10000"/>
                <a:gd name="connsiteY15" fmla="*/ 8461 h 10000"/>
                <a:gd name="connsiteX16" fmla="*/ 5492 w 10000"/>
                <a:gd name="connsiteY16" fmla="*/ 10000 h 10000"/>
                <a:gd name="connsiteX17" fmla="*/ 5922 w 10000"/>
                <a:gd name="connsiteY17" fmla="*/ 7094 h 10000"/>
                <a:gd name="connsiteX18" fmla="*/ 6279 w 10000"/>
                <a:gd name="connsiteY18" fmla="*/ 8290 h 10000"/>
                <a:gd name="connsiteX19" fmla="*/ 6780 w 10000"/>
                <a:gd name="connsiteY19" fmla="*/ 9316 h 10000"/>
                <a:gd name="connsiteX20" fmla="*/ 7066 w 10000"/>
                <a:gd name="connsiteY20" fmla="*/ 9145 h 10000"/>
                <a:gd name="connsiteX21" fmla="*/ 7388 w 10000"/>
                <a:gd name="connsiteY21" fmla="*/ 7435 h 10000"/>
                <a:gd name="connsiteX22" fmla="*/ 7817 w 10000"/>
                <a:gd name="connsiteY22" fmla="*/ 8290 h 10000"/>
                <a:gd name="connsiteX23" fmla="*/ 7817 w 10000"/>
                <a:gd name="connsiteY23" fmla="*/ 6410 h 10000"/>
                <a:gd name="connsiteX24" fmla="*/ 8819 w 10000"/>
                <a:gd name="connsiteY24" fmla="*/ 6922 h 10000"/>
                <a:gd name="connsiteX25" fmla="*/ 10000 w 10000"/>
                <a:gd name="connsiteY25" fmla="*/ 5212 h 10000"/>
                <a:gd name="connsiteX26" fmla="*/ 9750 w 10000"/>
                <a:gd name="connsiteY26" fmla="*/ 4016 h 10000"/>
                <a:gd name="connsiteX27" fmla="*/ 9285 w 10000"/>
                <a:gd name="connsiteY27" fmla="*/ 5384 h 10000"/>
                <a:gd name="connsiteX28" fmla="*/ 8712 w 10000"/>
                <a:gd name="connsiteY28" fmla="*/ 4186 h 10000"/>
                <a:gd name="connsiteX29" fmla="*/ 8211 w 10000"/>
                <a:gd name="connsiteY29" fmla="*/ 1793 h 10000"/>
                <a:gd name="connsiteX30" fmla="*/ 7352 w 10000"/>
                <a:gd name="connsiteY30" fmla="*/ 767 h 10000"/>
                <a:gd name="connsiteX31" fmla="*/ 7031 w 10000"/>
                <a:gd name="connsiteY31" fmla="*/ 1793 h 10000"/>
                <a:gd name="connsiteX32" fmla="*/ 6708 w 10000"/>
                <a:gd name="connsiteY32" fmla="*/ 2135 h 10000"/>
                <a:gd name="connsiteX33" fmla="*/ 5886 w 10000"/>
                <a:gd name="connsiteY33" fmla="*/ 254 h 10000"/>
                <a:gd name="connsiteX34" fmla="*/ 5098 w 10000"/>
                <a:gd name="connsiteY34" fmla="*/ 939 h 10000"/>
                <a:gd name="connsiteX35" fmla="*/ 4704 w 10000"/>
                <a:gd name="connsiteY35" fmla="*/ 596 h 10000"/>
                <a:gd name="connsiteX36" fmla="*/ 4490 w 10000"/>
                <a:gd name="connsiteY36" fmla="*/ 254 h 10000"/>
                <a:gd name="connsiteX37" fmla="*/ 4025 w 10000"/>
                <a:gd name="connsiteY37" fmla="*/ 767 h 10000"/>
                <a:gd name="connsiteX38" fmla="*/ 3918 w 10000"/>
                <a:gd name="connsiteY38" fmla="*/ 939 h 10000"/>
                <a:gd name="connsiteX39" fmla="*/ 2720 w 10000"/>
                <a:gd name="connsiteY39" fmla="*/ 0 h 10000"/>
                <a:gd name="connsiteX0" fmla="*/ 2720 w 10000"/>
                <a:gd name="connsiteY0" fmla="*/ 0 h 10000"/>
                <a:gd name="connsiteX1" fmla="*/ 2277 w 10000"/>
                <a:gd name="connsiteY1" fmla="*/ 1106 h 10000"/>
                <a:gd name="connsiteX2" fmla="*/ 918 w 10000"/>
                <a:gd name="connsiteY2" fmla="*/ 649 h 10000"/>
                <a:gd name="connsiteX3" fmla="*/ 913 w 10000"/>
                <a:gd name="connsiteY3" fmla="*/ 2990 h 10000"/>
                <a:gd name="connsiteX4" fmla="*/ 697 w 10000"/>
                <a:gd name="connsiteY4" fmla="*/ 2648 h 10000"/>
                <a:gd name="connsiteX5" fmla="*/ 89 w 10000"/>
                <a:gd name="connsiteY5" fmla="*/ 3332 h 10000"/>
                <a:gd name="connsiteX6" fmla="*/ 18 w 10000"/>
                <a:gd name="connsiteY6" fmla="*/ 5042 h 10000"/>
                <a:gd name="connsiteX7" fmla="*/ 662 w 10000"/>
                <a:gd name="connsiteY7" fmla="*/ 6922 h 10000"/>
                <a:gd name="connsiteX8" fmla="*/ 1270 w 10000"/>
                <a:gd name="connsiteY8" fmla="*/ 6238 h 10000"/>
                <a:gd name="connsiteX9" fmla="*/ 1735 w 10000"/>
                <a:gd name="connsiteY9" fmla="*/ 7948 h 10000"/>
                <a:gd name="connsiteX10" fmla="*/ 2057 w 10000"/>
                <a:gd name="connsiteY10" fmla="*/ 8633 h 10000"/>
                <a:gd name="connsiteX11" fmla="*/ 2165 w 10000"/>
                <a:gd name="connsiteY11" fmla="*/ 8803 h 10000"/>
                <a:gd name="connsiteX12" fmla="*/ 2594 w 10000"/>
                <a:gd name="connsiteY12" fmla="*/ 7607 h 10000"/>
                <a:gd name="connsiteX13" fmla="*/ 3238 w 10000"/>
                <a:gd name="connsiteY13" fmla="*/ 8803 h 10000"/>
                <a:gd name="connsiteX14" fmla="*/ 3559 w 10000"/>
                <a:gd name="connsiteY14" fmla="*/ 9487 h 10000"/>
                <a:gd name="connsiteX15" fmla="*/ 4240 w 10000"/>
                <a:gd name="connsiteY15" fmla="*/ 8461 h 10000"/>
                <a:gd name="connsiteX16" fmla="*/ 5492 w 10000"/>
                <a:gd name="connsiteY16" fmla="*/ 10000 h 10000"/>
                <a:gd name="connsiteX17" fmla="*/ 5922 w 10000"/>
                <a:gd name="connsiteY17" fmla="*/ 7094 h 10000"/>
                <a:gd name="connsiteX18" fmla="*/ 6279 w 10000"/>
                <a:gd name="connsiteY18" fmla="*/ 8290 h 10000"/>
                <a:gd name="connsiteX19" fmla="*/ 6780 w 10000"/>
                <a:gd name="connsiteY19" fmla="*/ 9316 h 10000"/>
                <a:gd name="connsiteX20" fmla="*/ 7066 w 10000"/>
                <a:gd name="connsiteY20" fmla="*/ 9145 h 10000"/>
                <a:gd name="connsiteX21" fmla="*/ 7388 w 10000"/>
                <a:gd name="connsiteY21" fmla="*/ 7435 h 10000"/>
                <a:gd name="connsiteX22" fmla="*/ 7817 w 10000"/>
                <a:gd name="connsiteY22" fmla="*/ 8290 h 10000"/>
                <a:gd name="connsiteX23" fmla="*/ 7817 w 10000"/>
                <a:gd name="connsiteY23" fmla="*/ 6410 h 10000"/>
                <a:gd name="connsiteX24" fmla="*/ 8819 w 10000"/>
                <a:gd name="connsiteY24" fmla="*/ 6922 h 10000"/>
                <a:gd name="connsiteX25" fmla="*/ 10000 w 10000"/>
                <a:gd name="connsiteY25" fmla="*/ 5212 h 10000"/>
                <a:gd name="connsiteX26" fmla="*/ 9750 w 10000"/>
                <a:gd name="connsiteY26" fmla="*/ 4016 h 10000"/>
                <a:gd name="connsiteX27" fmla="*/ 9285 w 10000"/>
                <a:gd name="connsiteY27" fmla="*/ 5384 h 10000"/>
                <a:gd name="connsiteX28" fmla="*/ 8712 w 10000"/>
                <a:gd name="connsiteY28" fmla="*/ 4186 h 10000"/>
                <a:gd name="connsiteX29" fmla="*/ 8211 w 10000"/>
                <a:gd name="connsiteY29" fmla="*/ 1793 h 10000"/>
                <a:gd name="connsiteX30" fmla="*/ 7352 w 10000"/>
                <a:gd name="connsiteY30" fmla="*/ 767 h 10000"/>
                <a:gd name="connsiteX31" fmla="*/ 7031 w 10000"/>
                <a:gd name="connsiteY31" fmla="*/ 1793 h 10000"/>
                <a:gd name="connsiteX32" fmla="*/ 6708 w 10000"/>
                <a:gd name="connsiteY32" fmla="*/ 2135 h 10000"/>
                <a:gd name="connsiteX33" fmla="*/ 5886 w 10000"/>
                <a:gd name="connsiteY33" fmla="*/ 254 h 10000"/>
                <a:gd name="connsiteX34" fmla="*/ 5098 w 10000"/>
                <a:gd name="connsiteY34" fmla="*/ 939 h 10000"/>
                <a:gd name="connsiteX35" fmla="*/ 4704 w 10000"/>
                <a:gd name="connsiteY35" fmla="*/ 596 h 10000"/>
                <a:gd name="connsiteX36" fmla="*/ 4490 w 10000"/>
                <a:gd name="connsiteY36" fmla="*/ 254 h 10000"/>
                <a:gd name="connsiteX37" fmla="*/ 4025 w 10000"/>
                <a:gd name="connsiteY37" fmla="*/ 767 h 10000"/>
                <a:gd name="connsiteX38" fmla="*/ 3918 w 10000"/>
                <a:gd name="connsiteY38" fmla="*/ 939 h 10000"/>
                <a:gd name="connsiteX39" fmla="*/ 2720 w 10000"/>
                <a:gd name="connsiteY39" fmla="*/ 0 h 10000"/>
                <a:gd name="connsiteX0" fmla="*/ 2720 w 10000"/>
                <a:gd name="connsiteY0" fmla="*/ 0 h 10000"/>
                <a:gd name="connsiteX1" fmla="*/ 2228 w 10000"/>
                <a:gd name="connsiteY1" fmla="*/ 542 h 10000"/>
                <a:gd name="connsiteX2" fmla="*/ 918 w 10000"/>
                <a:gd name="connsiteY2" fmla="*/ 649 h 10000"/>
                <a:gd name="connsiteX3" fmla="*/ 913 w 10000"/>
                <a:gd name="connsiteY3" fmla="*/ 2990 h 10000"/>
                <a:gd name="connsiteX4" fmla="*/ 697 w 10000"/>
                <a:gd name="connsiteY4" fmla="*/ 2648 h 10000"/>
                <a:gd name="connsiteX5" fmla="*/ 89 w 10000"/>
                <a:gd name="connsiteY5" fmla="*/ 3332 h 10000"/>
                <a:gd name="connsiteX6" fmla="*/ 18 w 10000"/>
                <a:gd name="connsiteY6" fmla="*/ 5042 h 10000"/>
                <a:gd name="connsiteX7" fmla="*/ 662 w 10000"/>
                <a:gd name="connsiteY7" fmla="*/ 6922 h 10000"/>
                <a:gd name="connsiteX8" fmla="*/ 1270 w 10000"/>
                <a:gd name="connsiteY8" fmla="*/ 6238 h 10000"/>
                <a:gd name="connsiteX9" fmla="*/ 1735 w 10000"/>
                <a:gd name="connsiteY9" fmla="*/ 7948 h 10000"/>
                <a:gd name="connsiteX10" fmla="*/ 2057 w 10000"/>
                <a:gd name="connsiteY10" fmla="*/ 8633 h 10000"/>
                <a:gd name="connsiteX11" fmla="*/ 2165 w 10000"/>
                <a:gd name="connsiteY11" fmla="*/ 8803 h 10000"/>
                <a:gd name="connsiteX12" fmla="*/ 2594 w 10000"/>
                <a:gd name="connsiteY12" fmla="*/ 7607 h 10000"/>
                <a:gd name="connsiteX13" fmla="*/ 3238 w 10000"/>
                <a:gd name="connsiteY13" fmla="*/ 8803 h 10000"/>
                <a:gd name="connsiteX14" fmla="*/ 3559 w 10000"/>
                <a:gd name="connsiteY14" fmla="*/ 9487 h 10000"/>
                <a:gd name="connsiteX15" fmla="*/ 4240 w 10000"/>
                <a:gd name="connsiteY15" fmla="*/ 8461 h 10000"/>
                <a:gd name="connsiteX16" fmla="*/ 5492 w 10000"/>
                <a:gd name="connsiteY16" fmla="*/ 10000 h 10000"/>
                <a:gd name="connsiteX17" fmla="*/ 5922 w 10000"/>
                <a:gd name="connsiteY17" fmla="*/ 7094 h 10000"/>
                <a:gd name="connsiteX18" fmla="*/ 6279 w 10000"/>
                <a:gd name="connsiteY18" fmla="*/ 8290 h 10000"/>
                <a:gd name="connsiteX19" fmla="*/ 6780 w 10000"/>
                <a:gd name="connsiteY19" fmla="*/ 9316 h 10000"/>
                <a:gd name="connsiteX20" fmla="*/ 7066 w 10000"/>
                <a:gd name="connsiteY20" fmla="*/ 9145 h 10000"/>
                <a:gd name="connsiteX21" fmla="*/ 7388 w 10000"/>
                <a:gd name="connsiteY21" fmla="*/ 7435 h 10000"/>
                <a:gd name="connsiteX22" fmla="*/ 7817 w 10000"/>
                <a:gd name="connsiteY22" fmla="*/ 8290 h 10000"/>
                <a:gd name="connsiteX23" fmla="*/ 7817 w 10000"/>
                <a:gd name="connsiteY23" fmla="*/ 6410 h 10000"/>
                <a:gd name="connsiteX24" fmla="*/ 8819 w 10000"/>
                <a:gd name="connsiteY24" fmla="*/ 6922 h 10000"/>
                <a:gd name="connsiteX25" fmla="*/ 10000 w 10000"/>
                <a:gd name="connsiteY25" fmla="*/ 5212 h 10000"/>
                <a:gd name="connsiteX26" fmla="*/ 9750 w 10000"/>
                <a:gd name="connsiteY26" fmla="*/ 4016 h 10000"/>
                <a:gd name="connsiteX27" fmla="*/ 9285 w 10000"/>
                <a:gd name="connsiteY27" fmla="*/ 5384 h 10000"/>
                <a:gd name="connsiteX28" fmla="*/ 8712 w 10000"/>
                <a:gd name="connsiteY28" fmla="*/ 4186 h 10000"/>
                <a:gd name="connsiteX29" fmla="*/ 8211 w 10000"/>
                <a:gd name="connsiteY29" fmla="*/ 1793 h 10000"/>
                <a:gd name="connsiteX30" fmla="*/ 7352 w 10000"/>
                <a:gd name="connsiteY30" fmla="*/ 767 h 10000"/>
                <a:gd name="connsiteX31" fmla="*/ 7031 w 10000"/>
                <a:gd name="connsiteY31" fmla="*/ 1793 h 10000"/>
                <a:gd name="connsiteX32" fmla="*/ 6708 w 10000"/>
                <a:gd name="connsiteY32" fmla="*/ 2135 h 10000"/>
                <a:gd name="connsiteX33" fmla="*/ 5886 w 10000"/>
                <a:gd name="connsiteY33" fmla="*/ 254 h 10000"/>
                <a:gd name="connsiteX34" fmla="*/ 5098 w 10000"/>
                <a:gd name="connsiteY34" fmla="*/ 939 h 10000"/>
                <a:gd name="connsiteX35" fmla="*/ 4704 w 10000"/>
                <a:gd name="connsiteY35" fmla="*/ 596 h 10000"/>
                <a:gd name="connsiteX36" fmla="*/ 4490 w 10000"/>
                <a:gd name="connsiteY36" fmla="*/ 254 h 10000"/>
                <a:gd name="connsiteX37" fmla="*/ 4025 w 10000"/>
                <a:gd name="connsiteY37" fmla="*/ 767 h 10000"/>
                <a:gd name="connsiteX38" fmla="*/ 3918 w 10000"/>
                <a:gd name="connsiteY38" fmla="*/ 939 h 10000"/>
                <a:gd name="connsiteX39" fmla="*/ 2720 w 10000"/>
                <a:gd name="connsiteY39" fmla="*/ 0 h 10000"/>
                <a:gd name="connsiteX0" fmla="*/ 2720 w 10000"/>
                <a:gd name="connsiteY0" fmla="*/ 0 h 10000"/>
                <a:gd name="connsiteX1" fmla="*/ 2228 w 10000"/>
                <a:gd name="connsiteY1" fmla="*/ 542 h 10000"/>
                <a:gd name="connsiteX2" fmla="*/ 918 w 10000"/>
                <a:gd name="connsiteY2" fmla="*/ 649 h 10000"/>
                <a:gd name="connsiteX3" fmla="*/ 913 w 10000"/>
                <a:gd name="connsiteY3" fmla="*/ 2990 h 10000"/>
                <a:gd name="connsiteX4" fmla="*/ 697 w 10000"/>
                <a:gd name="connsiteY4" fmla="*/ 2648 h 10000"/>
                <a:gd name="connsiteX5" fmla="*/ 89 w 10000"/>
                <a:gd name="connsiteY5" fmla="*/ 3332 h 10000"/>
                <a:gd name="connsiteX6" fmla="*/ 18 w 10000"/>
                <a:gd name="connsiteY6" fmla="*/ 5042 h 10000"/>
                <a:gd name="connsiteX7" fmla="*/ 662 w 10000"/>
                <a:gd name="connsiteY7" fmla="*/ 6922 h 10000"/>
                <a:gd name="connsiteX8" fmla="*/ 1270 w 10000"/>
                <a:gd name="connsiteY8" fmla="*/ 6238 h 10000"/>
                <a:gd name="connsiteX9" fmla="*/ 1735 w 10000"/>
                <a:gd name="connsiteY9" fmla="*/ 7948 h 10000"/>
                <a:gd name="connsiteX10" fmla="*/ 2057 w 10000"/>
                <a:gd name="connsiteY10" fmla="*/ 8633 h 10000"/>
                <a:gd name="connsiteX11" fmla="*/ 2165 w 10000"/>
                <a:gd name="connsiteY11" fmla="*/ 8803 h 10000"/>
                <a:gd name="connsiteX12" fmla="*/ 2594 w 10000"/>
                <a:gd name="connsiteY12" fmla="*/ 7607 h 10000"/>
                <a:gd name="connsiteX13" fmla="*/ 3238 w 10000"/>
                <a:gd name="connsiteY13" fmla="*/ 8803 h 10000"/>
                <a:gd name="connsiteX14" fmla="*/ 3559 w 10000"/>
                <a:gd name="connsiteY14" fmla="*/ 9487 h 10000"/>
                <a:gd name="connsiteX15" fmla="*/ 4240 w 10000"/>
                <a:gd name="connsiteY15" fmla="*/ 8461 h 10000"/>
                <a:gd name="connsiteX16" fmla="*/ 5492 w 10000"/>
                <a:gd name="connsiteY16" fmla="*/ 10000 h 10000"/>
                <a:gd name="connsiteX17" fmla="*/ 5922 w 10000"/>
                <a:gd name="connsiteY17" fmla="*/ 7094 h 10000"/>
                <a:gd name="connsiteX18" fmla="*/ 6279 w 10000"/>
                <a:gd name="connsiteY18" fmla="*/ 8290 h 10000"/>
                <a:gd name="connsiteX19" fmla="*/ 6780 w 10000"/>
                <a:gd name="connsiteY19" fmla="*/ 9316 h 10000"/>
                <a:gd name="connsiteX20" fmla="*/ 7066 w 10000"/>
                <a:gd name="connsiteY20" fmla="*/ 9145 h 10000"/>
                <a:gd name="connsiteX21" fmla="*/ 7388 w 10000"/>
                <a:gd name="connsiteY21" fmla="*/ 7435 h 10000"/>
                <a:gd name="connsiteX22" fmla="*/ 7817 w 10000"/>
                <a:gd name="connsiteY22" fmla="*/ 8290 h 10000"/>
                <a:gd name="connsiteX23" fmla="*/ 7817 w 10000"/>
                <a:gd name="connsiteY23" fmla="*/ 6410 h 10000"/>
                <a:gd name="connsiteX24" fmla="*/ 8819 w 10000"/>
                <a:gd name="connsiteY24" fmla="*/ 6922 h 10000"/>
                <a:gd name="connsiteX25" fmla="*/ 10000 w 10000"/>
                <a:gd name="connsiteY25" fmla="*/ 5212 h 10000"/>
                <a:gd name="connsiteX26" fmla="*/ 9750 w 10000"/>
                <a:gd name="connsiteY26" fmla="*/ 4016 h 10000"/>
                <a:gd name="connsiteX27" fmla="*/ 9285 w 10000"/>
                <a:gd name="connsiteY27" fmla="*/ 5384 h 10000"/>
                <a:gd name="connsiteX28" fmla="*/ 8712 w 10000"/>
                <a:gd name="connsiteY28" fmla="*/ 4186 h 10000"/>
                <a:gd name="connsiteX29" fmla="*/ 8211 w 10000"/>
                <a:gd name="connsiteY29" fmla="*/ 1793 h 10000"/>
                <a:gd name="connsiteX30" fmla="*/ 7352 w 10000"/>
                <a:gd name="connsiteY30" fmla="*/ 767 h 10000"/>
                <a:gd name="connsiteX31" fmla="*/ 7031 w 10000"/>
                <a:gd name="connsiteY31" fmla="*/ 1793 h 10000"/>
                <a:gd name="connsiteX32" fmla="*/ 6708 w 10000"/>
                <a:gd name="connsiteY32" fmla="*/ 2135 h 10000"/>
                <a:gd name="connsiteX33" fmla="*/ 5886 w 10000"/>
                <a:gd name="connsiteY33" fmla="*/ 254 h 10000"/>
                <a:gd name="connsiteX34" fmla="*/ 5098 w 10000"/>
                <a:gd name="connsiteY34" fmla="*/ 939 h 10000"/>
                <a:gd name="connsiteX35" fmla="*/ 4704 w 10000"/>
                <a:gd name="connsiteY35" fmla="*/ 596 h 10000"/>
                <a:gd name="connsiteX36" fmla="*/ 4490 w 10000"/>
                <a:gd name="connsiteY36" fmla="*/ 254 h 10000"/>
                <a:gd name="connsiteX37" fmla="*/ 4025 w 10000"/>
                <a:gd name="connsiteY37" fmla="*/ 767 h 10000"/>
                <a:gd name="connsiteX38" fmla="*/ 3492 w 10000"/>
                <a:gd name="connsiteY38" fmla="*/ 1459 h 10000"/>
                <a:gd name="connsiteX39" fmla="*/ 2720 w 10000"/>
                <a:gd name="connsiteY39" fmla="*/ 0 h 10000"/>
                <a:gd name="connsiteX0" fmla="*/ 2720 w 10000"/>
                <a:gd name="connsiteY0" fmla="*/ 22 h 10022"/>
                <a:gd name="connsiteX1" fmla="*/ 2228 w 10000"/>
                <a:gd name="connsiteY1" fmla="*/ 564 h 10022"/>
                <a:gd name="connsiteX2" fmla="*/ 918 w 10000"/>
                <a:gd name="connsiteY2" fmla="*/ 671 h 10022"/>
                <a:gd name="connsiteX3" fmla="*/ 913 w 10000"/>
                <a:gd name="connsiteY3" fmla="*/ 3012 h 10022"/>
                <a:gd name="connsiteX4" fmla="*/ 697 w 10000"/>
                <a:gd name="connsiteY4" fmla="*/ 2670 h 10022"/>
                <a:gd name="connsiteX5" fmla="*/ 89 w 10000"/>
                <a:gd name="connsiteY5" fmla="*/ 3354 h 10022"/>
                <a:gd name="connsiteX6" fmla="*/ 18 w 10000"/>
                <a:gd name="connsiteY6" fmla="*/ 5064 h 10022"/>
                <a:gd name="connsiteX7" fmla="*/ 662 w 10000"/>
                <a:gd name="connsiteY7" fmla="*/ 6944 h 10022"/>
                <a:gd name="connsiteX8" fmla="*/ 1270 w 10000"/>
                <a:gd name="connsiteY8" fmla="*/ 6260 h 10022"/>
                <a:gd name="connsiteX9" fmla="*/ 1735 w 10000"/>
                <a:gd name="connsiteY9" fmla="*/ 7970 h 10022"/>
                <a:gd name="connsiteX10" fmla="*/ 2057 w 10000"/>
                <a:gd name="connsiteY10" fmla="*/ 8655 h 10022"/>
                <a:gd name="connsiteX11" fmla="*/ 2165 w 10000"/>
                <a:gd name="connsiteY11" fmla="*/ 8825 h 10022"/>
                <a:gd name="connsiteX12" fmla="*/ 2594 w 10000"/>
                <a:gd name="connsiteY12" fmla="*/ 7629 h 10022"/>
                <a:gd name="connsiteX13" fmla="*/ 3238 w 10000"/>
                <a:gd name="connsiteY13" fmla="*/ 8825 h 10022"/>
                <a:gd name="connsiteX14" fmla="*/ 3559 w 10000"/>
                <a:gd name="connsiteY14" fmla="*/ 9509 h 10022"/>
                <a:gd name="connsiteX15" fmla="*/ 4240 w 10000"/>
                <a:gd name="connsiteY15" fmla="*/ 8483 h 10022"/>
                <a:gd name="connsiteX16" fmla="*/ 5492 w 10000"/>
                <a:gd name="connsiteY16" fmla="*/ 10022 h 10022"/>
                <a:gd name="connsiteX17" fmla="*/ 5922 w 10000"/>
                <a:gd name="connsiteY17" fmla="*/ 7116 h 10022"/>
                <a:gd name="connsiteX18" fmla="*/ 6279 w 10000"/>
                <a:gd name="connsiteY18" fmla="*/ 8312 h 10022"/>
                <a:gd name="connsiteX19" fmla="*/ 6780 w 10000"/>
                <a:gd name="connsiteY19" fmla="*/ 9338 h 10022"/>
                <a:gd name="connsiteX20" fmla="*/ 7066 w 10000"/>
                <a:gd name="connsiteY20" fmla="*/ 9167 h 10022"/>
                <a:gd name="connsiteX21" fmla="*/ 7388 w 10000"/>
                <a:gd name="connsiteY21" fmla="*/ 7457 h 10022"/>
                <a:gd name="connsiteX22" fmla="*/ 7817 w 10000"/>
                <a:gd name="connsiteY22" fmla="*/ 8312 h 10022"/>
                <a:gd name="connsiteX23" fmla="*/ 7817 w 10000"/>
                <a:gd name="connsiteY23" fmla="*/ 6432 h 10022"/>
                <a:gd name="connsiteX24" fmla="*/ 8819 w 10000"/>
                <a:gd name="connsiteY24" fmla="*/ 6944 h 10022"/>
                <a:gd name="connsiteX25" fmla="*/ 10000 w 10000"/>
                <a:gd name="connsiteY25" fmla="*/ 5234 h 10022"/>
                <a:gd name="connsiteX26" fmla="*/ 9750 w 10000"/>
                <a:gd name="connsiteY26" fmla="*/ 4038 h 10022"/>
                <a:gd name="connsiteX27" fmla="*/ 9285 w 10000"/>
                <a:gd name="connsiteY27" fmla="*/ 5406 h 10022"/>
                <a:gd name="connsiteX28" fmla="*/ 8712 w 10000"/>
                <a:gd name="connsiteY28" fmla="*/ 4208 h 10022"/>
                <a:gd name="connsiteX29" fmla="*/ 8211 w 10000"/>
                <a:gd name="connsiteY29" fmla="*/ 1815 h 10022"/>
                <a:gd name="connsiteX30" fmla="*/ 7352 w 10000"/>
                <a:gd name="connsiteY30" fmla="*/ 789 h 10022"/>
                <a:gd name="connsiteX31" fmla="*/ 7031 w 10000"/>
                <a:gd name="connsiteY31" fmla="*/ 1815 h 10022"/>
                <a:gd name="connsiteX32" fmla="*/ 6708 w 10000"/>
                <a:gd name="connsiteY32" fmla="*/ 2157 h 10022"/>
                <a:gd name="connsiteX33" fmla="*/ 5886 w 10000"/>
                <a:gd name="connsiteY33" fmla="*/ 276 h 10022"/>
                <a:gd name="connsiteX34" fmla="*/ 5098 w 10000"/>
                <a:gd name="connsiteY34" fmla="*/ 961 h 10022"/>
                <a:gd name="connsiteX35" fmla="*/ 4704 w 10000"/>
                <a:gd name="connsiteY35" fmla="*/ 618 h 10022"/>
                <a:gd name="connsiteX36" fmla="*/ 4490 w 10000"/>
                <a:gd name="connsiteY36" fmla="*/ 276 h 10022"/>
                <a:gd name="connsiteX37" fmla="*/ 3599 w 10000"/>
                <a:gd name="connsiteY37" fmla="*/ 182 h 10022"/>
                <a:gd name="connsiteX38" fmla="*/ 3492 w 10000"/>
                <a:gd name="connsiteY38" fmla="*/ 1481 h 10022"/>
                <a:gd name="connsiteX39" fmla="*/ 2720 w 10000"/>
                <a:gd name="connsiteY39" fmla="*/ 22 h 10022"/>
                <a:gd name="connsiteX0" fmla="*/ 2720 w 10000"/>
                <a:gd name="connsiteY0" fmla="*/ 34 h 10034"/>
                <a:gd name="connsiteX1" fmla="*/ 2228 w 10000"/>
                <a:gd name="connsiteY1" fmla="*/ 576 h 10034"/>
                <a:gd name="connsiteX2" fmla="*/ 918 w 10000"/>
                <a:gd name="connsiteY2" fmla="*/ 683 h 10034"/>
                <a:gd name="connsiteX3" fmla="*/ 913 w 10000"/>
                <a:gd name="connsiteY3" fmla="*/ 3024 h 10034"/>
                <a:gd name="connsiteX4" fmla="*/ 697 w 10000"/>
                <a:gd name="connsiteY4" fmla="*/ 2682 h 10034"/>
                <a:gd name="connsiteX5" fmla="*/ 89 w 10000"/>
                <a:gd name="connsiteY5" fmla="*/ 3366 h 10034"/>
                <a:gd name="connsiteX6" fmla="*/ 18 w 10000"/>
                <a:gd name="connsiteY6" fmla="*/ 5076 h 10034"/>
                <a:gd name="connsiteX7" fmla="*/ 662 w 10000"/>
                <a:gd name="connsiteY7" fmla="*/ 6956 h 10034"/>
                <a:gd name="connsiteX8" fmla="*/ 1270 w 10000"/>
                <a:gd name="connsiteY8" fmla="*/ 6272 h 10034"/>
                <a:gd name="connsiteX9" fmla="*/ 1735 w 10000"/>
                <a:gd name="connsiteY9" fmla="*/ 7982 h 10034"/>
                <a:gd name="connsiteX10" fmla="*/ 2057 w 10000"/>
                <a:gd name="connsiteY10" fmla="*/ 8667 h 10034"/>
                <a:gd name="connsiteX11" fmla="*/ 2165 w 10000"/>
                <a:gd name="connsiteY11" fmla="*/ 8837 h 10034"/>
                <a:gd name="connsiteX12" fmla="*/ 2594 w 10000"/>
                <a:gd name="connsiteY12" fmla="*/ 7641 h 10034"/>
                <a:gd name="connsiteX13" fmla="*/ 3238 w 10000"/>
                <a:gd name="connsiteY13" fmla="*/ 8837 h 10034"/>
                <a:gd name="connsiteX14" fmla="*/ 3559 w 10000"/>
                <a:gd name="connsiteY14" fmla="*/ 9521 h 10034"/>
                <a:gd name="connsiteX15" fmla="*/ 4240 w 10000"/>
                <a:gd name="connsiteY15" fmla="*/ 8495 h 10034"/>
                <a:gd name="connsiteX16" fmla="*/ 5492 w 10000"/>
                <a:gd name="connsiteY16" fmla="*/ 10034 h 10034"/>
                <a:gd name="connsiteX17" fmla="*/ 5922 w 10000"/>
                <a:gd name="connsiteY17" fmla="*/ 7128 h 10034"/>
                <a:gd name="connsiteX18" fmla="*/ 6279 w 10000"/>
                <a:gd name="connsiteY18" fmla="*/ 8324 h 10034"/>
                <a:gd name="connsiteX19" fmla="*/ 6780 w 10000"/>
                <a:gd name="connsiteY19" fmla="*/ 9350 h 10034"/>
                <a:gd name="connsiteX20" fmla="*/ 7066 w 10000"/>
                <a:gd name="connsiteY20" fmla="*/ 9179 h 10034"/>
                <a:gd name="connsiteX21" fmla="*/ 7388 w 10000"/>
                <a:gd name="connsiteY21" fmla="*/ 7469 h 10034"/>
                <a:gd name="connsiteX22" fmla="*/ 7817 w 10000"/>
                <a:gd name="connsiteY22" fmla="*/ 8324 h 10034"/>
                <a:gd name="connsiteX23" fmla="*/ 7817 w 10000"/>
                <a:gd name="connsiteY23" fmla="*/ 6444 h 10034"/>
                <a:gd name="connsiteX24" fmla="*/ 8819 w 10000"/>
                <a:gd name="connsiteY24" fmla="*/ 6956 h 10034"/>
                <a:gd name="connsiteX25" fmla="*/ 10000 w 10000"/>
                <a:gd name="connsiteY25" fmla="*/ 5246 h 10034"/>
                <a:gd name="connsiteX26" fmla="*/ 9750 w 10000"/>
                <a:gd name="connsiteY26" fmla="*/ 4050 h 10034"/>
                <a:gd name="connsiteX27" fmla="*/ 9285 w 10000"/>
                <a:gd name="connsiteY27" fmla="*/ 5418 h 10034"/>
                <a:gd name="connsiteX28" fmla="*/ 8712 w 10000"/>
                <a:gd name="connsiteY28" fmla="*/ 4220 h 10034"/>
                <a:gd name="connsiteX29" fmla="*/ 8211 w 10000"/>
                <a:gd name="connsiteY29" fmla="*/ 1827 h 10034"/>
                <a:gd name="connsiteX30" fmla="*/ 7352 w 10000"/>
                <a:gd name="connsiteY30" fmla="*/ 801 h 10034"/>
                <a:gd name="connsiteX31" fmla="*/ 7031 w 10000"/>
                <a:gd name="connsiteY31" fmla="*/ 1827 h 10034"/>
                <a:gd name="connsiteX32" fmla="*/ 6708 w 10000"/>
                <a:gd name="connsiteY32" fmla="*/ 2169 h 10034"/>
                <a:gd name="connsiteX33" fmla="*/ 5886 w 10000"/>
                <a:gd name="connsiteY33" fmla="*/ 288 h 10034"/>
                <a:gd name="connsiteX34" fmla="*/ 5098 w 10000"/>
                <a:gd name="connsiteY34" fmla="*/ 973 h 10034"/>
                <a:gd name="connsiteX35" fmla="*/ 4490 w 10000"/>
                <a:gd name="connsiteY35" fmla="*/ 288 h 10034"/>
                <a:gd name="connsiteX36" fmla="*/ 3599 w 10000"/>
                <a:gd name="connsiteY36" fmla="*/ 194 h 10034"/>
                <a:gd name="connsiteX37" fmla="*/ 3492 w 10000"/>
                <a:gd name="connsiteY37" fmla="*/ 1493 h 10034"/>
                <a:gd name="connsiteX38" fmla="*/ 2720 w 10000"/>
                <a:gd name="connsiteY38" fmla="*/ 34 h 10034"/>
                <a:gd name="connsiteX0" fmla="*/ 2720 w 10000"/>
                <a:gd name="connsiteY0" fmla="*/ 159 h 10159"/>
                <a:gd name="connsiteX1" fmla="*/ 2228 w 10000"/>
                <a:gd name="connsiteY1" fmla="*/ 701 h 10159"/>
                <a:gd name="connsiteX2" fmla="*/ 918 w 10000"/>
                <a:gd name="connsiteY2" fmla="*/ 808 h 10159"/>
                <a:gd name="connsiteX3" fmla="*/ 913 w 10000"/>
                <a:gd name="connsiteY3" fmla="*/ 3149 h 10159"/>
                <a:gd name="connsiteX4" fmla="*/ 697 w 10000"/>
                <a:gd name="connsiteY4" fmla="*/ 2807 h 10159"/>
                <a:gd name="connsiteX5" fmla="*/ 89 w 10000"/>
                <a:gd name="connsiteY5" fmla="*/ 3491 h 10159"/>
                <a:gd name="connsiteX6" fmla="*/ 18 w 10000"/>
                <a:gd name="connsiteY6" fmla="*/ 5201 h 10159"/>
                <a:gd name="connsiteX7" fmla="*/ 662 w 10000"/>
                <a:gd name="connsiteY7" fmla="*/ 7081 h 10159"/>
                <a:gd name="connsiteX8" fmla="*/ 1270 w 10000"/>
                <a:gd name="connsiteY8" fmla="*/ 6397 h 10159"/>
                <a:gd name="connsiteX9" fmla="*/ 1735 w 10000"/>
                <a:gd name="connsiteY9" fmla="*/ 8107 h 10159"/>
                <a:gd name="connsiteX10" fmla="*/ 2057 w 10000"/>
                <a:gd name="connsiteY10" fmla="*/ 8792 h 10159"/>
                <a:gd name="connsiteX11" fmla="*/ 2165 w 10000"/>
                <a:gd name="connsiteY11" fmla="*/ 8962 h 10159"/>
                <a:gd name="connsiteX12" fmla="*/ 2594 w 10000"/>
                <a:gd name="connsiteY12" fmla="*/ 7766 h 10159"/>
                <a:gd name="connsiteX13" fmla="*/ 3238 w 10000"/>
                <a:gd name="connsiteY13" fmla="*/ 8962 h 10159"/>
                <a:gd name="connsiteX14" fmla="*/ 3559 w 10000"/>
                <a:gd name="connsiteY14" fmla="*/ 9646 h 10159"/>
                <a:gd name="connsiteX15" fmla="*/ 4240 w 10000"/>
                <a:gd name="connsiteY15" fmla="*/ 8620 h 10159"/>
                <a:gd name="connsiteX16" fmla="*/ 5492 w 10000"/>
                <a:gd name="connsiteY16" fmla="*/ 10159 h 10159"/>
                <a:gd name="connsiteX17" fmla="*/ 5922 w 10000"/>
                <a:gd name="connsiteY17" fmla="*/ 7253 h 10159"/>
                <a:gd name="connsiteX18" fmla="*/ 6279 w 10000"/>
                <a:gd name="connsiteY18" fmla="*/ 8449 h 10159"/>
                <a:gd name="connsiteX19" fmla="*/ 6780 w 10000"/>
                <a:gd name="connsiteY19" fmla="*/ 9475 h 10159"/>
                <a:gd name="connsiteX20" fmla="*/ 7066 w 10000"/>
                <a:gd name="connsiteY20" fmla="*/ 9304 h 10159"/>
                <a:gd name="connsiteX21" fmla="*/ 7388 w 10000"/>
                <a:gd name="connsiteY21" fmla="*/ 7594 h 10159"/>
                <a:gd name="connsiteX22" fmla="*/ 7817 w 10000"/>
                <a:gd name="connsiteY22" fmla="*/ 8449 h 10159"/>
                <a:gd name="connsiteX23" fmla="*/ 7817 w 10000"/>
                <a:gd name="connsiteY23" fmla="*/ 6569 h 10159"/>
                <a:gd name="connsiteX24" fmla="*/ 8819 w 10000"/>
                <a:gd name="connsiteY24" fmla="*/ 7081 h 10159"/>
                <a:gd name="connsiteX25" fmla="*/ 10000 w 10000"/>
                <a:gd name="connsiteY25" fmla="*/ 5371 h 10159"/>
                <a:gd name="connsiteX26" fmla="*/ 9750 w 10000"/>
                <a:gd name="connsiteY26" fmla="*/ 4175 h 10159"/>
                <a:gd name="connsiteX27" fmla="*/ 9285 w 10000"/>
                <a:gd name="connsiteY27" fmla="*/ 5543 h 10159"/>
                <a:gd name="connsiteX28" fmla="*/ 8712 w 10000"/>
                <a:gd name="connsiteY28" fmla="*/ 4345 h 10159"/>
                <a:gd name="connsiteX29" fmla="*/ 8211 w 10000"/>
                <a:gd name="connsiteY29" fmla="*/ 1952 h 10159"/>
                <a:gd name="connsiteX30" fmla="*/ 7352 w 10000"/>
                <a:gd name="connsiteY30" fmla="*/ 926 h 10159"/>
                <a:gd name="connsiteX31" fmla="*/ 7031 w 10000"/>
                <a:gd name="connsiteY31" fmla="*/ 1952 h 10159"/>
                <a:gd name="connsiteX32" fmla="*/ 6708 w 10000"/>
                <a:gd name="connsiteY32" fmla="*/ 2294 h 10159"/>
                <a:gd name="connsiteX33" fmla="*/ 5788 w 10000"/>
                <a:gd name="connsiteY33" fmla="*/ 0 h 10159"/>
                <a:gd name="connsiteX34" fmla="*/ 5098 w 10000"/>
                <a:gd name="connsiteY34" fmla="*/ 1098 h 10159"/>
                <a:gd name="connsiteX35" fmla="*/ 4490 w 10000"/>
                <a:gd name="connsiteY35" fmla="*/ 413 h 10159"/>
                <a:gd name="connsiteX36" fmla="*/ 3599 w 10000"/>
                <a:gd name="connsiteY36" fmla="*/ 319 h 10159"/>
                <a:gd name="connsiteX37" fmla="*/ 3492 w 10000"/>
                <a:gd name="connsiteY37" fmla="*/ 1618 h 10159"/>
                <a:gd name="connsiteX38" fmla="*/ 2720 w 10000"/>
                <a:gd name="connsiteY38" fmla="*/ 159 h 10159"/>
                <a:gd name="connsiteX0" fmla="*/ 2720 w 10000"/>
                <a:gd name="connsiteY0" fmla="*/ 159 h 10159"/>
                <a:gd name="connsiteX1" fmla="*/ 2228 w 10000"/>
                <a:gd name="connsiteY1" fmla="*/ 701 h 10159"/>
                <a:gd name="connsiteX2" fmla="*/ 918 w 10000"/>
                <a:gd name="connsiteY2" fmla="*/ 808 h 10159"/>
                <a:gd name="connsiteX3" fmla="*/ 913 w 10000"/>
                <a:gd name="connsiteY3" fmla="*/ 3149 h 10159"/>
                <a:gd name="connsiteX4" fmla="*/ 697 w 10000"/>
                <a:gd name="connsiteY4" fmla="*/ 2807 h 10159"/>
                <a:gd name="connsiteX5" fmla="*/ 89 w 10000"/>
                <a:gd name="connsiteY5" fmla="*/ 3491 h 10159"/>
                <a:gd name="connsiteX6" fmla="*/ 18 w 10000"/>
                <a:gd name="connsiteY6" fmla="*/ 5201 h 10159"/>
                <a:gd name="connsiteX7" fmla="*/ 662 w 10000"/>
                <a:gd name="connsiteY7" fmla="*/ 7081 h 10159"/>
                <a:gd name="connsiteX8" fmla="*/ 1270 w 10000"/>
                <a:gd name="connsiteY8" fmla="*/ 6397 h 10159"/>
                <a:gd name="connsiteX9" fmla="*/ 1735 w 10000"/>
                <a:gd name="connsiteY9" fmla="*/ 8107 h 10159"/>
                <a:gd name="connsiteX10" fmla="*/ 2057 w 10000"/>
                <a:gd name="connsiteY10" fmla="*/ 8792 h 10159"/>
                <a:gd name="connsiteX11" fmla="*/ 2165 w 10000"/>
                <a:gd name="connsiteY11" fmla="*/ 8962 h 10159"/>
                <a:gd name="connsiteX12" fmla="*/ 2594 w 10000"/>
                <a:gd name="connsiteY12" fmla="*/ 7766 h 10159"/>
                <a:gd name="connsiteX13" fmla="*/ 3238 w 10000"/>
                <a:gd name="connsiteY13" fmla="*/ 8962 h 10159"/>
                <a:gd name="connsiteX14" fmla="*/ 3559 w 10000"/>
                <a:gd name="connsiteY14" fmla="*/ 9646 h 10159"/>
                <a:gd name="connsiteX15" fmla="*/ 4240 w 10000"/>
                <a:gd name="connsiteY15" fmla="*/ 8620 h 10159"/>
                <a:gd name="connsiteX16" fmla="*/ 5492 w 10000"/>
                <a:gd name="connsiteY16" fmla="*/ 10159 h 10159"/>
                <a:gd name="connsiteX17" fmla="*/ 5922 w 10000"/>
                <a:gd name="connsiteY17" fmla="*/ 7253 h 10159"/>
                <a:gd name="connsiteX18" fmla="*/ 6279 w 10000"/>
                <a:gd name="connsiteY18" fmla="*/ 8449 h 10159"/>
                <a:gd name="connsiteX19" fmla="*/ 6780 w 10000"/>
                <a:gd name="connsiteY19" fmla="*/ 9475 h 10159"/>
                <a:gd name="connsiteX20" fmla="*/ 7066 w 10000"/>
                <a:gd name="connsiteY20" fmla="*/ 9304 h 10159"/>
                <a:gd name="connsiteX21" fmla="*/ 7388 w 10000"/>
                <a:gd name="connsiteY21" fmla="*/ 7594 h 10159"/>
                <a:gd name="connsiteX22" fmla="*/ 7817 w 10000"/>
                <a:gd name="connsiteY22" fmla="*/ 8449 h 10159"/>
                <a:gd name="connsiteX23" fmla="*/ 7817 w 10000"/>
                <a:gd name="connsiteY23" fmla="*/ 6569 h 10159"/>
                <a:gd name="connsiteX24" fmla="*/ 8819 w 10000"/>
                <a:gd name="connsiteY24" fmla="*/ 7081 h 10159"/>
                <a:gd name="connsiteX25" fmla="*/ 10000 w 10000"/>
                <a:gd name="connsiteY25" fmla="*/ 5371 h 10159"/>
                <a:gd name="connsiteX26" fmla="*/ 9750 w 10000"/>
                <a:gd name="connsiteY26" fmla="*/ 4175 h 10159"/>
                <a:gd name="connsiteX27" fmla="*/ 9285 w 10000"/>
                <a:gd name="connsiteY27" fmla="*/ 5543 h 10159"/>
                <a:gd name="connsiteX28" fmla="*/ 8712 w 10000"/>
                <a:gd name="connsiteY28" fmla="*/ 4345 h 10159"/>
                <a:gd name="connsiteX29" fmla="*/ 8211 w 10000"/>
                <a:gd name="connsiteY29" fmla="*/ 1952 h 10159"/>
                <a:gd name="connsiteX30" fmla="*/ 7352 w 10000"/>
                <a:gd name="connsiteY30" fmla="*/ 926 h 10159"/>
                <a:gd name="connsiteX31" fmla="*/ 7031 w 10000"/>
                <a:gd name="connsiteY31" fmla="*/ 1952 h 10159"/>
                <a:gd name="connsiteX32" fmla="*/ 6511 w 10000"/>
                <a:gd name="connsiteY32" fmla="*/ 1600 h 10159"/>
                <a:gd name="connsiteX33" fmla="*/ 5788 w 10000"/>
                <a:gd name="connsiteY33" fmla="*/ 0 h 10159"/>
                <a:gd name="connsiteX34" fmla="*/ 5098 w 10000"/>
                <a:gd name="connsiteY34" fmla="*/ 1098 h 10159"/>
                <a:gd name="connsiteX35" fmla="*/ 4490 w 10000"/>
                <a:gd name="connsiteY35" fmla="*/ 413 h 10159"/>
                <a:gd name="connsiteX36" fmla="*/ 3599 w 10000"/>
                <a:gd name="connsiteY36" fmla="*/ 319 h 10159"/>
                <a:gd name="connsiteX37" fmla="*/ 3492 w 10000"/>
                <a:gd name="connsiteY37" fmla="*/ 1618 h 10159"/>
                <a:gd name="connsiteX38" fmla="*/ 2720 w 10000"/>
                <a:gd name="connsiteY38" fmla="*/ 159 h 10159"/>
                <a:gd name="connsiteX0" fmla="*/ 2720 w 10000"/>
                <a:gd name="connsiteY0" fmla="*/ 159 h 10159"/>
                <a:gd name="connsiteX1" fmla="*/ 2228 w 10000"/>
                <a:gd name="connsiteY1" fmla="*/ 701 h 10159"/>
                <a:gd name="connsiteX2" fmla="*/ 918 w 10000"/>
                <a:gd name="connsiteY2" fmla="*/ 808 h 10159"/>
                <a:gd name="connsiteX3" fmla="*/ 913 w 10000"/>
                <a:gd name="connsiteY3" fmla="*/ 3149 h 10159"/>
                <a:gd name="connsiteX4" fmla="*/ 697 w 10000"/>
                <a:gd name="connsiteY4" fmla="*/ 2807 h 10159"/>
                <a:gd name="connsiteX5" fmla="*/ 89 w 10000"/>
                <a:gd name="connsiteY5" fmla="*/ 3491 h 10159"/>
                <a:gd name="connsiteX6" fmla="*/ 18 w 10000"/>
                <a:gd name="connsiteY6" fmla="*/ 5201 h 10159"/>
                <a:gd name="connsiteX7" fmla="*/ 662 w 10000"/>
                <a:gd name="connsiteY7" fmla="*/ 7081 h 10159"/>
                <a:gd name="connsiteX8" fmla="*/ 1270 w 10000"/>
                <a:gd name="connsiteY8" fmla="*/ 6397 h 10159"/>
                <a:gd name="connsiteX9" fmla="*/ 1735 w 10000"/>
                <a:gd name="connsiteY9" fmla="*/ 8107 h 10159"/>
                <a:gd name="connsiteX10" fmla="*/ 2057 w 10000"/>
                <a:gd name="connsiteY10" fmla="*/ 8792 h 10159"/>
                <a:gd name="connsiteX11" fmla="*/ 2165 w 10000"/>
                <a:gd name="connsiteY11" fmla="*/ 8962 h 10159"/>
                <a:gd name="connsiteX12" fmla="*/ 2594 w 10000"/>
                <a:gd name="connsiteY12" fmla="*/ 7766 h 10159"/>
                <a:gd name="connsiteX13" fmla="*/ 3238 w 10000"/>
                <a:gd name="connsiteY13" fmla="*/ 8962 h 10159"/>
                <a:gd name="connsiteX14" fmla="*/ 3559 w 10000"/>
                <a:gd name="connsiteY14" fmla="*/ 9646 h 10159"/>
                <a:gd name="connsiteX15" fmla="*/ 4240 w 10000"/>
                <a:gd name="connsiteY15" fmla="*/ 8620 h 10159"/>
                <a:gd name="connsiteX16" fmla="*/ 5492 w 10000"/>
                <a:gd name="connsiteY16" fmla="*/ 10159 h 10159"/>
                <a:gd name="connsiteX17" fmla="*/ 5922 w 10000"/>
                <a:gd name="connsiteY17" fmla="*/ 7253 h 10159"/>
                <a:gd name="connsiteX18" fmla="*/ 6279 w 10000"/>
                <a:gd name="connsiteY18" fmla="*/ 8449 h 10159"/>
                <a:gd name="connsiteX19" fmla="*/ 6780 w 10000"/>
                <a:gd name="connsiteY19" fmla="*/ 9475 h 10159"/>
                <a:gd name="connsiteX20" fmla="*/ 7066 w 10000"/>
                <a:gd name="connsiteY20" fmla="*/ 9304 h 10159"/>
                <a:gd name="connsiteX21" fmla="*/ 7388 w 10000"/>
                <a:gd name="connsiteY21" fmla="*/ 7594 h 10159"/>
                <a:gd name="connsiteX22" fmla="*/ 7817 w 10000"/>
                <a:gd name="connsiteY22" fmla="*/ 8449 h 10159"/>
                <a:gd name="connsiteX23" fmla="*/ 7817 w 10000"/>
                <a:gd name="connsiteY23" fmla="*/ 6569 h 10159"/>
                <a:gd name="connsiteX24" fmla="*/ 8819 w 10000"/>
                <a:gd name="connsiteY24" fmla="*/ 7081 h 10159"/>
                <a:gd name="connsiteX25" fmla="*/ 10000 w 10000"/>
                <a:gd name="connsiteY25" fmla="*/ 5371 h 10159"/>
                <a:gd name="connsiteX26" fmla="*/ 9750 w 10000"/>
                <a:gd name="connsiteY26" fmla="*/ 4175 h 10159"/>
                <a:gd name="connsiteX27" fmla="*/ 9285 w 10000"/>
                <a:gd name="connsiteY27" fmla="*/ 5543 h 10159"/>
                <a:gd name="connsiteX28" fmla="*/ 8712 w 10000"/>
                <a:gd name="connsiteY28" fmla="*/ 4345 h 10159"/>
                <a:gd name="connsiteX29" fmla="*/ 8211 w 10000"/>
                <a:gd name="connsiteY29" fmla="*/ 1952 h 10159"/>
                <a:gd name="connsiteX30" fmla="*/ 7352 w 10000"/>
                <a:gd name="connsiteY30" fmla="*/ 926 h 10159"/>
                <a:gd name="connsiteX31" fmla="*/ 7031 w 10000"/>
                <a:gd name="connsiteY31" fmla="*/ 1952 h 10159"/>
                <a:gd name="connsiteX32" fmla="*/ 5788 w 10000"/>
                <a:gd name="connsiteY32" fmla="*/ 0 h 10159"/>
                <a:gd name="connsiteX33" fmla="*/ 5098 w 10000"/>
                <a:gd name="connsiteY33" fmla="*/ 1098 h 10159"/>
                <a:gd name="connsiteX34" fmla="*/ 4490 w 10000"/>
                <a:gd name="connsiteY34" fmla="*/ 413 h 10159"/>
                <a:gd name="connsiteX35" fmla="*/ 3599 w 10000"/>
                <a:gd name="connsiteY35" fmla="*/ 319 h 10159"/>
                <a:gd name="connsiteX36" fmla="*/ 3492 w 10000"/>
                <a:gd name="connsiteY36" fmla="*/ 1618 h 10159"/>
                <a:gd name="connsiteX37" fmla="*/ 2720 w 10000"/>
                <a:gd name="connsiteY37" fmla="*/ 159 h 10159"/>
                <a:gd name="connsiteX0" fmla="*/ 2720 w 10000"/>
                <a:gd name="connsiteY0" fmla="*/ 159 h 10159"/>
                <a:gd name="connsiteX1" fmla="*/ 2228 w 10000"/>
                <a:gd name="connsiteY1" fmla="*/ 701 h 10159"/>
                <a:gd name="connsiteX2" fmla="*/ 918 w 10000"/>
                <a:gd name="connsiteY2" fmla="*/ 808 h 10159"/>
                <a:gd name="connsiteX3" fmla="*/ 913 w 10000"/>
                <a:gd name="connsiteY3" fmla="*/ 3149 h 10159"/>
                <a:gd name="connsiteX4" fmla="*/ 697 w 10000"/>
                <a:gd name="connsiteY4" fmla="*/ 2807 h 10159"/>
                <a:gd name="connsiteX5" fmla="*/ 89 w 10000"/>
                <a:gd name="connsiteY5" fmla="*/ 3491 h 10159"/>
                <a:gd name="connsiteX6" fmla="*/ 18 w 10000"/>
                <a:gd name="connsiteY6" fmla="*/ 5201 h 10159"/>
                <a:gd name="connsiteX7" fmla="*/ 662 w 10000"/>
                <a:gd name="connsiteY7" fmla="*/ 7081 h 10159"/>
                <a:gd name="connsiteX8" fmla="*/ 1270 w 10000"/>
                <a:gd name="connsiteY8" fmla="*/ 6397 h 10159"/>
                <a:gd name="connsiteX9" fmla="*/ 1735 w 10000"/>
                <a:gd name="connsiteY9" fmla="*/ 8107 h 10159"/>
                <a:gd name="connsiteX10" fmla="*/ 2057 w 10000"/>
                <a:gd name="connsiteY10" fmla="*/ 8792 h 10159"/>
                <a:gd name="connsiteX11" fmla="*/ 2165 w 10000"/>
                <a:gd name="connsiteY11" fmla="*/ 8962 h 10159"/>
                <a:gd name="connsiteX12" fmla="*/ 2594 w 10000"/>
                <a:gd name="connsiteY12" fmla="*/ 7766 h 10159"/>
                <a:gd name="connsiteX13" fmla="*/ 3238 w 10000"/>
                <a:gd name="connsiteY13" fmla="*/ 8962 h 10159"/>
                <a:gd name="connsiteX14" fmla="*/ 3559 w 10000"/>
                <a:gd name="connsiteY14" fmla="*/ 9646 h 10159"/>
                <a:gd name="connsiteX15" fmla="*/ 4240 w 10000"/>
                <a:gd name="connsiteY15" fmla="*/ 8620 h 10159"/>
                <a:gd name="connsiteX16" fmla="*/ 5492 w 10000"/>
                <a:gd name="connsiteY16" fmla="*/ 10159 h 10159"/>
                <a:gd name="connsiteX17" fmla="*/ 5922 w 10000"/>
                <a:gd name="connsiteY17" fmla="*/ 7253 h 10159"/>
                <a:gd name="connsiteX18" fmla="*/ 6279 w 10000"/>
                <a:gd name="connsiteY18" fmla="*/ 8449 h 10159"/>
                <a:gd name="connsiteX19" fmla="*/ 6780 w 10000"/>
                <a:gd name="connsiteY19" fmla="*/ 9475 h 10159"/>
                <a:gd name="connsiteX20" fmla="*/ 7066 w 10000"/>
                <a:gd name="connsiteY20" fmla="*/ 9304 h 10159"/>
                <a:gd name="connsiteX21" fmla="*/ 7388 w 10000"/>
                <a:gd name="connsiteY21" fmla="*/ 7594 h 10159"/>
                <a:gd name="connsiteX22" fmla="*/ 7817 w 10000"/>
                <a:gd name="connsiteY22" fmla="*/ 8449 h 10159"/>
                <a:gd name="connsiteX23" fmla="*/ 7817 w 10000"/>
                <a:gd name="connsiteY23" fmla="*/ 6569 h 10159"/>
                <a:gd name="connsiteX24" fmla="*/ 8819 w 10000"/>
                <a:gd name="connsiteY24" fmla="*/ 7081 h 10159"/>
                <a:gd name="connsiteX25" fmla="*/ 10000 w 10000"/>
                <a:gd name="connsiteY25" fmla="*/ 5371 h 10159"/>
                <a:gd name="connsiteX26" fmla="*/ 9750 w 10000"/>
                <a:gd name="connsiteY26" fmla="*/ 4175 h 10159"/>
                <a:gd name="connsiteX27" fmla="*/ 9285 w 10000"/>
                <a:gd name="connsiteY27" fmla="*/ 5543 h 10159"/>
                <a:gd name="connsiteX28" fmla="*/ 8712 w 10000"/>
                <a:gd name="connsiteY28" fmla="*/ 4345 h 10159"/>
                <a:gd name="connsiteX29" fmla="*/ 8211 w 10000"/>
                <a:gd name="connsiteY29" fmla="*/ 1952 h 10159"/>
                <a:gd name="connsiteX30" fmla="*/ 7352 w 10000"/>
                <a:gd name="connsiteY30" fmla="*/ 926 h 10159"/>
                <a:gd name="connsiteX31" fmla="*/ 6539 w 10000"/>
                <a:gd name="connsiteY31" fmla="*/ 1583 h 10159"/>
                <a:gd name="connsiteX32" fmla="*/ 5788 w 10000"/>
                <a:gd name="connsiteY32" fmla="*/ 0 h 10159"/>
                <a:gd name="connsiteX33" fmla="*/ 5098 w 10000"/>
                <a:gd name="connsiteY33" fmla="*/ 1098 h 10159"/>
                <a:gd name="connsiteX34" fmla="*/ 4490 w 10000"/>
                <a:gd name="connsiteY34" fmla="*/ 413 h 10159"/>
                <a:gd name="connsiteX35" fmla="*/ 3599 w 10000"/>
                <a:gd name="connsiteY35" fmla="*/ 319 h 10159"/>
                <a:gd name="connsiteX36" fmla="*/ 3492 w 10000"/>
                <a:gd name="connsiteY36" fmla="*/ 1618 h 10159"/>
                <a:gd name="connsiteX37" fmla="*/ 2720 w 10000"/>
                <a:gd name="connsiteY37" fmla="*/ 159 h 10159"/>
                <a:gd name="connsiteX0" fmla="*/ 2720 w 10000"/>
                <a:gd name="connsiteY0" fmla="*/ 395 h 10395"/>
                <a:gd name="connsiteX1" fmla="*/ 2228 w 10000"/>
                <a:gd name="connsiteY1" fmla="*/ 937 h 10395"/>
                <a:gd name="connsiteX2" fmla="*/ 918 w 10000"/>
                <a:gd name="connsiteY2" fmla="*/ 1044 h 10395"/>
                <a:gd name="connsiteX3" fmla="*/ 913 w 10000"/>
                <a:gd name="connsiteY3" fmla="*/ 3385 h 10395"/>
                <a:gd name="connsiteX4" fmla="*/ 697 w 10000"/>
                <a:gd name="connsiteY4" fmla="*/ 3043 h 10395"/>
                <a:gd name="connsiteX5" fmla="*/ 89 w 10000"/>
                <a:gd name="connsiteY5" fmla="*/ 3727 h 10395"/>
                <a:gd name="connsiteX6" fmla="*/ 18 w 10000"/>
                <a:gd name="connsiteY6" fmla="*/ 5437 h 10395"/>
                <a:gd name="connsiteX7" fmla="*/ 662 w 10000"/>
                <a:gd name="connsiteY7" fmla="*/ 7317 h 10395"/>
                <a:gd name="connsiteX8" fmla="*/ 1270 w 10000"/>
                <a:gd name="connsiteY8" fmla="*/ 6633 h 10395"/>
                <a:gd name="connsiteX9" fmla="*/ 1735 w 10000"/>
                <a:gd name="connsiteY9" fmla="*/ 8343 h 10395"/>
                <a:gd name="connsiteX10" fmla="*/ 2057 w 10000"/>
                <a:gd name="connsiteY10" fmla="*/ 9028 h 10395"/>
                <a:gd name="connsiteX11" fmla="*/ 2165 w 10000"/>
                <a:gd name="connsiteY11" fmla="*/ 9198 h 10395"/>
                <a:gd name="connsiteX12" fmla="*/ 2594 w 10000"/>
                <a:gd name="connsiteY12" fmla="*/ 8002 h 10395"/>
                <a:gd name="connsiteX13" fmla="*/ 3238 w 10000"/>
                <a:gd name="connsiteY13" fmla="*/ 9198 h 10395"/>
                <a:gd name="connsiteX14" fmla="*/ 3559 w 10000"/>
                <a:gd name="connsiteY14" fmla="*/ 9882 h 10395"/>
                <a:gd name="connsiteX15" fmla="*/ 4240 w 10000"/>
                <a:gd name="connsiteY15" fmla="*/ 8856 h 10395"/>
                <a:gd name="connsiteX16" fmla="*/ 5492 w 10000"/>
                <a:gd name="connsiteY16" fmla="*/ 10395 h 10395"/>
                <a:gd name="connsiteX17" fmla="*/ 5922 w 10000"/>
                <a:gd name="connsiteY17" fmla="*/ 7489 h 10395"/>
                <a:gd name="connsiteX18" fmla="*/ 6279 w 10000"/>
                <a:gd name="connsiteY18" fmla="*/ 8685 h 10395"/>
                <a:gd name="connsiteX19" fmla="*/ 6780 w 10000"/>
                <a:gd name="connsiteY19" fmla="*/ 9711 h 10395"/>
                <a:gd name="connsiteX20" fmla="*/ 7066 w 10000"/>
                <a:gd name="connsiteY20" fmla="*/ 9540 h 10395"/>
                <a:gd name="connsiteX21" fmla="*/ 7388 w 10000"/>
                <a:gd name="connsiteY21" fmla="*/ 7830 h 10395"/>
                <a:gd name="connsiteX22" fmla="*/ 7817 w 10000"/>
                <a:gd name="connsiteY22" fmla="*/ 8685 h 10395"/>
                <a:gd name="connsiteX23" fmla="*/ 7817 w 10000"/>
                <a:gd name="connsiteY23" fmla="*/ 6805 h 10395"/>
                <a:gd name="connsiteX24" fmla="*/ 8819 w 10000"/>
                <a:gd name="connsiteY24" fmla="*/ 7317 h 10395"/>
                <a:gd name="connsiteX25" fmla="*/ 10000 w 10000"/>
                <a:gd name="connsiteY25" fmla="*/ 5607 h 10395"/>
                <a:gd name="connsiteX26" fmla="*/ 9750 w 10000"/>
                <a:gd name="connsiteY26" fmla="*/ 4411 h 10395"/>
                <a:gd name="connsiteX27" fmla="*/ 9285 w 10000"/>
                <a:gd name="connsiteY27" fmla="*/ 5779 h 10395"/>
                <a:gd name="connsiteX28" fmla="*/ 8712 w 10000"/>
                <a:gd name="connsiteY28" fmla="*/ 4581 h 10395"/>
                <a:gd name="connsiteX29" fmla="*/ 8211 w 10000"/>
                <a:gd name="connsiteY29" fmla="*/ 2188 h 10395"/>
                <a:gd name="connsiteX30" fmla="*/ 7352 w 10000"/>
                <a:gd name="connsiteY30" fmla="*/ 1162 h 10395"/>
                <a:gd name="connsiteX31" fmla="*/ 6539 w 10000"/>
                <a:gd name="connsiteY31" fmla="*/ 1819 h 10395"/>
                <a:gd name="connsiteX32" fmla="*/ 6297 w 10000"/>
                <a:gd name="connsiteY32" fmla="*/ 132 h 10395"/>
                <a:gd name="connsiteX33" fmla="*/ 5788 w 10000"/>
                <a:gd name="connsiteY33" fmla="*/ 236 h 10395"/>
                <a:gd name="connsiteX34" fmla="*/ 5098 w 10000"/>
                <a:gd name="connsiteY34" fmla="*/ 1334 h 10395"/>
                <a:gd name="connsiteX35" fmla="*/ 4490 w 10000"/>
                <a:gd name="connsiteY35" fmla="*/ 649 h 10395"/>
                <a:gd name="connsiteX36" fmla="*/ 3599 w 10000"/>
                <a:gd name="connsiteY36" fmla="*/ 555 h 10395"/>
                <a:gd name="connsiteX37" fmla="*/ 3492 w 10000"/>
                <a:gd name="connsiteY37" fmla="*/ 1854 h 10395"/>
                <a:gd name="connsiteX38" fmla="*/ 2720 w 10000"/>
                <a:gd name="connsiteY38" fmla="*/ 395 h 10395"/>
                <a:gd name="connsiteX0" fmla="*/ 2720 w 10000"/>
                <a:gd name="connsiteY0" fmla="*/ 395 h 10395"/>
                <a:gd name="connsiteX1" fmla="*/ 2228 w 10000"/>
                <a:gd name="connsiteY1" fmla="*/ 937 h 10395"/>
                <a:gd name="connsiteX2" fmla="*/ 918 w 10000"/>
                <a:gd name="connsiteY2" fmla="*/ 1044 h 10395"/>
                <a:gd name="connsiteX3" fmla="*/ 913 w 10000"/>
                <a:gd name="connsiteY3" fmla="*/ 3385 h 10395"/>
                <a:gd name="connsiteX4" fmla="*/ 697 w 10000"/>
                <a:gd name="connsiteY4" fmla="*/ 3043 h 10395"/>
                <a:gd name="connsiteX5" fmla="*/ 89 w 10000"/>
                <a:gd name="connsiteY5" fmla="*/ 3727 h 10395"/>
                <a:gd name="connsiteX6" fmla="*/ 18 w 10000"/>
                <a:gd name="connsiteY6" fmla="*/ 5437 h 10395"/>
                <a:gd name="connsiteX7" fmla="*/ 662 w 10000"/>
                <a:gd name="connsiteY7" fmla="*/ 7317 h 10395"/>
                <a:gd name="connsiteX8" fmla="*/ 1270 w 10000"/>
                <a:gd name="connsiteY8" fmla="*/ 6633 h 10395"/>
                <a:gd name="connsiteX9" fmla="*/ 1735 w 10000"/>
                <a:gd name="connsiteY9" fmla="*/ 8343 h 10395"/>
                <a:gd name="connsiteX10" fmla="*/ 2057 w 10000"/>
                <a:gd name="connsiteY10" fmla="*/ 9028 h 10395"/>
                <a:gd name="connsiteX11" fmla="*/ 2165 w 10000"/>
                <a:gd name="connsiteY11" fmla="*/ 9198 h 10395"/>
                <a:gd name="connsiteX12" fmla="*/ 2594 w 10000"/>
                <a:gd name="connsiteY12" fmla="*/ 8002 h 10395"/>
                <a:gd name="connsiteX13" fmla="*/ 3238 w 10000"/>
                <a:gd name="connsiteY13" fmla="*/ 9198 h 10395"/>
                <a:gd name="connsiteX14" fmla="*/ 3559 w 10000"/>
                <a:gd name="connsiteY14" fmla="*/ 9882 h 10395"/>
                <a:gd name="connsiteX15" fmla="*/ 4240 w 10000"/>
                <a:gd name="connsiteY15" fmla="*/ 8856 h 10395"/>
                <a:gd name="connsiteX16" fmla="*/ 5492 w 10000"/>
                <a:gd name="connsiteY16" fmla="*/ 10395 h 10395"/>
                <a:gd name="connsiteX17" fmla="*/ 5922 w 10000"/>
                <a:gd name="connsiteY17" fmla="*/ 7489 h 10395"/>
                <a:gd name="connsiteX18" fmla="*/ 6279 w 10000"/>
                <a:gd name="connsiteY18" fmla="*/ 8685 h 10395"/>
                <a:gd name="connsiteX19" fmla="*/ 6780 w 10000"/>
                <a:gd name="connsiteY19" fmla="*/ 9711 h 10395"/>
                <a:gd name="connsiteX20" fmla="*/ 7066 w 10000"/>
                <a:gd name="connsiteY20" fmla="*/ 9540 h 10395"/>
                <a:gd name="connsiteX21" fmla="*/ 7388 w 10000"/>
                <a:gd name="connsiteY21" fmla="*/ 7830 h 10395"/>
                <a:gd name="connsiteX22" fmla="*/ 7817 w 10000"/>
                <a:gd name="connsiteY22" fmla="*/ 8685 h 10395"/>
                <a:gd name="connsiteX23" fmla="*/ 7817 w 10000"/>
                <a:gd name="connsiteY23" fmla="*/ 6805 h 10395"/>
                <a:gd name="connsiteX24" fmla="*/ 8819 w 10000"/>
                <a:gd name="connsiteY24" fmla="*/ 7317 h 10395"/>
                <a:gd name="connsiteX25" fmla="*/ 10000 w 10000"/>
                <a:gd name="connsiteY25" fmla="*/ 5607 h 10395"/>
                <a:gd name="connsiteX26" fmla="*/ 9750 w 10000"/>
                <a:gd name="connsiteY26" fmla="*/ 4411 h 10395"/>
                <a:gd name="connsiteX27" fmla="*/ 9285 w 10000"/>
                <a:gd name="connsiteY27" fmla="*/ 5779 h 10395"/>
                <a:gd name="connsiteX28" fmla="*/ 8712 w 10000"/>
                <a:gd name="connsiteY28" fmla="*/ 4581 h 10395"/>
                <a:gd name="connsiteX29" fmla="*/ 7653 w 10000"/>
                <a:gd name="connsiteY29" fmla="*/ 2231 h 10395"/>
                <a:gd name="connsiteX30" fmla="*/ 7352 w 10000"/>
                <a:gd name="connsiteY30" fmla="*/ 1162 h 10395"/>
                <a:gd name="connsiteX31" fmla="*/ 6539 w 10000"/>
                <a:gd name="connsiteY31" fmla="*/ 1819 h 10395"/>
                <a:gd name="connsiteX32" fmla="*/ 6297 w 10000"/>
                <a:gd name="connsiteY32" fmla="*/ 132 h 10395"/>
                <a:gd name="connsiteX33" fmla="*/ 5788 w 10000"/>
                <a:gd name="connsiteY33" fmla="*/ 236 h 10395"/>
                <a:gd name="connsiteX34" fmla="*/ 5098 w 10000"/>
                <a:gd name="connsiteY34" fmla="*/ 1334 h 10395"/>
                <a:gd name="connsiteX35" fmla="*/ 4490 w 10000"/>
                <a:gd name="connsiteY35" fmla="*/ 649 h 10395"/>
                <a:gd name="connsiteX36" fmla="*/ 3599 w 10000"/>
                <a:gd name="connsiteY36" fmla="*/ 555 h 10395"/>
                <a:gd name="connsiteX37" fmla="*/ 3492 w 10000"/>
                <a:gd name="connsiteY37" fmla="*/ 1854 h 10395"/>
                <a:gd name="connsiteX38" fmla="*/ 2720 w 10000"/>
                <a:gd name="connsiteY38" fmla="*/ 395 h 10395"/>
                <a:gd name="connsiteX0" fmla="*/ 2720 w 10000"/>
                <a:gd name="connsiteY0" fmla="*/ 395 h 10395"/>
                <a:gd name="connsiteX1" fmla="*/ 2228 w 10000"/>
                <a:gd name="connsiteY1" fmla="*/ 937 h 10395"/>
                <a:gd name="connsiteX2" fmla="*/ 918 w 10000"/>
                <a:gd name="connsiteY2" fmla="*/ 1044 h 10395"/>
                <a:gd name="connsiteX3" fmla="*/ 913 w 10000"/>
                <a:gd name="connsiteY3" fmla="*/ 3385 h 10395"/>
                <a:gd name="connsiteX4" fmla="*/ 697 w 10000"/>
                <a:gd name="connsiteY4" fmla="*/ 3043 h 10395"/>
                <a:gd name="connsiteX5" fmla="*/ 89 w 10000"/>
                <a:gd name="connsiteY5" fmla="*/ 3727 h 10395"/>
                <a:gd name="connsiteX6" fmla="*/ 18 w 10000"/>
                <a:gd name="connsiteY6" fmla="*/ 5437 h 10395"/>
                <a:gd name="connsiteX7" fmla="*/ 662 w 10000"/>
                <a:gd name="connsiteY7" fmla="*/ 7317 h 10395"/>
                <a:gd name="connsiteX8" fmla="*/ 1270 w 10000"/>
                <a:gd name="connsiteY8" fmla="*/ 6633 h 10395"/>
                <a:gd name="connsiteX9" fmla="*/ 1735 w 10000"/>
                <a:gd name="connsiteY9" fmla="*/ 8343 h 10395"/>
                <a:gd name="connsiteX10" fmla="*/ 2057 w 10000"/>
                <a:gd name="connsiteY10" fmla="*/ 9028 h 10395"/>
                <a:gd name="connsiteX11" fmla="*/ 2165 w 10000"/>
                <a:gd name="connsiteY11" fmla="*/ 9198 h 10395"/>
                <a:gd name="connsiteX12" fmla="*/ 2594 w 10000"/>
                <a:gd name="connsiteY12" fmla="*/ 8002 h 10395"/>
                <a:gd name="connsiteX13" fmla="*/ 3238 w 10000"/>
                <a:gd name="connsiteY13" fmla="*/ 9198 h 10395"/>
                <a:gd name="connsiteX14" fmla="*/ 3559 w 10000"/>
                <a:gd name="connsiteY14" fmla="*/ 9882 h 10395"/>
                <a:gd name="connsiteX15" fmla="*/ 4240 w 10000"/>
                <a:gd name="connsiteY15" fmla="*/ 8856 h 10395"/>
                <a:gd name="connsiteX16" fmla="*/ 5492 w 10000"/>
                <a:gd name="connsiteY16" fmla="*/ 10395 h 10395"/>
                <a:gd name="connsiteX17" fmla="*/ 5922 w 10000"/>
                <a:gd name="connsiteY17" fmla="*/ 7489 h 10395"/>
                <a:gd name="connsiteX18" fmla="*/ 6279 w 10000"/>
                <a:gd name="connsiteY18" fmla="*/ 8685 h 10395"/>
                <a:gd name="connsiteX19" fmla="*/ 6780 w 10000"/>
                <a:gd name="connsiteY19" fmla="*/ 9711 h 10395"/>
                <a:gd name="connsiteX20" fmla="*/ 7066 w 10000"/>
                <a:gd name="connsiteY20" fmla="*/ 9540 h 10395"/>
                <a:gd name="connsiteX21" fmla="*/ 7388 w 10000"/>
                <a:gd name="connsiteY21" fmla="*/ 7830 h 10395"/>
                <a:gd name="connsiteX22" fmla="*/ 7817 w 10000"/>
                <a:gd name="connsiteY22" fmla="*/ 8685 h 10395"/>
                <a:gd name="connsiteX23" fmla="*/ 7817 w 10000"/>
                <a:gd name="connsiteY23" fmla="*/ 6805 h 10395"/>
                <a:gd name="connsiteX24" fmla="*/ 8819 w 10000"/>
                <a:gd name="connsiteY24" fmla="*/ 7317 h 10395"/>
                <a:gd name="connsiteX25" fmla="*/ 10000 w 10000"/>
                <a:gd name="connsiteY25" fmla="*/ 5607 h 10395"/>
                <a:gd name="connsiteX26" fmla="*/ 9750 w 10000"/>
                <a:gd name="connsiteY26" fmla="*/ 4411 h 10395"/>
                <a:gd name="connsiteX27" fmla="*/ 9285 w 10000"/>
                <a:gd name="connsiteY27" fmla="*/ 5779 h 10395"/>
                <a:gd name="connsiteX28" fmla="*/ 8843 w 10000"/>
                <a:gd name="connsiteY28" fmla="*/ 3148 h 10395"/>
                <a:gd name="connsiteX29" fmla="*/ 7653 w 10000"/>
                <a:gd name="connsiteY29" fmla="*/ 2231 h 10395"/>
                <a:gd name="connsiteX30" fmla="*/ 7352 w 10000"/>
                <a:gd name="connsiteY30" fmla="*/ 1162 h 10395"/>
                <a:gd name="connsiteX31" fmla="*/ 6539 w 10000"/>
                <a:gd name="connsiteY31" fmla="*/ 1819 h 10395"/>
                <a:gd name="connsiteX32" fmla="*/ 6297 w 10000"/>
                <a:gd name="connsiteY32" fmla="*/ 132 h 10395"/>
                <a:gd name="connsiteX33" fmla="*/ 5788 w 10000"/>
                <a:gd name="connsiteY33" fmla="*/ 236 h 10395"/>
                <a:gd name="connsiteX34" fmla="*/ 5098 w 10000"/>
                <a:gd name="connsiteY34" fmla="*/ 1334 h 10395"/>
                <a:gd name="connsiteX35" fmla="*/ 4490 w 10000"/>
                <a:gd name="connsiteY35" fmla="*/ 649 h 10395"/>
                <a:gd name="connsiteX36" fmla="*/ 3599 w 10000"/>
                <a:gd name="connsiteY36" fmla="*/ 555 h 10395"/>
                <a:gd name="connsiteX37" fmla="*/ 3492 w 10000"/>
                <a:gd name="connsiteY37" fmla="*/ 1854 h 10395"/>
                <a:gd name="connsiteX38" fmla="*/ 2720 w 10000"/>
                <a:gd name="connsiteY38" fmla="*/ 395 h 10395"/>
                <a:gd name="connsiteX0" fmla="*/ 2720 w 10000"/>
                <a:gd name="connsiteY0" fmla="*/ 395 h 10395"/>
                <a:gd name="connsiteX1" fmla="*/ 2228 w 10000"/>
                <a:gd name="connsiteY1" fmla="*/ 937 h 10395"/>
                <a:gd name="connsiteX2" fmla="*/ 918 w 10000"/>
                <a:gd name="connsiteY2" fmla="*/ 1044 h 10395"/>
                <a:gd name="connsiteX3" fmla="*/ 913 w 10000"/>
                <a:gd name="connsiteY3" fmla="*/ 3385 h 10395"/>
                <a:gd name="connsiteX4" fmla="*/ 697 w 10000"/>
                <a:gd name="connsiteY4" fmla="*/ 3043 h 10395"/>
                <a:gd name="connsiteX5" fmla="*/ 89 w 10000"/>
                <a:gd name="connsiteY5" fmla="*/ 3727 h 10395"/>
                <a:gd name="connsiteX6" fmla="*/ 18 w 10000"/>
                <a:gd name="connsiteY6" fmla="*/ 5437 h 10395"/>
                <a:gd name="connsiteX7" fmla="*/ 662 w 10000"/>
                <a:gd name="connsiteY7" fmla="*/ 7317 h 10395"/>
                <a:gd name="connsiteX8" fmla="*/ 1270 w 10000"/>
                <a:gd name="connsiteY8" fmla="*/ 6633 h 10395"/>
                <a:gd name="connsiteX9" fmla="*/ 1735 w 10000"/>
                <a:gd name="connsiteY9" fmla="*/ 8343 h 10395"/>
                <a:gd name="connsiteX10" fmla="*/ 2057 w 10000"/>
                <a:gd name="connsiteY10" fmla="*/ 9028 h 10395"/>
                <a:gd name="connsiteX11" fmla="*/ 2165 w 10000"/>
                <a:gd name="connsiteY11" fmla="*/ 9198 h 10395"/>
                <a:gd name="connsiteX12" fmla="*/ 2594 w 10000"/>
                <a:gd name="connsiteY12" fmla="*/ 8002 h 10395"/>
                <a:gd name="connsiteX13" fmla="*/ 3238 w 10000"/>
                <a:gd name="connsiteY13" fmla="*/ 9198 h 10395"/>
                <a:gd name="connsiteX14" fmla="*/ 3559 w 10000"/>
                <a:gd name="connsiteY14" fmla="*/ 9882 h 10395"/>
                <a:gd name="connsiteX15" fmla="*/ 4240 w 10000"/>
                <a:gd name="connsiteY15" fmla="*/ 8856 h 10395"/>
                <a:gd name="connsiteX16" fmla="*/ 5492 w 10000"/>
                <a:gd name="connsiteY16" fmla="*/ 10395 h 10395"/>
                <a:gd name="connsiteX17" fmla="*/ 5922 w 10000"/>
                <a:gd name="connsiteY17" fmla="*/ 7489 h 10395"/>
                <a:gd name="connsiteX18" fmla="*/ 6279 w 10000"/>
                <a:gd name="connsiteY18" fmla="*/ 8685 h 10395"/>
                <a:gd name="connsiteX19" fmla="*/ 6780 w 10000"/>
                <a:gd name="connsiteY19" fmla="*/ 9711 h 10395"/>
                <a:gd name="connsiteX20" fmla="*/ 7066 w 10000"/>
                <a:gd name="connsiteY20" fmla="*/ 9540 h 10395"/>
                <a:gd name="connsiteX21" fmla="*/ 7388 w 10000"/>
                <a:gd name="connsiteY21" fmla="*/ 7830 h 10395"/>
                <a:gd name="connsiteX22" fmla="*/ 7817 w 10000"/>
                <a:gd name="connsiteY22" fmla="*/ 8685 h 10395"/>
                <a:gd name="connsiteX23" fmla="*/ 7817 w 10000"/>
                <a:gd name="connsiteY23" fmla="*/ 6805 h 10395"/>
                <a:gd name="connsiteX24" fmla="*/ 8819 w 10000"/>
                <a:gd name="connsiteY24" fmla="*/ 7317 h 10395"/>
                <a:gd name="connsiteX25" fmla="*/ 10000 w 10000"/>
                <a:gd name="connsiteY25" fmla="*/ 5607 h 10395"/>
                <a:gd name="connsiteX26" fmla="*/ 9750 w 10000"/>
                <a:gd name="connsiteY26" fmla="*/ 4411 h 10395"/>
                <a:gd name="connsiteX27" fmla="*/ 9285 w 10000"/>
                <a:gd name="connsiteY27" fmla="*/ 5779 h 10395"/>
                <a:gd name="connsiteX28" fmla="*/ 8843 w 10000"/>
                <a:gd name="connsiteY28" fmla="*/ 3148 h 10395"/>
                <a:gd name="connsiteX29" fmla="*/ 7653 w 10000"/>
                <a:gd name="connsiteY29" fmla="*/ 2231 h 10395"/>
                <a:gd name="connsiteX30" fmla="*/ 7352 w 10000"/>
                <a:gd name="connsiteY30" fmla="*/ 1162 h 10395"/>
                <a:gd name="connsiteX31" fmla="*/ 6539 w 10000"/>
                <a:gd name="connsiteY31" fmla="*/ 1819 h 10395"/>
                <a:gd name="connsiteX32" fmla="*/ 6297 w 10000"/>
                <a:gd name="connsiteY32" fmla="*/ 132 h 10395"/>
                <a:gd name="connsiteX33" fmla="*/ 5788 w 10000"/>
                <a:gd name="connsiteY33" fmla="*/ 236 h 10395"/>
                <a:gd name="connsiteX34" fmla="*/ 5098 w 10000"/>
                <a:gd name="connsiteY34" fmla="*/ 1334 h 10395"/>
                <a:gd name="connsiteX35" fmla="*/ 4490 w 10000"/>
                <a:gd name="connsiteY35" fmla="*/ 649 h 10395"/>
                <a:gd name="connsiteX36" fmla="*/ 3599 w 10000"/>
                <a:gd name="connsiteY36" fmla="*/ 555 h 10395"/>
                <a:gd name="connsiteX37" fmla="*/ 3492 w 10000"/>
                <a:gd name="connsiteY37" fmla="*/ 1854 h 10395"/>
                <a:gd name="connsiteX38" fmla="*/ 2720 w 10000"/>
                <a:gd name="connsiteY38" fmla="*/ 395 h 10395"/>
                <a:gd name="connsiteX0" fmla="*/ 2720 w 9790"/>
                <a:gd name="connsiteY0" fmla="*/ 395 h 10395"/>
                <a:gd name="connsiteX1" fmla="*/ 2228 w 9790"/>
                <a:gd name="connsiteY1" fmla="*/ 937 h 10395"/>
                <a:gd name="connsiteX2" fmla="*/ 918 w 9790"/>
                <a:gd name="connsiteY2" fmla="*/ 1044 h 10395"/>
                <a:gd name="connsiteX3" fmla="*/ 913 w 9790"/>
                <a:gd name="connsiteY3" fmla="*/ 3385 h 10395"/>
                <a:gd name="connsiteX4" fmla="*/ 697 w 9790"/>
                <a:gd name="connsiteY4" fmla="*/ 3043 h 10395"/>
                <a:gd name="connsiteX5" fmla="*/ 89 w 9790"/>
                <a:gd name="connsiteY5" fmla="*/ 3727 h 10395"/>
                <a:gd name="connsiteX6" fmla="*/ 18 w 9790"/>
                <a:gd name="connsiteY6" fmla="*/ 5437 h 10395"/>
                <a:gd name="connsiteX7" fmla="*/ 662 w 9790"/>
                <a:gd name="connsiteY7" fmla="*/ 7317 h 10395"/>
                <a:gd name="connsiteX8" fmla="*/ 1270 w 9790"/>
                <a:gd name="connsiteY8" fmla="*/ 6633 h 10395"/>
                <a:gd name="connsiteX9" fmla="*/ 1735 w 9790"/>
                <a:gd name="connsiteY9" fmla="*/ 8343 h 10395"/>
                <a:gd name="connsiteX10" fmla="*/ 2057 w 9790"/>
                <a:gd name="connsiteY10" fmla="*/ 9028 h 10395"/>
                <a:gd name="connsiteX11" fmla="*/ 2165 w 9790"/>
                <a:gd name="connsiteY11" fmla="*/ 9198 h 10395"/>
                <a:gd name="connsiteX12" fmla="*/ 2594 w 9790"/>
                <a:gd name="connsiteY12" fmla="*/ 8002 h 10395"/>
                <a:gd name="connsiteX13" fmla="*/ 3238 w 9790"/>
                <a:gd name="connsiteY13" fmla="*/ 9198 h 10395"/>
                <a:gd name="connsiteX14" fmla="*/ 3559 w 9790"/>
                <a:gd name="connsiteY14" fmla="*/ 9882 h 10395"/>
                <a:gd name="connsiteX15" fmla="*/ 4240 w 9790"/>
                <a:gd name="connsiteY15" fmla="*/ 8856 h 10395"/>
                <a:gd name="connsiteX16" fmla="*/ 5492 w 9790"/>
                <a:gd name="connsiteY16" fmla="*/ 10395 h 10395"/>
                <a:gd name="connsiteX17" fmla="*/ 5922 w 9790"/>
                <a:gd name="connsiteY17" fmla="*/ 7489 h 10395"/>
                <a:gd name="connsiteX18" fmla="*/ 6279 w 9790"/>
                <a:gd name="connsiteY18" fmla="*/ 8685 h 10395"/>
                <a:gd name="connsiteX19" fmla="*/ 6780 w 9790"/>
                <a:gd name="connsiteY19" fmla="*/ 9711 h 10395"/>
                <a:gd name="connsiteX20" fmla="*/ 7066 w 9790"/>
                <a:gd name="connsiteY20" fmla="*/ 9540 h 10395"/>
                <a:gd name="connsiteX21" fmla="*/ 7388 w 9790"/>
                <a:gd name="connsiteY21" fmla="*/ 7830 h 10395"/>
                <a:gd name="connsiteX22" fmla="*/ 7817 w 9790"/>
                <a:gd name="connsiteY22" fmla="*/ 8685 h 10395"/>
                <a:gd name="connsiteX23" fmla="*/ 7817 w 9790"/>
                <a:gd name="connsiteY23" fmla="*/ 6805 h 10395"/>
                <a:gd name="connsiteX24" fmla="*/ 8819 w 9790"/>
                <a:gd name="connsiteY24" fmla="*/ 7317 h 10395"/>
                <a:gd name="connsiteX25" fmla="*/ 9574 w 9790"/>
                <a:gd name="connsiteY25" fmla="*/ 6497 h 10395"/>
                <a:gd name="connsiteX26" fmla="*/ 9750 w 9790"/>
                <a:gd name="connsiteY26" fmla="*/ 4411 h 10395"/>
                <a:gd name="connsiteX27" fmla="*/ 9285 w 9790"/>
                <a:gd name="connsiteY27" fmla="*/ 5779 h 10395"/>
                <a:gd name="connsiteX28" fmla="*/ 8843 w 9790"/>
                <a:gd name="connsiteY28" fmla="*/ 3148 h 10395"/>
                <a:gd name="connsiteX29" fmla="*/ 7653 w 9790"/>
                <a:gd name="connsiteY29" fmla="*/ 2231 h 10395"/>
                <a:gd name="connsiteX30" fmla="*/ 7352 w 9790"/>
                <a:gd name="connsiteY30" fmla="*/ 1162 h 10395"/>
                <a:gd name="connsiteX31" fmla="*/ 6539 w 9790"/>
                <a:gd name="connsiteY31" fmla="*/ 1819 h 10395"/>
                <a:gd name="connsiteX32" fmla="*/ 6297 w 9790"/>
                <a:gd name="connsiteY32" fmla="*/ 132 h 10395"/>
                <a:gd name="connsiteX33" fmla="*/ 5788 w 9790"/>
                <a:gd name="connsiteY33" fmla="*/ 236 h 10395"/>
                <a:gd name="connsiteX34" fmla="*/ 5098 w 9790"/>
                <a:gd name="connsiteY34" fmla="*/ 1334 h 10395"/>
                <a:gd name="connsiteX35" fmla="*/ 4490 w 9790"/>
                <a:gd name="connsiteY35" fmla="*/ 649 h 10395"/>
                <a:gd name="connsiteX36" fmla="*/ 3599 w 9790"/>
                <a:gd name="connsiteY36" fmla="*/ 555 h 10395"/>
                <a:gd name="connsiteX37" fmla="*/ 3492 w 9790"/>
                <a:gd name="connsiteY37" fmla="*/ 1854 h 10395"/>
                <a:gd name="connsiteX38" fmla="*/ 2720 w 9790"/>
                <a:gd name="connsiteY38" fmla="*/ 395 h 10395"/>
                <a:gd name="connsiteX0" fmla="*/ 2778 w 10000"/>
                <a:gd name="connsiteY0" fmla="*/ 380 h 10000"/>
                <a:gd name="connsiteX1" fmla="*/ 2276 w 10000"/>
                <a:gd name="connsiteY1" fmla="*/ 901 h 10000"/>
                <a:gd name="connsiteX2" fmla="*/ 938 w 10000"/>
                <a:gd name="connsiteY2" fmla="*/ 1004 h 10000"/>
                <a:gd name="connsiteX3" fmla="*/ 933 w 10000"/>
                <a:gd name="connsiteY3" fmla="*/ 3256 h 10000"/>
                <a:gd name="connsiteX4" fmla="*/ 712 w 10000"/>
                <a:gd name="connsiteY4" fmla="*/ 2927 h 10000"/>
                <a:gd name="connsiteX5" fmla="*/ 91 w 10000"/>
                <a:gd name="connsiteY5" fmla="*/ 3585 h 10000"/>
                <a:gd name="connsiteX6" fmla="*/ 18 w 10000"/>
                <a:gd name="connsiteY6" fmla="*/ 5230 h 10000"/>
                <a:gd name="connsiteX7" fmla="*/ 676 w 10000"/>
                <a:gd name="connsiteY7" fmla="*/ 7039 h 10000"/>
                <a:gd name="connsiteX8" fmla="*/ 1297 w 10000"/>
                <a:gd name="connsiteY8" fmla="*/ 6381 h 10000"/>
                <a:gd name="connsiteX9" fmla="*/ 1772 w 10000"/>
                <a:gd name="connsiteY9" fmla="*/ 8026 h 10000"/>
                <a:gd name="connsiteX10" fmla="*/ 2101 w 10000"/>
                <a:gd name="connsiteY10" fmla="*/ 8685 h 10000"/>
                <a:gd name="connsiteX11" fmla="*/ 2211 w 10000"/>
                <a:gd name="connsiteY11" fmla="*/ 8848 h 10000"/>
                <a:gd name="connsiteX12" fmla="*/ 2650 w 10000"/>
                <a:gd name="connsiteY12" fmla="*/ 7698 h 10000"/>
                <a:gd name="connsiteX13" fmla="*/ 3307 w 10000"/>
                <a:gd name="connsiteY13" fmla="*/ 8848 h 10000"/>
                <a:gd name="connsiteX14" fmla="*/ 3635 w 10000"/>
                <a:gd name="connsiteY14" fmla="*/ 9506 h 10000"/>
                <a:gd name="connsiteX15" fmla="*/ 4331 w 10000"/>
                <a:gd name="connsiteY15" fmla="*/ 8519 h 10000"/>
                <a:gd name="connsiteX16" fmla="*/ 5610 w 10000"/>
                <a:gd name="connsiteY16" fmla="*/ 10000 h 10000"/>
                <a:gd name="connsiteX17" fmla="*/ 6049 w 10000"/>
                <a:gd name="connsiteY17" fmla="*/ 7204 h 10000"/>
                <a:gd name="connsiteX18" fmla="*/ 6414 w 10000"/>
                <a:gd name="connsiteY18" fmla="*/ 8355 h 10000"/>
                <a:gd name="connsiteX19" fmla="*/ 6925 w 10000"/>
                <a:gd name="connsiteY19" fmla="*/ 9342 h 10000"/>
                <a:gd name="connsiteX20" fmla="*/ 7218 w 10000"/>
                <a:gd name="connsiteY20" fmla="*/ 9177 h 10000"/>
                <a:gd name="connsiteX21" fmla="*/ 7546 w 10000"/>
                <a:gd name="connsiteY21" fmla="*/ 7532 h 10000"/>
                <a:gd name="connsiteX22" fmla="*/ 7985 w 10000"/>
                <a:gd name="connsiteY22" fmla="*/ 8355 h 10000"/>
                <a:gd name="connsiteX23" fmla="*/ 7985 w 10000"/>
                <a:gd name="connsiteY23" fmla="*/ 6546 h 10000"/>
                <a:gd name="connsiteX24" fmla="*/ 9008 w 10000"/>
                <a:gd name="connsiteY24" fmla="*/ 7039 h 10000"/>
                <a:gd name="connsiteX25" fmla="*/ 9779 w 10000"/>
                <a:gd name="connsiteY25" fmla="*/ 6250 h 10000"/>
                <a:gd name="connsiteX26" fmla="*/ 9959 w 10000"/>
                <a:gd name="connsiteY26" fmla="*/ 4243 h 10000"/>
                <a:gd name="connsiteX27" fmla="*/ 9115 w 10000"/>
                <a:gd name="connsiteY27" fmla="*/ 4724 h 10000"/>
                <a:gd name="connsiteX28" fmla="*/ 9033 w 10000"/>
                <a:gd name="connsiteY28" fmla="*/ 3028 h 10000"/>
                <a:gd name="connsiteX29" fmla="*/ 7817 w 10000"/>
                <a:gd name="connsiteY29" fmla="*/ 2146 h 10000"/>
                <a:gd name="connsiteX30" fmla="*/ 7510 w 10000"/>
                <a:gd name="connsiteY30" fmla="*/ 1118 h 10000"/>
                <a:gd name="connsiteX31" fmla="*/ 6679 w 10000"/>
                <a:gd name="connsiteY31" fmla="*/ 1750 h 10000"/>
                <a:gd name="connsiteX32" fmla="*/ 6432 w 10000"/>
                <a:gd name="connsiteY32" fmla="*/ 127 h 10000"/>
                <a:gd name="connsiteX33" fmla="*/ 5912 w 10000"/>
                <a:gd name="connsiteY33" fmla="*/ 227 h 10000"/>
                <a:gd name="connsiteX34" fmla="*/ 5207 w 10000"/>
                <a:gd name="connsiteY34" fmla="*/ 1283 h 10000"/>
                <a:gd name="connsiteX35" fmla="*/ 4586 w 10000"/>
                <a:gd name="connsiteY35" fmla="*/ 624 h 10000"/>
                <a:gd name="connsiteX36" fmla="*/ 3676 w 10000"/>
                <a:gd name="connsiteY36" fmla="*/ 534 h 10000"/>
                <a:gd name="connsiteX37" fmla="*/ 3567 w 10000"/>
                <a:gd name="connsiteY37" fmla="*/ 1784 h 10000"/>
                <a:gd name="connsiteX38" fmla="*/ 2778 w 10000"/>
                <a:gd name="connsiteY38" fmla="*/ 380 h 10000"/>
                <a:gd name="connsiteX0" fmla="*/ 2778 w 10000"/>
                <a:gd name="connsiteY0" fmla="*/ 380 h 10000"/>
                <a:gd name="connsiteX1" fmla="*/ 2276 w 10000"/>
                <a:gd name="connsiteY1" fmla="*/ 901 h 10000"/>
                <a:gd name="connsiteX2" fmla="*/ 938 w 10000"/>
                <a:gd name="connsiteY2" fmla="*/ 1004 h 10000"/>
                <a:gd name="connsiteX3" fmla="*/ 933 w 10000"/>
                <a:gd name="connsiteY3" fmla="*/ 3256 h 10000"/>
                <a:gd name="connsiteX4" fmla="*/ 712 w 10000"/>
                <a:gd name="connsiteY4" fmla="*/ 2927 h 10000"/>
                <a:gd name="connsiteX5" fmla="*/ 91 w 10000"/>
                <a:gd name="connsiteY5" fmla="*/ 3585 h 10000"/>
                <a:gd name="connsiteX6" fmla="*/ 18 w 10000"/>
                <a:gd name="connsiteY6" fmla="*/ 5230 h 10000"/>
                <a:gd name="connsiteX7" fmla="*/ 676 w 10000"/>
                <a:gd name="connsiteY7" fmla="*/ 7039 h 10000"/>
                <a:gd name="connsiteX8" fmla="*/ 1297 w 10000"/>
                <a:gd name="connsiteY8" fmla="*/ 6381 h 10000"/>
                <a:gd name="connsiteX9" fmla="*/ 1772 w 10000"/>
                <a:gd name="connsiteY9" fmla="*/ 8026 h 10000"/>
                <a:gd name="connsiteX10" fmla="*/ 2101 w 10000"/>
                <a:gd name="connsiteY10" fmla="*/ 8685 h 10000"/>
                <a:gd name="connsiteX11" fmla="*/ 2211 w 10000"/>
                <a:gd name="connsiteY11" fmla="*/ 8848 h 10000"/>
                <a:gd name="connsiteX12" fmla="*/ 2650 w 10000"/>
                <a:gd name="connsiteY12" fmla="*/ 7698 h 10000"/>
                <a:gd name="connsiteX13" fmla="*/ 3307 w 10000"/>
                <a:gd name="connsiteY13" fmla="*/ 8848 h 10000"/>
                <a:gd name="connsiteX14" fmla="*/ 3635 w 10000"/>
                <a:gd name="connsiteY14" fmla="*/ 9506 h 10000"/>
                <a:gd name="connsiteX15" fmla="*/ 4331 w 10000"/>
                <a:gd name="connsiteY15" fmla="*/ 8519 h 10000"/>
                <a:gd name="connsiteX16" fmla="*/ 5610 w 10000"/>
                <a:gd name="connsiteY16" fmla="*/ 10000 h 10000"/>
                <a:gd name="connsiteX17" fmla="*/ 6049 w 10000"/>
                <a:gd name="connsiteY17" fmla="*/ 7204 h 10000"/>
                <a:gd name="connsiteX18" fmla="*/ 6414 w 10000"/>
                <a:gd name="connsiteY18" fmla="*/ 8355 h 10000"/>
                <a:gd name="connsiteX19" fmla="*/ 6925 w 10000"/>
                <a:gd name="connsiteY19" fmla="*/ 9342 h 10000"/>
                <a:gd name="connsiteX20" fmla="*/ 7218 w 10000"/>
                <a:gd name="connsiteY20" fmla="*/ 9177 h 10000"/>
                <a:gd name="connsiteX21" fmla="*/ 7546 w 10000"/>
                <a:gd name="connsiteY21" fmla="*/ 7532 h 10000"/>
                <a:gd name="connsiteX22" fmla="*/ 7985 w 10000"/>
                <a:gd name="connsiteY22" fmla="*/ 8355 h 10000"/>
                <a:gd name="connsiteX23" fmla="*/ 8337 w 10000"/>
                <a:gd name="connsiteY23" fmla="*/ 6943 h 10000"/>
                <a:gd name="connsiteX24" fmla="*/ 9008 w 10000"/>
                <a:gd name="connsiteY24" fmla="*/ 7039 h 10000"/>
                <a:gd name="connsiteX25" fmla="*/ 9779 w 10000"/>
                <a:gd name="connsiteY25" fmla="*/ 6250 h 10000"/>
                <a:gd name="connsiteX26" fmla="*/ 9959 w 10000"/>
                <a:gd name="connsiteY26" fmla="*/ 4243 h 10000"/>
                <a:gd name="connsiteX27" fmla="*/ 9115 w 10000"/>
                <a:gd name="connsiteY27" fmla="*/ 4724 h 10000"/>
                <a:gd name="connsiteX28" fmla="*/ 9033 w 10000"/>
                <a:gd name="connsiteY28" fmla="*/ 3028 h 10000"/>
                <a:gd name="connsiteX29" fmla="*/ 7817 w 10000"/>
                <a:gd name="connsiteY29" fmla="*/ 2146 h 10000"/>
                <a:gd name="connsiteX30" fmla="*/ 7510 w 10000"/>
                <a:gd name="connsiteY30" fmla="*/ 1118 h 10000"/>
                <a:gd name="connsiteX31" fmla="*/ 6679 w 10000"/>
                <a:gd name="connsiteY31" fmla="*/ 1750 h 10000"/>
                <a:gd name="connsiteX32" fmla="*/ 6432 w 10000"/>
                <a:gd name="connsiteY32" fmla="*/ 127 h 10000"/>
                <a:gd name="connsiteX33" fmla="*/ 5912 w 10000"/>
                <a:gd name="connsiteY33" fmla="*/ 227 h 10000"/>
                <a:gd name="connsiteX34" fmla="*/ 5207 w 10000"/>
                <a:gd name="connsiteY34" fmla="*/ 1283 h 10000"/>
                <a:gd name="connsiteX35" fmla="*/ 4586 w 10000"/>
                <a:gd name="connsiteY35" fmla="*/ 624 h 10000"/>
                <a:gd name="connsiteX36" fmla="*/ 3676 w 10000"/>
                <a:gd name="connsiteY36" fmla="*/ 534 h 10000"/>
                <a:gd name="connsiteX37" fmla="*/ 3567 w 10000"/>
                <a:gd name="connsiteY37" fmla="*/ 1784 h 10000"/>
                <a:gd name="connsiteX38" fmla="*/ 2778 w 10000"/>
                <a:gd name="connsiteY38" fmla="*/ 380 h 10000"/>
                <a:gd name="connsiteX0" fmla="*/ 2778 w 10000"/>
                <a:gd name="connsiteY0" fmla="*/ 380 h 10002"/>
                <a:gd name="connsiteX1" fmla="*/ 2276 w 10000"/>
                <a:gd name="connsiteY1" fmla="*/ 901 h 10002"/>
                <a:gd name="connsiteX2" fmla="*/ 938 w 10000"/>
                <a:gd name="connsiteY2" fmla="*/ 1004 h 10002"/>
                <a:gd name="connsiteX3" fmla="*/ 933 w 10000"/>
                <a:gd name="connsiteY3" fmla="*/ 3256 h 10002"/>
                <a:gd name="connsiteX4" fmla="*/ 712 w 10000"/>
                <a:gd name="connsiteY4" fmla="*/ 2927 h 10002"/>
                <a:gd name="connsiteX5" fmla="*/ 91 w 10000"/>
                <a:gd name="connsiteY5" fmla="*/ 3585 h 10002"/>
                <a:gd name="connsiteX6" fmla="*/ 18 w 10000"/>
                <a:gd name="connsiteY6" fmla="*/ 5230 h 10002"/>
                <a:gd name="connsiteX7" fmla="*/ 676 w 10000"/>
                <a:gd name="connsiteY7" fmla="*/ 7039 h 10002"/>
                <a:gd name="connsiteX8" fmla="*/ 1297 w 10000"/>
                <a:gd name="connsiteY8" fmla="*/ 6381 h 10002"/>
                <a:gd name="connsiteX9" fmla="*/ 1772 w 10000"/>
                <a:gd name="connsiteY9" fmla="*/ 8026 h 10002"/>
                <a:gd name="connsiteX10" fmla="*/ 2101 w 10000"/>
                <a:gd name="connsiteY10" fmla="*/ 8685 h 10002"/>
                <a:gd name="connsiteX11" fmla="*/ 2211 w 10000"/>
                <a:gd name="connsiteY11" fmla="*/ 8848 h 10002"/>
                <a:gd name="connsiteX12" fmla="*/ 2650 w 10000"/>
                <a:gd name="connsiteY12" fmla="*/ 7698 h 10002"/>
                <a:gd name="connsiteX13" fmla="*/ 3307 w 10000"/>
                <a:gd name="connsiteY13" fmla="*/ 8848 h 10002"/>
                <a:gd name="connsiteX14" fmla="*/ 3635 w 10000"/>
                <a:gd name="connsiteY14" fmla="*/ 9506 h 10002"/>
                <a:gd name="connsiteX15" fmla="*/ 4331 w 10000"/>
                <a:gd name="connsiteY15" fmla="*/ 8519 h 10002"/>
                <a:gd name="connsiteX16" fmla="*/ 5610 w 10000"/>
                <a:gd name="connsiteY16" fmla="*/ 10000 h 10002"/>
                <a:gd name="connsiteX17" fmla="*/ 6300 w 10000"/>
                <a:gd name="connsiteY17" fmla="*/ 8123 h 10002"/>
                <a:gd name="connsiteX18" fmla="*/ 6414 w 10000"/>
                <a:gd name="connsiteY18" fmla="*/ 8355 h 10002"/>
                <a:gd name="connsiteX19" fmla="*/ 6925 w 10000"/>
                <a:gd name="connsiteY19" fmla="*/ 9342 h 10002"/>
                <a:gd name="connsiteX20" fmla="*/ 7218 w 10000"/>
                <a:gd name="connsiteY20" fmla="*/ 9177 h 10002"/>
                <a:gd name="connsiteX21" fmla="*/ 7546 w 10000"/>
                <a:gd name="connsiteY21" fmla="*/ 7532 h 10002"/>
                <a:gd name="connsiteX22" fmla="*/ 7985 w 10000"/>
                <a:gd name="connsiteY22" fmla="*/ 8355 h 10002"/>
                <a:gd name="connsiteX23" fmla="*/ 8337 w 10000"/>
                <a:gd name="connsiteY23" fmla="*/ 6943 h 10002"/>
                <a:gd name="connsiteX24" fmla="*/ 9008 w 10000"/>
                <a:gd name="connsiteY24" fmla="*/ 7039 h 10002"/>
                <a:gd name="connsiteX25" fmla="*/ 9779 w 10000"/>
                <a:gd name="connsiteY25" fmla="*/ 6250 h 10002"/>
                <a:gd name="connsiteX26" fmla="*/ 9959 w 10000"/>
                <a:gd name="connsiteY26" fmla="*/ 4243 h 10002"/>
                <a:gd name="connsiteX27" fmla="*/ 9115 w 10000"/>
                <a:gd name="connsiteY27" fmla="*/ 4724 h 10002"/>
                <a:gd name="connsiteX28" fmla="*/ 9033 w 10000"/>
                <a:gd name="connsiteY28" fmla="*/ 3028 h 10002"/>
                <a:gd name="connsiteX29" fmla="*/ 7817 w 10000"/>
                <a:gd name="connsiteY29" fmla="*/ 2146 h 10002"/>
                <a:gd name="connsiteX30" fmla="*/ 7510 w 10000"/>
                <a:gd name="connsiteY30" fmla="*/ 1118 h 10002"/>
                <a:gd name="connsiteX31" fmla="*/ 6679 w 10000"/>
                <a:gd name="connsiteY31" fmla="*/ 1750 h 10002"/>
                <a:gd name="connsiteX32" fmla="*/ 6432 w 10000"/>
                <a:gd name="connsiteY32" fmla="*/ 127 h 10002"/>
                <a:gd name="connsiteX33" fmla="*/ 5912 w 10000"/>
                <a:gd name="connsiteY33" fmla="*/ 227 h 10002"/>
                <a:gd name="connsiteX34" fmla="*/ 5207 w 10000"/>
                <a:gd name="connsiteY34" fmla="*/ 1283 h 10002"/>
                <a:gd name="connsiteX35" fmla="*/ 4586 w 10000"/>
                <a:gd name="connsiteY35" fmla="*/ 624 h 10002"/>
                <a:gd name="connsiteX36" fmla="*/ 3676 w 10000"/>
                <a:gd name="connsiteY36" fmla="*/ 534 h 10002"/>
                <a:gd name="connsiteX37" fmla="*/ 3567 w 10000"/>
                <a:gd name="connsiteY37" fmla="*/ 1784 h 10002"/>
                <a:gd name="connsiteX38" fmla="*/ 2778 w 10000"/>
                <a:gd name="connsiteY38" fmla="*/ 380 h 10002"/>
                <a:gd name="connsiteX0" fmla="*/ 2778 w 10000"/>
                <a:gd name="connsiteY0" fmla="*/ 380 h 9506"/>
                <a:gd name="connsiteX1" fmla="*/ 2276 w 10000"/>
                <a:gd name="connsiteY1" fmla="*/ 901 h 9506"/>
                <a:gd name="connsiteX2" fmla="*/ 938 w 10000"/>
                <a:gd name="connsiteY2" fmla="*/ 1004 h 9506"/>
                <a:gd name="connsiteX3" fmla="*/ 933 w 10000"/>
                <a:gd name="connsiteY3" fmla="*/ 3256 h 9506"/>
                <a:gd name="connsiteX4" fmla="*/ 712 w 10000"/>
                <a:gd name="connsiteY4" fmla="*/ 2927 h 9506"/>
                <a:gd name="connsiteX5" fmla="*/ 91 w 10000"/>
                <a:gd name="connsiteY5" fmla="*/ 3585 h 9506"/>
                <a:gd name="connsiteX6" fmla="*/ 18 w 10000"/>
                <a:gd name="connsiteY6" fmla="*/ 5230 h 9506"/>
                <a:gd name="connsiteX7" fmla="*/ 676 w 10000"/>
                <a:gd name="connsiteY7" fmla="*/ 7039 h 9506"/>
                <a:gd name="connsiteX8" fmla="*/ 1297 w 10000"/>
                <a:gd name="connsiteY8" fmla="*/ 6381 h 9506"/>
                <a:gd name="connsiteX9" fmla="*/ 1772 w 10000"/>
                <a:gd name="connsiteY9" fmla="*/ 8026 h 9506"/>
                <a:gd name="connsiteX10" fmla="*/ 2101 w 10000"/>
                <a:gd name="connsiteY10" fmla="*/ 8685 h 9506"/>
                <a:gd name="connsiteX11" fmla="*/ 2211 w 10000"/>
                <a:gd name="connsiteY11" fmla="*/ 8848 h 9506"/>
                <a:gd name="connsiteX12" fmla="*/ 2650 w 10000"/>
                <a:gd name="connsiteY12" fmla="*/ 7698 h 9506"/>
                <a:gd name="connsiteX13" fmla="*/ 3307 w 10000"/>
                <a:gd name="connsiteY13" fmla="*/ 8848 h 9506"/>
                <a:gd name="connsiteX14" fmla="*/ 3635 w 10000"/>
                <a:gd name="connsiteY14" fmla="*/ 9506 h 9506"/>
                <a:gd name="connsiteX15" fmla="*/ 4331 w 10000"/>
                <a:gd name="connsiteY15" fmla="*/ 8519 h 9506"/>
                <a:gd name="connsiteX16" fmla="*/ 5509 w 10000"/>
                <a:gd name="connsiteY16" fmla="*/ 9165 h 9506"/>
                <a:gd name="connsiteX17" fmla="*/ 6300 w 10000"/>
                <a:gd name="connsiteY17" fmla="*/ 8123 h 9506"/>
                <a:gd name="connsiteX18" fmla="*/ 6414 w 10000"/>
                <a:gd name="connsiteY18" fmla="*/ 8355 h 9506"/>
                <a:gd name="connsiteX19" fmla="*/ 6925 w 10000"/>
                <a:gd name="connsiteY19" fmla="*/ 9342 h 9506"/>
                <a:gd name="connsiteX20" fmla="*/ 7218 w 10000"/>
                <a:gd name="connsiteY20" fmla="*/ 9177 h 9506"/>
                <a:gd name="connsiteX21" fmla="*/ 7546 w 10000"/>
                <a:gd name="connsiteY21" fmla="*/ 7532 h 9506"/>
                <a:gd name="connsiteX22" fmla="*/ 7985 w 10000"/>
                <a:gd name="connsiteY22" fmla="*/ 8355 h 9506"/>
                <a:gd name="connsiteX23" fmla="*/ 8337 w 10000"/>
                <a:gd name="connsiteY23" fmla="*/ 6943 h 9506"/>
                <a:gd name="connsiteX24" fmla="*/ 9008 w 10000"/>
                <a:gd name="connsiteY24" fmla="*/ 7039 h 9506"/>
                <a:gd name="connsiteX25" fmla="*/ 9779 w 10000"/>
                <a:gd name="connsiteY25" fmla="*/ 6250 h 9506"/>
                <a:gd name="connsiteX26" fmla="*/ 9959 w 10000"/>
                <a:gd name="connsiteY26" fmla="*/ 4243 h 9506"/>
                <a:gd name="connsiteX27" fmla="*/ 9115 w 10000"/>
                <a:gd name="connsiteY27" fmla="*/ 4724 h 9506"/>
                <a:gd name="connsiteX28" fmla="*/ 9033 w 10000"/>
                <a:gd name="connsiteY28" fmla="*/ 3028 h 9506"/>
                <a:gd name="connsiteX29" fmla="*/ 7817 w 10000"/>
                <a:gd name="connsiteY29" fmla="*/ 2146 h 9506"/>
                <a:gd name="connsiteX30" fmla="*/ 7510 w 10000"/>
                <a:gd name="connsiteY30" fmla="*/ 1118 h 9506"/>
                <a:gd name="connsiteX31" fmla="*/ 6679 w 10000"/>
                <a:gd name="connsiteY31" fmla="*/ 1750 h 9506"/>
                <a:gd name="connsiteX32" fmla="*/ 6432 w 10000"/>
                <a:gd name="connsiteY32" fmla="*/ 127 h 9506"/>
                <a:gd name="connsiteX33" fmla="*/ 5912 w 10000"/>
                <a:gd name="connsiteY33" fmla="*/ 227 h 9506"/>
                <a:gd name="connsiteX34" fmla="*/ 5207 w 10000"/>
                <a:gd name="connsiteY34" fmla="*/ 1283 h 9506"/>
                <a:gd name="connsiteX35" fmla="*/ 4586 w 10000"/>
                <a:gd name="connsiteY35" fmla="*/ 624 h 9506"/>
                <a:gd name="connsiteX36" fmla="*/ 3676 w 10000"/>
                <a:gd name="connsiteY36" fmla="*/ 534 h 9506"/>
                <a:gd name="connsiteX37" fmla="*/ 3567 w 10000"/>
                <a:gd name="connsiteY37" fmla="*/ 1784 h 9506"/>
                <a:gd name="connsiteX38" fmla="*/ 2778 w 10000"/>
                <a:gd name="connsiteY38" fmla="*/ 380 h 9506"/>
                <a:gd name="connsiteX0" fmla="*/ 2778 w 10000"/>
                <a:gd name="connsiteY0" fmla="*/ 400 h 10000"/>
                <a:gd name="connsiteX1" fmla="*/ 2276 w 10000"/>
                <a:gd name="connsiteY1" fmla="*/ 948 h 10000"/>
                <a:gd name="connsiteX2" fmla="*/ 938 w 10000"/>
                <a:gd name="connsiteY2" fmla="*/ 1056 h 10000"/>
                <a:gd name="connsiteX3" fmla="*/ 933 w 10000"/>
                <a:gd name="connsiteY3" fmla="*/ 3425 h 10000"/>
                <a:gd name="connsiteX4" fmla="*/ 712 w 10000"/>
                <a:gd name="connsiteY4" fmla="*/ 3079 h 10000"/>
                <a:gd name="connsiteX5" fmla="*/ 91 w 10000"/>
                <a:gd name="connsiteY5" fmla="*/ 3771 h 10000"/>
                <a:gd name="connsiteX6" fmla="*/ 18 w 10000"/>
                <a:gd name="connsiteY6" fmla="*/ 5502 h 10000"/>
                <a:gd name="connsiteX7" fmla="*/ 676 w 10000"/>
                <a:gd name="connsiteY7" fmla="*/ 7405 h 10000"/>
                <a:gd name="connsiteX8" fmla="*/ 1297 w 10000"/>
                <a:gd name="connsiteY8" fmla="*/ 6713 h 10000"/>
                <a:gd name="connsiteX9" fmla="*/ 1772 w 10000"/>
                <a:gd name="connsiteY9" fmla="*/ 8443 h 10000"/>
                <a:gd name="connsiteX10" fmla="*/ 2211 w 10000"/>
                <a:gd name="connsiteY10" fmla="*/ 9308 h 10000"/>
                <a:gd name="connsiteX11" fmla="*/ 2650 w 10000"/>
                <a:gd name="connsiteY11" fmla="*/ 8098 h 10000"/>
                <a:gd name="connsiteX12" fmla="*/ 3307 w 10000"/>
                <a:gd name="connsiteY12" fmla="*/ 9308 h 10000"/>
                <a:gd name="connsiteX13" fmla="*/ 3635 w 10000"/>
                <a:gd name="connsiteY13" fmla="*/ 10000 h 10000"/>
                <a:gd name="connsiteX14" fmla="*/ 4331 w 10000"/>
                <a:gd name="connsiteY14" fmla="*/ 8962 h 10000"/>
                <a:gd name="connsiteX15" fmla="*/ 5509 w 10000"/>
                <a:gd name="connsiteY15" fmla="*/ 9641 h 10000"/>
                <a:gd name="connsiteX16" fmla="*/ 6300 w 10000"/>
                <a:gd name="connsiteY16" fmla="*/ 8545 h 10000"/>
                <a:gd name="connsiteX17" fmla="*/ 6414 w 10000"/>
                <a:gd name="connsiteY17" fmla="*/ 8789 h 10000"/>
                <a:gd name="connsiteX18" fmla="*/ 6925 w 10000"/>
                <a:gd name="connsiteY18" fmla="*/ 9827 h 10000"/>
                <a:gd name="connsiteX19" fmla="*/ 7218 w 10000"/>
                <a:gd name="connsiteY19" fmla="*/ 9654 h 10000"/>
                <a:gd name="connsiteX20" fmla="*/ 7546 w 10000"/>
                <a:gd name="connsiteY20" fmla="*/ 7923 h 10000"/>
                <a:gd name="connsiteX21" fmla="*/ 7985 w 10000"/>
                <a:gd name="connsiteY21" fmla="*/ 8789 h 10000"/>
                <a:gd name="connsiteX22" fmla="*/ 8337 w 10000"/>
                <a:gd name="connsiteY22" fmla="*/ 7304 h 10000"/>
                <a:gd name="connsiteX23" fmla="*/ 9008 w 10000"/>
                <a:gd name="connsiteY23" fmla="*/ 7405 h 10000"/>
                <a:gd name="connsiteX24" fmla="*/ 9779 w 10000"/>
                <a:gd name="connsiteY24" fmla="*/ 6575 h 10000"/>
                <a:gd name="connsiteX25" fmla="*/ 9959 w 10000"/>
                <a:gd name="connsiteY25" fmla="*/ 4463 h 10000"/>
                <a:gd name="connsiteX26" fmla="*/ 9115 w 10000"/>
                <a:gd name="connsiteY26" fmla="*/ 4969 h 10000"/>
                <a:gd name="connsiteX27" fmla="*/ 9033 w 10000"/>
                <a:gd name="connsiteY27" fmla="*/ 3185 h 10000"/>
                <a:gd name="connsiteX28" fmla="*/ 7817 w 10000"/>
                <a:gd name="connsiteY28" fmla="*/ 2258 h 10000"/>
                <a:gd name="connsiteX29" fmla="*/ 7510 w 10000"/>
                <a:gd name="connsiteY29" fmla="*/ 1176 h 10000"/>
                <a:gd name="connsiteX30" fmla="*/ 6679 w 10000"/>
                <a:gd name="connsiteY30" fmla="*/ 1841 h 10000"/>
                <a:gd name="connsiteX31" fmla="*/ 6432 w 10000"/>
                <a:gd name="connsiteY31" fmla="*/ 134 h 10000"/>
                <a:gd name="connsiteX32" fmla="*/ 5912 w 10000"/>
                <a:gd name="connsiteY32" fmla="*/ 239 h 10000"/>
                <a:gd name="connsiteX33" fmla="*/ 5207 w 10000"/>
                <a:gd name="connsiteY33" fmla="*/ 1350 h 10000"/>
                <a:gd name="connsiteX34" fmla="*/ 4586 w 10000"/>
                <a:gd name="connsiteY34" fmla="*/ 656 h 10000"/>
                <a:gd name="connsiteX35" fmla="*/ 3676 w 10000"/>
                <a:gd name="connsiteY35" fmla="*/ 562 h 10000"/>
                <a:gd name="connsiteX36" fmla="*/ 3567 w 10000"/>
                <a:gd name="connsiteY36" fmla="*/ 1877 h 10000"/>
                <a:gd name="connsiteX37" fmla="*/ 2778 w 10000"/>
                <a:gd name="connsiteY37" fmla="*/ 400 h 10000"/>
                <a:gd name="connsiteX0" fmla="*/ 2778 w 10000"/>
                <a:gd name="connsiteY0" fmla="*/ 400 h 10000"/>
                <a:gd name="connsiteX1" fmla="*/ 2276 w 10000"/>
                <a:gd name="connsiteY1" fmla="*/ 948 h 10000"/>
                <a:gd name="connsiteX2" fmla="*/ 938 w 10000"/>
                <a:gd name="connsiteY2" fmla="*/ 1056 h 10000"/>
                <a:gd name="connsiteX3" fmla="*/ 933 w 10000"/>
                <a:gd name="connsiteY3" fmla="*/ 3425 h 10000"/>
                <a:gd name="connsiteX4" fmla="*/ 712 w 10000"/>
                <a:gd name="connsiteY4" fmla="*/ 3079 h 10000"/>
                <a:gd name="connsiteX5" fmla="*/ 91 w 10000"/>
                <a:gd name="connsiteY5" fmla="*/ 3771 h 10000"/>
                <a:gd name="connsiteX6" fmla="*/ 18 w 10000"/>
                <a:gd name="connsiteY6" fmla="*/ 5502 h 10000"/>
                <a:gd name="connsiteX7" fmla="*/ 676 w 10000"/>
                <a:gd name="connsiteY7" fmla="*/ 7405 h 10000"/>
                <a:gd name="connsiteX8" fmla="*/ 1297 w 10000"/>
                <a:gd name="connsiteY8" fmla="*/ 6713 h 10000"/>
                <a:gd name="connsiteX9" fmla="*/ 1772 w 10000"/>
                <a:gd name="connsiteY9" fmla="*/ 8443 h 10000"/>
                <a:gd name="connsiteX10" fmla="*/ 2211 w 10000"/>
                <a:gd name="connsiteY10" fmla="*/ 9308 h 10000"/>
                <a:gd name="connsiteX11" fmla="*/ 3186 w 10000"/>
                <a:gd name="connsiteY11" fmla="*/ 7371 h 10000"/>
                <a:gd name="connsiteX12" fmla="*/ 3307 w 10000"/>
                <a:gd name="connsiteY12" fmla="*/ 9308 h 10000"/>
                <a:gd name="connsiteX13" fmla="*/ 3635 w 10000"/>
                <a:gd name="connsiteY13" fmla="*/ 10000 h 10000"/>
                <a:gd name="connsiteX14" fmla="*/ 4331 w 10000"/>
                <a:gd name="connsiteY14" fmla="*/ 8962 h 10000"/>
                <a:gd name="connsiteX15" fmla="*/ 5509 w 10000"/>
                <a:gd name="connsiteY15" fmla="*/ 9641 h 10000"/>
                <a:gd name="connsiteX16" fmla="*/ 6300 w 10000"/>
                <a:gd name="connsiteY16" fmla="*/ 8545 h 10000"/>
                <a:gd name="connsiteX17" fmla="*/ 6414 w 10000"/>
                <a:gd name="connsiteY17" fmla="*/ 8789 h 10000"/>
                <a:gd name="connsiteX18" fmla="*/ 6925 w 10000"/>
                <a:gd name="connsiteY18" fmla="*/ 9827 h 10000"/>
                <a:gd name="connsiteX19" fmla="*/ 7218 w 10000"/>
                <a:gd name="connsiteY19" fmla="*/ 9654 h 10000"/>
                <a:gd name="connsiteX20" fmla="*/ 7546 w 10000"/>
                <a:gd name="connsiteY20" fmla="*/ 7923 h 10000"/>
                <a:gd name="connsiteX21" fmla="*/ 7985 w 10000"/>
                <a:gd name="connsiteY21" fmla="*/ 8789 h 10000"/>
                <a:gd name="connsiteX22" fmla="*/ 8337 w 10000"/>
                <a:gd name="connsiteY22" fmla="*/ 7304 h 10000"/>
                <a:gd name="connsiteX23" fmla="*/ 9008 w 10000"/>
                <a:gd name="connsiteY23" fmla="*/ 7405 h 10000"/>
                <a:gd name="connsiteX24" fmla="*/ 9779 w 10000"/>
                <a:gd name="connsiteY24" fmla="*/ 6575 h 10000"/>
                <a:gd name="connsiteX25" fmla="*/ 9959 w 10000"/>
                <a:gd name="connsiteY25" fmla="*/ 4463 h 10000"/>
                <a:gd name="connsiteX26" fmla="*/ 9115 w 10000"/>
                <a:gd name="connsiteY26" fmla="*/ 4969 h 10000"/>
                <a:gd name="connsiteX27" fmla="*/ 9033 w 10000"/>
                <a:gd name="connsiteY27" fmla="*/ 3185 h 10000"/>
                <a:gd name="connsiteX28" fmla="*/ 7817 w 10000"/>
                <a:gd name="connsiteY28" fmla="*/ 2258 h 10000"/>
                <a:gd name="connsiteX29" fmla="*/ 7510 w 10000"/>
                <a:gd name="connsiteY29" fmla="*/ 1176 h 10000"/>
                <a:gd name="connsiteX30" fmla="*/ 6679 w 10000"/>
                <a:gd name="connsiteY30" fmla="*/ 1841 h 10000"/>
                <a:gd name="connsiteX31" fmla="*/ 6432 w 10000"/>
                <a:gd name="connsiteY31" fmla="*/ 134 h 10000"/>
                <a:gd name="connsiteX32" fmla="*/ 5912 w 10000"/>
                <a:gd name="connsiteY32" fmla="*/ 239 h 10000"/>
                <a:gd name="connsiteX33" fmla="*/ 5207 w 10000"/>
                <a:gd name="connsiteY33" fmla="*/ 1350 h 10000"/>
                <a:gd name="connsiteX34" fmla="*/ 4586 w 10000"/>
                <a:gd name="connsiteY34" fmla="*/ 656 h 10000"/>
                <a:gd name="connsiteX35" fmla="*/ 3676 w 10000"/>
                <a:gd name="connsiteY35" fmla="*/ 562 h 10000"/>
                <a:gd name="connsiteX36" fmla="*/ 3567 w 10000"/>
                <a:gd name="connsiteY36" fmla="*/ 1877 h 10000"/>
                <a:gd name="connsiteX37" fmla="*/ 2778 w 10000"/>
                <a:gd name="connsiteY37" fmla="*/ 400 h 10000"/>
                <a:gd name="connsiteX0" fmla="*/ 2778 w 10000"/>
                <a:gd name="connsiteY0" fmla="*/ 400 h 10000"/>
                <a:gd name="connsiteX1" fmla="*/ 2276 w 10000"/>
                <a:gd name="connsiteY1" fmla="*/ 948 h 10000"/>
                <a:gd name="connsiteX2" fmla="*/ 938 w 10000"/>
                <a:gd name="connsiteY2" fmla="*/ 1056 h 10000"/>
                <a:gd name="connsiteX3" fmla="*/ 933 w 10000"/>
                <a:gd name="connsiteY3" fmla="*/ 3425 h 10000"/>
                <a:gd name="connsiteX4" fmla="*/ 712 w 10000"/>
                <a:gd name="connsiteY4" fmla="*/ 3079 h 10000"/>
                <a:gd name="connsiteX5" fmla="*/ 91 w 10000"/>
                <a:gd name="connsiteY5" fmla="*/ 3771 h 10000"/>
                <a:gd name="connsiteX6" fmla="*/ 18 w 10000"/>
                <a:gd name="connsiteY6" fmla="*/ 5502 h 10000"/>
                <a:gd name="connsiteX7" fmla="*/ 676 w 10000"/>
                <a:gd name="connsiteY7" fmla="*/ 7405 h 10000"/>
                <a:gd name="connsiteX8" fmla="*/ 1297 w 10000"/>
                <a:gd name="connsiteY8" fmla="*/ 6713 h 10000"/>
                <a:gd name="connsiteX9" fmla="*/ 1772 w 10000"/>
                <a:gd name="connsiteY9" fmla="*/ 8443 h 10000"/>
                <a:gd name="connsiteX10" fmla="*/ 1976 w 10000"/>
                <a:gd name="connsiteY10" fmla="*/ 9660 h 10000"/>
                <a:gd name="connsiteX11" fmla="*/ 3186 w 10000"/>
                <a:gd name="connsiteY11" fmla="*/ 7371 h 10000"/>
                <a:gd name="connsiteX12" fmla="*/ 3307 w 10000"/>
                <a:gd name="connsiteY12" fmla="*/ 9308 h 10000"/>
                <a:gd name="connsiteX13" fmla="*/ 3635 w 10000"/>
                <a:gd name="connsiteY13" fmla="*/ 10000 h 10000"/>
                <a:gd name="connsiteX14" fmla="*/ 4331 w 10000"/>
                <a:gd name="connsiteY14" fmla="*/ 8962 h 10000"/>
                <a:gd name="connsiteX15" fmla="*/ 5509 w 10000"/>
                <a:gd name="connsiteY15" fmla="*/ 9641 h 10000"/>
                <a:gd name="connsiteX16" fmla="*/ 6300 w 10000"/>
                <a:gd name="connsiteY16" fmla="*/ 8545 h 10000"/>
                <a:gd name="connsiteX17" fmla="*/ 6414 w 10000"/>
                <a:gd name="connsiteY17" fmla="*/ 8789 h 10000"/>
                <a:gd name="connsiteX18" fmla="*/ 6925 w 10000"/>
                <a:gd name="connsiteY18" fmla="*/ 9827 h 10000"/>
                <a:gd name="connsiteX19" fmla="*/ 7218 w 10000"/>
                <a:gd name="connsiteY19" fmla="*/ 9654 h 10000"/>
                <a:gd name="connsiteX20" fmla="*/ 7546 w 10000"/>
                <a:gd name="connsiteY20" fmla="*/ 7923 h 10000"/>
                <a:gd name="connsiteX21" fmla="*/ 7985 w 10000"/>
                <a:gd name="connsiteY21" fmla="*/ 8789 h 10000"/>
                <a:gd name="connsiteX22" fmla="*/ 8337 w 10000"/>
                <a:gd name="connsiteY22" fmla="*/ 7304 h 10000"/>
                <a:gd name="connsiteX23" fmla="*/ 9008 w 10000"/>
                <a:gd name="connsiteY23" fmla="*/ 7405 h 10000"/>
                <a:gd name="connsiteX24" fmla="*/ 9779 w 10000"/>
                <a:gd name="connsiteY24" fmla="*/ 6575 h 10000"/>
                <a:gd name="connsiteX25" fmla="*/ 9959 w 10000"/>
                <a:gd name="connsiteY25" fmla="*/ 4463 h 10000"/>
                <a:gd name="connsiteX26" fmla="*/ 9115 w 10000"/>
                <a:gd name="connsiteY26" fmla="*/ 4969 h 10000"/>
                <a:gd name="connsiteX27" fmla="*/ 9033 w 10000"/>
                <a:gd name="connsiteY27" fmla="*/ 3185 h 10000"/>
                <a:gd name="connsiteX28" fmla="*/ 7817 w 10000"/>
                <a:gd name="connsiteY28" fmla="*/ 2258 h 10000"/>
                <a:gd name="connsiteX29" fmla="*/ 7510 w 10000"/>
                <a:gd name="connsiteY29" fmla="*/ 1176 h 10000"/>
                <a:gd name="connsiteX30" fmla="*/ 6679 w 10000"/>
                <a:gd name="connsiteY30" fmla="*/ 1841 h 10000"/>
                <a:gd name="connsiteX31" fmla="*/ 6432 w 10000"/>
                <a:gd name="connsiteY31" fmla="*/ 134 h 10000"/>
                <a:gd name="connsiteX32" fmla="*/ 5912 w 10000"/>
                <a:gd name="connsiteY32" fmla="*/ 239 h 10000"/>
                <a:gd name="connsiteX33" fmla="*/ 5207 w 10000"/>
                <a:gd name="connsiteY33" fmla="*/ 1350 h 10000"/>
                <a:gd name="connsiteX34" fmla="*/ 4586 w 10000"/>
                <a:gd name="connsiteY34" fmla="*/ 656 h 10000"/>
                <a:gd name="connsiteX35" fmla="*/ 3676 w 10000"/>
                <a:gd name="connsiteY35" fmla="*/ 562 h 10000"/>
                <a:gd name="connsiteX36" fmla="*/ 3567 w 10000"/>
                <a:gd name="connsiteY36" fmla="*/ 1877 h 10000"/>
                <a:gd name="connsiteX37" fmla="*/ 2778 w 10000"/>
                <a:gd name="connsiteY37" fmla="*/ 400 h 10000"/>
                <a:gd name="connsiteX0" fmla="*/ 2778 w 10000"/>
                <a:gd name="connsiteY0" fmla="*/ 400 h 10000"/>
                <a:gd name="connsiteX1" fmla="*/ 2276 w 10000"/>
                <a:gd name="connsiteY1" fmla="*/ 948 h 10000"/>
                <a:gd name="connsiteX2" fmla="*/ 938 w 10000"/>
                <a:gd name="connsiteY2" fmla="*/ 1056 h 10000"/>
                <a:gd name="connsiteX3" fmla="*/ 933 w 10000"/>
                <a:gd name="connsiteY3" fmla="*/ 3425 h 10000"/>
                <a:gd name="connsiteX4" fmla="*/ 712 w 10000"/>
                <a:gd name="connsiteY4" fmla="*/ 3079 h 10000"/>
                <a:gd name="connsiteX5" fmla="*/ 91 w 10000"/>
                <a:gd name="connsiteY5" fmla="*/ 3771 h 10000"/>
                <a:gd name="connsiteX6" fmla="*/ 18 w 10000"/>
                <a:gd name="connsiteY6" fmla="*/ 5502 h 10000"/>
                <a:gd name="connsiteX7" fmla="*/ 676 w 10000"/>
                <a:gd name="connsiteY7" fmla="*/ 7405 h 10000"/>
                <a:gd name="connsiteX8" fmla="*/ 1297 w 10000"/>
                <a:gd name="connsiteY8" fmla="*/ 6713 h 10000"/>
                <a:gd name="connsiteX9" fmla="*/ 1202 w 10000"/>
                <a:gd name="connsiteY9" fmla="*/ 8443 h 10000"/>
                <a:gd name="connsiteX10" fmla="*/ 1976 w 10000"/>
                <a:gd name="connsiteY10" fmla="*/ 9660 h 10000"/>
                <a:gd name="connsiteX11" fmla="*/ 3186 w 10000"/>
                <a:gd name="connsiteY11" fmla="*/ 7371 h 10000"/>
                <a:gd name="connsiteX12" fmla="*/ 3307 w 10000"/>
                <a:gd name="connsiteY12" fmla="*/ 9308 h 10000"/>
                <a:gd name="connsiteX13" fmla="*/ 3635 w 10000"/>
                <a:gd name="connsiteY13" fmla="*/ 10000 h 10000"/>
                <a:gd name="connsiteX14" fmla="*/ 4331 w 10000"/>
                <a:gd name="connsiteY14" fmla="*/ 8962 h 10000"/>
                <a:gd name="connsiteX15" fmla="*/ 5509 w 10000"/>
                <a:gd name="connsiteY15" fmla="*/ 9641 h 10000"/>
                <a:gd name="connsiteX16" fmla="*/ 6300 w 10000"/>
                <a:gd name="connsiteY16" fmla="*/ 8545 h 10000"/>
                <a:gd name="connsiteX17" fmla="*/ 6414 w 10000"/>
                <a:gd name="connsiteY17" fmla="*/ 8789 h 10000"/>
                <a:gd name="connsiteX18" fmla="*/ 6925 w 10000"/>
                <a:gd name="connsiteY18" fmla="*/ 9827 h 10000"/>
                <a:gd name="connsiteX19" fmla="*/ 7218 w 10000"/>
                <a:gd name="connsiteY19" fmla="*/ 9654 h 10000"/>
                <a:gd name="connsiteX20" fmla="*/ 7546 w 10000"/>
                <a:gd name="connsiteY20" fmla="*/ 7923 h 10000"/>
                <a:gd name="connsiteX21" fmla="*/ 7985 w 10000"/>
                <a:gd name="connsiteY21" fmla="*/ 8789 h 10000"/>
                <a:gd name="connsiteX22" fmla="*/ 8337 w 10000"/>
                <a:gd name="connsiteY22" fmla="*/ 7304 h 10000"/>
                <a:gd name="connsiteX23" fmla="*/ 9008 w 10000"/>
                <a:gd name="connsiteY23" fmla="*/ 7405 h 10000"/>
                <a:gd name="connsiteX24" fmla="*/ 9779 w 10000"/>
                <a:gd name="connsiteY24" fmla="*/ 6575 h 10000"/>
                <a:gd name="connsiteX25" fmla="*/ 9959 w 10000"/>
                <a:gd name="connsiteY25" fmla="*/ 4463 h 10000"/>
                <a:gd name="connsiteX26" fmla="*/ 9115 w 10000"/>
                <a:gd name="connsiteY26" fmla="*/ 4969 h 10000"/>
                <a:gd name="connsiteX27" fmla="*/ 9033 w 10000"/>
                <a:gd name="connsiteY27" fmla="*/ 3185 h 10000"/>
                <a:gd name="connsiteX28" fmla="*/ 7817 w 10000"/>
                <a:gd name="connsiteY28" fmla="*/ 2258 h 10000"/>
                <a:gd name="connsiteX29" fmla="*/ 7510 w 10000"/>
                <a:gd name="connsiteY29" fmla="*/ 1176 h 10000"/>
                <a:gd name="connsiteX30" fmla="*/ 6679 w 10000"/>
                <a:gd name="connsiteY30" fmla="*/ 1841 h 10000"/>
                <a:gd name="connsiteX31" fmla="*/ 6432 w 10000"/>
                <a:gd name="connsiteY31" fmla="*/ 134 h 10000"/>
                <a:gd name="connsiteX32" fmla="*/ 5912 w 10000"/>
                <a:gd name="connsiteY32" fmla="*/ 239 h 10000"/>
                <a:gd name="connsiteX33" fmla="*/ 5207 w 10000"/>
                <a:gd name="connsiteY33" fmla="*/ 1350 h 10000"/>
                <a:gd name="connsiteX34" fmla="*/ 4586 w 10000"/>
                <a:gd name="connsiteY34" fmla="*/ 656 h 10000"/>
                <a:gd name="connsiteX35" fmla="*/ 3676 w 10000"/>
                <a:gd name="connsiteY35" fmla="*/ 562 h 10000"/>
                <a:gd name="connsiteX36" fmla="*/ 3567 w 10000"/>
                <a:gd name="connsiteY36" fmla="*/ 1877 h 10000"/>
                <a:gd name="connsiteX37" fmla="*/ 2778 w 10000"/>
                <a:gd name="connsiteY37" fmla="*/ 400 h 10000"/>
                <a:gd name="connsiteX0" fmla="*/ 2778 w 10000"/>
                <a:gd name="connsiteY0" fmla="*/ 400 h 10000"/>
                <a:gd name="connsiteX1" fmla="*/ 2276 w 10000"/>
                <a:gd name="connsiteY1" fmla="*/ 948 h 10000"/>
                <a:gd name="connsiteX2" fmla="*/ 938 w 10000"/>
                <a:gd name="connsiteY2" fmla="*/ 1056 h 10000"/>
                <a:gd name="connsiteX3" fmla="*/ 933 w 10000"/>
                <a:gd name="connsiteY3" fmla="*/ 3425 h 10000"/>
                <a:gd name="connsiteX4" fmla="*/ 712 w 10000"/>
                <a:gd name="connsiteY4" fmla="*/ 3079 h 10000"/>
                <a:gd name="connsiteX5" fmla="*/ 91 w 10000"/>
                <a:gd name="connsiteY5" fmla="*/ 3771 h 10000"/>
                <a:gd name="connsiteX6" fmla="*/ 18 w 10000"/>
                <a:gd name="connsiteY6" fmla="*/ 5502 h 10000"/>
                <a:gd name="connsiteX7" fmla="*/ 676 w 10000"/>
                <a:gd name="connsiteY7" fmla="*/ 7405 h 10000"/>
                <a:gd name="connsiteX8" fmla="*/ 1481 w 10000"/>
                <a:gd name="connsiteY8" fmla="*/ 7352 h 10000"/>
                <a:gd name="connsiteX9" fmla="*/ 1202 w 10000"/>
                <a:gd name="connsiteY9" fmla="*/ 8443 h 10000"/>
                <a:gd name="connsiteX10" fmla="*/ 1976 w 10000"/>
                <a:gd name="connsiteY10" fmla="*/ 9660 h 10000"/>
                <a:gd name="connsiteX11" fmla="*/ 3186 w 10000"/>
                <a:gd name="connsiteY11" fmla="*/ 7371 h 10000"/>
                <a:gd name="connsiteX12" fmla="*/ 3307 w 10000"/>
                <a:gd name="connsiteY12" fmla="*/ 9308 h 10000"/>
                <a:gd name="connsiteX13" fmla="*/ 3635 w 10000"/>
                <a:gd name="connsiteY13" fmla="*/ 10000 h 10000"/>
                <a:gd name="connsiteX14" fmla="*/ 4331 w 10000"/>
                <a:gd name="connsiteY14" fmla="*/ 8962 h 10000"/>
                <a:gd name="connsiteX15" fmla="*/ 5509 w 10000"/>
                <a:gd name="connsiteY15" fmla="*/ 9641 h 10000"/>
                <a:gd name="connsiteX16" fmla="*/ 6300 w 10000"/>
                <a:gd name="connsiteY16" fmla="*/ 8545 h 10000"/>
                <a:gd name="connsiteX17" fmla="*/ 6414 w 10000"/>
                <a:gd name="connsiteY17" fmla="*/ 8789 h 10000"/>
                <a:gd name="connsiteX18" fmla="*/ 6925 w 10000"/>
                <a:gd name="connsiteY18" fmla="*/ 9827 h 10000"/>
                <a:gd name="connsiteX19" fmla="*/ 7218 w 10000"/>
                <a:gd name="connsiteY19" fmla="*/ 9654 h 10000"/>
                <a:gd name="connsiteX20" fmla="*/ 7546 w 10000"/>
                <a:gd name="connsiteY20" fmla="*/ 7923 h 10000"/>
                <a:gd name="connsiteX21" fmla="*/ 7985 w 10000"/>
                <a:gd name="connsiteY21" fmla="*/ 8789 h 10000"/>
                <a:gd name="connsiteX22" fmla="*/ 8337 w 10000"/>
                <a:gd name="connsiteY22" fmla="*/ 7304 h 10000"/>
                <a:gd name="connsiteX23" fmla="*/ 9008 w 10000"/>
                <a:gd name="connsiteY23" fmla="*/ 7405 h 10000"/>
                <a:gd name="connsiteX24" fmla="*/ 9779 w 10000"/>
                <a:gd name="connsiteY24" fmla="*/ 6575 h 10000"/>
                <a:gd name="connsiteX25" fmla="*/ 9959 w 10000"/>
                <a:gd name="connsiteY25" fmla="*/ 4463 h 10000"/>
                <a:gd name="connsiteX26" fmla="*/ 9115 w 10000"/>
                <a:gd name="connsiteY26" fmla="*/ 4969 h 10000"/>
                <a:gd name="connsiteX27" fmla="*/ 9033 w 10000"/>
                <a:gd name="connsiteY27" fmla="*/ 3185 h 10000"/>
                <a:gd name="connsiteX28" fmla="*/ 7817 w 10000"/>
                <a:gd name="connsiteY28" fmla="*/ 2258 h 10000"/>
                <a:gd name="connsiteX29" fmla="*/ 7510 w 10000"/>
                <a:gd name="connsiteY29" fmla="*/ 1176 h 10000"/>
                <a:gd name="connsiteX30" fmla="*/ 6679 w 10000"/>
                <a:gd name="connsiteY30" fmla="*/ 1841 h 10000"/>
                <a:gd name="connsiteX31" fmla="*/ 6432 w 10000"/>
                <a:gd name="connsiteY31" fmla="*/ 134 h 10000"/>
                <a:gd name="connsiteX32" fmla="*/ 5912 w 10000"/>
                <a:gd name="connsiteY32" fmla="*/ 239 h 10000"/>
                <a:gd name="connsiteX33" fmla="*/ 5207 w 10000"/>
                <a:gd name="connsiteY33" fmla="*/ 1350 h 10000"/>
                <a:gd name="connsiteX34" fmla="*/ 4586 w 10000"/>
                <a:gd name="connsiteY34" fmla="*/ 656 h 10000"/>
                <a:gd name="connsiteX35" fmla="*/ 3676 w 10000"/>
                <a:gd name="connsiteY35" fmla="*/ 562 h 10000"/>
                <a:gd name="connsiteX36" fmla="*/ 3567 w 10000"/>
                <a:gd name="connsiteY36" fmla="*/ 1877 h 10000"/>
                <a:gd name="connsiteX37" fmla="*/ 2778 w 10000"/>
                <a:gd name="connsiteY37" fmla="*/ 400 h 10000"/>
                <a:gd name="connsiteX0" fmla="*/ 2780 w 10002"/>
                <a:gd name="connsiteY0" fmla="*/ 400 h 10000"/>
                <a:gd name="connsiteX1" fmla="*/ 2278 w 10002"/>
                <a:gd name="connsiteY1" fmla="*/ 948 h 10000"/>
                <a:gd name="connsiteX2" fmla="*/ 940 w 10002"/>
                <a:gd name="connsiteY2" fmla="*/ 1056 h 10000"/>
                <a:gd name="connsiteX3" fmla="*/ 935 w 10002"/>
                <a:gd name="connsiteY3" fmla="*/ 3425 h 10000"/>
                <a:gd name="connsiteX4" fmla="*/ 714 w 10002"/>
                <a:gd name="connsiteY4" fmla="*/ 3079 h 10000"/>
                <a:gd name="connsiteX5" fmla="*/ 93 w 10002"/>
                <a:gd name="connsiteY5" fmla="*/ 3771 h 10000"/>
                <a:gd name="connsiteX6" fmla="*/ 20 w 10002"/>
                <a:gd name="connsiteY6" fmla="*/ 5502 h 10000"/>
                <a:gd name="connsiteX7" fmla="*/ 343 w 10002"/>
                <a:gd name="connsiteY7" fmla="*/ 7867 h 10000"/>
                <a:gd name="connsiteX8" fmla="*/ 1483 w 10002"/>
                <a:gd name="connsiteY8" fmla="*/ 7352 h 10000"/>
                <a:gd name="connsiteX9" fmla="*/ 1204 w 10002"/>
                <a:gd name="connsiteY9" fmla="*/ 8443 h 10000"/>
                <a:gd name="connsiteX10" fmla="*/ 1978 w 10002"/>
                <a:gd name="connsiteY10" fmla="*/ 9660 h 10000"/>
                <a:gd name="connsiteX11" fmla="*/ 3188 w 10002"/>
                <a:gd name="connsiteY11" fmla="*/ 7371 h 10000"/>
                <a:gd name="connsiteX12" fmla="*/ 3309 w 10002"/>
                <a:gd name="connsiteY12" fmla="*/ 9308 h 10000"/>
                <a:gd name="connsiteX13" fmla="*/ 3637 w 10002"/>
                <a:gd name="connsiteY13" fmla="*/ 10000 h 10000"/>
                <a:gd name="connsiteX14" fmla="*/ 4333 w 10002"/>
                <a:gd name="connsiteY14" fmla="*/ 8962 h 10000"/>
                <a:gd name="connsiteX15" fmla="*/ 5511 w 10002"/>
                <a:gd name="connsiteY15" fmla="*/ 9641 h 10000"/>
                <a:gd name="connsiteX16" fmla="*/ 6302 w 10002"/>
                <a:gd name="connsiteY16" fmla="*/ 8545 h 10000"/>
                <a:gd name="connsiteX17" fmla="*/ 6416 w 10002"/>
                <a:gd name="connsiteY17" fmla="*/ 8789 h 10000"/>
                <a:gd name="connsiteX18" fmla="*/ 6927 w 10002"/>
                <a:gd name="connsiteY18" fmla="*/ 9827 h 10000"/>
                <a:gd name="connsiteX19" fmla="*/ 7220 w 10002"/>
                <a:gd name="connsiteY19" fmla="*/ 9654 h 10000"/>
                <a:gd name="connsiteX20" fmla="*/ 7548 w 10002"/>
                <a:gd name="connsiteY20" fmla="*/ 7923 h 10000"/>
                <a:gd name="connsiteX21" fmla="*/ 7987 w 10002"/>
                <a:gd name="connsiteY21" fmla="*/ 8789 h 10000"/>
                <a:gd name="connsiteX22" fmla="*/ 8339 w 10002"/>
                <a:gd name="connsiteY22" fmla="*/ 7304 h 10000"/>
                <a:gd name="connsiteX23" fmla="*/ 9010 w 10002"/>
                <a:gd name="connsiteY23" fmla="*/ 7405 h 10000"/>
                <a:gd name="connsiteX24" fmla="*/ 9781 w 10002"/>
                <a:gd name="connsiteY24" fmla="*/ 6575 h 10000"/>
                <a:gd name="connsiteX25" fmla="*/ 9961 w 10002"/>
                <a:gd name="connsiteY25" fmla="*/ 4463 h 10000"/>
                <a:gd name="connsiteX26" fmla="*/ 9117 w 10002"/>
                <a:gd name="connsiteY26" fmla="*/ 4969 h 10000"/>
                <a:gd name="connsiteX27" fmla="*/ 9035 w 10002"/>
                <a:gd name="connsiteY27" fmla="*/ 3185 h 10000"/>
                <a:gd name="connsiteX28" fmla="*/ 7819 w 10002"/>
                <a:gd name="connsiteY28" fmla="*/ 2258 h 10000"/>
                <a:gd name="connsiteX29" fmla="*/ 7512 w 10002"/>
                <a:gd name="connsiteY29" fmla="*/ 1176 h 10000"/>
                <a:gd name="connsiteX30" fmla="*/ 6681 w 10002"/>
                <a:gd name="connsiteY30" fmla="*/ 1841 h 10000"/>
                <a:gd name="connsiteX31" fmla="*/ 6434 w 10002"/>
                <a:gd name="connsiteY31" fmla="*/ 134 h 10000"/>
                <a:gd name="connsiteX32" fmla="*/ 5914 w 10002"/>
                <a:gd name="connsiteY32" fmla="*/ 239 h 10000"/>
                <a:gd name="connsiteX33" fmla="*/ 5209 w 10002"/>
                <a:gd name="connsiteY33" fmla="*/ 1350 h 10000"/>
                <a:gd name="connsiteX34" fmla="*/ 4588 w 10002"/>
                <a:gd name="connsiteY34" fmla="*/ 656 h 10000"/>
                <a:gd name="connsiteX35" fmla="*/ 3678 w 10002"/>
                <a:gd name="connsiteY35" fmla="*/ 562 h 10000"/>
                <a:gd name="connsiteX36" fmla="*/ 3569 w 10002"/>
                <a:gd name="connsiteY36" fmla="*/ 1877 h 10000"/>
                <a:gd name="connsiteX37" fmla="*/ 2780 w 10002"/>
                <a:gd name="connsiteY37" fmla="*/ 400 h 10000"/>
                <a:gd name="connsiteX0" fmla="*/ 2780 w 10002"/>
                <a:gd name="connsiteY0" fmla="*/ 400 h 10000"/>
                <a:gd name="connsiteX1" fmla="*/ 2278 w 10002"/>
                <a:gd name="connsiteY1" fmla="*/ 948 h 10000"/>
                <a:gd name="connsiteX2" fmla="*/ 940 w 10002"/>
                <a:gd name="connsiteY2" fmla="*/ 1056 h 10000"/>
                <a:gd name="connsiteX3" fmla="*/ 935 w 10002"/>
                <a:gd name="connsiteY3" fmla="*/ 3425 h 10000"/>
                <a:gd name="connsiteX4" fmla="*/ 530 w 10002"/>
                <a:gd name="connsiteY4" fmla="*/ 2771 h 10000"/>
                <a:gd name="connsiteX5" fmla="*/ 93 w 10002"/>
                <a:gd name="connsiteY5" fmla="*/ 3771 h 10000"/>
                <a:gd name="connsiteX6" fmla="*/ 20 w 10002"/>
                <a:gd name="connsiteY6" fmla="*/ 5502 h 10000"/>
                <a:gd name="connsiteX7" fmla="*/ 343 w 10002"/>
                <a:gd name="connsiteY7" fmla="*/ 7867 h 10000"/>
                <a:gd name="connsiteX8" fmla="*/ 1483 w 10002"/>
                <a:gd name="connsiteY8" fmla="*/ 7352 h 10000"/>
                <a:gd name="connsiteX9" fmla="*/ 1204 w 10002"/>
                <a:gd name="connsiteY9" fmla="*/ 8443 h 10000"/>
                <a:gd name="connsiteX10" fmla="*/ 1978 w 10002"/>
                <a:gd name="connsiteY10" fmla="*/ 9660 h 10000"/>
                <a:gd name="connsiteX11" fmla="*/ 3188 w 10002"/>
                <a:gd name="connsiteY11" fmla="*/ 7371 h 10000"/>
                <a:gd name="connsiteX12" fmla="*/ 3309 w 10002"/>
                <a:gd name="connsiteY12" fmla="*/ 9308 h 10000"/>
                <a:gd name="connsiteX13" fmla="*/ 3637 w 10002"/>
                <a:gd name="connsiteY13" fmla="*/ 10000 h 10000"/>
                <a:gd name="connsiteX14" fmla="*/ 4333 w 10002"/>
                <a:gd name="connsiteY14" fmla="*/ 8962 h 10000"/>
                <a:gd name="connsiteX15" fmla="*/ 5511 w 10002"/>
                <a:gd name="connsiteY15" fmla="*/ 9641 h 10000"/>
                <a:gd name="connsiteX16" fmla="*/ 6302 w 10002"/>
                <a:gd name="connsiteY16" fmla="*/ 8545 h 10000"/>
                <a:gd name="connsiteX17" fmla="*/ 6416 w 10002"/>
                <a:gd name="connsiteY17" fmla="*/ 8789 h 10000"/>
                <a:gd name="connsiteX18" fmla="*/ 6927 w 10002"/>
                <a:gd name="connsiteY18" fmla="*/ 9827 h 10000"/>
                <a:gd name="connsiteX19" fmla="*/ 7220 w 10002"/>
                <a:gd name="connsiteY19" fmla="*/ 9654 h 10000"/>
                <a:gd name="connsiteX20" fmla="*/ 7548 w 10002"/>
                <a:gd name="connsiteY20" fmla="*/ 7923 h 10000"/>
                <a:gd name="connsiteX21" fmla="*/ 7987 w 10002"/>
                <a:gd name="connsiteY21" fmla="*/ 8789 h 10000"/>
                <a:gd name="connsiteX22" fmla="*/ 8339 w 10002"/>
                <a:gd name="connsiteY22" fmla="*/ 7304 h 10000"/>
                <a:gd name="connsiteX23" fmla="*/ 9010 w 10002"/>
                <a:gd name="connsiteY23" fmla="*/ 7405 h 10000"/>
                <a:gd name="connsiteX24" fmla="*/ 9781 w 10002"/>
                <a:gd name="connsiteY24" fmla="*/ 6575 h 10000"/>
                <a:gd name="connsiteX25" fmla="*/ 9961 w 10002"/>
                <a:gd name="connsiteY25" fmla="*/ 4463 h 10000"/>
                <a:gd name="connsiteX26" fmla="*/ 9117 w 10002"/>
                <a:gd name="connsiteY26" fmla="*/ 4969 h 10000"/>
                <a:gd name="connsiteX27" fmla="*/ 9035 w 10002"/>
                <a:gd name="connsiteY27" fmla="*/ 3185 h 10000"/>
                <a:gd name="connsiteX28" fmla="*/ 7819 w 10002"/>
                <a:gd name="connsiteY28" fmla="*/ 2258 h 10000"/>
                <a:gd name="connsiteX29" fmla="*/ 7512 w 10002"/>
                <a:gd name="connsiteY29" fmla="*/ 1176 h 10000"/>
                <a:gd name="connsiteX30" fmla="*/ 6681 w 10002"/>
                <a:gd name="connsiteY30" fmla="*/ 1841 h 10000"/>
                <a:gd name="connsiteX31" fmla="*/ 6434 w 10002"/>
                <a:gd name="connsiteY31" fmla="*/ 134 h 10000"/>
                <a:gd name="connsiteX32" fmla="*/ 5914 w 10002"/>
                <a:gd name="connsiteY32" fmla="*/ 239 h 10000"/>
                <a:gd name="connsiteX33" fmla="*/ 5209 w 10002"/>
                <a:gd name="connsiteY33" fmla="*/ 1350 h 10000"/>
                <a:gd name="connsiteX34" fmla="*/ 4588 w 10002"/>
                <a:gd name="connsiteY34" fmla="*/ 656 h 10000"/>
                <a:gd name="connsiteX35" fmla="*/ 3678 w 10002"/>
                <a:gd name="connsiteY35" fmla="*/ 562 h 10000"/>
                <a:gd name="connsiteX36" fmla="*/ 3569 w 10002"/>
                <a:gd name="connsiteY36" fmla="*/ 1877 h 10000"/>
                <a:gd name="connsiteX37" fmla="*/ 2780 w 10002"/>
                <a:gd name="connsiteY37" fmla="*/ 400 h 10000"/>
                <a:gd name="connsiteX0" fmla="*/ 2780 w 10002"/>
                <a:gd name="connsiteY0" fmla="*/ 400 h 10000"/>
                <a:gd name="connsiteX1" fmla="*/ 2278 w 10002"/>
                <a:gd name="connsiteY1" fmla="*/ 948 h 10000"/>
                <a:gd name="connsiteX2" fmla="*/ 940 w 10002"/>
                <a:gd name="connsiteY2" fmla="*/ 1056 h 10000"/>
                <a:gd name="connsiteX3" fmla="*/ 985 w 10002"/>
                <a:gd name="connsiteY3" fmla="*/ 3865 h 10000"/>
                <a:gd name="connsiteX4" fmla="*/ 530 w 10002"/>
                <a:gd name="connsiteY4" fmla="*/ 2771 h 10000"/>
                <a:gd name="connsiteX5" fmla="*/ 93 w 10002"/>
                <a:gd name="connsiteY5" fmla="*/ 3771 h 10000"/>
                <a:gd name="connsiteX6" fmla="*/ 20 w 10002"/>
                <a:gd name="connsiteY6" fmla="*/ 5502 h 10000"/>
                <a:gd name="connsiteX7" fmla="*/ 343 w 10002"/>
                <a:gd name="connsiteY7" fmla="*/ 7867 h 10000"/>
                <a:gd name="connsiteX8" fmla="*/ 1483 w 10002"/>
                <a:gd name="connsiteY8" fmla="*/ 7352 h 10000"/>
                <a:gd name="connsiteX9" fmla="*/ 1204 w 10002"/>
                <a:gd name="connsiteY9" fmla="*/ 8443 h 10000"/>
                <a:gd name="connsiteX10" fmla="*/ 1978 w 10002"/>
                <a:gd name="connsiteY10" fmla="*/ 9660 h 10000"/>
                <a:gd name="connsiteX11" fmla="*/ 3188 w 10002"/>
                <a:gd name="connsiteY11" fmla="*/ 7371 h 10000"/>
                <a:gd name="connsiteX12" fmla="*/ 3309 w 10002"/>
                <a:gd name="connsiteY12" fmla="*/ 9308 h 10000"/>
                <a:gd name="connsiteX13" fmla="*/ 3637 w 10002"/>
                <a:gd name="connsiteY13" fmla="*/ 10000 h 10000"/>
                <a:gd name="connsiteX14" fmla="*/ 4333 w 10002"/>
                <a:gd name="connsiteY14" fmla="*/ 8962 h 10000"/>
                <a:gd name="connsiteX15" fmla="*/ 5511 w 10002"/>
                <a:gd name="connsiteY15" fmla="*/ 9641 h 10000"/>
                <a:gd name="connsiteX16" fmla="*/ 6302 w 10002"/>
                <a:gd name="connsiteY16" fmla="*/ 8545 h 10000"/>
                <a:gd name="connsiteX17" fmla="*/ 6416 w 10002"/>
                <a:gd name="connsiteY17" fmla="*/ 8789 h 10000"/>
                <a:gd name="connsiteX18" fmla="*/ 6927 w 10002"/>
                <a:gd name="connsiteY18" fmla="*/ 9827 h 10000"/>
                <a:gd name="connsiteX19" fmla="*/ 7220 w 10002"/>
                <a:gd name="connsiteY19" fmla="*/ 9654 h 10000"/>
                <a:gd name="connsiteX20" fmla="*/ 7548 w 10002"/>
                <a:gd name="connsiteY20" fmla="*/ 7923 h 10000"/>
                <a:gd name="connsiteX21" fmla="*/ 7987 w 10002"/>
                <a:gd name="connsiteY21" fmla="*/ 8789 h 10000"/>
                <a:gd name="connsiteX22" fmla="*/ 8339 w 10002"/>
                <a:gd name="connsiteY22" fmla="*/ 7304 h 10000"/>
                <a:gd name="connsiteX23" fmla="*/ 9010 w 10002"/>
                <a:gd name="connsiteY23" fmla="*/ 7405 h 10000"/>
                <a:gd name="connsiteX24" fmla="*/ 9781 w 10002"/>
                <a:gd name="connsiteY24" fmla="*/ 6575 h 10000"/>
                <a:gd name="connsiteX25" fmla="*/ 9961 w 10002"/>
                <a:gd name="connsiteY25" fmla="*/ 4463 h 10000"/>
                <a:gd name="connsiteX26" fmla="*/ 9117 w 10002"/>
                <a:gd name="connsiteY26" fmla="*/ 4969 h 10000"/>
                <a:gd name="connsiteX27" fmla="*/ 9035 w 10002"/>
                <a:gd name="connsiteY27" fmla="*/ 3185 h 10000"/>
                <a:gd name="connsiteX28" fmla="*/ 7819 w 10002"/>
                <a:gd name="connsiteY28" fmla="*/ 2258 h 10000"/>
                <a:gd name="connsiteX29" fmla="*/ 7512 w 10002"/>
                <a:gd name="connsiteY29" fmla="*/ 1176 h 10000"/>
                <a:gd name="connsiteX30" fmla="*/ 6681 w 10002"/>
                <a:gd name="connsiteY30" fmla="*/ 1841 h 10000"/>
                <a:gd name="connsiteX31" fmla="*/ 6434 w 10002"/>
                <a:gd name="connsiteY31" fmla="*/ 134 h 10000"/>
                <a:gd name="connsiteX32" fmla="*/ 5914 w 10002"/>
                <a:gd name="connsiteY32" fmla="*/ 239 h 10000"/>
                <a:gd name="connsiteX33" fmla="*/ 5209 w 10002"/>
                <a:gd name="connsiteY33" fmla="*/ 1350 h 10000"/>
                <a:gd name="connsiteX34" fmla="*/ 4588 w 10002"/>
                <a:gd name="connsiteY34" fmla="*/ 656 h 10000"/>
                <a:gd name="connsiteX35" fmla="*/ 3678 w 10002"/>
                <a:gd name="connsiteY35" fmla="*/ 562 h 10000"/>
                <a:gd name="connsiteX36" fmla="*/ 3569 w 10002"/>
                <a:gd name="connsiteY36" fmla="*/ 1877 h 10000"/>
                <a:gd name="connsiteX37" fmla="*/ 2780 w 10002"/>
                <a:gd name="connsiteY37" fmla="*/ 400 h 10000"/>
                <a:gd name="connsiteX0" fmla="*/ 2780 w 10002"/>
                <a:gd name="connsiteY0" fmla="*/ 400 h 10000"/>
                <a:gd name="connsiteX1" fmla="*/ 2278 w 10002"/>
                <a:gd name="connsiteY1" fmla="*/ 948 h 10000"/>
                <a:gd name="connsiteX2" fmla="*/ 940 w 10002"/>
                <a:gd name="connsiteY2" fmla="*/ 1056 h 10000"/>
                <a:gd name="connsiteX3" fmla="*/ 985 w 10002"/>
                <a:gd name="connsiteY3" fmla="*/ 3865 h 10000"/>
                <a:gd name="connsiteX4" fmla="*/ 530 w 10002"/>
                <a:gd name="connsiteY4" fmla="*/ 2771 h 10000"/>
                <a:gd name="connsiteX5" fmla="*/ 93 w 10002"/>
                <a:gd name="connsiteY5" fmla="*/ 3771 h 10000"/>
                <a:gd name="connsiteX6" fmla="*/ 20 w 10002"/>
                <a:gd name="connsiteY6" fmla="*/ 5502 h 10000"/>
                <a:gd name="connsiteX7" fmla="*/ 343 w 10002"/>
                <a:gd name="connsiteY7" fmla="*/ 7867 h 10000"/>
                <a:gd name="connsiteX8" fmla="*/ 1483 w 10002"/>
                <a:gd name="connsiteY8" fmla="*/ 7352 h 10000"/>
                <a:gd name="connsiteX9" fmla="*/ 1204 w 10002"/>
                <a:gd name="connsiteY9" fmla="*/ 8443 h 10000"/>
                <a:gd name="connsiteX10" fmla="*/ 1978 w 10002"/>
                <a:gd name="connsiteY10" fmla="*/ 9660 h 10000"/>
                <a:gd name="connsiteX11" fmla="*/ 3188 w 10002"/>
                <a:gd name="connsiteY11" fmla="*/ 7371 h 10000"/>
                <a:gd name="connsiteX12" fmla="*/ 3309 w 10002"/>
                <a:gd name="connsiteY12" fmla="*/ 9308 h 10000"/>
                <a:gd name="connsiteX13" fmla="*/ 3637 w 10002"/>
                <a:gd name="connsiteY13" fmla="*/ 10000 h 10000"/>
                <a:gd name="connsiteX14" fmla="*/ 4333 w 10002"/>
                <a:gd name="connsiteY14" fmla="*/ 8962 h 10000"/>
                <a:gd name="connsiteX15" fmla="*/ 5511 w 10002"/>
                <a:gd name="connsiteY15" fmla="*/ 9641 h 10000"/>
                <a:gd name="connsiteX16" fmla="*/ 6302 w 10002"/>
                <a:gd name="connsiteY16" fmla="*/ 8545 h 10000"/>
                <a:gd name="connsiteX17" fmla="*/ 6416 w 10002"/>
                <a:gd name="connsiteY17" fmla="*/ 8789 h 10000"/>
                <a:gd name="connsiteX18" fmla="*/ 6927 w 10002"/>
                <a:gd name="connsiteY18" fmla="*/ 9827 h 10000"/>
                <a:gd name="connsiteX19" fmla="*/ 7220 w 10002"/>
                <a:gd name="connsiteY19" fmla="*/ 9654 h 10000"/>
                <a:gd name="connsiteX20" fmla="*/ 7548 w 10002"/>
                <a:gd name="connsiteY20" fmla="*/ 7923 h 10000"/>
                <a:gd name="connsiteX21" fmla="*/ 7987 w 10002"/>
                <a:gd name="connsiteY21" fmla="*/ 8789 h 10000"/>
                <a:gd name="connsiteX22" fmla="*/ 8339 w 10002"/>
                <a:gd name="connsiteY22" fmla="*/ 7304 h 10000"/>
                <a:gd name="connsiteX23" fmla="*/ 9010 w 10002"/>
                <a:gd name="connsiteY23" fmla="*/ 7405 h 10000"/>
                <a:gd name="connsiteX24" fmla="*/ 9781 w 10002"/>
                <a:gd name="connsiteY24" fmla="*/ 6575 h 10000"/>
                <a:gd name="connsiteX25" fmla="*/ 9961 w 10002"/>
                <a:gd name="connsiteY25" fmla="*/ 4463 h 10000"/>
                <a:gd name="connsiteX26" fmla="*/ 9117 w 10002"/>
                <a:gd name="connsiteY26" fmla="*/ 4969 h 10000"/>
                <a:gd name="connsiteX27" fmla="*/ 9035 w 10002"/>
                <a:gd name="connsiteY27" fmla="*/ 3185 h 10000"/>
                <a:gd name="connsiteX28" fmla="*/ 7819 w 10002"/>
                <a:gd name="connsiteY28" fmla="*/ 2258 h 10000"/>
                <a:gd name="connsiteX29" fmla="*/ 7512 w 10002"/>
                <a:gd name="connsiteY29" fmla="*/ 1176 h 10000"/>
                <a:gd name="connsiteX30" fmla="*/ 6681 w 10002"/>
                <a:gd name="connsiteY30" fmla="*/ 1841 h 10000"/>
                <a:gd name="connsiteX31" fmla="*/ 6434 w 10002"/>
                <a:gd name="connsiteY31" fmla="*/ 134 h 10000"/>
                <a:gd name="connsiteX32" fmla="*/ 5914 w 10002"/>
                <a:gd name="connsiteY32" fmla="*/ 239 h 10000"/>
                <a:gd name="connsiteX33" fmla="*/ 5209 w 10002"/>
                <a:gd name="connsiteY33" fmla="*/ 1350 h 10000"/>
                <a:gd name="connsiteX34" fmla="*/ 4588 w 10002"/>
                <a:gd name="connsiteY34" fmla="*/ 656 h 10000"/>
                <a:gd name="connsiteX35" fmla="*/ 3678 w 10002"/>
                <a:gd name="connsiteY35" fmla="*/ 562 h 10000"/>
                <a:gd name="connsiteX36" fmla="*/ 3854 w 10002"/>
                <a:gd name="connsiteY36" fmla="*/ 3022 h 10000"/>
                <a:gd name="connsiteX37" fmla="*/ 2780 w 10002"/>
                <a:gd name="connsiteY37" fmla="*/ 400 h 10000"/>
                <a:gd name="connsiteX0" fmla="*/ 2780 w 10002"/>
                <a:gd name="connsiteY0" fmla="*/ 400 h 10000"/>
                <a:gd name="connsiteX1" fmla="*/ 2278 w 10002"/>
                <a:gd name="connsiteY1" fmla="*/ 948 h 10000"/>
                <a:gd name="connsiteX2" fmla="*/ 940 w 10002"/>
                <a:gd name="connsiteY2" fmla="*/ 1056 h 10000"/>
                <a:gd name="connsiteX3" fmla="*/ 985 w 10002"/>
                <a:gd name="connsiteY3" fmla="*/ 3865 h 10000"/>
                <a:gd name="connsiteX4" fmla="*/ 530 w 10002"/>
                <a:gd name="connsiteY4" fmla="*/ 2771 h 10000"/>
                <a:gd name="connsiteX5" fmla="*/ 93 w 10002"/>
                <a:gd name="connsiteY5" fmla="*/ 3771 h 10000"/>
                <a:gd name="connsiteX6" fmla="*/ 20 w 10002"/>
                <a:gd name="connsiteY6" fmla="*/ 5502 h 10000"/>
                <a:gd name="connsiteX7" fmla="*/ 343 w 10002"/>
                <a:gd name="connsiteY7" fmla="*/ 7867 h 10000"/>
                <a:gd name="connsiteX8" fmla="*/ 1483 w 10002"/>
                <a:gd name="connsiteY8" fmla="*/ 7352 h 10000"/>
                <a:gd name="connsiteX9" fmla="*/ 1204 w 10002"/>
                <a:gd name="connsiteY9" fmla="*/ 8443 h 10000"/>
                <a:gd name="connsiteX10" fmla="*/ 1978 w 10002"/>
                <a:gd name="connsiteY10" fmla="*/ 9660 h 10000"/>
                <a:gd name="connsiteX11" fmla="*/ 3188 w 10002"/>
                <a:gd name="connsiteY11" fmla="*/ 7371 h 10000"/>
                <a:gd name="connsiteX12" fmla="*/ 3309 w 10002"/>
                <a:gd name="connsiteY12" fmla="*/ 9308 h 10000"/>
                <a:gd name="connsiteX13" fmla="*/ 3637 w 10002"/>
                <a:gd name="connsiteY13" fmla="*/ 10000 h 10000"/>
                <a:gd name="connsiteX14" fmla="*/ 4333 w 10002"/>
                <a:gd name="connsiteY14" fmla="*/ 8962 h 10000"/>
                <a:gd name="connsiteX15" fmla="*/ 5511 w 10002"/>
                <a:gd name="connsiteY15" fmla="*/ 9641 h 10000"/>
                <a:gd name="connsiteX16" fmla="*/ 6302 w 10002"/>
                <a:gd name="connsiteY16" fmla="*/ 8545 h 10000"/>
                <a:gd name="connsiteX17" fmla="*/ 6416 w 10002"/>
                <a:gd name="connsiteY17" fmla="*/ 8789 h 10000"/>
                <a:gd name="connsiteX18" fmla="*/ 6927 w 10002"/>
                <a:gd name="connsiteY18" fmla="*/ 9827 h 10000"/>
                <a:gd name="connsiteX19" fmla="*/ 7220 w 10002"/>
                <a:gd name="connsiteY19" fmla="*/ 9654 h 10000"/>
                <a:gd name="connsiteX20" fmla="*/ 7548 w 10002"/>
                <a:gd name="connsiteY20" fmla="*/ 7923 h 10000"/>
                <a:gd name="connsiteX21" fmla="*/ 7987 w 10002"/>
                <a:gd name="connsiteY21" fmla="*/ 8789 h 10000"/>
                <a:gd name="connsiteX22" fmla="*/ 8339 w 10002"/>
                <a:gd name="connsiteY22" fmla="*/ 7304 h 10000"/>
                <a:gd name="connsiteX23" fmla="*/ 9010 w 10002"/>
                <a:gd name="connsiteY23" fmla="*/ 7405 h 10000"/>
                <a:gd name="connsiteX24" fmla="*/ 9781 w 10002"/>
                <a:gd name="connsiteY24" fmla="*/ 6575 h 10000"/>
                <a:gd name="connsiteX25" fmla="*/ 9961 w 10002"/>
                <a:gd name="connsiteY25" fmla="*/ 4463 h 10000"/>
                <a:gd name="connsiteX26" fmla="*/ 9117 w 10002"/>
                <a:gd name="connsiteY26" fmla="*/ 4969 h 10000"/>
                <a:gd name="connsiteX27" fmla="*/ 9035 w 10002"/>
                <a:gd name="connsiteY27" fmla="*/ 3185 h 10000"/>
                <a:gd name="connsiteX28" fmla="*/ 7819 w 10002"/>
                <a:gd name="connsiteY28" fmla="*/ 2258 h 10000"/>
                <a:gd name="connsiteX29" fmla="*/ 7512 w 10002"/>
                <a:gd name="connsiteY29" fmla="*/ 1176 h 10000"/>
                <a:gd name="connsiteX30" fmla="*/ 6681 w 10002"/>
                <a:gd name="connsiteY30" fmla="*/ 1841 h 10000"/>
                <a:gd name="connsiteX31" fmla="*/ 6434 w 10002"/>
                <a:gd name="connsiteY31" fmla="*/ 134 h 10000"/>
                <a:gd name="connsiteX32" fmla="*/ 5914 w 10002"/>
                <a:gd name="connsiteY32" fmla="*/ 239 h 10000"/>
                <a:gd name="connsiteX33" fmla="*/ 5209 w 10002"/>
                <a:gd name="connsiteY33" fmla="*/ 1350 h 10000"/>
                <a:gd name="connsiteX34" fmla="*/ 4588 w 10002"/>
                <a:gd name="connsiteY34" fmla="*/ 656 h 10000"/>
                <a:gd name="connsiteX35" fmla="*/ 3678 w 10002"/>
                <a:gd name="connsiteY35" fmla="*/ 562 h 10000"/>
                <a:gd name="connsiteX36" fmla="*/ 3854 w 10002"/>
                <a:gd name="connsiteY36" fmla="*/ 3022 h 10000"/>
                <a:gd name="connsiteX37" fmla="*/ 2780 w 10002"/>
                <a:gd name="connsiteY37" fmla="*/ 400 h 10000"/>
                <a:gd name="connsiteX0" fmla="*/ 2780 w 10002"/>
                <a:gd name="connsiteY0" fmla="*/ 400 h 10000"/>
                <a:gd name="connsiteX1" fmla="*/ 940 w 10002"/>
                <a:gd name="connsiteY1" fmla="*/ 1056 h 10000"/>
                <a:gd name="connsiteX2" fmla="*/ 985 w 10002"/>
                <a:gd name="connsiteY2" fmla="*/ 3865 h 10000"/>
                <a:gd name="connsiteX3" fmla="*/ 530 w 10002"/>
                <a:gd name="connsiteY3" fmla="*/ 2771 h 10000"/>
                <a:gd name="connsiteX4" fmla="*/ 93 w 10002"/>
                <a:gd name="connsiteY4" fmla="*/ 3771 h 10000"/>
                <a:gd name="connsiteX5" fmla="*/ 20 w 10002"/>
                <a:gd name="connsiteY5" fmla="*/ 5502 h 10000"/>
                <a:gd name="connsiteX6" fmla="*/ 343 w 10002"/>
                <a:gd name="connsiteY6" fmla="*/ 7867 h 10000"/>
                <a:gd name="connsiteX7" fmla="*/ 1483 w 10002"/>
                <a:gd name="connsiteY7" fmla="*/ 7352 h 10000"/>
                <a:gd name="connsiteX8" fmla="*/ 1204 w 10002"/>
                <a:gd name="connsiteY8" fmla="*/ 8443 h 10000"/>
                <a:gd name="connsiteX9" fmla="*/ 1978 w 10002"/>
                <a:gd name="connsiteY9" fmla="*/ 9660 h 10000"/>
                <a:gd name="connsiteX10" fmla="*/ 3188 w 10002"/>
                <a:gd name="connsiteY10" fmla="*/ 7371 h 10000"/>
                <a:gd name="connsiteX11" fmla="*/ 3309 w 10002"/>
                <a:gd name="connsiteY11" fmla="*/ 9308 h 10000"/>
                <a:gd name="connsiteX12" fmla="*/ 3637 w 10002"/>
                <a:gd name="connsiteY12" fmla="*/ 10000 h 10000"/>
                <a:gd name="connsiteX13" fmla="*/ 4333 w 10002"/>
                <a:gd name="connsiteY13" fmla="*/ 8962 h 10000"/>
                <a:gd name="connsiteX14" fmla="*/ 5511 w 10002"/>
                <a:gd name="connsiteY14" fmla="*/ 9641 h 10000"/>
                <a:gd name="connsiteX15" fmla="*/ 6302 w 10002"/>
                <a:gd name="connsiteY15" fmla="*/ 8545 h 10000"/>
                <a:gd name="connsiteX16" fmla="*/ 6416 w 10002"/>
                <a:gd name="connsiteY16" fmla="*/ 8789 h 10000"/>
                <a:gd name="connsiteX17" fmla="*/ 6927 w 10002"/>
                <a:gd name="connsiteY17" fmla="*/ 9827 h 10000"/>
                <a:gd name="connsiteX18" fmla="*/ 7220 w 10002"/>
                <a:gd name="connsiteY18" fmla="*/ 9654 h 10000"/>
                <a:gd name="connsiteX19" fmla="*/ 7548 w 10002"/>
                <a:gd name="connsiteY19" fmla="*/ 7923 h 10000"/>
                <a:gd name="connsiteX20" fmla="*/ 7987 w 10002"/>
                <a:gd name="connsiteY20" fmla="*/ 8789 h 10000"/>
                <a:gd name="connsiteX21" fmla="*/ 8339 w 10002"/>
                <a:gd name="connsiteY21" fmla="*/ 7304 h 10000"/>
                <a:gd name="connsiteX22" fmla="*/ 9010 w 10002"/>
                <a:gd name="connsiteY22" fmla="*/ 7405 h 10000"/>
                <a:gd name="connsiteX23" fmla="*/ 9781 w 10002"/>
                <a:gd name="connsiteY23" fmla="*/ 6575 h 10000"/>
                <a:gd name="connsiteX24" fmla="*/ 9961 w 10002"/>
                <a:gd name="connsiteY24" fmla="*/ 4463 h 10000"/>
                <a:gd name="connsiteX25" fmla="*/ 9117 w 10002"/>
                <a:gd name="connsiteY25" fmla="*/ 4969 h 10000"/>
                <a:gd name="connsiteX26" fmla="*/ 9035 w 10002"/>
                <a:gd name="connsiteY26" fmla="*/ 3185 h 10000"/>
                <a:gd name="connsiteX27" fmla="*/ 7819 w 10002"/>
                <a:gd name="connsiteY27" fmla="*/ 2258 h 10000"/>
                <a:gd name="connsiteX28" fmla="*/ 7512 w 10002"/>
                <a:gd name="connsiteY28" fmla="*/ 1176 h 10000"/>
                <a:gd name="connsiteX29" fmla="*/ 6681 w 10002"/>
                <a:gd name="connsiteY29" fmla="*/ 1841 h 10000"/>
                <a:gd name="connsiteX30" fmla="*/ 6434 w 10002"/>
                <a:gd name="connsiteY30" fmla="*/ 134 h 10000"/>
                <a:gd name="connsiteX31" fmla="*/ 5914 w 10002"/>
                <a:gd name="connsiteY31" fmla="*/ 239 h 10000"/>
                <a:gd name="connsiteX32" fmla="*/ 5209 w 10002"/>
                <a:gd name="connsiteY32" fmla="*/ 1350 h 10000"/>
                <a:gd name="connsiteX33" fmla="*/ 4588 w 10002"/>
                <a:gd name="connsiteY33" fmla="*/ 656 h 10000"/>
                <a:gd name="connsiteX34" fmla="*/ 3678 w 10002"/>
                <a:gd name="connsiteY34" fmla="*/ 562 h 10000"/>
                <a:gd name="connsiteX35" fmla="*/ 3854 w 10002"/>
                <a:gd name="connsiteY35" fmla="*/ 3022 h 10000"/>
                <a:gd name="connsiteX36" fmla="*/ 2780 w 10002"/>
                <a:gd name="connsiteY36" fmla="*/ 400 h 10000"/>
                <a:gd name="connsiteX0" fmla="*/ 2780 w 10002"/>
                <a:gd name="connsiteY0" fmla="*/ 400 h 10000"/>
                <a:gd name="connsiteX1" fmla="*/ 940 w 10002"/>
                <a:gd name="connsiteY1" fmla="*/ 1056 h 10000"/>
                <a:gd name="connsiteX2" fmla="*/ 985 w 10002"/>
                <a:gd name="connsiteY2" fmla="*/ 3865 h 10000"/>
                <a:gd name="connsiteX3" fmla="*/ 530 w 10002"/>
                <a:gd name="connsiteY3" fmla="*/ 2771 h 10000"/>
                <a:gd name="connsiteX4" fmla="*/ 93 w 10002"/>
                <a:gd name="connsiteY4" fmla="*/ 3771 h 10000"/>
                <a:gd name="connsiteX5" fmla="*/ 20 w 10002"/>
                <a:gd name="connsiteY5" fmla="*/ 5502 h 10000"/>
                <a:gd name="connsiteX6" fmla="*/ 343 w 10002"/>
                <a:gd name="connsiteY6" fmla="*/ 7867 h 10000"/>
                <a:gd name="connsiteX7" fmla="*/ 1483 w 10002"/>
                <a:gd name="connsiteY7" fmla="*/ 7352 h 10000"/>
                <a:gd name="connsiteX8" fmla="*/ 1204 w 10002"/>
                <a:gd name="connsiteY8" fmla="*/ 8443 h 10000"/>
                <a:gd name="connsiteX9" fmla="*/ 1978 w 10002"/>
                <a:gd name="connsiteY9" fmla="*/ 9660 h 10000"/>
                <a:gd name="connsiteX10" fmla="*/ 3188 w 10002"/>
                <a:gd name="connsiteY10" fmla="*/ 7371 h 10000"/>
                <a:gd name="connsiteX11" fmla="*/ 3309 w 10002"/>
                <a:gd name="connsiteY11" fmla="*/ 9308 h 10000"/>
                <a:gd name="connsiteX12" fmla="*/ 3637 w 10002"/>
                <a:gd name="connsiteY12" fmla="*/ 10000 h 10000"/>
                <a:gd name="connsiteX13" fmla="*/ 4333 w 10002"/>
                <a:gd name="connsiteY13" fmla="*/ 8962 h 10000"/>
                <a:gd name="connsiteX14" fmla="*/ 5511 w 10002"/>
                <a:gd name="connsiteY14" fmla="*/ 9641 h 10000"/>
                <a:gd name="connsiteX15" fmla="*/ 6302 w 10002"/>
                <a:gd name="connsiteY15" fmla="*/ 8545 h 10000"/>
                <a:gd name="connsiteX16" fmla="*/ 6416 w 10002"/>
                <a:gd name="connsiteY16" fmla="*/ 8789 h 10000"/>
                <a:gd name="connsiteX17" fmla="*/ 6927 w 10002"/>
                <a:gd name="connsiteY17" fmla="*/ 9827 h 10000"/>
                <a:gd name="connsiteX18" fmla="*/ 7220 w 10002"/>
                <a:gd name="connsiteY18" fmla="*/ 9654 h 10000"/>
                <a:gd name="connsiteX19" fmla="*/ 7548 w 10002"/>
                <a:gd name="connsiteY19" fmla="*/ 7923 h 10000"/>
                <a:gd name="connsiteX20" fmla="*/ 7987 w 10002"/>
                <a:gd name="connsiteY20" fmla="*/ 8789 h 10000"/>
                <a:gd name="connsiteX21" fmla="*/ 8339 w 10002"/>
                <a:gd name="connsiteY21" fmla="*/ 7304 h 10000"/>
                <a:gd name="connsiteX22" fmla="*/ 9010 w 10002"/>
                <a:gd name="connsiteY22" fmla="*/ 7405 h 10000"/>
                <a:gd name="connsiteX23" fmla="*/ 9781 w 10002"/>
                <a:gd name="connsiteY23" fmla="*/ 6575 h 10000"/>
                <a:gd name="connsiteX24" fmla="*/ 9961 w 10002"/>
                <a:gd name="connsiteY24" fmla="*/ 4463 h 10000"/>
                <a:gd name="connsiteX25" fmla="*/ 9117 w 10002"/>
                <a:gd name="connsiteY25" fmla="*/ 4969 h 10000"/>
                <a:gd name="connsiteX26" fmla="*/ 9035 w 10002"/>
                <a:gd name="connsiteY26" fmla="*/ 3185 h 10000"/>
                <a:gd name="connsiteX27" fmla="*/ 7819 w 10002"/>
                <a:gd name="connsiteY27" fmla="*/ 2258 h 10000"/>
                <a:gd name="connsiteX28" fmla="*/ 7512 w 10002"/>
                <a:gd name="connsiteY28" fmla="*/ 1176 h 10000"/>
                <a:gd name="connsiteX29" fmla="*/ 6681 w 10002"/>
                <a:gd name="connsiteY29" fmla="*/ 1841 h 10000"/>
                <a:gd name="connsiteX30" fmla="*/ 6434 w 10002"/>
                <a:gd name="connsiteY30" fmla="*/ 134 h 10000"/>
                <a:gd name="connsiteX31" fmla="*/ 5914 w 10002"/>
                <a:gd name="connsiteY31" fmla="*/ 239 h 10000"/>
                <a:gd name="connsiteX32" fmla="*/ 5209 w 10002"/>
                <a:gd name="connsiteY32" fmla="*/ 1350 h 10000"/>
                <a:gd name="connsiteX33" fmla="*/ 4588 w 10002"/>
                <a:gd name="connsiteY33" fmla="*/ 656 h 10000"/>
                <a:gd name="connsiteX34" fmla="*/ 3678 w 10002"/>
                <a:gd name="connsiteY34" fmla="*/ 562 h 10000"/>
                <a:gd name="connsiteX35" fmla="*/ 3854 w 10002"/>
                <a:gd name="connsiteY35" fmla="*/ 3022 h 10000"/>
                <a:gd name="connsiteX36" fmla="*/ 2780 w 10002"/>
                <a:gd name="connsiteY36" fmla="*/ 400 h 10000"/>
                <a:gd name="connsiteX0" fmla="*/ 2780 w 10055"/>
                <a:gd name="connsiteY0" fmla="*/ 400 h 10000"/>
                <a:gd name="connsiteX1" fmla="*/ 940 w 10055"/>
                <a:gd name="connsiteY1" fmla="*/ 1056 h 10000"/>
                <a:gd name="connsiteX2" fmla="*/ 985 w 10055"/>
                <a:gd name="connsiteY2" fmla="*/ 3865 h 10000"/>
                <a:gd name="connsiteX3" fmla="*/ 530 w 10055"/>
                <a:gd name="connsiteY3" fmla="*/ 2771 h 10000"/>
                <a:gd name="connsiteX4" fmla="*/ 93 w 10055"/>
                <a:gd name="connsiteY4" fmla="*/ 3771 h 10000"/>
                <a:gd name="connsiteX5" fmla="*/ 20 w 10055"/>
                <a:gd name="connsiteY5" fmla="*/ 5502 h 10000"/>
                <a:gd name="connsiteX6" fmla="*/ 343 w 10055"/>
                <a:gd name="connsiteY6" fmla="*/ 7867 h 10000"/>
                <a:gd name="connsiteX7" fmla="*/ 1483 w 10055"/>
                <a:gd name="connsiteY7" fmla="*/ 7352 h 10000"/>
                <a:gd name="connsiteX8" fmla="*/ 1204 w 10055"/>
                <a:gd name="connsiteY8" fmla="*/ 8443 h 10000"/>
                <a:gd name="connsiteX9" fmla="*/ 1978 w 10055"/>
                <a:gd name="connsiteY9" fmla="*/ 9660 h 10000"/>
                <a:gd name="connsiteX10" fmla="*/ 3188 w 10055"/>
                <a:gd name="connsiteY10" fmla="*/ 7371 h 10000"/>
                <a:gd name="connsiteX11" fmla="*/ 3309 w 10055"/>
                <a:gd name="connsiteY11" fmla="*/ 9308 h 10000"/>
                <a:gd name="connsiteX12" fmla="*/ 3637 w 10055"/>
                <a:gd name="connsiteY12" fmla="*/ 10000 h 10000"/>
                <a:gd name="connsiteX13" fmla="*/ 4333 w 10055"/>
                <a:gd name="connsiteY13" fmla="*/ 8962 h 10000"/>
                <a:gd name="connsiteX14" fmla="*/ 5511 w 10055"/>
                <a:gd name="connsiteY14" fmla="*/ 9641 h 10000"/>
                <a:gd name="connsiteX15" fmla="*/ 6302 w 10055"/>
                <a:gd name="connsiteY15" fmla="*/ 8545 h 10000"/>
                <a:gd name="connsiteX16" fmla="*/ 6416 w 10055"/>
                <a:gd name="connsiteY16" fmla="*/ 8789 h 10000"/>
                <a:gd name="connsiteX17" fmla="*/ 6927 w 10055"/>
                <a:gd name="connsiteY17" fmla="*/ 9827 h 10000"/>
                <a:gd name="connsiteX18" fmla="*/ 7220 w 10055"/>
                <a:gd name="connsiteY18" fmla="*/ 9654 h 10000"/>
                <a:gd name="connsiteX19" fmla="*/ 7548 w 10055"/>
                <a:gd name="connsiteY19" fmla="*/ 7923 h 10000"/>
                <a:gd name="connsiteX20" fmla="*/ 7987 w 10055"/>
                <a:gd name="connsiteY20" fmla="*/ 8789 h 10000"/>
                <a:gd name="connsiteX21" fmla="*/ 8339 w 10055"/>
                <a:gd name="connsiteY21" fmla="*/ 7304 h 10000"/>
                <a:gd name="connsiteX22" fmla="*/ 9010 w 10055"/>
                <a:gd name="connsiteY22" fmla="*/ 7405 h 10000"/>
                <a:gd name="connsiteX23" fmla="*/ 9781 w 10055"/>
                <a:gd name="connsiteY23" fmla="*/ 6575 h 10000"/>
                <a:gd name="connsiteX24" fmla="*/ 9961 w 10055"/>
                <a:gd name="connsiteY24" fmla="*/ 4463 h 10000"/>
                <a:gd name="connsiteX25" fmla="*/ 9117 w 10055"/>
                <a:gd name="connsiteY25" fmla="*/ 4969 h 10000"/>
                <a:gd name="connsiteX26" fmla="*/ 9035 w 10055"/>
                <a:gd name="connsiteY26" fmla="*/ 3185 h 10000"/>
                <a:gd name="connsiteX27" fmla="*/ 7819 w 10055"/>
                <a:gd name="connsiteY27" fmla="*/ 2258 h 10000"/>
                <a:gd name="connsiteX28" fmla="*/ 7512 w 10055"/>
                <a:gd name="connsiteY28" fmla="*/ 1176 h 10000"/>
                <a:gd name="connsiteX29" fmla="*/ 6681 w 10055"/>
                <a:gd name="connsiteY29" fmla="*/ 1841 h 10000"/>
                <a:gd name="connsiteX30" fmla="*/ 6434 w 10055"/>
                <a:gd name="connsiteY30" fmla="*/ 134 h 10000"/>
                <a:gd name="connsiteX31" fmla="*/ 5914 w 10055"/>
                <a:gd name="connsiteY31" fmla="*/ 239 h 10000"/>
                <a:gd name="connsiteX32" fmla="*/ 5209 w 10055"/>
                <a:gd name="connsiteY32" fmla="*/ 1350 h 10000"/>
                <a:gd name="connsiteX33" fmla="*/ 4588 w 10055"/>
                <a:gd name="connsiteY33" fmla="*/ 656 h 10000"/>
                <a:gd name="connsiteX34" fmla="*/ 3678 w 10055"/>
                <a:gd name="connsiteY34" fmla="*/ 562 h 10000"/>
                <a:gd name="connsiteX35" fmla="*/ 3854 w 10055"/>
                <a:gd name="connsiteY35" fmla="*/ 3022 h 10000"/>
                <a:gd name="connsiteX36" fmla="*/ 2780 w 10055"/>
                <a:gd name="connsiteY36" fmla="*/ 400 h 10000"/>
                <a:gd name="connsiteX0" fmla="*/ 2780 w 10055"/>
                <a:gd name="connsiteY0" fmla="*/ 400 h 10000"/>
                <a:gd name="connsiteX1" fmla="*/ 940 w 10055"/>
                <a:gd name="connsiteY1" fmla="*/ 1056 h 10000"/>
                <a:gd name="connsiteX2" fmla="*/ 985 w 10055"/>
                <a:gd name="connsiteY2" fmla="*/ 3865 h 10000"/>
                <a:gd name="connsiteX3" fmla="*/ 530 w 10055"/>
                <a:gd name="connsiteY3" fmla="*/ 2771 h 10000"/>
                <a:gd name="connsiteX4" fmla="*/ 93 w 10055"/>
                <a:gd name="connsiteY4" fmla="*/ 3771 h 10000"/>
                <a:gd name="connsiteX5" fmla="*/ 20 w 10055"/>
                <a:gd name="connsiteY5" fmla="*/ 5502 h 10000"/>
                <a:gd name="connsiteX6" fmla="*/ 343 w 10055"/>
                <a:gd name="connsiteY6" fmla="*/ 7867 h 10000"/>
                <a:gd name="connsiteX7" fmla="*/ 1483 w 10055"/>
                <a:gd name="connsiteY7" fmla="*/ 7352 h 10000"/>
                <a:gd name="connsiteX8" fmla="*/ 1204 w 10055"/>
                <a:gd name="connsiteY8" fmla="*/ 8443 h 10000"/>
                <a:gd name="connsiteX9" fmla="*/ 1978 w 10055"/>
                <a:gd name="connsiteY9" fmla="*/ 9660 h 10000"/>
                <a:gd name="connsiteX10" fmla="*/ 3188 w 10055"/>
                <a:gd name="connsiteY10" fmla="*/ 7371 h 10000"/>
                <a:gd name="connsiteX11" fmla="*/ 3309 w 10055"/>
                <a:gd name="connsiteY11" fmla="*/ 9308 h 10000"/>
                <a:gd name="connsiteX12" fmla="*/ 3637 w 10055"/>
                <a:gd name="connsiteY12" fmla="*/ 10000 h 10000"/>
                <a:gd name="connsiteX13" fmla="*/ 4333 w 10055"/>
                <a:gd name="connsiteY13" fmla="*/ 8962 h 10000"/>
                <a:gd name="connsiteX14" fmla="*/ 5511 w 10055"/>
                <a:gd name="connsiteY14" fmla="*/ 9641 h 10000"/>
                <a:gd name="connsiteX15" fmla="*/ 6302 w 10055"/>
                <a:gd name="connsiteY15" fmla="*/ 8545 h 10000"/>
                <a:gd name="connsiteX16" fmla="*/ 6416 w 10055"/>
                <a:gd name="connsiteY16" fmla="*/ 8789 h 10000"/>
                <a:gd name="connsiteX17" fmla="*/ 6927 w 10055"/>
                <a:gd name="connsiteY17" fmla="*/ 9827 h 10000"/>
                <a:gd name="connsiteX18" fmla="*/ 7220 w 10055"/>
                <a:gd name="connsiteY18" fmla="*/ 9654 h 10000"/>
                <a:gd name="connsiteX19" fmla="*/ 7548 w 10055"/>
                <a:gd name="connsiteY19" fmla="*/ 7923 h 10000"/>
                <a:gd name="connsiteX20" fmla="*/ 7987 w 10055"/>
                <a:gd name="connsiteY20" fmla="*/ 8789 h 10000"/>
                <a:gd name="connsiteX21" fmla="*/ 8339 w 10055"/>
                <a:gd name="connsiteY21" fmla="*/ 7304 h 10000"/>
                <a:gd name="connsiteX22" fmla="*/ 9010 w 10055"/>
                <a:gd name="connsiteY22" fmla="*/ 7405 h 10000"/>
                <a:gd name="connsiteX23" fmla="*/ 9781 w 10055"/>
                <a:gd name="connsiteY23" fmla="*/ 6575 h 10000"/>
                <a:gd name="connsiteX24" fmla="*/ 9961 w 10055"/>
                <a:gd name="connsiteY24" fmla="*/ 4463 h 10000"/>
                <a:gd name="connsiteX25" fmla="*/ 9117 w 10055"/>
                <a:gd name="connsiteY25" fmla="*/ 4969 h 10000"/>
                <a:gd name="connsiteX26" fmla="*/ 9035 w 10055"/>
                <a:gd name="connsiteY26" fmla="*/ 3185 h 10000"/>
                <a:gd name="connsiteX27" fmla="*/ 7819 w 10055"/>
                <a:gd name="connsiteY27" fmla="*/ 2258 h 10000"/>
                <a:gd name="connsiteX28" fmla="*/ 7512 w 10055"/>
                <a:gd name="connsiteY28" fmla="*/ 1176 h 10000"/>
                <a:gd name="connsiteX29" fmla="*/ 6681 w 10055"/>
                <a:gd name="connsiteY29" fmla="*/ 1841 h 10000"/>
                <a:gd name="connsiteX30" fmla="*/ 6434 w 10055"/>
                <a:gd name="connsiteY30" fmla="*/ 134 h 10000"/>
                <a:gd name="connsiteX31" fmla="*/ 5914 w 10055"/>
                <a:gd name="connsiteY31" fmla="*/ 239 h 10000"/>
                <a:gd name="connsiteX32" fmla="*/ 5209 w 10055"/>
                <a:gd name="connsiteY32" fmla="*/ 1350 h 10000"/>
                <a:gd name="connsiteX33" fmla="*/ 4588 w 10055"/>
                <a:gd name="connsiteY33" fmla="*/ 656 h 10000"/>
                <a:gd name="connsiteX34" fmla="*/ 3678 w 10055"/>
                <a:gd name="connsiteY34" fmla="*/ 562 h 10000"/>
                <a:gd name="connsiteX35" fmla="*/ 3854 w 10055"/>
                <a:gd name="connsiteY35" fmla="*/ 3022 h 10000"/>
                <a:gd name="connsiteX36" fmla="*/ 2780 w 10055"/>
                <a:gd name="connsiteY36" fmla="*/ 400 h 10000"/>
                <a:gd name="connsiteX0" fmla="*/ 2780 w 10055"/>
                <a:gd name="connsiteY0" fmla="*/ 400 h 10000"/>
                <a:gd name="connsiteX1" fmla="*/ 940 w 10055"/>
                <a:gd name="connsiteY1" fmla="*/ 1056 h 10000"/>
                <a:gd name="connsiteX2" fmla="*/ 985 w 10055"/>
                <a:gd name="connsiteY2" fmla="*/ 3865 h 10000"/>
                <a:gd name="connsiteX3" fmla="*/ 530 w 10055"/>
                <a:gd name="connsiteY3" fmla="*/ 2771 h 10000"/>
                <a:gd name="connsiteX4" fmla="*/ 93 w 10055"/>
                <a:gd name="connsiteY4" fmla="*/ 3771 h 10000"/>
                <a:gd name="connsiteX5" fmla="*/ 20 w 10055"/>
                <a:gd name="connsiteY5" fmla="*/ 5502 h 10000"/>
                <a:gd name="connsiteX6" fmla="*/ 343 w 10055"/>
                <a:gd name="connsiteY6" fmla="*/ 7867 h 10000"/>
                <a:gd name="connsiteX7" fmla="*/ 1483 w 10055"/>
                <a:gd name="connsiteY7" fmla="*/ 7352 h 10000"/>
                <a:gd name="connsiteX8" fmla="*/ 1204 w 10055"/>
                <a:gd name="connsiteY8" fmla="*/ 8443 h 10000"/>
                <a:gd name="connsiteX9" fmla="*/ 1978 w 10055"/>
                <a:gd name="connsiteY9" fmla="*/ 9660 h 10000"/>
                <a:gd name="connsiteX10" fmla="*/ 3188 w 10055"/>
                <a:gd name="connsiteY10" fmla="*/ 7371 h 10000"/>
                <a:gd name="connsiteX11" fmla="*/ 3309 w 10055"/>
                <a:gd name="connsiteY11" fmla="*/ 9308 h 10000"/>
                <a:gd name="connsiteX12" fmla="*/ 3637 w 10055"/>
                <a:gd name="connsiteY12" fmla="*/ 10000 h 10000"/>
                <a:gd name="connsiteX13" fmla="*/ 4333 w 10055"/>
                <a:gd name="connsiteY13" fmla="*/ 8962 h 10000"/>
                <a:gd name="connsiteX14" fmla="*/ 5511 w 10055"/>
                <a:gd name="connsiteY14" fmla="*/ 9641 h 10000"/>
                <a:gd name="connsiteX15" fmla="*/ 6302 w 10055"/>
                <a:gd name="connsiteY15" fmla="*/ 8545 h 10000"/>
                <a:gd name="connsiteX16" fmla="*/ 6416 w 10055"/>
                <a:gd name="connsiteY16" fmla="*/ 8789 h 10000"/>
                <a:gd name="connsiteX17" fmla="*/ 6927 w 10055"/>
                <a:gd name="connsiteY17" fmla="*/ 9827 h 10000"/>
                <a:gd name="connsiteX18" fmla="*/ 7220 w 10055"/>
                <a:gd name="connsiteY18" fmla="*/ 9654 h 10000"/>
                <a:gd name="connsiteX19" fmla="*/ 7548 w 10055"/>
                <a:gd name="connsiteY19" fmla="*/ 7923 h 10000"/>
                <a:gd name="connsiteX20" fmla="*/ 7987 w 10055"/>
                <a:gd name="connsiteY20" fmla="*/ 8789 h 10000"/>
                <a:gd name="connsiteX21" fmla="*/ 8339 w 10055"/>
                <a:gd name="connsiteY21" fmla="*/ 7304 h 10000"/>
                <a:gd name="connsiteX22" fmla="*/ 9010 w 10055"/>
                <a:gd name="connsiteY22" fmla="*/ 7405 h 10000"/>
                <a:gd name="connsiteX23" fmla="*/ 9781 w 10055"/>
                <a:gd name="connsiteY23" fmla="*/ 6575 h 10000"/>
                <a:gd name="connsiteX24" fmla="*/ 9961 w 10055"/>
                <a:gd name="connsiteY24" fmla="*/ 4463 h 10000"/>
                <a:gd name="connsiteX25" fmla="*/ 9117 w 10055"/>
                <a:gd name="connsiteY25" fmla="*/ 4969 h 10000"/>
                <a:gd name="connsiteX26" fmla="*/ 9035 w 10055"/>
                <a:gd name="connsiteY26" fmla="*/ 3185 h 10000"/>
                <a:gd name="connsiteX27" fmla="*/ 7819 w 10055"/>
                <a:gd name="connsiteY27" fmla="*/ 2258 h 10000"/>
                <a:gd name="connsiteX28" fmla="*/ 7512 w 10055"/>
                <a:gd name="connsiteY28" fmla="*/ 1176 h 10000"/>
                <a:gd name="connsiteX29" fmla="*/ 6681 w 10055"/>
                <a:gd name="connsiteY29" fmla="*/ 1841 h 10000"/>
                <a:gd name="connsiteX30" fmla="*/ 6434 w 10055"/>
                <a:gd name="connsiteY30" fmla="*/ 134 h 10000"/>
                <a:gd name="connsiteX31" fmla="*/ 5914 w 10055"/>
                <a:gd name="connsiteY31" fmla="*/ 239 h 10000"/>
                <a:gd name="connsiteX32" fmla="*/ 5209 w 10055"/>
                <a:gd name="connsiteY32" fmla="*/ 1350 h 10000"/>
                <a:gd name="connsiteX33" fmla="*/ 4588 w 10055"/>
                <a:gd name="connsiteY33" fmla="*/ 656 h 10000"/>
                <a:gd name="connsiteX34" fmla="*/ 3678 w 10055"/>
                <a:gd name="connsiteY34" fmla="*/ 562 h 10000"/>
                <a:gd name="connsiteX35" fmla="*/ 3854 w 10055"/>
                <a:gd name="connsiteY35" fmla="*/ 3022 h 10000"/>
                <a:gd name="connsiteX36" fmla="*/ 2780 w 10055"/>
                <a:gd name="connsiteY36" fmla="*/ 400 h 10000"/>
                <a:gd name="connsiteX0" fmla="*/ 2780 w 10055"/>
                <a:gd name="connsiteY0" fmla="*/ 400 h 10000"/>
                <a:gd name="connsiteX1" fmla="*/ 940 w 10055"/>
                <a:gd name="connsiteY1" fmla="*/ 1056 h 10000"/>
                <a:gd name="connsiteX2" fmla="*/ 985 w 10055"/>
                <a:gd name="connsiteY2" fmla="*/ 3865 h 10000"/>
                <a:gd name="connsiteX3" fmla="*/ 530 w 10055"/>
                <a:gd name="connsiteY3" fmla="*/ 2771 h 10000"/>
                <a:gd name="connsiteX4" fmla="*/ 93 w 10055"/>
                <a:gd name="connsiteY4" fmla="*/ 3771 h 10000"/>
                <a:gd name="connsiteX5" fmla="*/ 20 w 10055"/>
                <a:gd name="connsiteY5" fmla="*/ 5502 h 10000"/>
                <a:gd name="connsiteX6" fmla="*/ 343 w 10055"/>
                <a:gd name="connsiteY6" fmla="*/ 7867 h 10000"/>
                <a:gd name="connsiteX7" fmla="*/ 1483 w 10055"/>
                <a:gd name="connsiteY7" fmla="*/ 7352 h 10000"/>
                <a:gd name="connsiteX8" fmla="*/ 1204 w 10055"/>
                <a:gd name="connsiteY8" fmla="*/ 8443 h 10000"/>
                <a:gd name="connsiteX9" fmla="*/ 1978 w 10055"/>
                <a:gd name="connsiteY9" fmla="*/ 9660 h 10000"/>
                <a:gd name="connsiteX10" fmla="*/ 3188 w 10055"/>
                <a:gd name="connsiteY10" fmla="*/ 7371 h 10000"/>
                <a:gd name="connsiteX11" fmla="*/ 3309 w 10055"/>
                <a:gd name="connsiteY11" fmla="*/ 9308 h 10000"/>
                <a:gd name="connsiteX12" fmla="*/ 3637 w 10055"/>
                <a:gd name="connsiteY12" fmla="*/ 10000 h 10000"/>
                <a:gd name="connsiteX13" fmla="*/ 4333 w 10055"/>
                <a:gd name="connsiteY13" fmla="*/ 8962 h 10000"/>
                <a:gd name="connsiteX14" fmla="*/ 5511 w 10055"/>
                <a:gd name="connsiteY14" fmla="*/ 9641 h 10000"/>
                <a:gd name="connsiteX15" fmla="*/ 6302 w 10055"/>
                <a:gd name="connsiteY15" fmla="*/ 8545 h 10000"/>
                <a:gd name="connsiteX16" fmla="*/ 6416 w 10055"/>
                <a:gd name="connsiteY16" fmla="*/ 8789 h 10000"/>
                <a:gd name="connsiteX17" fmla="*/ 6927 w 10055"/>
                <a:gd name="connsiteY17" fmla="*/ 9827 h 10000"/>
                <a:gd name="connsiteX18" fmla="*/ 7220 w 10055"/>
                <a:gd name="connsiteY18" fmla="*/ 9654 h 10000"/>
                <a:gd name="connsiteX19" fmla="*/ 7987 w 10055"/>
                <a:gd name="connsiteY19" fmla="*/ 8789 h 10000"/>
                <a:gd name="connsiteX20" fmla="*/ 8339 w 10055"/>
                <a:gd name="connsiteY20" fmla="*/ 7304 h 10000"/>
                <a:gd name="connsiteX21" fmla="*/ 9010 w 10055"/>
                <a:gd name="connsiteY21" fmla="*/ 7405 h 10000"/>
                <a:gd name="connsiteX22" fmla="*/ 9781 w 10055"/>
                <a:gd name="connsiteY22" fmla="*/ 6575 h 10000"/>
                <a:gd name="connsiteX23" fmla="*/ 9961 w 10055"/>
                <a:gd name="connsiteY23" fmla="*/ 4463 h 10000"/>
                <a:gd name="connsiteX24" fmla="*/ 9117 w 10055"/>
                <a:gd name="connsiteY24" fmla="*/ 4969 h 10000"/>
                <a:gd name="connsiteX25" fmla="*/ 9035 w 10055"/>
                <a:gd name="connsiteY25" fmla="*/ 3185 h 10000"/>
                <a:gd name="connsiteX26" fmla="*/ 7819 w 10055"/>
                <a:gd name="connsiteY26" fmla="*/ 2258 h 10000"/>
                <a:gd name="connsiteX27" fmla="*/ 7512 w 10055"/>
                <a:gd name="connsiteY27" fmla="*/ 1176 h 10000"/>
                <a:gd name="connsiteX28" fmla="*/ 6681 w 10055"/>
                <a:gd name="connsiteY28" fmla="*/ 1841 h 10000"/>
                <a:gd name="connsiteX29" fmla="*/ 6434 w 10055"/>
                <a:gd name="connsiteY29" fmla="*/ 134 h 10000"/>
                <a:gd name="connsiteX30" fmla="*/ 5914 w 10055"/>
                <a:gd name="connsiteY30" fmla="*/ 239 h 10000"/>
                <a:gd name="connsiteX31" fmla="*/ 5209 w 10055"/>
                <a:gd name="connsiteY31" fmla="*/ 1350 h 10000"/>
                <a:gd name="connsiteX32" fmla="*/ 4588 w 10055"/>
                <a:gd name="connsiteY32" fmla="*/ 656 h 10000"/>
                <a:gd name="connsiteX33" fmla="*/ 3678 w 10055"/>
                <a:gd name="connsiteY33" fmla="*/ 562 h 10000"/>
                <a:gd name="connsiteX34" fmla="*/ 3854 w 10055"/>
                <a:gd name="connsiteY34" fmla="*/ 3022 h 10000"/>
                <a:gd name="connsiteX35" fmla="*/ 2780 w 10055"/>
                <a:gd name="connsiteY35" fmla="*/ 400 h 10000"/>
                <a:gd name="connsiteX0" fmla="*/ 2780 w 10055"/>
                <a:gd name="connsiteY0" fmla="*/ 400 h 10000"/>
                <a:gd name="connsiteX1" fmla="*/ 940 w 10055"/>
                <a:gd name="connsiteY1" fmla="*/ 1056 h 10000"/>
                <a:gd name="connsiteX2" fmla="*/ 985 w 10055"/>
                <a:gd name="connsiteY2" fmla="*/ 3865 h 10000"/>
                <a:gd name="connsiteX3" fmla="*/ 530 w 10055"/>
                <a:gd name="connsiteY3" fmla="*/ 2771 h 10000"/>
                <a:gd name="connsiteX4" fmla="*/ 93 w 10055"/>
                <a:gd name="connsiteY4" fmla="*/ 3771 h 10000"/>
                <a:gd name="connsiteX5" fmla="*/ 20 w 10055"/>
                <a:gd name="connsiteY5" fmla="*/ 5502 h 10000"/>
                <a:gd name="connsiteX6" fmla="*/ 343 w 10055"/>
                <a:gd name="connsiteY6" fmla="*/ 7867 h 10000"/>
                <a:gd name="connsiteX7" fmla="*/ 1483 w 10055"/>
                <a:gd name="connsiteY7" fmla="*/ 7352 h 10000"/>
                <a:gd name="connsiteX8" fmla="*/ 1204 w 10055"/>
                <a:gd name="connsiteY8" fmla="*/ 8443 h 10000"/>
                <a:gd name="connsiteX9" fmla="*/ 1978 w 10055"/>
                <a:gd name="connsiteY9" fmla="*/ 9660 h 10000"/>
                <a:gd name="connsiteX10" fmla="*/ 3188 w 10055"/>
                <a:gd name="connsiteY10" fmla="*/ 7371 h 10000"/>
                <a:gd name="connsiteX11" fmla="*/ 3309 w 10055"/>
                <a:gd name="connsiteY11" fmla="*/ 9308 h 10000"/>
                <a:gd name="connsiteX12" fmla="*/ 3637 w 10055"/>
                <a:gd name="connsiteY12" fmla="*/ 10000 h 10000"/>
                <a:gd name="connsiteX13" fmla="*/ 4333 w 10055"/>
                <a:gd name="connsiteY13" fmla="*/ 8962 h 10000"/>
                <a:gd name="connsiteX14" fmla="*/ 5511 w 10055"/>
                <a:gd name="connsiteY14" fmla="*/ 9641 h 10000"/>
                <a:gd name="connsiteX15" fmla="*/ 6302 w 10055"/>
                <a:gd name="connsiteY15" fmla="*/ 8545 h 10000"/>
                <a:gd name="connsiteX16" fmla="*/ 6416 w 10055"/>
                <a:gd name="connsiteY16" fmla="*/ 8789 h 10000"/>
                <a:gd name="connsiteX17" fmla="*/ 6927 w 10055"/>
                <a:gd name="connsiteY17" fmla="*/ 9827 h 10000"/>
                <a:gd name="connsiteX18" fmla="*/ 7421 w 10055"/>
                <a:gd name="connsiteY18" fmla="*/ 8377 h 10000"/>
                <a:gd name="connsiteX19" fmla="*/ 7987 w 10055"/>
                <a:gd name="connsiteY19" fmla="*/ 8789 h 10000"/>
                <a:gd name="connsiteX20" fmla="*/ 8339 w 10055"/>
                <a:gd name="connsiteY20" fmla="*/ 7304 h 10000"/>
                <a:gd name="connsiteX21" fmla="*/ 9010 w 10055"/>
                <a:gd name="connsiteY21" fmla="*/ 7405 h 10000"/>
                <a:gd name="connsiteX22" fmla="*/ 9781 w 10055"/>
                <a:gd name="connsiteY22" fmla="*/ 6575 h 10000"/>
                <a:gd name="connsiteX23" fmla="*/ 9961 w 10055"/>
                <a:gd name="connsiteY23" fmla="*/ 4463 h 10000"/>
                <a:gd name="connsiteX24" fmla="*/ 9117 w 10055"/>
                <a:gd name="connsiteY24" fmla="*/ 4969 h 10000"/>
                <a:gd name="connsiteX25" fmla="*/ 9035 w 10055"/>
                <a:gd name="connsiteY25" fmla="*/ 3185 h 10000"/>
                <a:gd name="connsiteX26" fmla="*/ 7819 w 10055"/>
                <a:gd name="connsiteY26" fmla="*/ 2258 h 10000"/>
                <a:gd name="connsiteX27" fmla="*/ 7512 w 10055"/>
                <a:gd name="connsiteY27" fmla="*/ 1176 h 10000"/>
                <a:gd name="connsiteX28" fmla="*/ 6681 w 10055"/>
                <a:gd name="connsiteY28" fmla="*/ 1841 h 10000"/>
                <a:gd name="connsiteX29" fmla="*/ 6434 w 10055"/>
                <a:gd name="connsiteY29" fmla="*/ 134 h 10000"/>
                <a:gd name="connsiteX30" fmla="*/ 5914 w 10055"/>
                <a:gd name="connsiteY30" fmla="*/ 239 h 10000"/>
                <a:gd name="connsiteX31" fmla="*/ 5209 w 10055"/>
                <a:gd name="connsiteY31" fmla="*/ 1350 h 10000"/>
                <a:gd name="connsiteX32" fmla="*/ 4588 w 10055"/>
                <a:gd name="connsiteY32" fmla="*/ 656 h 10000"/>
                <a:gd name="connsiteX33" fmla="*/ 3678 w 10055"/>
                <a:gd name="connsiteY33" fmla="*/ 562 h 10000"/>
                <a:gd name="connsiteX34" fmla="*/ 3854 w 10055"/>
                <a:gd name="connsiteY34" fmla="*/ 3022 h 10000"/>
                <a:gd name="connsiteX35" fmla="*/ 2780 w 10055"/>
                <a:gd name="connsiteY35" fmla="*/ 400 h 10000"/>
                <a:gd name="connsiteX0" fmla="*/ 2780 w 10055"/>
                <a:gd name="connsiteY0" fmla="*/ 400 h 10000"/>
                <a:gd name="connsiteX1" fmla="*/ 940 w 10055"/>
                <a:gd name="connsiteY1" fmla="*/ 1056 h 10000"/>
                <a:gd name="connsiteX2" fmla="*/ 985 w 10055"/>
                <a:gd name="connsiteY2" fmla="*/ 3865 h 10000"/>
                <a:gd name="connsiteX3" fmla="*/ 530 w 10055"/>
                <a:gd name="connsiteY3" fmla="*/ 2771 h 10000"/>
                <a:gd name="connsiteX4" fmla="*/ 93 w 10055"/>
                <a:gd name="connsiteY4" fmla="*/ 3771 h 10000"/>
                <a:gd name="connsiteX5" fmla="*/ 20 w 10055"/>
                <a:gd name="connsiteY5" fmla="*/ 5502 h 10000"/>
                <a:gd name="connsiteX6" fmla="*/ 343 w 10055"/>
                <a:gd name="connsiteY6" fmla="*/ 7867 h 10000"/>
                <a:gd name="connsiteX7" fmla="*/ 1483 w 10055"/>
                <a:gd name="connsiteY7" fmla="*/ 7352 h 10000"/>
                <a:gd name="connsiteX8" fmla="*/ 1204 w 10055"/>
                <a:gd name="connsiteY8" fmla="*/ 8443 h 10000"/>
                <a:gd name="connsiteX9" fmla="*/ 1978 w 10055"/>
                <a:gd name="connsiteY9" fmla="*/ 9660 h 10000"/>
                <a:gd name="connsiteX10" fmla="*/ 3188 w 10055"/>
                <a:gd name="connsiteY10" fmla="*/ 7371 h 10000"/>
                <a:gd name="connsiteX11" fmla="*/ 3309 w 10055"/>
                <a:gd name="connsiteY11" fmla="*/ 9308 h 10000"/>
                <a:gd name="connsiteX12" fmla="*/ 3637 w 10055"/>
                <a:gd name="connsiteY12" fmla="*/ 10000 h 10000"/>
                <a:gd name="connsiteX13" fmla="*/ 4333 w 10055"/>
                <a:gd name="connsiteY13" fmla="*/ 8962 h 10000"/>
                <a:gd name="connsiteX14" fmla="*/ 5511 w 10055"/>
                <a:gd name="connsiteY14" fmla="*/ 9641 h 10000"/>
                <a:gd name="connsiteX15" fmla="*/ 6302 w 10055"/>
                <a:gd name="connsiteY15" fmla="*/ 8545 h 10000"/>
                <a:gd name="connsiteX16" fmla="*/ 6927 w 10055"/>
                <a:gd name="connsiteY16" fmla="*/ 9827 h 10000"/>
                <a:gd name="connsiteX17" fmla="*/ 7421 w 10055"/>
                <a:gd name="connsiteY17" fmla="*/ 8377 h 10000"/>
                <a:gd name="connsiteX18" fmla="*/ 7987 w 10055"/>
                <a:gd name="connsiteY18" fmla="*/ 8789 h 10000"/>
                <a:gd name="connsiteX19" fmla="*/ 8339 w 10055"/>
                <a:gd name="connsiteY19" fmla="*/ 7304 h 10000"/>
                <a:gd name="connsiteX20" fmla="*/ 9010 w 10055"/>
                <a:gd name="connsiteY20" fmla="*/ 7405 h 10000"/>
                <a:gd name="connsiteX21" fmla="*/ 9781 w 10055"/>
                <a:gd name="connsiteY21" fmla="*/ 6575 h 10000"/>
                <a:gd name="connsiteX22" fmla="*/ 9961 w 10055"/>
                <a:gd name="connsiteY22" fmla="*/ 4463 h 10000"/>
                <a:gd name="connsiteX23" fmla="*/ 9117 w 10055"/>
                <a:gd name="connsiteY23" fmla="*/ 4969 h 10000"/>
                <a:gd name="connsiteX24" fmla="*/ 9035 w 10055"/>
                <a:gd name="connsiteY24" fmla="*/ 3185 h 10000"/>
                <a:gd name="connsiteX25" fmla="*/ 7819 w 10055"/>
                <a:gd name="connsiteY25" fmla="*/ 2258 h 10000"/>
                <a:gd name="connsiteX26" fmla="*/ 7512 w 10055"/>
                <a:gd name="connsiteY26" fmla="*/ 1176 h 10000"/>
                <a:gd name="connsiteX27" fmla="*/ 6681 w 10055"/>
                <a:gd name="connsiteY27" fmla="*/ 1841 h 10000"/>
                <a:gd name="connsiteX28" fmla="*/ 6434 w 10055"/>
                <a:gd name="connsiteY28" fmla="*/ 134 h 10000"/>
                <a:gd name="connsiteX29" fmla="*/ 5914 w 10055"/>
                <a:gd name="connsiteY29" fmla="*/ 239 h 10000"/>
                <a:gd name="connsiteX30" fmla="*/ 5209 w 10055"/>
                <a:gd name="connsiteY30" fmla="*/ 1350 h 10000"/>
                <a:gd name="connsiteX31" fmla="*/ 4588 w 10055"/>
                <a:gd name="connsiteY31" fmla="*/ 656 h 10000"/>
                <a:gd name="connsiteX32" fmla="*/ 3678 w 10055"/>
                <a:gd name="connsiteY32" fmla="*/ 562 h 10000"/>
                <a:gd name="connsiteX33" fmla="*/ 3854 w 10055"/>
                <a:gd name="connsiteY33" fmla="*/ 3022 h 10000"/>
                <a:gd name="connsiteX34" fmla="*/ 2780 w 10055"/>
                <a:gd name="connsiteY34" fmla="*/ 400 h 10000"/>
                <a:gd name="connsiteX0" fmla="*/ 2780 w 10055"/>
                <a:gd name="connsiteY0" fmla="*/ 400 h 10000"/>
                <a:gd name="connsiteX1" fmla="*/ 940 w 10055"/>
                <a:gd name="connsiteY1" fmla="*/ 1056 h 10000"/>
                <a:gd name="connsiteX2" fmla="*/ 985 w 10055"/>
                <a:gd name="connsiteY2" fmla="*/ 3865 h 10000"/>
                <a:gd name="connsiteX3" fmla="*/ 530 w 10055"/>
                <a:gd name="connsiteY3" fmla="*/ 2771 h 10000"/>
                <a:gd name="connsiteX4" fmla="*/ 93 w 10055"/>
                <a:gd name="connsiteY4" fmla="*/ 3771 h 10000"/>
                <a:gd name="connsiteX5" fmla="*/ 20 w 10055"/>
                <a:gd name="connsiteY5" fmla="*/ 5502 h 10000"/>
                <a:gd name="connsiteX6" fmla="*/ 343 w 10055"/>
                <a:gd name="connsiteY6" fmla="*/ 7867 h 10000"/>
                <a:gd name="connsiteX7" fmla="*/ 1483 w 10055"/>
                <a:gd name="connsiteY7" fmla="*/ 7352 h 10000"/>
                <a:gd name="connsiteX8" fmla="*/ 1204 w 10055"/>
                <a:gd name="connsiteY8" fmla="*/ 8443 h 10000"/>
                <a:gd name="connsiteX9" fmla="*/ 1978 w 10055"/>
                <a:gd name="connsiteY9" fmla="*/ 9660 h 10000"/>
                <a:gd name="connsiteX10" fmla="*/ 3188 w 10055"/>
                <a:gd name="connsiteY10" fmla="*/ 7371 h 10000"/>
                <a:gd name="connsiteX11" fmla="*/ 3309 w 10055"/>
                <a:gd name="connsiteY11" fmla="*/ 9308 h 10000"/>
                <a:gd name="connsiteX12" fmla="*/ 3637 w 10055"/>
                <a:gd name="connsiteY12" fmla="*/ 10000 h 10000"/>
                <a:gd name="connsiteX13" fmla="*/ 4333 w 10055"/>
                <a:gd name="connsiteY13" fmla="*/ 8962 h 10000"/>
                <a:gd name="connsiteX14" fmla="*/ 5511 w 10055"/>
                <a:gd name="connsiteY14" fmla="*/ 9641 h 10000"/>
                <a:gd name="connsiteX15" fmla="*/ 6620 w 10055"/>
                <a:gd name="connsiteY15" fmla="*/ 8523 h 10000"/>
                <a:gd name="connsiteX16" fmla="*/ 6927 w 10055"/>
                <a:gd name="connsiteY16" fmla="*/ 9827 h 10000"/>
                <a:gd name="connsiteX17" fmla="*/ 7421 w 10055"/>
                <a:gd name="connsiteY17" fmla="*/ 8377 h 10000"/>
                <a:gd name="connsiteX18" fmla="*/ 7987 w 10055"/>
                <a:gd name="connsiteY18" fmla="*/ 8789 h 10000"/>
                <a:gd name="connsiteX19" fmla="*/ 8339 w 10055"/>
                <a:gd name="connsiteY19" fmla="*/ 7304 h 10000"/>
                <a:gd name="connsiteX20" fmla="*/ 9010 w 10055"/>
                <a:gd name="connsiteY20" fmla="*/ 7405 h 10000"/>
                <a:gd name="connsiteX21" fmla="*/ 9781 w 10055"/>
                <a:gd name="connsiteY21" fmla="*/ 6575 h 10000"/>
                <a:gd name="connsiteX22" fmla="*/ 9961 w 10055"/>
                <a:gd name="connsiteY22" fmla="*/ 4463 h 10000"/>
                <a:gd name="connsiteX23" fmla="*/ 9117 w 10055"/>
                <a:gd name="connsiteY23" fmla="*/ 4969 h 10000"/>
                <a:gd name="connsiteX24" fmla="*/ 9035 w 10055"/>
                <a:gd name="connsiteY24" fmla="*/ 3185 h 10000"/>
                <a:gd name="connsiteX25" fmla="*/ 7819 w 10055"/>
                <a:gd name="connsiteY25" fmla="*/ 2258 h 10000"/>
                <a:gd name="connsiteX26" fmla="*/ 7512 w 10055"/>
                <a:gd name="connsiteY26" fmla="*/ 1176 h 10000"/>
                <a:gd name="connsiteX27" fmla="*/ 6681 w 10055"/>
                <a:gd name="connsiteY27" fmla="*/ 1841 h 10000"/>
                <a:gd name="connsiteX28" fmla="*/ 6434 w 10055"/>
                <a:gd name="connsiteY28" fmla="*/ 134 h 10000"/>
                <a:gd name="connsiteX29" fmla="*/ 5914 w 10055"/>
                <a:gd name="connsiteY29" fmla="*/ 239 h 10000"/>
                <a:gd name="connsiteX30" fmla="*/ 5209 w 10055"/>
                <a:gd name="connsiteY30" fmla="*/ 1350 h 10000"/>
                <a:gd name="connsiteX31" fmla="*/ 4588 w 10055"/>
                <a:gd name="connsiteY31" fmla="*/ 656 h 10000"/>
                <a:gd name="connsiteX32" fmla="*/ 3678 w 10055"/>
                <a:gd name="connsiteY32" fmla="*/ 562 h 10000"/>
                <a:gd name="connsiteX33" fmla="*/ 3854 w 10055"/>
                <a:gd name="connsiteY33" fmla="*/ 3022 h 10000"/>
                <a:gd name="connsiteX34" fmla="*/ 2780 w 10055"/>
                <a:gd name="connsiteY34" fmla="*/ 400 h 10000"/>
                <a:gd name="connsiteX0" fmla="*/ 2780 w 10055"/>
                <a:gd name="connsiteY0" fmla="*/ 400 h 10000"/>
                <a:gd name="connsiteX1" fmla="*/ 940 w 10055"/>
                <a:gd name="connsiteY1" fmla="*/ 1056 h 10000"/>
                <a:gd name="connsiteX2" fmla="*/ 985 w 10055"/>
                <a:gd name="connsiteY2" fmla="*/ 3865 h 10000"/>
                <a:gd name="connsiteX3" fmla="*/ 530 w 10055"/>
                <a:gd name="connsiteY3" fmla="*/ 2771 h 10000"/>
                <a:gd name="connsiteX4" fmla="*/ 93 w 10055"/>
                <a:gd name="connsiteY4" fmla="*/ 3771 h 10000"/>
                <a:gd name="connsiteX5" fmla="*/ 20 w 10055"/>
                <a:gd name="connsiteY5" fmla="*/ 5502 h 10000"/>
                <a:gd name="connsiteX6" fmla="*/ 343 w 10055"/>
                <a:gd name="connsiteY6" fmla="*/ 7867 h 10000"/>
                <a:gd name="connsiteX7" fmla="*/ 1483 w 10055"/>
                <a:gd name="connsiteY7" fmla="*/ 7352 h 10000"/>
                <a:gd name="connsiteX8" fmla="*/ 1204 w 10055"/>
                <a:gd name="connsiteY8" fmla="*/ 8443 h 10000"/>
                <a:gd name="connsiteX9" fmla="*/ 1978 w 10055"/>
                <a:gd name="connsiteY9" fmla="*/ 9660 h 10000"/>
                <a:gd name="connsiteX10" fmla="*/ 3188 w 10055"/>
                <a:gd name="connsiteY10" fmla="*/ 7371 h 10000"/>
                <a:gd name="connsiteX11" fmla="*/ 3309 w 10055"/>
                <a:gd name="connsiteY11" fmla="*/ 9308 h 10000"/>
                <a:gd name="connsiteX12" fmla="*/ 3637 w 10055"/>
                <a:gd name="connsiteY12" fmla="*/ 10000 h 10000"/>
                <a:gd name="connsiteX13" fmla="*/ 4333 w 10055"/>
                <a:gd name="connsiteY13" fmla="*/ 8962 h 10000"/>
                <a:gd name="connsiteX14" fmla="*/ 6620 w 10055"/>
                <a:gd name="connsiteY14" fmla="*/ 8523 h 10000"/>
                <a:gd name="connsiteX15" fmla="*/ 6927 w 10055"/>
                <a:gd name="connsiteY15" fmla="*/ 9827 h 10000"/>
                <a:gd name="connsiteX16" fmla="*/ 7421 w 10055"/>
                <a:gd name="connsiteY16" fmla="*/ 8377 h 10000"/>
                <a:gd name="connsiteX17" fmla="*/ 7987 w 10055"/>
                <a:gd name="connsiteY17" fmla="*/ 8789 h 10000"/>
                <a:gd name="connsiteX18" fmla="*/ 8339 w 10055"/>
                <a:gd name="connsiteY18" fmla="*/ 7304 h 10000"/>
                <a:gd name="connsiteX19" fmla="*/ 9010 w 10055"/>
                <a:gd name="connsiteY19" fmla="*/ 7405 h 10000"/>
                <a:gd name="connsiteX20" fmla="*/ 9781 w 10055"/>
                <a:gd name="connsiteY20" fmla="*/ 6575 h 10000"/>
                <a:gd name="connsiteX21" fmla="*/ 9961 w 10055"/>
                <a:gd name="connsiteY21" fmla="*/ 4463 h 10000"/>
                <a:gd name="connsiteX22" fmla="*/ 9117 w 10055"/>
                <a:gd name="connsiteY22" fmla="*/ 4969 h 10000"/>
                <a:gd name="connsiteX23" fmla="*/ 9035 w 10055"/>
                <a:gd name="connsiteY23" fmla="*/ 3185 h 10000"/>
                <a:gd name="connsiteX24" fmla="*/ 7819 w 10055"/>
                <a:gd name="connsiteY24" fmla="*/ 2258 h 10000"/>
                <a:gd name="connsiteX25" fmla="*/ 7512 w 10055"/>
                <a:gd name="connsiteY25" fmla="*/ 1176 h 10000"/>
                <a:gd name="connsiteX26" fmla="*/ 6681 w 10055"/>
                <a:gd name="connsiteY26" fmla="*/ 1841 h 10000"/>
                <a:gd name="connsiteX27" fmla="*/ 6434 w 10055"/>
                <a:gd name="connsiteY27" fmla="*/ 134 h 10000"/>
                <a:gd name="connsiteX28" fmla="*/ 5914 w 10055"/>
                <a:gd name="connsiteY28" fmla="*/ 239 h 10000"/>
                <a:gd name="connsiteX29" fmla="*/ 5209 w 10055"/>
                <a:gd name="connsiteY29" fmla="*/ 1350 h 10000"/>
                <a:gd name="connsiteX30" fmla="*/ 4588 w 10055"/>
                <a:gd name="connsiteY30" fmla="*/ 656 h 10000"/>
                <a:gd name="connsiteX31" fmla="*/ 3678 w 10055"/>
                <a:gd name="connsiteY31" fmla="*/ 562 h 10000"/>
                <a:gd name="connsiteX32" fmla="*/ 3854 w 10055"/>
                <a:gd name="connsiteY32" fmla="*/ 3022 h 10000"/>
                <a:gd name="connsiteX33" fmla="*/ 2780 w 10055"/>
                <a:gd name="connsiteY33" fmla="*/ 400 h 10000"/>
                <a:gd name="connsiteX0" fmla="*/ 2780 w 10055"/>
                <a:gd name="connsiteY0" fmla="*/ 400 h 10000"/>
                <a:gd name="connsiteX1" fmla="*/ 940 w 10055"/>
                <a:gd name="connsiteY1" fmla="*/ 1056 h 10000"/>
                <a:gd name="connsiteX2" fmla="*/ 985 w 10055"/>
                <a:gd name="connsiteY2" fmla="*/ 3865 h 10000"/>
                <a:gd name="connsiteX3" fmla="*/ 530 w 10055"/>
                <a:gd name="connsiteY3" fmla="*/ 2771 h 10000"/>
                <a:gd name="connsiteX4" fmla="*/ 93 w 10055"/>
                <a:gd name="connsiteY4" fmla="*/ 3771 h 10000"/>
                <a:gd name="connsiteX5" fmla="*/ 20 w 10055"/>
                <a:gd name="connsiteY5" fmla="*/ 5502 h 10000"/>
                <a:gd name="connsiteX6" fmla="*/ 343 w 10055"/>
                <a:gd name="connsiteY6" fmla="*/ 7867 h 10000"/>
                <a:gd name="connsiteX7" fmla="*/ 1483 w 10055"/>
                <a:gd name="connsiteY7" fmla="*/ 7352 h 10000"/>
                <a:gd name="connsiteX8" fmla="*/ 1204 w 10055"/>
                <a:gd name="connsiteY8" fmla="*/ 8443 h 10000"/>
                <a:gd name="connsiteX9" fmla="*/ 1978 w 10055"/>
                <a:gd name="connsiteY9" fmla="*/ 9660 h 10000"/>
                <a:gd name="connsiteX10" fmla="*/ 3188 w 10055"/>
                <a:gd name="connsiteY10" fmla="*/ 7371 h 10000"/>
                <a:gd name="connsiteX11" fmla="*/ 3309 w 10055"/>
                <a:gd name="connsiteY11" fmla="*/ 9308 h 10000"/>
                <a:gd name="connsiteX12" fmla="*/ 3637 w 10055"/>
                <a:gd name="connsiteY12" fmla="*/ 10000 h 10000"/>
                <a:gd name="connsiteX13" fmla="*/ 4333 w 10055"/>
                <a:gd name="connsiteY13" fmla="*/ 8962 h 10000"/>
                <a:gd name="connsiteX14" fmla="*/ 6251 w 10055"/>
                <a:gd name="connsiteY14" fmla="*/ 9140 h 10000"/>
                <a:gd name="connsiteX15" fmla="*/ 6927 w 10055"/>
                <a:gd name="connsiteY15" fmla="*/ 9827 h 10000"/>
                <a:gd name="connsiteX16" fmla="*/ 7421 w 10055"/>
                <a:gd name="connsiteY16" fmla="*/ 8377 h 10000"/>
                <a:gd name="connsiteX17" fmla="*/ 7987 w 10055"/>
                <a:gd name="connsiteY17" fmla="*/ 8789 h 10000"/>
                <a:gd name="connsiteX18" fmla="*/ 8339 w 10055"/>
                <a:gd name="connsiteY18" fmla="*/ 7304 h 10000"/>
                <a:gd name="connsiteX19" fmla="*/ 9010 w 10055"/>
                <a:gd name="connsiteY19" fmla="*/ 7405 h 10000"/>
                <a:gd name="connsiteX20" fmla="*/ 9781 w 10055"/>
                <a:gd name="connsiteY20" fmla="*/ 6575 h 10000"/>
                <a:gd name="connsiteX21" fmla="*/ 9961 w 10055"/>
                <a:gd name="connsiteY21" fmla="*/ 4463 h 10000"/>
                <a:gd name="connsiteX22" fmla="*/ 9117 w 10055"/>
                <a:gd name="connsiteY22" fmla="*/ 4969 h 10000"/>
                <a:gd name="connsiteX23" fmla="*/ 9035 w 10055"/>
                <a:gd name="connsiteY23" fmla="*/ 3185 h 10000"/>
                <a:gd name="connsiteX24" fmla="*/ 7819 w 10055"/>
                <a:gd name="connsiteY24" fmla="*/ 2258 h 10000"/>
                <a:gd name="connsiteX25" fmla="*/ 7512 w 10055"/>
                <a:gd name="connsiteY25" fmla="*/ 1176 h 10000"/>
                <a:gd name="connsiteX26" fmla="*/ 6681 w 10055"/>
                <a:gd name="connsiteY26" fmla="*/ 1841 h 10000"/>
                <a:gd name="connsiteX27" fmla="*/ 6434 w 10055"/>
                <a:gd name="connsiteY27" fmla="*/ 134 h 10000"/>
                <a:gd name="connsiteX28" fmla="*/ 5914 w 10055"/>
                <a:gd name="connsiteY28" fmla="*/ 239 h 10000"/>
                <a:gd name="connsiteX29" fmla="*/ 5209 w 10055"/>
                <a:gd name="connsiteY29" fmla="*/ 1350 h 10000"/>
                <a:gd name="connsiteX30" fmla="*/ 4588 w 10055"/>
                <a:gd name="connsiteY30" fmla="*/ 656 h 10000"/>
                <a:gd name="connsiteX31" fmla="*/ 3678 w 10055"/>
                <a:gd name="connsiteY31" fmla="*/ 562 h 10000"/>
                <a:gd name="connsiteX32" fmla="*/ 3854 w 10055"/>
                <a:gd name="connsiteY32" fmla="*/ 3022 h 10000"/>
                <a:gd name="connsiteX33" fmla="*/ 2780 w 10055"/>
                <a:gd name="connsiteY33" fmla="*/ 400 h 10000"/>
                <a:gd name="connsiteX0" fmla="*/ 2780 w 10055"/>
                <a:gd name="connsiteY0" fmla="*/ 400 h 10000"/>
                <a:gd name="connsiteX1" fmla="*/ 940 w 10055"/>
                <a:gd name="connsiteY1" fmla="*/ 1056 h 10000"/>
                <a:gd name="connsiteX2" fmla="*/ 985 w 10055"/>
                <a:gd name="connsiteY2" fmla="*/ 3865 h 10000"/>
                <a:gd name="connsiteX3" fmla="*/ 530 w 10055"/>
                <a:gd name="connsiteY3" fmla="*/ 2771 h 10000"/>
                <a:gd name="connsiteX4" fmla="*/ 93 w 10055"/>
                <a:gd name="connsiteY4" fmla="*/ 3771 h 10000"/>
                <a:gd name="connsiteX5" fmla="*/ 20 w 10055"/>
                <a:gd name="connsiteY5" fmla="*/ 5502 h 10000"/>
                <a:gd name="connsiteX6" fmla="*/ 343 w 10055"/>
                <a:gd name="connsiteY6" fmla="*/ 7867 h 10000"/>
                <a:gd name="connsiteX7" fmla="*/ 1483 w 10055"/>
                <a:gd name="connsiteY7" fmla="*/ 7352 h 10000"/>
                <a:gd name="connsiteX8" fmla="*/ 1204 w 10055"/>
                <a:gd name="connsiteY8" fmla="*/ 8443 h 10000"/>
                <a:gd name="connsiteX9" fmla="*/ 1978 w 10055"/>
                <a:gd name="connsiteY9" fmla="*/ 9660 h 10000"/>
                <a:gd name="connsiteX10" fmla="*/ 3188 w 10055"/>
                <a:gd name="connsiteY10" fmla="*/ 7371 h 10000"/>
                <a:gd name="connsiteX11" fmla="*/ 3309 w 10055"/>
                <a:gd name="connsiteY11" fmla="*/ 9308 h 10000"/>
                <a:gd name="connsiteX12" fmla="*/ 3637 w 10055"/>
                <a:gd name="connsiteY12" fmla="*/ 10000 h 10000"/>
                <a:gd name="connsiteX13" fmla="*/ 4383 w 10055"/>
                <a:gd name="connsiteY13" fmla="*/ 9226 h 10000"/>
                <a:gd name="connsiteX14" fmla="*/ 6251 w 10055"/>
                <a:gd name="connsiteY14" fmla="*/ 9140 h 10000"/>
                <a:gd name="connsiteX15" fmla="*/ 6927 w 10055"/>
                <a:gd name="connsiteY15" fmla="*/ 9827 h 10000"/>
                <a:gd name="connsiteX16" fmla="*/ 7421 w 10055"/>
                <a:gd name="connsiteY16" fmla="*/ 8377 h 10000"/>
                <a:gd name="connsiteX17" fmla="*/ 7987 w 10055"/>
                <a:gd name="connsiteY17" fmla="*/ 8789 h 10000"/>
                <a:gd name="connsiteX18" fmla="*/ 8339 w 10055"/>
                <a:gd name="connsiteY18" fmla="*/ 7304 h 10000"/>
                <a:gd name="connsiteX19" fmla="*/ 9010 w 10055"/>
                <a:gd name="connsiteY19" fmla="*/ 7405 h 10000"/>
                <a:gd name="connsiteX20" fmla="*/ 9781 w 10055"/>
                <a:gd name="connsiteY20" fmla="*/ 6575 h 10000"/>
                <a:gd name="connsiteX21" fmla="*/ 9961 w 10055"/>
                <a:gd name="connsiteY21" fmla="*/ 4463 h 10000"/>
                <a:gd name="connsiteX22" fmla="*/ 9117 w 10055"/>
                <a:gd name="connsiteY22" fmla="*/ 4969 h 10000"/>
                <a:gd name="connsiteX23" fmla="*/ 9035 w 10055"/>
                <a:gd name="connsiteY23" fmla="*/ 3185 h 10000"/>
                <a:gd name="connsiteX24" fmla="*/ 7819 w 10055"/>
                <a:gd name="connsiteY24" fmla="*/ 2258 h 10000"/>
                <a:gd name="connsiteX25" fmla="*/ 7512 w 10055"/>
                <a:gd name="connsiteY25" fmla="*/ 1176 h 10000"/>
                <a:gd name="connsiteX26" fmla="*/ 6681 w 10055"/>
                <a:gd name="connsiteY26" fmla="*/ 1841 h 10000"/>
                <a:gd name="connsiteX27" fmla="*/ 6434 w 10055"/>
                <a:gd name="connsiteY27" fmla="*/ 134 h 10000"/>
                <a:gd name="connsiteX28" fmla="*/ 5914 w 10055"/>
                <a:gd name="connsiteY28" fmla="*/ 239 h 10000"/>
                <a:gd name="connsiteX29" fmla="*/ 5209 w 10055"/>
                <a:gd name="connsiteY29" fmla="*/ 1350 h 10000"/>
                <a:gd name="connsiteX30" fmla="*/ 4588 w 10055"/>
                <a:gd name="connsiteY30" fmla="*/ 656 h 10000"/>
                <a:gd name="connsiteX31" fmla="*/ 3678 w 10055"/>
                <a:gd name="connsiteY31" fmla="*/ 562 h 10000"/>
                <a:gd name="connsiteX32" fmla="*/ 3854 w 10055"/>
                <a:gd name="connsiteY32" fmla="*/ 3022 h 10000"/>
                <a:gd name="connsiteX33" fmla="*/ 2780 w 10055"/>
                <a:gd name="connsiteY33" fmla="*/ 4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0055" h="10000">
                  <a:moveTo>
                    <a:pt x="2780" y="400"/>
                  </a:moveTo>
                  <a:cubicBezTo>
                    <a:pt x="2294" y="72"/>
                    <a:pt x="1239" y="479"/>
                    <a:pt x="940" y="1056"/>
                  </a:cubicBezTo>
                  <a:cubicBezTo>
                    <a:pt x="641" y="1633"/>
                    <a:pt x="1053" y="3579"/>
                    <a:pt x="985" y="3865"/>
                  </a:cubicBezTo>
                  <a:cubicBezTo>
                    <a:pt x="917" y="4151"/>
                    <a:pt x="679" y="2787"/>
                    <a:pt x="530" y="2771"/>
                  </a:cubicBezTo>
                  <a:cubicBezTo>
                    <a:pt x="381" y="2755"/>
                    <a:pt x="313" y="3079"/>
                    <a:pt x="93" y="3771"/>
                  </a:cubicBezTo>
                  <a:cubicBezTo>
                    <a:pt x="2" y="4463"/>
                    <a:pt x="-22" y="4819"/>
                    <a:pt x="20" y="5502"/>
                  </a:cubicBezTo>
                  <a:cubicBezTo>
                    <a:pt x="62" y="6185"/>
                    <a:pt x="-40" y="6655"/>
                    <a:pt x="343" y="7867"/>
                  </a:cubicBezTo>
                  <a:cubicBezTo>
                    <a:pt x="563" y="7693"/>
                    <a:pt x="1282" y="7699"/>
                    <a:pt x="1483" y="7352"/>
                  </a:cubicBezTo>
                  <a:cubicBezTo>
                    <a:pt x="2068" y="7699"/>
                    <a:pt x="1122" y="8058"/>
                    <a:pt x="1204" y="8443"/>
                  </a:cubicBezTo>
                  <a:cubicBezTo>
                    <a:pt x="1286" y="8828"/>
                    <a:pt x="1647" y="9839"/>
                    <a:pt x="1978" y="9660"/>
                  </a:cubicBezTo>
                  <a:cubicBezTo>
                    <a:pt x="2309" y="9481"/>
                    <a:pt x="2966" y="7430"/>
                    <a:pt x="3188" y="7371"/>
                  </a:cubicBezTo>
                  <a:cubicBezTo>
                    <a:pt x="3410" y="7312"/>
                    <a:pt x="3035" y="8617"/>
                    <a:pt x="3309" y="9308"/>
                  </a:cubicBezTo>
                  <a:cubicBezTo>
                    <a:pt x="3419" y="9568"/>
                    <a:pt x="3458" y="10014"/>
                    <a:pt x="3637" y="10000"/>
                  </a:cubicBezTo>
                  <a:cubicBezTo>
                    <a:pt x="3816" y="9986"/>
                    <a:pt x="4127" y="9572"/>
                    <a:pt x="4383" y="9226"/>
                  </a:cubicBezTo>
                  <a:cubicBezTo>
                    <a:pt x="4880" y="8980"/>
                    <a:pt x="5819" y="8996"/>
                    <a:pt x="6251" y="9140"/>
                  </a:cubicBezTo>
                  <a:cubicBezTo>
                    <a:pt x="6683" y="9284"/>
                    <a:pt x="6741" y="9855"/>
                    <a:pt x="6927" y="9827"/>
                  </a:cubicBezTo>
                  <a:cubicBezTo>
                    <a:pt x="7113" y="9799"/>
                    <a:pt x="7244" y="8550"/>
                    <a:pt x="7421" y="8377"/>
                  </a:cubicBezTo>
                  <a:cubicBezTo>
                    <a:pt x="7598" y="8204"/>
                    <a:pt x="7801" y="9181"/>
                    <a:pt x="7987" y="8789"/>
                  </a:cubicBezTo>
                  <a:cubicBezTo>
                    <a:pt x="8399" y="8186"/>
                    <a:pt x="8394" y="8082"/>
                    <a:pt x="8339" y="7304"/>
                  </a:cubicBezTo>
                  <a:cubicBezTo>
                    <a:pt x="8650" y="6352"/>
                    <a:pt x="8666" y="7018"/>
                    <a:pt x="9010" y="7405"/>
                  </a:cubicBezTo>
                  <a:cubicBezTo>
                    <a:pt x="9486" y="7146"/>
                    <a:pt x="9482" y="7439"/>
                    <a:pt x="9781" y="6575"/>
                  </a:cubicBezTo>
                  <a:cubicBezTo>
                    <a:pt x="10080" y="5711"/>
                    <a:pt x="10126" y="4724"/>
                    <a:pt x="9961" y="4463"/>
                  </a:cubicBezTo>
                  <a:cubicBezTo>
                    <a:pt x="9777" y="4636"/>
                    <a:pt x="9281" y="4451"/>
                    <a:pt x="9117" y="4969"/>
                  </a:cubicBezTo>
                  <a:cubicBezTo>
                    <a:pt x="8769" y="4796"/>
                    <a:pt x="9144" y="4657"/>
                    <a:pt x="9035" y="3185"/>
                  </a:cubicBezTo>
                  <a:cubicBezTo>
                    <a:pt x="8949" y="1717"/>
                    <a:pt x="8386" y="1999"/>
                    <a:pt x="7819" y="2258"/>
                  </a:cubicBezTo>
                  <a:cubicBezTo>
                    <a:pt x="7472" y="2085"/>
                    <a:pt x="7823" y="1522"/>
                    <a:pt x="7512" y="1176"/>
                  </a:cubicBezTo>
                  <a:cubicBezTo>
                    <a:pt x="7330" y="1436"/>
                    <a:pt x="6827" y="1496"/>
                    <a:pt x="6681" y="1841"/>
                  </a:cubicBezTo>
                  <a:cubicBezTo>
                    <a:pt x="6424" y="1682"/>
                    <a:pt x="6562" y="401"/>
                    <a:pt x="6434" y="134"/>
                  </a:cubicBezTo>
                  <a:cubicBezTo>
                    <a:pt x="6306" y="-134"/>
                    <a:pt x="6040" y="50"/>
                    <a:pt x="5914" y="239"/>
                  </a:cubicBezTo>
                  <a:cubicBezTo>
                    <a:pt x="5512" y="326"/>
                    <a:pt x="5484" y="484"/>
                    <a:pt x="5209" y="1350"/>
                  </a:cubicBezTo>
                  <a:cubicBezTo>
                    <a:pt x="4971" y="1350"/>
                    <a:pt x="4844" y="788"/>
                    <a:pt x="4588" y="656"/>
                  </a:cubicBezTo>
                  <a:cubicBezTo>
                    <a:pt x="4333" y="525"/>
                    <a:pt x="3970" y="129"/>
                    <a:pt x="3678" y="562"/>
                  </a:cubicBezTo>
                  <a:cubicBezTo>
                    <a:pt x="3641" y="648"/>
                    <a:pt x="3854" y="3022"/>
                    <a:pt x="3854" y="3022"/>
                  </a:cubicBezTo>
                  <a:cubicBezTo>
                    <a:pt x="3398" y="2120"/>
                    <a:pt x="3401" y="746"/>
                    <a:pt x="2780" y="400"/>
                  </a:cubicBezTo>
                  <a:close/>
                </a:path>
              </a:pathLst>
            </a:custGeom>
            <a:solidFill>
              <a:srgbClr val="99FFCC"/>
            </a:solidFill>
            <a:ln w="9525">
              <a:solidFill>
                <a:schemeClr val="tx1"/>
              </a:solidFill>
              <a:round/>
              <a:headEnd/>
              <a:tailEnd/>
            </a:ln>
          </p:spPr>
          <p:txBody>
            <a:bodyPr/>
            <a:lstStyle/>
            <a:p>
              <a:endParaRPr lang="en-US" dirty="0">
                <a:solidFill>
                  <a:srgbClr val="000000"/>
                </a:solidFill>
                <a:latin typeface="Helvetica"/>
                <a:cs typeface="Helvetica"/>
              </a:endParaRPr>
            </a:p>
          </p:txBody>
        </p:sp>
      </p:grpSp>
      <p:sp>
        <p:nvSpPr>
          <p:cNvPr id="83" name="Text Box 13"/>
          <p:cNvSpPr txBox="1">
            <a:spLocks noChangeArrowheads="1"/>
          </p:cNvSpPr>
          <p:nvPr/>
        </p:nvSpPr>
        <p:spPr bwMode="auto">
          <a:xfrm flipH="1">
            <a:off x="5207557" y="2784585"/>
            <a:ext cx="404183" cy="261610"/>
          </a:xfrm>
          <a:prstGeom prst="rect">
            <a:avLst/>
          </a:prstGeom>
          <a:noFill/>
          <a:ln w="9525">
            <a:noFill/>
            <a:miter lim="800000"/>
            <a:headEnd/>
            <a:tailEnd/>
          </a:ln>
          <a:effectLst/>
        </p:spPr>
        <p:txBody>
          <a:bodyPr wrap="none">
            <a:spAutoFit/>
          </a:bodyPr>
          <a:lstStyle/>
          <a:p>
            <a:pPr fontAlgn="base">
              <a:spcBef>
                <a:spcPct val="0"/>
              </a:spcBef>
              <a:spcAft>
                <a:spcPct val="0"/>
              </a:spcAft>
            </a:pPr>
            <a:r>
              <a:rPr lang="en-US" sz="1100" b="1" dirty="0" err="1" smtClean="0">
                <a:solidFill>
                  <a:srgbClr val="000000"/>
                </a:solidFill>
                <a:latin typeface="Helvetica"/>
                <a:cs typeface="Helvetica"/>
              </a:rPr>
              <a:t>pyr</a:t>
            </a:r>
            <a:endParaRPr lang="en-US" sz="1100" b="1" baseline="30000" dirty="0">
              <a:solidFill>
                <a:srgbClr val="000000"/>
              </a:solidFill>
              <a:latin typeface="Helvetica"/>
              <a:cs typeface="Helvetica"/>
            </a:endParaRPr>
          </a:p>
        </p:txBody>
      </p:sp>
      <p:sp>
        <p:nvSpPr>
          <p:cNvPr id="84" name="Down Arrow 83"/>
          <p:cNvSpPr/>
          <p:nvPr/>
        </p:nvSpPr>
        <p:spPr>
          <a:xfrm>
            <a:off x="5354474" y="2618869"/>
            <a:ext cx="117351" cy="236625"/>
          </a:xfrm>
          <a:prstGeom prst="downArrow">
            <a:avLst/>
          </a:prstGeom>
          <a:solidFill>
            <a:srgbClr val="FCD5B5"/>
          </a:solidFill>
          <a:ln w="6350" cap="flat" cmpd="sng" algn="ctr">
            <a:solidFill>
              <a:schemeClr val="tx1"/>
            </a:solidFill>
            <a:prstDash val="solid"/>
            <a:round/>
            <a:headEnd type="none" w="med" len="med"/>
            <a:tailEnd type="arrow"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rgbClr val="000000"/>
              </a:solidFill>
              <a:latin typeface="Arial"/>
              <a:cs typeface="Arial"/>
            </a:endParaRPr>
          </a:p>
        </p:txBody>
      </p:sp>
      <p:grpSp>
        <p:nvGrpSpPr>
          <p:cNvPr id="95" name="Group 52"/>
          <p:cNvGrpSpPr>
            <a:grpSpLocks/>
          </p:cNvGrpSpPr>
          <p:nvPr/>
        </p:nvGrpSpPr>
        <p:grpSpPr bwMode="auto">
          <a:xfrm rot="16200000">
            <a:off x="6635737" y="3997045"/>
            <a:ext cx="2149570" cy="1410853"/>
            <a:chOff x="897" y="1356"/>
            <a:chExt cx="603" cy="147"/>
          </a:xfrm>
        </p:grpSpPr>
        <p:sp>
          <p:nvSpPr>
            <p:cNvPr id="96" name="Oval 53"/>
            <p:cNvSpPr>
              <a:spLocks noChangeArrowheads="1"/>
            </p:cNvSpPr>
            <p:nvPr/>
          </p:nvSpPr>
          <p:spPr bwMode="auto">
            <a:xfrm>
              <a:off x="897" y="1356"/>
              <a:ext cx="603" cy="147"/>
            </a:xfrm>
            <a:custGeom>
              <a:avLst/>
              <a:gdLst>
                <a:gd name="connsiteX0" fmla="*/ 0 w 2770859"/>
                <a:gd name="connsiteY0" fmla="*/ 1103798 h 2207596"/>
                <a:gd name="connsiteX1" fmla="*/ 1385430 w 2770859"/>
                <a:gd name="connsiteY1" fmla="*/ 0 h 2207596"/>
                <a:gd name="connsiteX2" fmla="*/ 2770860 w 2770859"/>
                <a:gd name="connsiteY2" fmla="*/ 1103798 h 2207596"/>
                <a:gd name="connsiteX3" fmla="*/ 1385430 w 2770859"/>
                <a:gd name="connsiteY3" fmla="*/ 2207596 h 2207596"/>
                <a:gd name="connsiteX4" fmla="*/ 0 w 2770859"/>
                <a:gd name="connsiteY4" fmla="*/ 1103798 h 2207596"/>
                <a:gd name="connsiteX0" fmla="*/ 52735 w 2823595"/>
                <a:gd name="connsiteY0" fmla="*/ 1168638 h 2272436"/>
                <a:gd name="connsiteX1" fmla="*/ 399588 w 2823595"/>
                <a:gd name="connsiteY1" fmla="*/ 241283 h 2272436"/>
                <a:gd name="connsiteX2" fmla="*/ 1438165 w 2823595"/>
                <a:gd name="connsiteY2" fmla="*/ 64840 h 2272436"/>
                <a:gd name="connsiteX3" fmla="*/ 2823595 w 2823595"/>
                <a:gd name="connsiteY3" fmla="*/ 1168638 h 2272436"/>
                <a:gd name="connsiteX4" fmla="*/ 1438165 w 2823595"/>
                <a:gd name="connsiteY4" fmla="*/ 2272436 h 2272436"/>
                <a:gd name="connsiteX5" fmla="*/ 52735 w 2823595"/>
                <a:gd name="connsiteY5" fmla="*/ 1168638 h 2272436"/>
                <a:gd name="connsiteX0" fmla="*/ 41 w 2770901"/>
                <a:gd name="connsiteY0" fmla="*/ 1168638 h 2335846"/>
                <a:gd name="connsiteX1" fmla="*/ 346894 w 2770901"/>
                <a:gd name="connsiteY1" fmla="*/ 241283 h 2335846"/>
                <a:gd name="connsiteX2" fmla="*/ 1385471 w 2770901"/>
                <a:gd name="connsiteY2" fmla="*/ 64840 h 2335846"/>
                <a:gd name="connsiteX3" fmla="*/ 2770901 w 2770901"/>
                <a:gd name="connsiteY3" fmla="*/ 1168638 h 2335846"/>
                <a:gd name="connsiteX4" fmla="*/ 1385471 w 2770901"/>
                <a:gd name="connsiteY4" fmla="*/ 2272436 h 2335846"/>
                <a:gd name="connsiteX5" fmla="*/ 362177 w 2770901"/>
                <a:gd name="connsiteY5" fmla="*/ 2090864 h 2335846"/>
                <a:gd name="connsiteX6" fmla="*/ 41 w 2770901"/>
                <a:gd name="connsiteY6" fmla="*/ 1168638 h 2335846"/>
                <a:gd name="connsiteX0" fmla="*/ 41 w 2799006"/>
                <a:gd name="connsiteY0" fmla="*/ 1168638 h 2274568"/>
                <a:gd name="connsiteX1" fmla="*/ 346894 w 2799006"/>
                <a:gd name="connsiteY1" fmla="*/ 241283 h 2274568"/>
                <a:gd name="connsiteX2" fmla="*/ 1385471 w 2799006"/>
                <a:gd name="connsiteY2" fmla="*/ 64840 h 2274568"/>
                <a:gd name="connsiteX3" fmla="*/ 2770901 w 2799006"/>
                <a:gd name="connsiteY3" fmla="*/ 1168638 h 2274568"/>
                <a:gd name="connsiteX4" fmla="*/ 2302688 w 2799006"/>
                <a:gd name="connsiteY4" fmla="*/ 2042764 h 2274568"/>
                <a:gd name="connsiteX5" fmla="*/ 1385471 w 2799006"/>
                <a:gd name="connsiteY5" fmla="*/ 2272436 h 2274568"/>
                <a:gd name="connsiteX6" fmla="*/ 362177 w 2799006"/>
                <a:gd name="connsiteY6" fmla="*/ 2090864 h 2274568"/>
                <a:gd name="connsiteX7" fmla="*/ 41 w 2799006"/>
                <a:gd name="connsiteY7" fmla="*/ 1168638 h 2274568"/>
                <a:gd name="connsiteX0" fmla="*/ 41 w 2773668"/>
                <a:gd name="connsiteY0" fmla="*/ 1106469 h 2212399"/>
                <a:gd name="connsiteX1" fmla="*/ 346894 w 2773668"/>
                <a:gd name="connsiteY1" fmla="*/ 179114 h 2212399"/>
                <a:gd name="connsiteX2" fmla="*/ 1385471 w 2773668"/>
                <a:gd name="connsiteY2" fmla="*/ 2671 h 2212399"/>
                <a:gd name="connsiteX3" fmla="*/ 2353820 w 2773668"/>
                <a:gd name="connsiteY3" fmla="*/ 230261 h 2212399"/>
                <a:gd name="connsiteX4" fmla="*/ 2770901 w 2773668"/>
                <a:gd name="connsiteY4" fmla="*/ 1106469 h 2212399"/>
                <a:gd name="connsiteX5" fmla="*/ 2302688 w 2773668"/>
                <a:gd name="connsiteY5" fmla="*/ 1980595 h 2212399"/>
                <a:gd name="connsiteX6" fmla="*/ 1385471 w 2773668"/>
                <a:gd name="connsiteY6" fmla="*/ 2210267 h 2212399"/>
                <a:gd name="connsiteX7" fmla="*/ 362177 w 2773668"/>
                <a:gd name="connsiteY7" fmla="*/ 2028695 h 2212399"/>
                <a:gd name="connsiteX8" fmla="*/ 41 w 2773668"/>
                <a:gd name="connsiteY8" fmla="*/ 1106469 h 2212399"/>
                <a:gd name="connsiteX0" fmla="*/ 41 w 2782396"/>
                <a:gd name="connsiteY0" fmla="*/ 1106469 h 2212399"/>
                <a:gd name="connsiteX1" fmla="*/ 346894 w 2782396"/>
                <a:gd name="connsiteY1" fmla="*/ 179114 h 2212399"/>
                <a:gd name="connsiteX2" fmla="*/ 1385471 w 2782396"/>
                <a:gd name="connsiteY2" fmla="*/ 2671 h 2212399"/>
                <a:gd name="connsiteX3" fmla="*/ 2353820 w 2782396"/>
                <a:gd name="connsiteY3" fmla="*/ 230261 h 2212399"/>
                <a:gd name="connsiteX4" fmla="*/ 2643826 w 2782396"/>
                <a:gd name="connsiteY4" fmla="*/ 486532 h 2212399"/>
                <a:gd name="connsiteX5" fmla="*/ 2770901 w 2782396"/>
                <a:gd name="connsiteY5" fmla="*/ 1106469 h 2212399"/>
                <a:gd name="connsiteX6" fmla="*/ 2302688 w 2782396"/>
                <a:gd name="connsiteY6" fmla="*/ 1980595 h 2212399"/>
                <a:gd name="connsiteX7" fmla="*/ 1385471 w 2782396"/>
                <a:gd name="connsiteY7" fmla="*/ 2210267 h 2212399"/>
                <a:gd name="connsiteX8" fmla="*/ 362177 w 2782396"/>
                <a:gd name="connsiteY8" fmla="*/ 2028695 h 2212399"/>
                <a:gd name="connsiteX9" fmla="*/ 41 w 2782396"/>
                <a:gd name="connsiteY9" fmla="*/ 1106469 h 2212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82396" h="2212399">
                  <a:moveTo>
                    <a:pt x="41" y="1106469"/>
                  </a:moveTo>
                  <a:cubicBezTo>
                    <a:pt x="-2506" y="798206"/>
                    <a:pt x="115989" y="363080"/>
                    <a:pt x="346894" y="179114"/>
                  </a:cubicBezTo>
                  <a:cubicBezTo>
                    <a:pt x="577799" y="-4852"/>
                    <a:pt x="1050983" y="-5853"/>
                    <a:pt x="1385471" y="2671"/>
                  </a:cubicBezTo>
                  <a:cubicBezTo>
                    <a:pt x="1719959" y="11195"/>
                    <a:pt x="2154671" y="141132"/>
                    <a:pt x="2353820" y="230261"/>
                  </a:cubicBezTo>
                  <a:cubicBezTo>
                    <a:pt x="2552969" y="319390"/>
                    <a:pt x="2574313" y="340497"/>
                    <a:pt x="2643826" y="486532"/>
                  </a:cubicBezTo>
                  <a:cubicBezTo>
                    <a:pt x="2713339" y="632567"/>
                    <a:pt x="2817181" y="865944"/>
                    <a:pt x="2770901" y="1106469"/>
                  </a:cubicBezTo>
                  <a:cubicBezTo>
                    <a:pt x="2724621" y="1346994"/>
                    <a:pt x="2533593" y="1796629"/>
                    <a:pt x="2302688" y="1980595"/>
                  </a:cubicBezTo>
                  <a:cubicBezTo>
                    <a:pt x="2071783" y="2164561"/>
                    <a:pt x="1708889" y="2202250"/>
                    <a:pt x="1385471" y="2210267"/>
                  </a:cubicBezTo>
                  <a:cubicBezTo>
                    <a:pt x="1062053" y="2218284"/>
                    <a:pt x="593082" y="2212661"/>
                    <a:pt x="362177" y="2028695"/>
                  </a:cubicBezTo>
                  <a:cubicBezTo>
                    <a:pt x="131272" y="1844729"/>
                    <a:pt x="2588" y="1414732"/>
                    <a:pt x="41" y="1106469"/>
                  </a:cubicBezTo>
                  <a:close/>
                </a:path>
              </a:pathLst>
            </a:custGeom>
            <a:solidFill>
              <a:srgbClr val="3399FF"/>
            </a:solidFill>
            <a:ln w="9525">
              <a:solidFill>
                <a:schemeClr val="tx1"/>
              </a:solidFill>
              <a:round/>
              <a:headEnd/>
              <a:tailEnd/>
            </a:ln>
          </p:spPr>
          <p:txBody>
            <a:bodyPr wrap="none" anchor="ctr"/>
            <a:lstStyle/>
            <a:p>
              <a:endParaRPr lang="en-US" dirty="0">
                <a:solidFill>
                  <a:srgbClr val="000000"/>
                </a:solidFill>
                <a:latin typeface="Helvetica"/>
                <a:cs typeface="Helvetica"/>
              </a:endParaRPr>
            </a:p>
          </p:txBody>
        </p:sp>
        <p:sp>
          <p:nvSpPr>
            <p:cNvPr id="97" name="Freeform 54"/>
            <p:cNvSpPr>
              <a:spLocks/>
            </p:cNvSpPr>
            <p:nvPr/>
          </p:nvSpPr>
          <p:spPr bwMode="auto">
            <a:xfrm>
              <a:off x="940" y="1363"/>
              <a:ext cx="480" cy="128"/>
            </a:xfrm>
            <a:custGeom>
              <a:avLst/>
              <a:gdLst>
                <a:gd name="T0" fmla="*/ 126 w 560"/>
                <a:gd name="T1" fmla="*/ 0 h 120"/>
                <a:gd name="T2" fmla="*/ 122 w 560"/>
                <a:gd name="T3" fmla="*/ 26 h 120"/>
                <a:gd name="T4" fmla="*/ 116 w 560"/>
                <a:gd name="T5" fmla="*/ 22 h 120"/>
                <a:gd name="T6" fmla="*/ 102 w 560"/>
                <a:gd name="T7" fmla="*/ 18 h 120"/>
                <a:gd name="T8" fmla="*/ 74 w 560"/>
                <a:gd name="T9" fmla="*/ 42 h 120"/>
                <a:gd name="T10" fmla="*/ 52 w 560"/>
                <a:gd name="T11" fmla="*/ 38 h 120"/>
                <a:gd name="T12" fmla="*/ 40 w 560"/>
                <a:gd name="T13" fmla="*/ 34 h 120"/>
                <a:gd name="T14" fmla="*/ 6 w 560"/>
                <a:gd name="T15" fmla="*/ 42 h 120"/>
                <a:gd name="T16" fmla="*/ 2 w 560"/>
                <a:gd name="T17" fmla="*/ 62 h 120"/>
                <a:gd name="T18" fmla="*/ 38 w 560"/>
                <a:gd name="T19" fmla="*/ 84 h 120"/>
                <a:gd name="T20" fmla="*/ 72 w 560"/>
                <a:gd name="T21" fmla="*/ 76 h 120"/>
                <a:gd name="T22" fmla="*/ 98 w 560"/>
                <a:gd name="T23" fmla="*/ 96 h 120"/>
                <a:gd name="T24" fmla="*/ 116 w 560"/>
                <a:gd name="T25" fmla="*/ 104 h 120"/>
                <a:gd name="T26" fmla="*/ 122 w 560"/>
                <a:gd name="T27" fmla="*/ 106 h 120"/>
                <a:gd name="T28" fmla="*/ 146 w 560"/>
                <a:gd name="T29" fmla="*/ 92 h 120"/>
                <a:gd name="T30" fmla="*/ 182 w 560"/>
                <a:gd name="T31" fmla="*/ 106 h 120"/>
                <a:gd name="T32" fmla="*/ 200 w 560"/>
                <a:gd name="T33" fmla="*/ 114 h 120"/>
                <a:gd name="T34" fmla="*/ 238 w 560"/>
                <a:gd name="T35" fmla="*/ 102 h 120"/>
                <a:gd name="T36" fmla="*/ 308 w 560"/>
                <a:gd name="T37" fmla="*/ 120 h 120"/>
                <a:gd name="T38" fmla="*/ 332 w 560"/>
                <a:gd name="T39" fmla="*/ 86 h 120"/>
                <a:gd name="T40" fmla="*/ 352 w 560"/>
                <a:gd name="T41" fmla="*/ 100 h 120"/>
                <a:gd name="T42" fmla="*/ 380 w 560"/>
                <a:gd name="T43" fmla="*/ 112 h 120"/>
                <a:gd name="T44" fmla="*/ 396 w 560"/>
                <a:gd name="T45" fmla="*/ 110 h 120"/>
                <a:gd name="T46" fmla="*/ 414 w 560"/>
                <a:gd name="T47" fmla="*/ 90 h 120"/>
                <a:gd name="T48" fmla="*/ 438 w 560"/>
                <a:gd name="T49" fmla="*/ 100 h 120"/>
                <a:gd name="T50" fmla="*/ 438 w 560"/>
                <a:gd name="T51" fmla="*/ 78 h 120"/>
                <a:gd name="T52" fmla="*/ 494 w 560"/>
                <a:gd name="T53" fmla="*/ 84 h 120"/>
                <a:gd name="T54" fmla="*/ 560 w 560"/>
                <a:gd name="T55" fmla="*/ 64 h 120"/>
                <a:gd name="T56" fmla="*/ 546 w 560"/>
                <a:gd name="T57" fmla="*/ 50 h 120"/>
                <a:gd name="T58" fmla="*/ 520 w 560"/>
                <a:gd name="T59" fmla="*/ 66 h 120"/>
                <a:gd name="T60" fmla="*/ 488 w 560"/>
                <a:gd name="T61" fmla="*/ 52 h 120"/>
                <a:gd name="T62" fmla="*/ 460 w 560"/>
                <a:gd name="T63" fmla="*/ 24 h 120"/>
                <a:gd name="T64" fmla="*/ 412 w 560"/>
                <a:gd name="T65" fmla="*/ 12 h 120"/>
                <a:gd name="T66" fmla="*/ 394 w 560"/>
                <a:gd name="T67" fmla="*/ 24 h 120"/>
                <a:gd name="T68" fmla="*/ 376 w 560"/>
                <a:gd name="T69" fmla="*/ 28 h 120"/>
                <a:gd name="T70" fmla="*/ 330 w 560"/>
                <a:gd name="T71" fmla="*/ 6 h 120"/>
                <a:gd name="T72" fmla="*/ 286 w 560"/>
                <a:gd name="T73" fmla="*/ 14 h 120"/>
                <a:gd name="T74" fmla="*/ 264 w 560"/>
                <a:gd name="T75" fmla="*/ 10 h 120"/>
                <a:gd name="T76" fmla="*/ 252 w 560"/>
                <a:gd name="T77" fmla="*/ 6 h 120"/>
                <a:gd name="T78" fmla="*/ 226 w 560"/>
                <a:gd name="T79" fmla="*/ 12 h 120"/>
                <a:gd name="T80" fmla="*/ 220 w 560"/>
                <a:gd name="T81" fmla="*/ 14 h 120"/>
                <a:gd name="T82" fmla="*/ 126 w 560"/>
                <a:gd name="T83" fmla="*/ 0 h 12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60"/>
                <a:gd name="T127" fmla="*/ 0 h 120"/>
                <a:gd name="T128" fmla="*/ 560 w 560"/>
                <a:gd name="T129" fmla="*/ 120 h 120"/>
                <a:gd name="connsiteX0" fmla="*/ 2232 w 9982"/>
                <a:gd name="connsiteY0" fmla="*/ 0 h 10000"/>
                <a:gd name="connsiteX1" fmla="*/ 2161 w 9982"/>
                <a:gd name="connsiteY1" fmla="*/ 2167 h 10000"/>
                <a:gd name="connsiteX2" fmla="*/ 2053 w 9982"/>
                <a:gd name="connsiteY2" fmla="*/ 1833 h 10000"/>
                <a:gd name="connsiteX3" fmla="*/ 1803 w 9982"/>
                <a:gd name="connsiteY3" fmla="*/ 1500 h 10000"/>
                <a:gd name="connsiteX4" fmla="*/ 911 w 9982"/>
                <a:gd name="connsiteY4" fmla="*/ 3167 h 10000"/>
                <a:gd name="connsiteX5" fmla="*/ 696 w 9982"/>
                <a:gd name="connsiteY5" fmla="*/ 2833 h 10000"/>
                <a:gd name="connsiteX6" fmla="*/ 89 w 9982"/>
                <a:gd name="connsiteY6" fmla="*/ 3500 h 10000"/>
                <a:gd name="connsiteX7" fmla="*/ 18 w 9982"/>
                <a:gd name="connsiteY7" fmla="*/ 5167 h 10000"/>
                <a:gd name="connsiteX8" fmla="*/ 661 w 9982"/>
                <a:gd name="connsiteY8" fmla="*/ 7000 h 10000"/>
                <a:gd name="connsiteX9" fmla="*/ 1268 w 9982"/>
                <a:gd name="connsiteY9" fmla="*/ 6333 h 10000"/>
                <a:gd name="connsiteX10" fmla="*/ 1732 w 9982"/>
                <a:gd name="connsiteY10" fmla="*/ 8000 h 10000"/>
                <a:gd name="connsiteX11" fmla="*/ 2053 w 9982"/>
                <a:gd name="connsiteY11" fmla="*/ 8667 h 10000"/>
                <a:gd name="connsiteX12" fmla="*/ 2161 w 9982"/>
                <a:gd name="connsiteY12" fmla="*/ 8833 h 10000"/>
                <a:gd name="connsiteX13" fmla="*/ 2589 w 9982"/>
                <a:gd name="connsiteY13" fmla="*/ 7667 h 10000"/>
                <a:gd name="connsiteX14" fmla="*/ 3232 w 9982"/>
                <a:gd name="connsiteY14" fmla="*/ 8833 h 10000"/>
                <a:gd name="connsiteX15" fmla="*/ 3553 w 9982"/>
                <a:gd name="connsiteY15" fmla="*/ 9500 h 10000"/>
                <a:gd name="connsiteX16" fmla="*/ 4232 w 9982"/>
                <a:gd name="connsiteY16" fmla="*/ 8500 h 10000"/>
                <a:gd name="connsiteX17" fmla="*/ 5482 w 9982"/>
                <a:gd name="connsiteY17" fmla="*/ 10000 h 10000"/>
                <a:gd name="connsiteX18" fmla="*/ 5911 w 9982"/>
                <a:gd name="connsiteY18" fmla="*/ 7167 h 10000"/>
                <a:gd name="connsiteX19" fmla="*/ 6268 w 9982"/>
                <a:gd name="connsiteY19" fmla="*/ 8333 h 10000"/>
                <a:gd name="connsiteX20" fmla="*/ 6768 w 9982"/>
                <a:gd name="connsiteY20" fmla="*/ 9333 h 10000"/>
                <a:gd name="connsiteX21" fmla="*/ 7053 w 9982"/>
                <a:gd name="connsiteY21" fmla="*/ 9167 h 10000"/>
                <a:gd name="connsiteX22" fmla="*/ 7375 w 9982"/>
                <a:gd name="connsiteY22" fmla="*/ 7500 h 10000"/>
                <a:gd name="connsiteX23" fmla="*/ 7803 w 9982"/>
                <a:gd name="connsiteY23" fmla="*/ 8333 h 10000"/>
                <a:gd name="connsiteX24" fmla="*/ 7803 w 9982"/>
                <a:gd name="connsiteY24" fmla="*/ 6500 h 10000"/>
                <a:gd name="connsiteX25" fmla="*/ 8803 w 9982"/>
                <a:gd name="connsiteY25" fmla="*/ 7000 h 10000"/>
                <a:gd name="connsiteX26" fmla="*/ 9982 w 9982"/>
                <a:gd name="connsiteY26" fmla="*/ 5333 h 10000"/>
                <a:gd name="connsiteX27" fmla="*/ 9732 w 9982"/>
                <a:gd name="connsiteY27" fmla="*/ 4167 h 10000"/>
                <a:gd name="connsiteX28" fmla="*/ 9268 w 9982"/>
                <a:gd name="connsiteY28" fmla="*/ 5500 h 10000"/>
                <a:gd name="connsiteX29" fmla="*/ 8696 w 9982"/>
                <a:gd name="connsiteY29" fmla="*/ 4333 h 10000"/>
                <a:gd name="connsiteX30" fmla="*/ 8196 w 9982"/>
                <a:gd name="connsiteY30" fmla="*/ 2000 h 10000"/>
                <a:gd name="connsiteX31" fmla="*/ 7339 w 9982"/>
                <a:gd name="connsiteY31" fmla="*/ 1000 h 10000"/>
                <a:gd name="connsiteX32" fmla="*/ 7018 w 9982"/>
                <a:gd name="connsiteY32" fmla="*/ 2000 h 10000"/>
                <a:gd name="connsiteX33" fmla="*/ 6696 w 9982"/>
                <a:gd name="connsiteY33" fmla="*/ 2333 h 10000"/>
                <a:gd name="connsiteX34" fmla="*/ 5875 w 9982"/>
                <a:gd name="connsiteY34" fmla="*/ 500 h 10000"/>
                <a:gd name="connsiteX35" fmla="*/ 5089 w 9982"/>
                <a:gd name="connsiteY35" fmla="*/ 1167 h 10000"/>
                <a:gd name="connsiteX36" fmla="*/ 4696 w 9982"/>
                <a:gd name="connsiteY36" fmla="*/ 833 h 10000"/>
                <a:gd name="connsiteX37" fmla="*/ 4482 w 9982"/>
                <a:gd name="connsiteY37" fmla="*/ 500 h 10000"/>
                <a:gd name="connsiteX38" fmla="*/ 4018 w 9982"/>
                <a:gd name="connsiteY38" fmla="*/ 1000 h 10000"/>
                <a:gd name="connsiteX39" fmla="*/ 3911 w 9982"/>
                <a:gd name="connsiteY39" fmla="*/ 1167 h 10000"/>
                <a:gd name="connsiteX40" fmla="*/ 2232 w 9982"/>
                <a:gd name="connsiteY40" fmla="*/ 0 h 10000"/>
                <a:gd name="connsiteX0" fmla="*/ 2720 w 10000"/>
                <a:gd name="connsiteY0" fmla="*/ 0 h 9748"/>
                <a:gd name="connsiteX1" fmla="*/ 2165 w 10000"/>
                <a:gd name="connsiteY1" fmla="*/ 1915 h 9748"/>
                <a:gd name="connsiteX2" fmla="*/ 2057 w 10000"/>
                <a:gd name="connsiteY2" fmla="*/ 1581 h 9748"/>
                <a:gd name="connsiteX3" fmla="*/ 1806 w 10000"/>
                <a:gd name="connsiteY3" fmla="*/ 1248 h 9748"/>
                <a:gd name="connsiteX4" fmla="*/ 913 w 10000"/>
                <a:gd name="connsiteY4" fmla="*/ 2915 h 9748"/>
                <a:gd name="connsiteX5" fmla="*/ 697 w 10000"/>
                <a:gd name="connsiteY5" fmla="*/ 2581 h 9748"/>
                <a:gd name="connsiteX6" fmla="*/ 89 w 10000"/>
                <a:gd name="connsiteY6" fmla="*/ 3248 h 9748"/>
                <a:gd name="connsiteX7" fmla="*/ 18 w 10000"/>
                <a:gd name="connsiteY7" fmla="*/ 4915 h 9748"/>
                <a:gd name="connsiteX8" fmla="*/ 662 w 10000"/>
                <a:gd name="connsiteY8" fmla="*/ 6748 h 9748"/>
                <a:gd name="connsiteX9" fmla="*/ 1270 w 10000"/>
                <a:gd name="connsiteY9" fmla="*/ 6081 h 9748"/>
                <a:gd name="connsiteX10" fmla="*/ 1735 w 10000"/>
                <a:gd name="connsiteY10" fmla="*/ 7748 h 9748"/>
                <a:gd name="connsiteX11" fmla="*/ 2057 w 10000"/>
                <a:gd name="connsiteY11" fmla="*/ 8415 h 9748"/>
                <a:gd name="connsiteX12" fmla="*/ 2165 w 10000"/>
                <a:gd name="connsiteY12" fmla="*/ 8581 h 9748"/>
                <a:gd name="connsiteX13" fmla="*/ 2594 w 10000"/>
                <a:gd name="connsiteY13" fmla="*/ 7415 h 9748"/>
                <a:gd name="connsiteX14" fmla="*/ 3238 w 10000"/>
                <a:gd name="connsiteY14" fmla="*/ 8581 h 9748"/>
                <a:gd name="connsiteX15" fmla="*/ 3559 w 10000"/>
                <a:gd name="connsiteY15" fmla="*/ 9248 h 9748"/>
                <a:gd name="connsiteX16" fmla="*/ 4240 w 10000"/>
                <a:gd name="connsiteY16" fmla="*/ 8248 h 9748"/>
                <a:gd name="connsiteX17" fmla="*/ 5492 w 10000"/>
                <a:gd name="connsiteY17" fmla="*/ 9748 h 9748"/>
                <a:gd name="connsiteX18" fmla="*/ 5922 w 10000"/>
                <a:gd name="connsiteY18" fmla="*/ 6915 h 9748"/>
                <a:gd name="connsiteX19" fmla="*/ 6279 w 10000"/>
                <a:gd name="connsiteY19" fmla="*/ 8081 h 9748"/>
                <a:gd name="connsiteX20" fmla="*/ 6780 w 10000"/>
                <a:gd name="connsiteY20" fmla="*/ 9081 h 9748"/>
                <a:gd name="connsiteX21" fmla="*/ 7066 w 10000"/>
                <a:gd name="connsiteY21" fmla="*/ 8915 h 9748"/>
                <a:gd name="connsiteX22" fmla="*/ 7388 w 10000"/>
                <a:gd name="connsiteY22" fmla="*/ 7248 h 9748"/>
                <a:gd name="connsiteX23" fmla="*/ 7817 w 10000"/>
                <a:gd name="connsiteY23" fmla="*/ 8081 h 9748"/>
                <a:gd name="connsiteX24" fmla="*/ 7817 w 10000"/>
                <a:gd name="connsiteY24" fmla="*/ 6248 h 9748"/>
                <a:gd name="connsiteX25" fmla="*/ 8819 w 10000"/>
                <a:gd name="connsiteY25" fmla="*/ 6748 h 9748"/>
                <a:gd name="connsiteX26" fmla="*/ 10000 w 10000"/>
                <a:gd name="connsiteY26" fmla="*/ 5081 h 9748"/>
                <a:gd name="connsiteX27" fmla="*/ 9750 w 10000"/>
                <a:gd name="connsiteY27" fmla="*/ 3915 h 9748"/>
                <a:gd name="connsiteX28" fmla="*/ 9285 w 10000"/>
                <a:gd name="connsiteY28" fmla="*/ 5248 h 9748"/>
                <a:gd name="connsiteX29" fmla="*/ 8712 w 10000"/>
                <a:gd name="connsiteY29" fmla="*/ 4081 h 9748"/>
                <a:gd name="connsiteX30" fmla="*/ 8211 w 10000"/>
                <a:gd name="connsiteY30" fmla="*/ 1748 h 9748"/>
                <a:gd name="connsiteX31" fmla="*/ 7352 w 10000"/>
                <a:gd name="connsiteY31" fmla="*/ 748 h 9748"/>
                <a:gd name="connsiteX32" fmla="*/ 7031 w 10000"/>
                <a:gd name="connsiteY32" fmla="*/ 1748 h 9748"/>
                <a:gd name="connsiteX33" fmla="*/ 6708 w 10000"/>
                <a:gd name="connsiteY33" fmla="*/ 2081 h 9748"/>
                <a:gd name="connsiteX34" fmla="*/ 5886 w 10000"/>
                <a:gd name="connsiteY34" fmla="*/ 248 h 9748"/>
                <a:gd name="connsiteX35" fmla="*/ 5098 w 10000"/>
                <a:gd name="connsiteY35" fmla="*/ 915 h 9748"/>
                <a:gd name="connsiteX36" fmla="*/ 4704 w 10000"/>
                <a:gd name="connsiteY36" fmla="*/ 581 h 9748"/>
                <a:gd name="connsiteX37" fmla="*/ 4490 w 10000"/>
                <a:gd name="connsiteY37" fmla="*/ 248 h 9748"/>
                <a:gd name="connsiteX38" fmla="*/ 4025 w 10000"/>
                <a:gd name="connsiteY38" fmla="*/ 748 h 9748"/>
                <a:gd name="connsiteX39" fmla="*/ 3918 w 10000"/>
                <a:gd name="connsiteY39" fmla="*/ 915 h 9748"/>
                <a:gd name="connsiteX40" fmla="*/ 2720 w 10000"/>
                <a:gd name="connsiteY40" fmla="*/ 0 h 9748"/>
                <a:gd name="connsiteX0" fmla="*/ 2720 w 10000"/>
                <a:gd name="connsiteY0" fmla="*/ 0 h 10000"/>
                <a:gd name="connsiteX1" fmla="*/ 2057 w 10000"/>
                <a:gd name="connsiteY1" fmla="*/ 1622 h 10000"/>
                <a:gd name="connsiteX2" fmla="*/ 1806 w 10000"/>
                <a:gd name="connsiteY2" fmla="*/ 1280 h 10000"/>
                <a:gd name="connsiteX3" fmla="*/ 913 w 10000"/>
                <a:gd name="connsiteY3" fmla="*/ 2990 h 10000"/>
                <a:gd name="connsiteX4" fmla="*/ 697 w 10000"/>
                <a:gd name="connsiteY4" fmla="*/ 2648 h 10000"/>
                <a:gd name="connsiteX5" fmla="*/ 89 w 10000"/>
                <a:gd name="connsiteY5" fmla="*/ 3332 h 10000"/>
                <a:gd name="connsiteX6" fmla="*/ 18 w 10000"/>
                <a:gd name="connsiteY6" fmla="*/ 5042 h 10000"/>
                <a:gd name="connsiteX7" fmla="*/ 662 w 10000"/>
                <a:gd name="connsiteY7" fmla="*/ 6922 h 10000"/>
                <a:gd name="connsiteX8" fmla="*/ 1270 w 10000"/>
                <a:gd name="connsiteY8" fmla="*/ 6238 h 10000"/>
                <a:gd name="connsiteX9" fmla="*/ 1735 w 10000"/>
                <a:gd name="connsiteY9" fmla="*/ 7948 h 10000"/>
                <a:gd name="connsiteX10" fmla="*/ 2057 w 10000"/>
                <a:gd name="connsiteY10" fmla="*/ 8633 h 10000"/>
                <a:gd name="connsiteX11" fmla="*/ 2165 w 10000"/>
                <a:gd name="connsiteY11" fmla="*/ 8803 h 10000"/>
                <a:gd name="connsiteX12" fmla="*/ 2594 w 10000"/>
                <a:gd name="connsiteY12" fmla="*/ 7607 h 10000"/>
                <a:gd name="connsiteX13" fmla="*/ 3238 w 10000"/>
                <a:gd name="connsiteY13" fmla="*/ 8803 h 10000"/>
                <a:gd name="connsiteX14" fmla="*/ 3559 w 10000"/>
                <a:gd name="connsiteY14" fmla="*/ 9487 h 10000"/>
                <a:gd name="connsiteX15" fmla="*/ 4240 w 10000"/>
                <a:gd name="connsiteY15" fmla="*/ 8461 h 10000"/>
                <a:gd name="connsiteX16" fmla="*/ 5492 w 10000"/>
                <a:gd name="connsiteY16" fmla="*/ 10000 h 10000"/>
                <a:gd name="connsiteX17" fmla="*/ 5922 w 10000"/>
                <a:gd name="connsiteY17" fmla="*/ 7094 h 10000"/>
                <a:gd name="connsiteX18" fmla="*/ 6279 w 10000"/>
                <a:gd name="connsiteY18" fmla="*/ 8290 h 10000"/>
                <a:gd name="connsiteX19" fmla="*/ 6780 w 10000"/>
                <a:gd name="connsiteY19" fmla="*/ 9316 h 10000"/>
                <a:gd name="connsiteX20" fmla="*/ 7066 w 10000"/>
                <a:gd name="connsiteY20" fmla="*/ 9145 h 10000"/>
                <a:gd name="connsiteX21" fmla="*/ 7388 w 10000"/>
                <a:gd name="connsiteY21" fmla="*/ 7435 h 10000"/>
                <a:gd name="connsiteX22" fmla="*/ 7817 w 10000"/>
                <a:gd name="connsiteY22" fmla="*/ 8290 h 10000"/>
                <a:gd name="connsiteX23" fmla="*/ 7817 w 10000"/>
                <a:gd name="connsiteY23" fmla="*/ 6410 h 10000"/>
                <a:gd name="connsiteX24" fmla="*/ 8819 w 10000"/>
                <a:gd name="connsiteY24" fmla="*/ 6922 h 10000"/>
                <a:gd name="connsiteX25" fmla="*/ 10000 w 10000"/>
                <a:gd name="connsiteY25" fmla="*/ 5212 h 10000"/>
                <a:gd name="connsiteX26" fmla="*/ 9750 w 10000"/>
                <a:gd name="connsiteY26" fmla="*/ 4016 h 10000"/>
                <a:gd name="connsiteX27" fmla="*/ 9285 w 10000"/>
                <a:gd name="connsiteY27" fmla="*/ 5384 h 10000"/>
                <a:gd name="connsiteX28" fmla="*/ 8712 w 10000"/>
                <a:gd name="connsiteY28" fmla="*/ 4186 h 10000"/>
                <a:gd name="connsiteX29" fmla="*/ 8211 w 10000"/>
                <a:gd name="connsiteY29" fmla="*/ 1793 h 10000"/>
                <a:gd name="connsiteX30" fmla="*/ 7352 w 10000"/>
                <a:gd name="connsiteY30" fmla="*/ 767 h 10000"/>
                <a:gd name="connsiteX31" fmla="*/ 7031 w 10000"/>
                <a:gd name="connsiteY31" fmla="*/ 1793 h 10000"/>
                <a:gd name="connsiteX32" fmla="*/ 6708 w 10000"/>
                <a:gd name="connsiteY32" fmla="*/ 2135 h 10000"/>
                <a:gd name="connsiteX33" fmla="*/ 5886 w 10000"/>
                <a:gd name="connsiteY33" fmla="*/ 254 h 10000"/>
                <a:gd name="connsiteX34" fmla="*/ 5098 w 10000"/>
                <a:gd name="connsiteY34" fmla="*/ 939 h 10000"/>
                <a:gd name="connsiteX35" fmla="*/ 4704 w 10000"/>
                <a:gd name="connsiteY35" fmla="*/ 596 h 10000"/>
                <a:gd name="connsiteX36" fmla="*/ 4490 w 10000"/>
                <a:gd name="connsiteY36" fmla="*/ 254 h 10000"/>
                <a:gd name="connsiteX37" fmla="*/ 4025 w 10000"/>
                <a:gd name="connsiteY37" fmla="*/ 767 h 10000"/>
                <a:gd name="connsiteX38" fmla="*/ 3918 w 10000"/>
                <a:gd name="connsiteY38" fmla="*/ 939 h 10000"/>
                <a:gd name="connsiteX39" fmla="*/ 2720 w 10000"/>
                <a:gd name="connsiteY39" fmla="*/ 0 h 10000"/>
                <a:gd name="connsiteX0" fmla="*/ 2720 w 10000"/>
                <a:gd name="connsiteY0" fmla="*/ 0 h 10000"/>
                <a:gd name="connsiteX1" fmla="*/ 2277 w 10000"/>
                <a:gd name="connsiteY1" fmla="*/ 1106 h 10000"/>
                <a:gd name="connsiteX2" fmla="*/ 1806 w 10000"/>
                <a:gd name="connsiteY2" fmla="*/ 1280 h 10000"/>
                <a:gd name="connsiteX3" fmla="*/ 913 w 10000"/>
                <a:gd name="connsiteY3" fmla="*/ 2990 h 10000"/>
                <a:gd name="connsiteX4" fmla="*/ 697 w 10000"/>
                <a:gd name="connsiteY4" fmla="*/ 2648 h 10000"/>
                <a:gd name="connsiteX5" fmla="*/ 89 w 10000"/>
                <a:gd name="connsiteY5" fmla="*/ 3332 h 10000"/>
                <a:gd name="connsiteX6" fmla="*/ 18 w 10000"/>
                <a:gd name="connsiteY6" fmla="*/ 5042 h 10000"/>
                <a:gd name="connsiteX7" fmla="*/ 662 w 10000"/>
                <a:gd name="connsiteY7" fmla="*/ 6922 h 10000"/>
                <a:gd name="connsiteX8" fmla="*/ 1270 w 10000"/>
                <a:gd name="connsiteY8" fmla="*/ 6238 h 10000"/>
                <a:gd name="connsiteX9" fmla="*/ 1735 w 10000"/>
                <a:gd name="connsiteY9" fmla="*/ 7948 h 10000"/>
                <a:gd name="connsiteX10" fmla="*/ 2057 w 10000"/>
                <a:gd name="connsiteY10" fmla="*/ 8633 h 10000"/>
                <a:gd name="connsiteX11" fmla="*/ 2165 w 10000"/>
                <a:gd name="connsiteY11" fmla="*/ 8803 h 10000"/>
                <a:gd name="connsiteX12" fmla="*/ 2594 w 10000"/>
                <a:gd name="connsiteY12" fmla="*/ 7607 h 10000"/>
                <a:gd name="connsiteX13" fmla="*/ 3238 w 10000"/>
                <a:gd name="connsiteY13" fmla="*/ 8803 h 10000"/>
                <a:gd name="connsiteX14" fmla="*/ 3559 w 10000"/>
                <a:gd name="connsiteY14" fmla="*/ 9487 h 10000"/>
                <a:gd name="connsiteX15" fmla="*/ 4240 w 10000"/>
                <a:gd name="connsiteY15" fmla="*/ 8461 h 10000"/>
                <a:gd name="connsiteX16" fmla="*/ 5492 w 10000"/>
                <a:gd name="connsiteY16" fmla="*/ 10000 h 10000"/>
                <a:gd name="connsiteX17" fmla="*/ 5922 w 10000"/>
                <a:gd name="connsiteY17" fmla="*/ 7094 h 10000"/>
                <a:gd name="connsiteX18" fmla="*/ 6279 w 10000"/>
                <a:gd name="connsiteY18" fmla="*/ 8290 h 10000"/>
                <a:gd name="connsiteX19" fmla="*/ 6780 w 10000"/>
                <a:gd name="connsiteY19" fmla="*/ 9316 h 10000"/>
                <a:gd name="connsiteX20" fmla="*/ 7066 w 10000"/>
                <a:gd name="connsiteY20" fmla="*/ 9145 h 10000"/>
                <a:gd name="connsiteX21" fmla="*/ 7388 w 10000"/>
                <a:gd name="connsiteY21" fmla="*/ 7435 h 10000"/>
                <a:gd name="connsiteX22" fmla="*/ 7817 w 10000"/>
                <a:gd name="connsiteY22" fmla="*/ 8290 h 10000"/>
                <a:gd name="connsiteX23" fmla="*/ 7817 w 10000"/>
                <a:gd name="connsiteY23" fmla="*/ 6410 h 10000"/>
                <a:gd name="connsiteX24" fmla="*/ 8819 w 10000"/>
                <a:gd name="connsiteY24" fmla="*/ 6922 h 10000"/>
                <a:gd name="connsiteX25" fmla="*/ 10000 w 10000"/>
                <a:gd name="connsiteY25" fmla="*/ 5212 h 10000"/>
                <a:gd name="connsiteX26" fmla="*/ 9750 w 10000"/>
                <a:gd name="connsiteY26" fmla="*/ 4016 h 10000"/>
                <a:gd name="connsiteX27" fmla="*/ 9285 w 10000"/>
                <a:gd name="connsiteY27" fmla="*/ 5384 h 10000"/>
                <a:gd name="connsiteX28" fmla="*/ 8712 w 10000"/>
                <a:gd name="connsiteY28" fmla="*/ 4186 h 10000"/>
                <a:gd name="connsiteX29" fmla="*/ 8211 w 10000"/>
                <a:gd name="connsiteY29" fmla="*/ 1793 h 10000"/>
                <a:gd name="connsiteX30" fmla="*/ 7352 w 10000"/>
                <a:gd name="connsiteY30" fmla="*/ 767 h 10000"/>
                <a:gd name="connsiteX31" fmla="*/ 7031 w 10000"/>
                <a:gd name="connsiteY31" fmla="*/ 1793 h 10000"/>
                <a:gd name="connsiteX32" fmla="*/ 6708 w 10000"/>
                <a:gd name="connsiteY32" fmla="*/ 2135 h 10000"/>
                <a:gd name="connsiteX33" fmla="*/ 5886 w 10000"/>
                <a:gd name="connsiteY33" fmla="*/ 254 h 10000"/>
                <a:gd name="connsiteX34" fmla="*/ 5098 w 10000"/>
                <a:gd name="connsiteY34" fmla="*/ 939 h 10000"/>
                <a:gd name="connsiteX35" fmla="*/ 4704 w 10000"/>
                <a:gd name="connsiteY35" fmla="*/ 596 h 10000"/>
                <a:gd name="connsiteX36" fmla="*/ 4490 w 10000"/>
                <a:gd name="connsiteY36" fmla="*/ 254 h 10000"/>
                <a:gd name="connsiteX37" fmla="*/ 4025 w 10000"/>
                <a:gd name="connsiteY37" fmla="*/ 767 h 10000"/>
                <a:gd name="connsiteX38" fmla="*/ 3918 w 10000"/>
                <a:gd name="connsiteY38" fmla="*/ 939 h 10000"/>
                <a:gd name="connsiteX39" fmla="*/ 2720 w 10000"/>
                <a:gd name="connsiteY39" fmla="*/ 0 h 10000"/>
                <a:gd name="connsiteX0" fmla="*/ 2720 w 10000"/>
                <a:gd name="connsiteY0" fmla="*/ 0 h 10000"/>
                <a:gd name="connsiteX1" fmla="*/ 2277 w 10000"/>
                <a:gd name="connsiteY1" fmla="*/ 1106 h 10000"/>
                <a:gd name="connsiteX2" fmla="*/ 1410 w 10000"/>
                <a:gd name="connsiteY2" fmla="*/ 1538 h 10000"/>
                <a:gd name="connsiteX3" fmla="*/ 913 w 10000"/>
                <a:gd name="connsiteY3" fmla="*/ 2990 h 10000"/>
                <a:gd name="connsiteX4" fmla="*/ 697 w 10000"/>
                <a:gd name="connsiteY4" fmla="*/ 2648 h 10000"/>
                <a:gd name="connsiteX5" fmla="*/ 89 w 10000"/>
                <a:gd name="connsiteY5" fmla="*/ 3332 h 10000"/>
                <a:gd name="connsiteX6" fmla="*/ 18 w 10000"/>
                <a:gd name="connsiteY6" fmla="*/ 5042 h 10000"/>
                <a:gd name="connsiteX7" fmla="*/ 662 w 10000"/>
                <a:gd name="connsiteY7" fmla="*/ 6922 h 10000"/>
                <a:gd name="connsiteX8" fmla="*/ 1270 w 10000"/>
                <a:gd name="connsiteY8" fmla="*/ 6238 h 10000"/>
                <a:gd name="connsiteX9" fmla="*/ 1735 w 10000"/>
                <a:gd name="connsiteY9" fmla="*/ 7948 h 10000"/>
                <a:gd name="connsiteX10" fmla="*/ 2057 w 10000"/>
                <a:gd name="connsiteY10" fmla="*/ 8633 h 10000"/>
                <a:gd name="connsiteX11" fmla="*/ 2165 w 10000"/>
                <a:gd name="connsiteY11" fmla="*/ 8803 h 10000"/>
                <a:gd name="connsiteX12" fmla="*/ 2594 w 10000"/>
                <a:gd name="connsiteY12" fmla="*/ 7607 h 10000"/>
                <a:gd name="connsiteX13" fmla="*/ 3238 w 10000"/>
                <a:gd name="connsiteY13" fmla="*/ 8803 h 10000"/>
                <a:gd name="connsiteX14" fmla="*/ 3559 w 10000"/>
                <a:gd name="connsiteY14" fmla="*/ 9487 h 10000"/>
                <a:gd name="connsiteX15" fmla="*/ 4240 w 10000"/>
                <a:gd name="connsiteY15" fmla="*/ 8461 h 10000"/>
                <a:gd name="connsiteX16" fmla="*/ 5492 w 10000"/>
                <a:gd name="connsiteY16" fmla="*/ 10000 h 10000"/>
                <a:gd name="connsiteX17" fmla="*/ 5922 w 10000"/>
                <a:gd name="connsiteY17" fmla="*/ 7094 h 10000"/>
                <a:gd name="connsiteX18" fmla="*/ 6279 w 10000"/>
                <a:gd name="connsiteY18" fmla="*/ 8290 h 10000"/>
                <a:gd name="connsiteX19" fmla="*/ 6780 w 10000"/>
                <a:gd name="connsiteY19" fmla="*/ 9316 h 10000"/>
                <a:gd name="connsiteX20" fmla="*/ 7066 w 10000"/>
                <a:gd name="connsiteY20" fmla="*/ 9145 h 10000"/>
                <a:gd name="connsiteX21" fmla="*/ 7388 w 10000"/>
                <a:gd name="connsiteY21" fmla="*/ 7435 h 10000"/>
                <a:gd name="connsiteX22" fmla="*/ 7817 w 10000"/>
                <a:gd name="connsiteY22" fmla="*/ 8290 h 10000"/>
                <a:gd name="connsiteX23" fmla="*/ 7817 w 10000"/>
                <a:gd name="connsiteY23" fmla="*/ 6410 h 10000"/>
                <a:gd name="connsiteX24" fmla="*/ 8819 w 10000"/>
                <a:gd name="connsiteY24" fmla="*/ 6922 h 10000"/>
                <a:gd name="connsiteX25" fmla="*/ 10000 w 10000"/>
                <a:gd name="connsiteY25" fmla="*/ 5212 h 10000"/>
                <a:gd name="connsiteX26" fmla="*/ 9750 w 10000"/>
                <a:gd name="connsiteY26" fmla="*/ 4016 h 10000"/>
                <a:gd name="connsiteX27" fmla="*/ 9285 w 10000"/>
                <a:gd name="connsiteY27" fmla="*/ 5384 h 10000"/>
                <a:gd name="connsiteX28" fmla="*/ 8712 w 10000"/>
                <a:gd name="connsiteY28" fmla="*/ 4186 h 10000"/>
                <a:gd name="connsiteX29" fmla="*/ 8211 w 10000"/>
                <a:gd name="connsiteY29" fmla="*/ 1793 h 10000"/>
                <a:gd name="connsiteX30" fmla="*/ 7352 w 10000"/>
                <a:gd name="connsiteY30" fmla="*/ 767 h 10000"/>
                <a:gd name="connsiteX31" fmla="*/ 7031 w 10000"/>
                <a:gd name="connsiteY31" fmla="*/ 1793 h 10000"/>
                <a:gd name="connsiteX32" fmla="*/ 6708 w 10000"/>
                <a:gd name="connsiteY32" fmla="*/ 2135 h 10000"/>
                <a:gd name="connsiteX33" fmla="*/ 5886 w 10000"/>
                <a:gd name="connsiteY33" fmla="*/ 254 h 10000"/>
                <a:gd name="connsiteX34" fmla="*/ 5098 w 10000"/>
                <a:gd name="connsiteY34" fmla="*/ 939 h 10000"/>
                <a:gd name="connsiteX35" fmla="*/ 4704 w 10000"/>
                <a:gd name="connsiteY35" fmla="*/ 596 h 10000"/>
                <a:gd name="connsiteX36" fmla="*/ 4490 w 10000"/>
                <a:gd name="connsiteY36" fmla="*/ 254 h 10000"/>
                <a:gd name="connsiteX37" fmla="*/ 4025 w 10000"/>
                <a:gd name="connsiteY37" fmla="*/ 767 h 10000"/>
                <a:gd name="connsiteX38" fmla="*/ 3918 w 10000"/>
                <a:gd name="connsiteY38" fmla="*/ 939 h 10000"/>
                <a:gd name="connsiteX39" fmla="*/ 2720 w 10000"/>
                <a:gd name="connsiteY39" fmla="*/ 0 h 10000"/>
                <a:gd name="connsiteX0" fmla="*/ 2720 w 10000"/>
                <a:gd name="connsiteY0" fmla="*/ 0 h 10000"/>
                <a:gd name="connsiteX1" fmla="*/ 2277 w 10000"/>
                <a:gd name="connsiteY1" fmla="*/ 1106 h 10000"/>
                <a:gd name="connsiteX2" fmla="*/ 918 w 10000"/>
                <a:gd name="connsiteY2" fmla="*/ 649 h 10000"/>
                <a:gd name="connsiteX3" fmla="*/ 913 w 10000"/>
                <a:gd name="connsiteY3" fmla="*/ 2990 h 10000"/>
                <a:gd name="connsiteX4" fmla="*/ 697 w 10000"/>
                <a:gd name="connsiteY4" fmla="*/ 2648 h 10000"/>
                <a:gd name="connsiteX5" fmla="*/ 89 w 10000"/>
                <a:gd name="connsiteY5" fmla="*/ 3332 h 10000"/>
                <a:gd name="connsiteX6" fmla="*/ 18 w 10000"/>
                <a:gd name="connsiteY6" fmla="*/ 5042 h 10000"/>
                <a:gd name="connsiteX7" fmla="*/ 662 w 10000"/>
                <a:gd name="connsiteY7" fmla="*/ 6922 h 10000"/>
                <a:gd name="connsiteX8" fmla="*/ 1270 w 10000"/>
                <a:gd name="connsiteY8" fmla="*/ 6238 h 10000"/>
                <a:gd name="connsiteX9" fmla="*/ 1735 w 10000"/>
                <a:gd name="connsiteY9" fmla="*/ 7948 h 10000"/>
                <a:gd name="connsiteX10" fmla="*/ 2057 w 10000"/>
                <a:gd name="connsiteY10" fmla="*/ 8633 h 10000"/>
                <a:gd name="connsiteX11" fmla="*/ 2165 w 10000"/>
                <a:gd name="connsiteY11" fmla="*/ 8803 h 10000"/>
                <a:gd name="connsiteX12" fmla="*/ 2594 w 10000"/>
                <a:gd name="connsiteY12" fmla="*/ 7607 h 10000"/>
                <a:gd name="connsiteX13" fmla="*/ 3238 w 10000"/>
                <a:gd name="connsiteY13" fmla="*/ 8803 h 10000"/>
                <a:gd name="connsiteX14" fmla="*/ 3559 w 10000"/>
                <a:gd name="connsiteY14" fmla="*/ 9487 h 10000"/>
                <a:gd name="connsiteX15" fmla="*/ 4240 w 10000"/>
                <a:gd name="connsiteY15" fmla="*/ 8461 h 10000"/>
                <a:gd name="connsiteX16" fmla="*/ 5492 w 10000"/>
                <a:gd name="connsiteY16" fmla="*/ 10000 h 10000"/>
                <a:gd name="connsiteX17" fmla="*/ 5922 w 10000"/>
                <a:gd name="connsiteY17" fmla="*/ 7094 h 10000"/>
                <a:gd name="connsiteX18" fmla="*/ 6279 w 10000"/>
                <a:gd name="connsiteY18" fmla="*/ 8290 h 10000"/>
                <a:gd name="connsiteX19" fmla="*/ 6780 w 10000"/>
                <a:gd name="connsiteY19" fmla="*/ 9316 h 10000"/>
                <a:gd name="connsiteX20" fmla="*/ 7066 w 10000"/>
                <a:gd name="connsiteY20" fmla="*/ 9145 h 10000"/>
                <a:gd name="connsiteX21" fmla="*/ 7388 w 10000"/>
                <a:gd name="connsiteY21" fmla="*/ 7435 h 10000"/>
                <a:gd name="connsiteX22" fmla="*/ 7817 w 10000"/>
                <a:gd name="connsiteY22" fmla="*/ 8290 h 10000"/>
                <a:gd name="connsiteX23" fmla="*/ 7817 w 10000"/>
                <a:gd name="connsiteY23" fmla="*/ 6410 h 10000"/>
                <a:gd name="connsiteX24" fmla="*/ 8819 w 10000"/>
                <a:gd name="connsiteY24" fmla="*/ 6922 h 10000"/>
                <a:gd name="connsiteX25" fmla="*/ 10000 w 10000"/>
                <a:gd name="connsiteY25" fmla="*/ 5212 h 10000"/>
                <a:gd name="connsiteX26" fmla="*/ 9750 w 10000"/>
                <a:gd name="connsiteY26" fmla="*/ 4016 h 10000"/>
                <a:gd name="connsiteX27" fmla="*/ 9285 w 10000"/>
                <a:gd name="connsiteY27" fmla="*/ 5384 h 10000"/>
                <a:gd name="connsiteX28" fmla="*/ 8712 w 10000"/>
                <a:gd name="connsiteY28" fmla="*/ 4186 h 10000"/>
                <a:gd name="connsiteX29" fmla="*/ 8211 w 10000"/>
                <a:gd name="connsiteY29" fmla="*/ 1793 h 10000"/>
                <a:gd name="connsiteX30" fmla="*/ 7352 w 10000"/>
                <a:gd name="connsiteY30" fmla="*/ 767 h 10000"/>
                <a:gd name="connsiteX31" fmla="*/ 7031 w 10000"/>
                <a:gd name="connsiteY31" fmla="*/ 1793 h 10000"/>
                <a:gd name="connsiteX32" fmla="*/ 6708 w 10000"/>
                <a:gd name="connsiteY32" fmla="*/ 2135 h 10000"/>
                <a:gd name="connsiteX33" fmla="*/ 5886 w 10000"/>
                <a:gd name="connsiteY33" fmla="*/ 254 h 10000"/>
                <a:gd name="connsiteX34" fmla="*/ 5098 w 10000"/>
                <a:gd name="connsiteY34" fmla="*/ 939 h 10000"/>
                <a:gd name="connsiteX35" fmla="*/ 4704 w 10000"/>
                <a:gd name="connsiteY35" fmla="*/ 596 h 10000"/>
                <a:gd name="connsiteX36" fmla="*/ 4490 w 10000"/>
                <a:gd name="connsiteY36" fmla="*/ 254 h 10000"/>
                <a:gd name="connsiteX37" fmla="*/ 4025 w 10000"/>
                <a:gd name="connsiteY37" fmla="*/ 767 h 10000"/>
                <a:gd name="connsiteX38" fmla="*/ 3918 w 10000"/>
                <a:gd name="connsiteY38" fmla="*/ 939 h 10000"/>
                <a:gd name="connsiteX39" fmla="*/ 2720 w 10000"/>
                <a:gd name="connsiteY39" fmla="*/ 0 h 10000"/>
                <a:gd name="connsiteX0" fmla="*/ 2720 w 10000"/>
                <a:gd name="connsiteY0" fmla="*/ 0 h 10000"/>
                <a:gd name="connsiteX1" fmla="*/ 2228 w 10000"/>
                <a:gd name="connsiteY1" fmla="*/ 542 h 10000"/>
                <a:gd name="connsiteX2" fmla="*/ 918 w 10000"/>
                <a:gd name="connsiteY2" fmla="*/ 649 h 10000"/>
                <a:gd name="connsiteX3" fmla="*/ 913 w 10000"/>
                <a:gd name="connsiteY3" fmla="*/ 2990 h 10000"/>
                <a:gd name="connsiteX4" fmla="*/ 697 w 10000"/>
                <a:gd name="connsiteY4" fmla="*/ 2648 h 10000"/>
                <a:gd name="connsiteX5" fmla="*/ 89 w 10000"/>
                <a:gd name="connsiteY5" fmla="*/ 3332 h 10000"/>
                <a:gd name="connsiteX6" fmla="*/ 18 w 10000"/>
                <a:gd name="connsiteY6" fmla="*/ 5042 h 10000"/>
                <a:gd name="connsiteX7" fmla="*/ 662 w 10000"/>
                <a:gd name="connsiteY7" fmla="*/ 6922 h 10000"/>
                <a:gd name="connsiteX8" fmla="*/ 1270 w 10000"/>
                <a:gd name="connsiteY8" fmla="*/ 6238 h 10000"/>
                <a:gd name="connsiteX9" fmla="*/ 1735 w 10000"/>
                <a:gd name="connsiteY9" fmla="*/ 7948 h 10000"/>
                <a:gd name="connsiteX10" fmla="*/ 2057 w 10000"/>
                <a:gd name="connsiteY10" fmla="*/ 8633 h 10000"/>
                <a:gd name="connsiteX11" fmla="*/ 2165 w 10000"/>
                <a:gd name="connsiteY11" fmla="*/ 8803 h 10000"/>
                <a:gd name="connsiteX12" fmla="*/ 2594 w 10000"/>
                <a:gd name="connsiteY12" fmla="*/ 7607 h 10000"/>
                <a:gd name="connsiteX13" fmla="*/ 3238 w 10000"/>
                <a:gd name="connsiteY13" fmla="*/ 8803 h 10000"/>
                <a:gd name="connsiteX14" fmla="*/ 3559 w 10000"/>
                <a:gd name="connsiteY14" fmla="*/ 9487 h 10000"/>
                <a:gd name="connsiteX15" fmla="*/ 4240 w 10000"/>
                <a:gd name="connsiteY15" fmla="*/ 8461 h 10000"/>
                <a:gd name="connsiteX16" fmla="*/ 5492 w 10000"/>
                <a:gd name="connsiteY16" fmla="*/ 10000 h 10000"/>
                <a:gd name="connsiteX17" fmla="*/ 5922 w 10000"/>
                <a:gd name="connsiteY17" fmla="*/ 7094 h 10000"/>
                <a:gd name="connsiteX18" fmla="*/ 6279 w 10000"/>
                <a:gd name="connsiteY18" fmla="*/ 8290 h 10000"/>
                <a:gd name="connsiteX19" fmla="*/ 6780 w 10000"/>
                <a:gd name="connsiteY19" fmla="*/ 9316 h 10000"/>
                <a:gd name="connsiteX20" fmla="*/ 7066 w 10000"/>
                <a:gd name="connsiteY20" fmla="*/ 9145 h 10000"/>
                <a:gd name="connsiteX21" fmla="*/ 7388 w 10000"/>
                <a:gd name="connsiteY21" fmla="*/ 7435 h 10000"/>
                <a:gd name="connsiteX22" fmla="*/ 7817 w 10000"/>
                <a:gd name="connsiteY22" fmla="*/ 8290 h 10000"/>
                <a:gd name="connsiteX23" fmla="*/ 7817 w 10000"/>
                <a:gd name="connsiteY23" fmla="*/ 6410 h 10000"/>
                <a:gd name="connsiteX24" fmla="*/ 8819 w 10000"/>
                <a:gd name="connsiteY24" fmla="*/ 6922 h 10000"/>
                <a:gd name="connsiteX25" fmla="*/ 10000 w 10000"/>
                <a:gd name="connsiteY25" fmla="*/ 5212 h 10000"/>
                <a:gd name="connsiteX26" fmla="*/ 9750 w 10000"/>
                <a:gd name="connsiteY26" fmla="*/ 4016 h 10000"/>
                <a:gd name="connsiteX27" fmla="*/ 9285 w 10000"/>
                <a:gd name="connsiteY27" fmla="*/ 5384 h 10000"/>
                <a:gd name="connsiteX28" fmla="*/ 8712 w 10000"/>
                <a:gd name="connsiteY28" fmla="*/ 4186 h 10000"/>
                <a:gd name="connsiteX29" fmla="*/ 8211 w 10000"/>
                <a:gd name="connsiteY29" fmla="*/ 1793 h 10000"/>
                <a:gd name="connsiteX30" fmla="*/ 7352 w 10000"/>
                <a:gd name="connsiteY30" fmla="*/ 767 h 10000"/>
                <a:gd name="connsiteX31" fmla="*/ 7031 w 10000"/>
                <a:gd name="connsiteY31" fmla="*/ 1793 h 10000"/>
                <a:gd name="connsiteX32" fmla="*/ 6708 w 10000"/>
                <a:gd name="connsiteY32" fmla="*/ 2135 h 10000"/>
                <a:gd name="connsiteX33" fmla="*/ 5886 w 10000"/>
                <a:gd name="connsiteY33" fmla="*/ 254 h 10000"/>
                <a:gd name="connsiteX34" fmla="*/ 5098 w 10000"/>
                <a:gd name="connsiteY34" fmla="*/ 939 h 10000"/>
                <a:gd name="connsiteX35" fmla="*/ 4704 w 10000"/>
                <a:gd name="connsiteY35" fmla="*/ 596 h 10000"/>
                <a:gd name="connsiteX36" fmla="*/ 4490 w 10000"/>
                <a:gd name="connsiteY36" fmla="*/ 254 h 10000"/>
                <a:gd name="connsiteX37" fmla="*/ 4025 w 10000"/>
                <a:gd name="connsiteY37" fmla="*/ 767 h 10000"/>
                <a:gd name="connsiteX38" fmla="*/ 3918 w 10000"/>
                <a:gd name="connsiteY38" fmla="*/ 939 h 10000"/>
                <a:gd name="connsiteX39" fmla="*/ 2720 w 10000"/>
                <a:gd name="connsiteY39" fmla="*/ 0 h 10000"/>
                <a:gd name="connsiteX0" fmla="*/ 2720 w 10000"/>
                <a:gd name="connsiteY0" fmla="*/ 0 h 10000"/>
                <a:gd name="connsiteX1" fmla="*/ 2228 w 10000"/>
                <a:gd name="connsiteY1" fmla="*/ 542 h 10000"/>
                <a:gd name="connsiteX2" fmla="*/ 918 w 10000"/>
                <a:gd name="connsiteY2" fmla="*/ 649 h 10000"/>
                <a:gd name="connsiteX3" fmla="*/ 913 w 10000"/>
                <a:gd name="connsiteY3" fmla="*/ 2990 h 10000"/>
                <a:gd name="connsiteX4" fmla="*/ 697 w 10000"/>
                <a:gd name="connsiteY4" fmla="*/ 2648 h 10000"/>
                <a:gd name="connsiteX5" fmla="*/ 89 w 10000"/>
                <a:gd name="connsiteY5" fmla="*/ 3332 h 10000"/>
                <a:gd name="connsiteX6" fmla="*/ 18 w 10000"/>
                <a:gd name="connsiteY6" fmla="*/ 5042 h 10000"/>
                <a:gd name="connsiteX7" fmla="*/ 662 w 10000"/>
                <a:gd name="connsiteY7" fmla="*/ 6922 h 10000"/>
                <a:gd name="connsiteX8" fmla="*/ 1270 w 10000"/>
                <a:gd name="connsiteY8" fmla="*/ 6238 h 10000"/>
                <a:gd name="connsiteX9" fmla="*/ 1735 w 10000"/>
                <a:gd name="connsiteY9" fmla="*/ 7948 h 10000"/>
                <a:gd name="connsiteX10" fmla="*/ 2057 w 10000"/>
                <a:gd name="connsiteY10" fmla="*/ 8633 h 10000"/>
                <a:gd name="connsiteX11" fmla="*/ 2165 w 10000"/>
                <a:gd name="connsiteY11" fmla="*/ 8803 h 10000"/>
                <a:gd name="connsiteX12" fmla="*/ 2594 w 10000"/>
                <a:gd name="connsiteY12" fmla="*/ 7607 h 10000"/>
                <a:gd name="connsiteX13" fmla="*/ 3238 w 10000"/>
                <a:gd name="connsiteY13" fmla="*/ 8803 h 10000"/>
                <a:gd name="connsiteX14" fmla="*/ 3559 w 10000"/>
                <a:gd name="connsiteY14" fmla="*/ 9487 h 10000"/>
                <a:gd name="connsiteX15" fmla="*/ 4240 w 10000"/>
                <a:gd name="connsiteY15" fmla="*/ 8461 h 10000"/>
                <a:gd name="connsiteX16" fmla="*/ 5492 w 10000"/>
                <a:gd name="connsiteY16" fmla="*/ 10000 h 10000"/>
                <a:gd name="connsiteX17" fmla="*/ 5922 w 10000"/>
                <a:gd name="connsiteY17" fmla="*/ 7094 h 10000"/>
                <a:gd name="connsiteX18" fmla="*/ 6279 w 10000"/>
                <a:gd name="connsiteY18" fmla="*/ 8290 h 10000"/>
                <a:gd name="connsiteX19" fmla="*/ 6780 w 10000"/>
                <a:gd name="connsiteY19" fmla="*/ 9316 h 10000"/>
                <a:gd name="connsiteX20" fmla="*/ 7066 w 10000"/>
                <a:gd name="connsiteY20" fmla="*/ 9145 h 10000"/>
                <a:gd name="connsiteX21" fmla="*/ 7388 w 10000"/>
                <a:gd name="connsiteY21" fmla="*/ 7435 h 10000"/>
                <a:gd name="connsiteX22" fmla="*/ 7817 w 10000"/>
                <a:gd name="connsiteY22" fmla="*/ 8290 h 10000"/>
                <a:gd name="connsiteX23" fmla="*/ 7817 w 10000"/>
                <a:gd name="connsiteY23" fmla="*/ 6410 h 10000"/>
                <a:gd name="connsiteX24" fmla="*/ 8819 w 10000"/>
                <a:gd name="connsiteY24" fmla="*/ 6922 h 10000"/>
                <a:gd name="connsiteX25" fmla="*/ 10000 w 10000"/>
                <a:gd name="connsiteY25" fmla="*/ 5212 h 10000"/>
                <a:gd name="connsiteX26" fmla="*/ 9750 w 10000"/>
                <a:gd name="connsiteY26" fmla="*/ 4016 h 10000"/>
                <a:gd name="connsiteX27" fmla="*/ 9285 w 10000"/>
                <a:gd name="connsiteY27" fmla="*/ 5384 h 10000"/>
                <a:gd name="connsiteX28" fmla="*/ 8712 w 10000"/>
                <a:gd name="connsiteY28" fmla="*/ 4186 h 10000"/>
                <a:gd name="connsiteX29" fmla="*/ 8211 w 10000"/>
                <a:gd name="connsiteY29" fmla="*/ 1793 h 10000"/>
                <a:gd name="connsiteX30" fmla="*/ 7352 w 10000"/>
                <a:gd name="connsiteY30" fmla="*/ 767 h 10000"/>
                <a:gd name="connsiteX31" fmla="*/ 7031 w 10000"/>
                <a:gd name="connsiteY31" fmla="*/ 1793 h 10000"/>
                <a:gd name="connsiteX32" fmla="*/ 6708 w 10000"/>
                <a:gd name="connsiteY32" fmla="*/ 2135 h 10000"/>
                <a:gd name="connsiteX33" fmla="*/ 5886 w 10000"/>
                <a:gd name="connsiteY33" fmla="*/ 254 h 10000"/>
                <a:gd name="connsiteX34" fmla="*/ 5098 w 10000"/>
                <a:gd name="connsiteY34" fmla="*/ 939 h 10000"/>
                <a:gd name="connsiteX35" fmla="*/ 4704 w 10000"/>
                <a:gd name="connsiteY35" fmla="*/ 596 h 10000"/>
                <a:gd name="connsiteX36" fmla="*/ 4490 w 10000"/>
                <a:gd name="connsiteY36" fmla="*/ 254 h 10000"/>
                <a:gd name="connsiteX37" fmla="*/ 4025 w 10000"/>
                <a:gd name="connsiteY37" fmla="*/ 767 h 10000"/>
                <a:gd name="connsiteX38" fmla="*/ 3492 w 10000"/>
                <a:gd name="connsiteY38" fmla="*/ 1459 h 10000"/>
                <a:gd name="connsiteX39" fmla="*/ 2720 w 10000"/>
                <a:gd name="connsiteY39" fmla="*/ 0 h 10000"/>
                <a:gd name="connsiteX0" fmla="*/ 2720 w 10000"/>
                <a:gd name="connsiteY0" fmla="*/ 22 h 10022"/>
                <a:gd name="connsiteX1" fmla="*/ 2228 w 10000"/>
                <a:gd name="connsiteY1" fmla="*/ 564 h 10022"/>
                <a:gd name="connsiteX2" fmla="*/ 918 w 10000"/>
                <a:gd name="connsiteY2" fmla="*/ 671 h 10022"/>
                <a:gd name="connsiteX3" fmla="*/ 913 w 10000"/>
                <a:gd name="connsiteY3" fmla="*/ 3012 h 10022"/>
                <a:gd name="connsiteX4" fmla="*/ 697 w 10000"/>
                <a:gd name="connsiteY4" fmla="*/ 2670 h 10022"/>
                <a:gd name="connsiteX5" fmla="*/ 89 w 10000"/>
                <a:gd name="connsiteY5" fmla="*/ 3354 h 10022"/>
                <a:gd name="connsiteX6" fmla="*/ 18 w 10000"/>
                <a:gd name="connsiteY6" fmla="*/ 5064 h 10022"/>
                <a:gd name="connsiteX7" fmla="*/ 662 w 10000"/>
                <a:gd name="connsiteY7" fmla="*/ 6944 h 10022"/>
                <a:gd name="connsiteX8" fmla="*/ 1270 w 10000"/>
                <a:gd name="connsiteY8" fmla="*/ 6260 h 10022"/>
                <a:gd name="connsiteX9" fmla="*/ 1735 w 10000"/>
                <a:gd name="connsiteY9" fmla="*/ 7970 h 10022"/>
                <a:gd name="connsiteX10" fmla="*/ 2057 w 10000"/>
                <a:gd name="connsiteY10" fmla="*/ 8655 h 10022"/>
                <a:gd name="connsiteX11" fmla="*/ 2165 w 10000"/>
                <a:gd name="connsiteY11" fmla="*/ 8825 h 10022"/>
                <a:gd name="connsiteX12" fmla="*/ 2594 w 10000"/>
                <a:gd name="connsiteY12" fmla="*/ 7629 h 10022"/>
                <a:gd name="connsiteX13" fmla="*/ 3238 w 10000"/>
                <a:gd name="connsiteY13" fmla="*/ 8825 h 10022"/>
                <a:gd name="connsiteX14" fmla="*/ 3559 w 10000"/>
                <a:gd name="connsiteY14" fmla="*/ 9509 h 10022"/>
                <a:gd name="connsiteX15" fmla="*/ 4240 w 10000"/>
                <a:gd name="connsiteY15" fmla="*/ 8483 h 10022"/>
                <a:gd name="connsiteX16" fmla="*/ 5492 w 10000"/>
                <a:gd name="connsiteY16" fmla="*/ 10022 h 10022"/>
                <a:gd name="connsiteX17" fmla="*/ 5922 w 10000"/>
                <a:gd name="connsiteY17" fmla="*/ 7116 h 10022"/>
                <a:gd name="connsiteX18" fmla="*/ 6279 w 10000"/>
                <a:gd name="connsiteY18" fmla="*/ 8312 h 10022"/>
                <a:gd name="connsiteX19" fmla="*/ 6780 w 10000"/>
                <a:gd name="connsiteY19" fmla="*/ 9338 h 10022"/>
                <a:gd name="connsiteX20" fmla="*/ 7066 w 10000"/>
                <a:gd name="connsiteY20" fmla="*/ 9167 h 10022"/>
                <a:gd name="connsiteX21" fmla="*/ 7388 w 10000"/>
                <a:gd name="connsiteY21" fmla="*/ 7457 h 10022"/>
                <a:gd name="connsiteX22" fmla="*/ 7817 w 10000"/>
                <a:gd name="connsiteY22" fmla="*/ 8312 h 10022"/>
                <a:gd name="connsiteX23" fmla="*/ 7817 w 10000"/>
                <a:gd name="connsiteY23" fmla="*/ 6432 h 10022"/>
                <a:gd name="connsiteX24" fmla="*/ 8819 w 10000"/>
                <a:gd name="connsiteY24" fmla="*/ 6944 h 10022"/>
                <a:gd name="connsiteX25" fmla="*/ 10000 w 10000"/>
                <a:gd name="connsiteY25" fmla="*/ 5234 h 10022"/>
                <a:gd name="connsiteX26" fmla="*/ 9750 w 10000"/>
                <a:gd name="connsiteY26" fmla="*/ 4038 h 10022"/>
                <a:gd name="connsiteX27" fmla="*/ 9285 w 10000"/>
                <a:gd name="connsiteY27" fmla="*/ 5406 h 10022"/>
                <a:gd name="connsiteX28" fmla="*/ 8712 w 10000"/>
                <a:gd name="connsiteY28" fmla="*/ 4208 h 10022"/>
                <a:gd name="connsiteX29" fmla="*/ 8211 w 10000"/>
                <a:gd name="connsiteY29" fmla="*/ 1815 h 10022"/>
                <a:gd name="connsiteX30" fmla="*/ 7352 w 10000"/>
                <a:gd name="connsiteY30" fmla="*/ 789 h 10022"/>
                <a:gd name="connsiteX31" fmla="*/ 7031 w 10000"/>
                <a:gd name="connsiteY31" fmla="*/ 1815 h 10022"/>
                <a:gd name="connsiteX32" fmla="*/ 6708 w 10000"/>
                <a:gd name="connsiteY32" fmla="*/ 2157 h 10022"/>
                <a:gd name="connsiteX33" fmla="*/ 5886 w 10000"/>
                <a:gd name="connsiteY33" fmla="*/ 276 h 10022"/>
                <a:gd name="connsiteX34" fmla="*/ 5098 w 10000"/>
                <a:gd name="connsiteY34" fmla="*/ 961 h 10022"/>
                <a:gd name="connsiteX35" fmla="*/ 4704 w 10000"/>
                <a:gd name="connsiteY35" fmla="*/ 618 h 10022"/>
                <a:gd name="connsiteX36" fmla="*/ 4490 w 10000"/>
                <a:gd name="connsiteY36" fmla="*/ 276 h 10022"/>
                <a:gd name="connsiteX37" fmla="*/ 3599 w 10000"/>
                <a:gd name="connsiteY37" fmla="*/ 182 h 10022"/>
                <a:gd name="connsiteX38" fmla="*/ 3492 w 10000"/>
                <a:gd name="connsiteY38" fmla="*/ 1481 h 10022"/>
                <a:gd name="connsiteX39" fmla="*/ 2720 w 10000"/>
                <a:gd name="connsiteY39" fmla="*/ 22 h 10022"/>
                <a:gd name="connsiteX0" fmla="*/ 2720 w 10000"/>
                <a:gd name="connsiteY0" fmla="*/ 34 h 10034"/>
                <a:gd name="connsiteX1" fmla="*/ 2228 w 10000"/>
                <a:gd name="connsiteY1" fmla="*/ 576 h 10034"/>
                <a:gd name="connsiteX2" fmla="*/ 918 w 10000"/>
                <a:gd name="connsiteY2" fmla="*/ 683 h 10034"/>
                <a:gd name="connsiteX3" fmla="*/ 913 w 10000"/>
                <a:gd name="connsiteY3" fmla="*/ 3024 h 10034"/>
                <a:gd name="connsiteX4" fmla="*/ 697 w 10000"/>
                <a:gd name="connsiteY4" fmla="*/ 2682 h 10034"/>
                <a:gd name="connsiteX5" fmla="*/ 89 w 10000"/>
                <a:gd name="connsiteY5" fmla="*/ 3366 h 10034"/>
                <a:gd name="connsiteX6" fmla="*/ 18 w 10000"/>
                <a:gd name="connsiteY6" fmla="*/ 5076 h 10034"/>
                <a:gd name="connsiteX7" fmla="*/ 662 w 10000"/>
                <a:gd name="connsiteY7" fmla="*/ 6956 h 10034"/>
                <a:gd name="connsiteX8" fmla="*/ 1270 w 10000"/>
                <a:gd name="connsiteY8" fmla="*/ 6272 h 10034"/>
                <a:gd name="connsiteX9" fmla="*/ 1735 w 10000"/>
                <a:gd name="connsiteY9" fmla="*/ 7982 h 10034"/>
                <a:gd name="connsiteX10" fmla="*/ 2057 w 10000"/>
                <a:gd name="connsiteY10" fmla="*/ 8667 h 10034"/>
                <a:gd name="connsiteX11" fmla="*/ 2165 w 10000"/>
                <a:gd name="connsiteY11" fmla="*/ 8837 h 10034"/>
                <a:gd name="connsiteX12" fmla="*/ 2594 w 10000"/>
                <a:gd name="connsiteY12" fmla="*/ 7641 h 10034"/>
                <a:gd name="connsiteX13" fmla="*/ 3238 w 10000"/>
                <a:gd name="connsiteY13" fmla="*/ 8837 h 10034"/>
                <a:gd name="connsiteX14" fmla="*/ 3559 w 10000"/>
                <a:gd name="connsiteY14" fmla="*/ 9521 h 10034"/>
                <a:gd name="connsiteX15" fmla="*/ 4240 w 10000"/>
                <a:gd name="connsiteY15" fmla="*/ 8495 h 10034"/>
                <a:gd name="connsiteX16" fmla="*/ 5492 w 10000"/>
                <a:gd name="connsiteY16" fmla="*/ 10034 h 10034"/>
                <a:gd name="connsiteX17" fmla="*/ 5922 w 10000"/>
                <a:gd name="connsiteY17" fmla="*/ 7128 h 10034"/>
                <a:gd name="connsiteX18" fmla="*/ 6279 w 10000"/>
                <a:gd name="connsiteY18" fmla="*/ 8324 h 10034"/>
                <a:gd name="connsiteX19" fmla="*/ 6780 w 10000"/>
                <a:gd name="connsiteY19" fmla="*/ 9350 h 10034"/>
                <a:gd name="connsiteX20" fmla="*/ 7066 w 10000"/>
                <a:gd name="connsiteY20" fmla="*/ 9179 h 10034"/>
                <a:gd name="connsiteX21" fmla="*/ 7388 w 10000"/>
                <a:gd name="connsiteY21" fmla="*/ 7469 h 10034"/>
                <a:gd name="connsiteX22" fmla="*/ 7817 w 10000"/>
                <a:gd name="connsiteY22" fmla="*/ 8324 h 10034"/>
                <a:gd name="connsiteX23" fmla="*/ 7817 w 10000"/>
                <a:gd name="connsiteY23" fmla="*/ 6444 h 10034"/>
                <a:gd name="connsiteX24" fmla="*/ 8819 w 10000"/>
                <a:gd name="connsiteY24" fmla="*/ 6956 h 10034"/>
                <a:gd name="connsiteX25" fmla="*/ 10000 w 10000"/>
                <a:gd name="connsiteY25" fmla="*/ 5246 h 10034"/>
                <a:gd name="connsiteX26" fmla="*/ 9750 w 10000"/>
                <a:gd name="connsiteY26" fmla="*/ 4050 h 10034"/>
                <a:gd name="connsiteX27" fmla="*/ 9285 w 10000"/>
                <a:gd name="connsiteY27" fmla="*/ 5418 h 10034"/>
                <a:gd name="connsiteX28" fmla="*/ 8712 w 10000"/>
                <a:gd name="connsiteY28" fmla="*/ 4220 h 10034"/>
                <a:gd name="connsiteX29" fmla="*/ 8211 w 10000"/>
                <a:gd name="connsiteY29" fmla="*/ 1827 h 10034"/>
                <a:gd name="connsiteX30" fmla="*/ 7352 w 10000"/>
                <a:gd name="connsiteY30" fmla="*/ 801 h 10034"/>
                <a:gd name="connsiteX31" fmla="*/ 7031 w 10000"/>
                <a:gd name="connsiteY31" fmla="*/ 1827 h 10034"/>
                <a:gd name="connsiteX32" fmla="*/ 6708 w 10000"/>
                <a:gd name="connsiteY32" fmla="*/ 2169 h 10034"/>
                <a:gd name="connsiteX33" fmla="*/ 5886 w 10000"/>
                <a:gd name="connsiteY33" fmla="*/ 288 h 10034"/>
                <a:gd name="connsiteX34" fmla="*/ 5098 w 10000"/>
                <a:gd name="connsiteY34" fmla="*/ 973 h 10034"/>
                <a:gd name="connsiteX35" fmla="*/ 4490 w 10000"/>
                <a:gd name="connsiteY35" fmla="*/ 288 h 10034"/>
                <a:gd name="connsiteX36" fmla="*/ 3599 w 10000"/>
                <a:gd name="connsiteY36" fmla="*/ 194 h 10034"/>
                <a:gd name="connsiteX37" fmla="*/ 3492 w 10000"/>
                <a:gd name="connsiteY37" fmla="*/ 1493 h 10034"/>
                <a:gd name="connsiteX38" fmla="*/ 2720 w 10000"/>
                <a:gd name="connsiteY38" fmla="*/ 34 h 10034"/>
                <a:gd name="connsiteX0" fmla="*/ 2720 w 10000"/>
                <a:gd name="connsiteY0" fmla="*/ 159 h 10159"/>
                <a:gd name="connsiteX1" fmla="*/ 2228 w 10000"/>
                <a:gd name="connsiteY1" fmla="*/ 701 h 10159"/>
                <a:gd name="connsiteX2" fmla="*/ 918 w 10000"/>
                <a:gd name="connsiteY2" fmla="*/ 808 h 10159"/>
                <a:gd name="connsiteX3" fmla="*/ 913 w 10000"/>
                <a:gd name="connsiteY3" fmla="*/ 3149 h 10159"/>
                <a:gd name="connsiteX4" fmla="*/ 697 w 10000"/>
                <a:gd name="connsiteY4" fmla="*/ 2807 h 10159"/>
                <a:gd name="connsiteX5" fmla="*/ 89 w 10000"/>
                <a:gd name="connsiteY5" fmla="*/ 3491 h 10159"/>
                <a:gd name="connsiteX6" fmla="*/ 18 w 10000"/>
                <a:gd name="connsiteY6" fmla="*/ 5201 h 10159"/>
                <a:gd name="connsiteX7" fmla="*/ 662 w 10000"/>
                <a:gd name="connsiteY7" fmla="*/ 7081 h 10159"/>
                <a:gd name="connsiteX8" fmla="*/ 1270 w 10000"/>
                <a:gd name="connsiteY8" fmla="*/ 6397 h 10159"/>
                <a:gd name="connsiteX9" fmla="*/ 1735 w 10000"/>
                <a:gd name="connsiteY9" fmla="*/ 8107 h 10159"/>
                <a:gd name="connsiteX10" fmla="*/ 2057 w 10000"/>
                <a:gd name="connsiteY10" fmla="*/ 8792 h 10159"/>
                <a:gd name="connsiteX11" fmla="*/ 2165 w 10000"/>
                <a:gd name="connsiteY11" fmla="*/ 8962 h 10159"/>
                <a:gd name="connsiteX12" fmla="*/ 2594 w 10000"/>
                <a:gd name="connsiteY12" fmla="*/ 7766 h 10159"/>
                <a:gd name="connsiteX13" fmla="*/ 3238 w 10000"/>
                <a:gd name="connsiteY13" fmla="*/ 8962 h 10159"/>
                <a:gd name="connsiteX14" fmla="*/ 3559 w 10000"/>
                <a:gd name="connsiteY14" fmla="*/ 9646 h 10159"/>
                <a:gd name="connsiteX15" fmla="*/ 4240 w 10000"/>
                <a:gd name="connsiteY15" fmla="*/ 8620 h 10159"/>
                <a:gd name="connsiteX16" fmla="*/ 5492 w 10000"/>
                <a:gd name="connsiteY16" fmla="*/ 10159 h 10159"/>
                <a:gd name="connsiteX17" fmla="*/ 5922 w 10000"/>
                <a:gd name="connsiteY17" fmla="*/ 7253 h 10159"/>
                <a:gd name="connsiteX18" fmla="*/ 6279 w 10000"/>
                <a:gd name="connsiteY18" fmla="*/ 8449 h 10159"/>
                <a:gd name="connsiteX19" fmla="*/ 6780 w 10000"/>
                <a:gd name="connsiteY19" fmla="*/ 9475 h 10159"/>
                <a:gd name="connsiteX20" fmla="*/ 7066 w 10000"/>
                <a:gd name="connsiteY20" fmla="*/ 9304 h 10159"/>
                <a:gd name="connsiteX21" fmla="*/ 7388 w 10000"/>
                <a:gd name="connsiteY21" fmla="*/ 7594 h 10159"/>
                <a:gd name="connsiteX22" fmla="*/ 7817 w 10000"/>
                <a:gd name="connsiteY22" fmla="*/ 8449 h 10159"/>
                <a:gd name="connsiteX23" fmla="*/ 7817 w 10000"/>
                <a:gd name="connsiteY23" fmla="*/ 6569 h 10159"/>
                <a:gd name="connsiteX24" fmla="*/ 8819 w 10000"/>
                <a:gd name="connsiteY24" fmla="*/ 7081 h 10159"/>
                <a:gd name="connsiteX25" fmla="*/ 10000 w 10000"/>
                <a:gd name="connsiteY25" fmla="*/ 5371 h 10159"/>
                <a:gd name="connsiteX26" fmla="*/ 9750 w 10000"/>
                <a:gd name="connsiteY26" fmla="*/ 4175 h 10159"/>
                <a:gd name="connsiteX27" fmla="*/ 9285 w 10000"/>
                <a:gd name="connsiteY27" fmla="*/ 5543 h 10159"/>
                <a:gd name="connsiteX28" fmla="*/ 8712 w 10000"/>
                <a:gd name="connsiteY28" fmla="*/ 4345 h 10159"/>
                <a:gd name="connsiteX29" fmla="*/ 8211 w 10000"/>
                <a:gd name="connsiteY29" fmla="*/ 1952 h 10159"/>
                <a:gd name="connsiteX30" fmla="*/ 7352 w 10000"/>
                <a:gd name="connsiteY30" fmla="*/ 926 h 10159"/>
                <a:gd name="connsiteX31" fmla="*/ 7031 w 10000"/>
                <a:gd name="connsiteY31" fmla="*/ 1952 h 10159"/>
                <a:gd name="connsiteX32" fmla="*/ 6708 w 10000"/>
                <a:gd name="connsiteY32" fmla="*/ 2294 h 10159"/>
                <a:gd name="connsiteX33" fmla="*/ 5788 w 10000"/>
                <a:gd name="connsiteY33" fmla="*/ 0 h 10159"/>
                <a:gd name="connsiteX34" fmla="*/ 5098 w 10000"/>
                <a:gd name="connsiteY34" fmla="*/ 1098 h 10159"/>
                <a:gd name="connsiteX35" fmla="*/ 4490 w 10000"/>
                <a:gd name="connsiteY35" fmla="*/ 413 h 10159"/>
                <a:gd name="connsiteX36" fmla="*/ 3599 w 10000"/>
                <a:gd name="connsiteY36" fmla="*/ 319 h 10159"/>
                <a:gd name="connsiteX37" fmla="*/ 3492 w 10000"/>
                <a:gd name="connsiteY37" fmla="*/ 1618 h 10159"/>
                <a:gd name="connsiteX38" fmla="*/ 2720 w 10000"/>
                <a:gd name="connsiteY38" fmla="*/ 159 h 10159"/>
                <a:gd name="connsiteX0" fmla="*/ 2720 w 10000"/>
                <a:gd name="connsiteY0" fmla="*/ 159 h 10159"/>
                <a:gd name="connsiteX1" fmla="*/ 2228 w 10000"/>
                <a:gd name="connsiteY1" fmla="*/ 701 h 10159"/>
                <a:gd name="connsiteX2" fmla="*/ 918 w 10000"/>
                <a:gd name="connsiteY2" fmla="*/ 808 h 10159"/>
                <a:gd name="connsiteX3" fmla="*/ 913 w 10000"/>
                <a:gd name="connsiteY3" fmla="*/ 3149 h 10159"/>
                <a:gd name="connsiteX4" fmla="*/ 697 w 10000"/>
                <a:gd name="connsiteY4" fmla="*/ 2807 h 10159"/>
                <a:gd name="connsiteX5" fmla="*/ 89 w 10000"/>
                <a:gd name="connsiteY5" fmla="*/ 3491 h 10159"/>
                <a:gd name="connsiteX6" fmla="*/ 18 w 10000"/>
                <a:gd name="connsiteY6" fmla="*/ 5201 h 10159"/>
                <a:gd name="connsiteX7" fmla="*/ 662 w 10000"/>
                <a:gd name="connsiteY7" fmla="*/ 7081 h 10159"/>
                <a:gd name="connsiteX8" fmla="*/ 1270 w 10000"/>
                <a:gd name="connsiteY8" fmla="*/ 6397 h 10159"/>
                <a:gd name="connsiteX9" fmla="*/ 1735 w 10000"/>
                <a:gd name="connsiteY9" fmla="*/ 8107 h 10159"/>
                <a:gd name="connsiteX10" fmla="*/ 2057 w 10000"/>
                <a:gd name="connsiteY10" fmla="*/ 8792 h 10159"/>
                <a:gd name="connsiteX11" fmla="*/ 2165 w 10000"/>
                <a:gd name="connsiteY11" fmla="*/ 8962 h 10159"/>
                <a:gd name="connsiteX12" fmla="*/ 2594 w 10000"/>
                <a:gd name="connsiteY12" fmla="*/ 7766 h 10159"/>
                <a:gd name="connsiteX13" fmla="*/ 3238 w 10000"/>
                <a:gd name="connsiteY13" fmla="*/ 8962 h 10159"/>
                <a:gd name="connsiteX14" fmla="*/ 3559 w 10000"/>
                <a:gd name="connsiteY14" fmla="*/ 9646 h 10159"/>
                <a:gd name="connsiteX15" fmla="*/ 4240 w 10000"/>
                <a:gd name="connsiteY15" fmla="*/ 8620 h 10159"/>
                <a:gd name="connsiteX16" fmla="*/ 5492 w 10000"/>
                <a:gd name="connsiteY16" fmla="*/ 10159 h 10159"/>
                <a:gd name="connsiteX17" fmla="*/ 5922 w 10000"/>
                <a:gd name="connsiteY17" fmla="*/ 7253 h 10159"/>
                <a:gd name="connsiteX18" fmla="*/ 6279 w 10000"/>
                <a:gd name="connsiteY18" fmla="*/ 8449 h 10159"/>
                <a:gd name="connsiteX19" fmla="*/ 6780 w 10000"/>
                <a:gd name="connsiteY19" fmla="*/ 9475 h 10159"/>
                <a:gd name="connsiteX20" fmla="*/ 7066 w 10000"/>
                <a:gd name="connsiteY20" fmla="*/ 9304 h 10159"/>
                <a:gd name="connsiteX21" fmla="*/ 7388 w 10000"/>
                <a:gd name="connsiteY21" fmla="*/ 7594 h 10159"/>
                <a:gd name="connsiteX22" fmla="*/ 7817 w 10000"/>
                <a:gd name="connsiteY22" fmla="*/ 8449 h 10159"/>
                <a:gd name="connsiteX23" fmla="*/ 7817 w 10000"/>
                <a:gd name="connsiteY23" fmla="*/ 6569 h 10159"/>
                <a:gd name="connsiteX24" fmla="*/ 8819 w 10000"/>
                <a:gd name="connsiteY24" fmla="*/ 7081 h 10159"/>
                <a:gd name="connsiteX25" fmla="*/ 10000 w 10000"/>
                <a:gd name="connsiteY25" fmla="*/ 5371 h 10159"/>
                <a:gd name="connsiteX26" fmla="*/ 9750 w 10000"/>
                <a:gd name="connsiteY26" fmla="*/ 4175 h 10159"/>
                <a:gd name="connsiteX27" fmla="*/ 9285 w 10000"/>
                <a:gd name="connsiteY27" fmla="*/ 5543 h 10159"/>
                <a:gd name="connsiteX28" fmla="*/ 8712 w 10000"/>
                <a:gd name="connsiteY28" fmla="*/ 4345 h 10159"/>
                <a:gd name="connsiteX29" fmla="*/ 8211 w 10000"/>
                <a:gd name="connsiteY29" fmla="*/ 1952 h 10159"/>
                <a:gd name="connsiteX30" fmla="*/ 7352 w 10000"/>
                <a:gd name="connsiteY30" fmla="*/ 926 h 10159"/>
                <a:gd name="connsiteX31" fmla="*/ 7031 w 10000"/>
                <a:gd name="connsiteY31" fmla="*/ 1952 h 10159"/>
                <a:gd name="connsiteX32" fmla="*/ 6511 w 10000"/>
                <a:gd name="connsiteY32" fmla="*/ 1600 h 10159"/>
                <a:gd name="connsiteX33" fmla="*/ 5788 w 10000"/>
                <a:gd name="connsiteY33" fmla="*/ 0 h 10159"/>
                <a:gd name="connsiteX34" fmla="*/ 5098 w 10000"/>
                <a:gd name="connsiteY34" fmla="*/ 1098 h 10159"/>
                <a:gd name="connsiteX35" fmla="*/ 4490 w 10000"/>
                <a:gd name="connsiteY35" fmla="*/ 413 h 10159"/>
                <a:gd name="connsiteX36" fmla="*/ 3599 w 10000"/>
                <a:gd name="connsiteY36" fmla="*/ 319 h 10159"/>
                <a:gd name="connsiteX37" fmla="*/ 3492 w 10000"/>
                <a:gd name="connsiteY37" fmla="*/ 1618 h 10159"/>
                <a:gd name="connsiteX38" fmla="*/ 2720 w 10000"/>
                <a:gd name="connsiteY38" fmla="*/ 159 h 10159"/>
                <a:gd name="connsiteX0" fmla="*/ 2720 w 10000"/>
                <a:gd name="connsiteY0" fmla="*/ 159 h 10159"/>
                <a:gd name="connsiteX1" fmla="*/ 2228 w 10000"/>
                <a:gd name="connsiteY1" fmla="*/ 701 h 10159"/>
                <a:gd name="connsiteX2" fmla="*/ 918 w 10000"/>
                <a:gd name="connsiteY2" fmla="*/ 808 h 10159"/>
                <a:gd name="connsiteX3" fmla="*/ 913 w 10000"/>
                <a:gd name="connsiteY3" fmla="*/ 3149 h 10159"/>
                <a:gd name="connsiteX4" fmla="*/ 697 w 10000"/>
                <a:gd name="connsiteY4" fmla="*/ 2807 h 10159"/>
                <a:gd name="connsiteX5" fmla="*/ 89 w 10000"/>
                <a:gd name="connsiteY5" fmla="*/ 3491 h 10159"/>
                <a:gd name="connsiteX6" fmla="*/ 18 w 10000"/>
                <a:gd name="connsiteY6" fmla="*/ 5201 h 10159"/>
                <a:gd name="connsiteX7" fmla="*/ 662 w 10000"/>
                <a:gd name="connsiteY7" fmla="*/ 7081 h 10159"/>
                <a:gd name="connsiteX8" fmla="*/ 1270 w 10000"/>
                <a:gd name="connsiteY8" fmla="*/ 6397 h 10159"/>
                <a:gd name="connsiteX9" fmla="*/ 1735 w 10000"/>
                <a:gd name="connsiteY9" fmla="*/ 8107 h 10159"/>
                <a:gd name="connsiteX10" fmla="*/ 2057 w 10000"/>
                <a:gd name="connsiteY10" fmla="*/ 8792 h 10159"/>
                <a:gd name="connsiteX11" fmla="*/ 2165 w 10000"/>
                <a:gd name="connsiteY11" fmla="*/ 8962 h 10159"/>
                <a:gd name="connsiteX12" fmla="*/ 2594 w 10000"/>
                <a:gd name="connsiteY12" fmla="*/ 7766 h 10159"/>
                <a:gd name="connsiteX13" fmla="*/ 3238 w 10000"/>
                <a:gd name="connsiteY13" fmla="*/ 8962 h 10159"/>
                <a:gd name="connsiteX14" fmla="*/ 3559 w 10000"/>
                <a:gd name="connsiteY14" fmla="*/ 9646 h 10159"/>
                <a:gd name="connsiteX15" fmla="*/ 4240 w 10000"/>
                <a:gd name="connsiteY15" fmla="*/ 8620 h 10159"/>
                <a:gd name="connsiteX16" fmla="*/ 5492 w 10000"/>
                <a:gd name="connsiteY16" fmla="*/ 10159 h 10159"/>
                <a:gd name="connsiteX17" fmla="*/ 5922 w 10000"/>
                <a:gd name="connsiteY17" fmla="*/ 7253 h 10159"/>
                <a:gd name="connsiteX18" fmla="*/ 6279 w 10000"/>
                <a:gd name="connsiteY18" fmla="*/ 8449 h 10159"/>
                <a:gd name="connsiteX19" fmla="*/ 6780 w 10000"/>
                <a:gd name="connsiteY19" fmla="*/ 9475 h 10159"/>
                <a:gd name="connsiteX20" fmla="*/ 7066 w 10000"/>
                <a:gd name="connsiteY20" fmla="*/ 9304 h 10159"/>
                <a:gd name="connsiteX21" fmla="*/ 7388 w 10000"/>
                <a:gd name="connsiteY21" fmla="*/ 7594 h 10159"/>
                <a:gd name="connsiteX22" fmla="*/ 7817 w 10000"/>
                <a:gd name="connsiteY22" fmla="*/ 8449 h 10159"/>
                <a:gd name="connsiteX23" fmla="*/ 7817 w 10000"/>
                <a:gd name="connsiteY23" fmla="*/ 6569 h 10159"/>
                <a:gd name="connsiteX24" fmla="*/ 8819 w 10000"/>
                <a:gd name="connsiteY24" fmla="*/ 7081 h 10159"/>
                <a:gd name="connsiteX25" fmla="*/ 10000 w 10000"/>
                <a:gd name="connsiteY25" fmla="*/ 5371 h 10159"/>
                <a:gd name="connsiteX26" fmla="*/ 9750 w 10000"/>
                <a:gd name="connsiteY26" fmla="*/ 4175 h 10159"/>
                <a:gd name="connsiteX27" fmla="*/ 9285 w 10000"/>
                <a:gd name="connsiteY27" fmla="*/ 5543 h 10159"/>
                <a:gd name="connsiteX28" fmla="*/ 8712 w 10000"/>
                <a:gd name="connsiteY28" fmla="*/ 4345 h 10159"/>
                <a:gd name="connsiteX29" fmla="*/ 8211 w 10000"/>
                <a:gd name="connsiteY29" fmla="*/ 1952 h 10159"/>
                <a:gd name="connsiteX30" fmla="*/ 7352 w 10000"/>
                <a:gd name="connsiteY30" fmla="*/ 926 h 10159"/>
                <a:gd name="connsiteX31" fmla="*/ 7031 w 10000"/>
                <a:gd name="connsiteY31" fmla="*/ 1952 h 10159"/>
                <a:gd name="connsiteX32" fmla="*/ 5788 w 10000"/>
                <a:gd name="connsiteY32" fmla="*/ 0 h 10159"/>
                <a:gd name="connsiteX33" fmla="*/ 5098 w 10000"/>
                <a:gd name="connsiteY33" fmla="*/ 1098 h 10159"/>
                <a:gd name="connsiteX34" fmla="*/ 4490 w 10000"/>
                <a:gd name="connsiteY34" fmla="*/ 413 h 10159"/>
                <a:gd name="connsiteX35" fmla="*/ 3599 w 10000"/>
                <a:gd name="connsiteY35" fmla="*/ 319 h 10159"/>
                <a:gd name="connsiteX36" fmla="*/ 3492 w 10000"/>
                <a:gd name="connsiteY36" fmla="*/ 1618 h 10159"/>
                <a:gd name="connsiteX37" fmla="*/ 2720 w 10000"/>
                <a:gd name="connsiteY37" fmla="*/ 159 h 10159"/>
                <a:gd name="connsiteX0" fmla="*/ 2720 w 10000"/>
                <a:gd name="connsiteY0" fmla="*/ 159 h 10159"/>
                <a:gd name="connsiteX1" fmla="*/ 2228 w 10000"/>
                <a:gd name="connsiteY1" fmla="*/ 701 h 10159"/>
                <a:gd name="connsiteX2" fmla="*/ 918 w 10000"/>
                <a:gd name="connsiteY2" fmla="*/ 808 h 10159"/>
                <a:gd name="connsiteX3" fmla="*/ 913 w 10000"/>
                <a:gd name="connsiteY3" fmla="*/ 3149 h 10159"/>
                <a:gd name="connsiteX4" fmla="*/ 697 w 10000"/>
                <a:gd name="connsiteY4" fmla="*/ 2807 h 10159"/>
                <a:gd name="connsiteX5" fmla="*/ 89 w 10000"/>
                <a:gd name="connsiteY5" fmla="*/ 3491 h 10159"/>
                <a:gd name="connsiteX6" fmla="*/ 18 w 10000"/>
                <a:gd name="connsiteY6" fmla="*/ 5201 h 10159"/>
                <a:gd name="connsiteX7" fmla="*/ 662 w 10000"/>
                <a:gd name="connsiteY7" fmla="*/ 7081 h 10159"/>
                <a:gd name="connsiteX8" fmla="*/ 1270 w 10000"/>
                <a:gd name="connsiteY8" fmla="*/ 6397 h 10159"/>
                <a:gd name="connsiteX9" fmla="*/ 1735 w 10000"/>
                <a:gd name="connsiteY9" fmla="*/ 8107 h 10159"/>
                <a:gd name="connsiteX10" fmla="*/ 2057 w 10000"/>
                <a:gd name="connsiteY10" fmla="*/ 8792 h 10159"/>
                <a:gd name="connsiteX11" fmla="*/ 2165 w 10000"/>
                <a:gd name="connsiteY11" fmla="*/ 8962 h 10159"/>
                <a:gd name="connsiteX12" fmla="*/ 2594 w 10000"/>
                <a:gd name="connsiteY12" fmla="*/ 7766 h 10159"/>
                <a:gd name="connsiteX13" fmla="*/ 3238 w 10000"/>
                <a:gd name="connsiteY13" fmla="*/ 8962 h 10159"/>
                <a:gd name="connsiteX14" fmla="*/ 3559 w 10000"/>
                <a:gd name="connsiteY14" fmla="*/ 9646 h 10159"/>
                <a:gd name="connsiteX15" fmla="*/ 4240 w 10000"/>
                <a:gd name="connsiteY15" fmla="*/ 8620 h 10159"/>
                <a:gd name="connsiteX16" fmla="*/ 5492 w 10000"/>
                <a:gd name="connsiteY16" fmla="*/ 10159 h 10159"/>
                <a:gd name="connsiteX17" fmla="*/ 5922 w 10000"/>
                <a:gd name="connsiteY17" fmla="*/ 7253 h 10159"/>
                <a:gd name="connsiteX18" fmla="*/ 6279 w 10000"/>
                <a:gd name="connsiteY18" fmla="*/ 8449 h 10159"/>
                <a:gd name="connsiteX19" fmla="*/ 6780 w 10000"/>
                <a:gd name="connsiteY19" fmla="*/ 9475 h 10159"/>
                <a:gd name="connsiteX20" fmla="*/ 7066 w 10000"/>
                <a:gd name="connsiteY20" fmla="*/ 9304 h 10159"/>
                <a:gd name="connsiteX21" fmla="*/ 7388 w 10000"/>
                <a:gd name="connsiteY21" fmla="*/ 7594 h 10159"/>
                <a:gd name="connsiteX22" fmla="*/ 7817 w 10000"/>
                <a:gd name="connsiteY22" fmla="*/ 8449 h 10159"/>
                <a:gd name="connsiteX23" fmla="*/ 7817 w 10000"/>
                <a:gd name="connsiteY23" fmla="*/ 6569 h 10159"/>
                <a:gd name="connsiteX24" fmla="*/ 8819 w 10000"/>
                <a:gd name="connsiteY24" fmla="*/ 7081 h 10159"/>
                <a:gd name="connsiteX25" fmla="*/ 10000 w 10000"/>
                <a:gd name="connsiteY25" fmla="*/ 5371 h 10159"/>
                <a:gd name="connsiteX26" fmla="*/ 9750 w 10000"/>
                <a:gd name="connsiteY26" fmla="*/ 4175 h 10159"/>
                <a:gd name="connsiteX27" fmla="*/ 9285 w 10000"/>
                <a:gd name="connsiteY27" fmla="*/ 5543 h 10159"/>
                <a:gd name="connsiteX28" fmla="*/ 8712 w 10000"/>
                <a:gd name="connsiteY28" fmla="*/ 4345 h 10159"/>
                <a:gd name="connsiteX29" fmla="*/ 8211 w 10000"/>
                <a:gd name="connsiteY29" fmla="*/ 1952 h 10159"/>
                <a:gd name="connsiteX30" fmla="*/ 7352 w 10000"/>
                <a:gd name="connsiteY30" fmla="*/ 926 h 10159"/>
                <a:gd name="connsiteX31" fmla="*/ 6539 w 10000"/>
                <a:gd name="connsiteY31" fmla="*/ 1583 h 10159"/>
                <a:gd name="connsiteX32" fmla="*/ 5788 w 10000"/>
                <a:gd name="connsiteY32" fmla="*/ 0 h 10159"/>
                <a:gd name="connsiteX33" fmla="*/ 5098 w 10000"/>
                <a:gd name="connsiteY33" fmla="*/ 1098 h 10159"/>
                <a:gd name="connsiteX34" fmla="*/ 4490 w 10000"/>
                <a:gd name="connsiteY34" fmla="*/ 413 h 10159"/>
                <a:gd name="connsiteX35" fmla="*/ 3599 w 10000"/>
                <a:gd name="connsiteY35" fmla="*/ 319 h 10159"/>
                <a:gd name="connsiteX36" fmla="*/ 3492 w 10000"/>
                <a:gd name="connsiteY36" fmla="*/ 1618 h 10159"/>
                <a:gd name="connsiteX37" fmla="*/ 2720 w 10000"/>
                <a:gd name="connsiteY37" fmla="*/ 159 h 10159"/>
                <a:gd name="connsiteX0" fmla="*/ 2720 w 10000"/>
                <a:gd name="connsiteY0" fmla="*/ 395 h 10395"/>
                <a:gd name="connsiteX1" fmla="*/ 2228 w 10000"/>
                <a:gd name="connsiteY1" fmla="*/ 937 h 10395"/>
                <a:gd name="connsiteX2" fmla="*/ 918 w 10000"/>
                <a:gd name="connsiteY2" fmla="*/ 1044 h 10395"/>
                <a:gd name="connsiteX3" fmla="*/ 913 w 10000"/>
                <a:gd name="connsiteY3" fmla="*/ 3385 h 10395"/>
                <a:gd name="connsiteX4" fmla="*/ 697 w 10000"/>
                <a:gd name="connsiteY4" fmla="*/ 3043 h 10395"/>
                <a:gd name="connsiteX5" fmla="*/ 89 w 10000"/>
                <a:gd name="connsiteY5" fmla="*/ 3727 h 10395"/>
                <a:gd name="connsiteX6" fmla="*/ 18 w 10000"/>
                <a:gd name="connsiteY6" fmla="*/ 5437 h 10395"/>
                <a:gd name="connsiteX7" fmla="*/ 662 w 10000"/>
                <a:gd name="connsiteY7" fmla="*/ 7317 h 10395"/>
                <a:gd name="connsiteX8" fmla="*/ 1270 w 10000"/>
                <a:gd name="connsiteY8" fmla="*/ 6633 h 10395"/>
                <a:gd name="connsiteX9" fmla="*/ 1735 w 10000"/>
                <a:gd name="connsiteY9" fmla="*/ 8343 h 10395"/>
                <a:gd name="connsiteX10" fmla="*/ 2057 w 10000"/>
                <a:gd name="connsiteY10" fmla="*/ 9028 h 10395"/>
                <a:gd name="connsiteX11" fmla="*/ 2165 w 10000"/>
                <a:gd name="connsiteY11" fmla="*/ 9198 h 10395"/>
                <a:gd name="connsiteX12" fmla="*/ 2594 w 10000"/>
                <a:gd name="connsiteY12" fmla="*/ 8002 h 10395"/>
                <a:gd name="connsiteX13" fmla="*/ 3238 w 10000"/>
                <a:gd name="connsiteY13" fmla="*/ 9198 h 10395"/>
                <a:gd name="connsiteX14" fmla="*/ 3559 w 10000"/>
                <a:gd name="connsiteY14" fmla="*/ 9882 h 10395"/>
                <a:gd name="connsiteX15" fmla="*/ 4240 w 10000"/>
                <a:gd name="connsiteY15" fmla="*/ 8856 h 10395"/>
                <a:gd name="connsiteX16" fmla="*/ 5492 w 10000"/>
                <a:gd name="connsiteY16" fmla="*/ 10395 h 10395"/>
                <a:gd name="connsiteX17" fmla="*/ 5922 w 10000"/>
                <a:gd name="connsiteY17" fmla="*/ 7489 h 10395"/>
                <a:gd name="connsiteX18" fmla="*/ 6279 w 10000"/>
                <a:gd name="connsiteY18" fmla="*/ 8685 h 10395"/>
                <a:gd name="connsiteX19" fmla="*/ 6780 w 10000"/>
                <a:gd name="connsiteY19" fmla="*/ 9711 h 10395"/>
                <a:gd name="connsiteX20" fmla="*/ 7066 w 10000"/>
                <a:gd name="connsiteY20" fmla="*/ 9540 h 10395"/>
                <a:gd name="connsiteX21" fmla="*/ 7388 w 10000"/>
                <a:gd name="connsiteY21" fmla="*/ 7830 h 10395"/>
                <a:gd name="connsiteX22" fmla="*/ 7817 w 10000"/>
                <a:gd name="connsiteY22" fmla="*/ 8685 h 10395"/>
                <a:gd name="connsiteX23" fmla="*/ 7817 w 10000"/>
                <a:gd name="connsiteY23" fmla="*/ 6805 h 10395"/>
                <a:gd name="connsiteX24" fmla="*/ 8819 w 10000"/>
                <a:gd name="connsiteY24" fmla="*/ 7317 h 10395"/>
                <a:gd name="connsiteX25" fmla="*/ 10000 w 10000"/>
                <a:gd name="connsiteY25" fmla="*/ 5607 h 10395"/>
                <a:gd name="connsiteX26" fmla="*/ 9750 w 10000"/>
                <a:gd name="connsiteY26" fmla="*/ 4411 h 10395"/>
                <a:gd name="connsiteX27" fmla="*/ 9285 w 10000"/>
                <a:gd name="connsiteY27" fmla="*/ 5779 h 10395"/>
                <a:gd name="connsiteX28" fmla="*/ 8712 w 10000"/>
                <a:gd name="connsiteY28" fmla="*/ 4581 h 10395"/>
                <a:gd name="connsiteX29" fmla="*/ 8211 w 10000"/>
                <a:gd name="connsiteY29" fmla="*/ 2188 h 10395"/>
                <a:gd name="connsiteX30" fmla="*/ 7352 w 10000"/>
                <a:gd name="connsiteY30" fmla="*/ 1162 h 10395"/>
                <a:gd name="connsiteX31" fmla="*/ 6539 w 10000"/>
                <a:gd name="connsiteY31" fmla="*/ 1819 h 10395"/>
                <a:gd name="connsiteX32" fmla="*/ 6297 w 10000"/>
                <a:gd name="connsiteY32" fmla="*/ 132 h 10395"/>
                <a:gd name="connsiteX33" fmla="*/ 5788 w 10000"/>
                <a:gd name="connsiteY33" fmla="*/ 236 h 10395"/>
                <a:gd name="connsiteX34" fmla="*/ 5098 w 10000"/>
                <a:gd name="connsiteY34" fmla="*/ 1334 h 10395"/>
                <a:gd name="connsiteX35" fmla="*/ 4490 w 10000"/>
                <a:gd name="connsiteY35" fmla="*/ 649 h 10395"/>
                <a:gd name="connsiteX36" fmla="*/ 3599 w 10000"/>
                <a:gd name="connsiteY36" fmla="*/ 555 h 10395"/>
                <a:gd name="connsiteX37" fmla="*/ 3492 w 10000"/>
                <a:gd name="connsiteY37" fmla="*/ 1854 h 10395"/>
                <a:gd name="connsiteX38" fmla="*/ 2720 w 10000"/>
                <a:gd name="connsiteY38" fmla="*/ 395 h 10395"/>
                <a:gd name="connsiteX0" fmla="*/ 2720 w 10000"/>
                <a:gd name="connsiteY0" fmla="*/ 395 h 10395"/>
                <a:gd name="connsiteX1" fmla="*/ 2228 w 10000"/>
                <a:gd name="connsiteY1" fmla="*/ 937 h 10395"/>
                <a:gd name="connsiteX2" fmla="*/ 918 w 10000"/>
                <a:gd name="connsiteY2" fmla="*/ 1044 h 10395"/>
                <a:gd name="connsiteX3" fmla="*/ 913 w 10000"/>
                <a:gd name="connsiteY3" fmla="*/ 3385 h 10395"/>
                <a:gd name="connsiteX4" fmla="*/ 697 w 10000"/>
                <a:gd name="connsiteY4" fmla="*/ 3043 h 10395"/>
                <a:gd name="connsiteX5" fmla="*/ 89 w 10000"/>
                <a:gd name="connsiteY5" fmla="*/ 3727 h 10395"/>
                <a:gd name="connsiteX6" fmla="*/ 18 w 10000"/>
                <a:gd name="connsiteY6" fmla="*/ 5437 h 10395"/>
                <a:gd name="connsiteX7" fmla="*/ 662 w 10000"/>
                <a:gd name="connsiteY7" fmla="*/ 7317 h 10395"/>
                <a:gd name="connsiteX8" fmla="*/ 1270 w 10000"/>
                <a:gd name="connsiteY8" fmla="*/ 6633 h 10395"/>
                <a:gd name="connsiteX9" fmla="*/ 1735 w 10000"/>
                <a:gd name="connsiteY9" fmla="*/ 8343 h 10395"/>
                <a:gd name="connsiteX10" fmla="*/ 2057 w 10000"/>
                <a:gd name="connsiteY10" fmla="*/ 9028 h 10395"/>
                <a:gd name="connsiteX11" fmla="*/ 2165 w 10000"/>
                <a:gd name="connsiteY11" fmla="*/ 9198 h 10395"/>
                <a:gd name="connsiteX12" fmla="*/ 2594 w 10000"/>
                <a:gd name="connsiteY12" fmla="*/ 8002 h 10395"/>
                <a:gd name="connsiteX13" fmla="*/ 3238 w 10000"/>
                <a:gd name="connsiteY13" fmla="*/ 9198 h 10395"/>
                <a:gd name="connsiteX14" fmla="*/ 3559 w 10000"/>
                <a:gd name="connsiteY14" fmla="*/ 9882 h 10395"/>
                <a:gd name="connsiteX15" fmla="*/ 4240 w 10000"/>
                <a:gd name="connsiteY15" fmla="*/ 8856 h 10395"/>
                <a:gd name="connsiteX16" fmla="*/ 5492 w 10000"/>
                <a:gd name="connsiteY16" fmla="*/ 10395 h 10395"/>
                <a:gd name="connsiteX17" fmla="*/ 5922 w 10000"/>
                <a:gd name="connsiteY17" fmla="*/ 7489 h 10395"/>
                <a:gd name="connsiteX18" fmla="*/ 6279 w 10000"/>
                <a:gd name="connsiteY18" fmla="*/ 8685 h 10395"/>
                <a:gd name="connsiteX19" fmla="*/ 6780 w 10000"/>
                <a:gd name="connsiteY19" fmla="*/ 9711 h 10395"/>
                <a:gd name="connsiteX20" fmla="*/ 7066 w 10000"/>
                <a:gd name="connsiteY20" fmla="*/ 9540 h 10395"/>
                <a:gd name="connsiteX21" fmla="*/ 7388 w 10000"/>
                <a:gd name="connsiteY21" fmla="*/ 7830 h 10395"/>
                <a:gd name="connsiteX22" fmla="*/ 7817 w 10000"/>
                <a:gd name="connsiteY22" fmla="*/ 8685 h 10395"/>
                <a:gd name="connsiteX23" fmla="*/ 7817 w 10000"/>
                <a:gd name="connsiteY23" fmla="*/ 6805 h 10395"/>
                <a:gd name="connsiteX24" fmla="*/ 8819 w 10000"/>
                <a:gd name="connsiteY24" fmla="*/ 7317 h 10395"/>
                <a:gd name="connsiteX25" fmla="*/ 10000 w 10000"/>
                <a:gd name="connsiteY25" fmla="*/ 5607 h 10395"/>
                <a:gd name="connsiteX26" fmla="*/ 9750 w 10000"/>
                <a:gd name="connsiteY26" fmla="*/ 4411 h 10395"/>
                <a:gd name="connsiteX27" fmla="*/ 9285 w 10000"/>
                <a:gd name="connsiteY27" fmla="*/ 5779 h 10395"/>
                <a:gd name="connsiteX28" fmla="*/ 8712 w 10000"/>
                <a:gd name="connsiteY28" fmla="*/ 4581 h 10395"/>
                <a:gd name="connsiteX29" fmla="*/ 7653 w 10000"/>
                <a:gd name="connsiteY29" fmla="*/ 2231 h 10395"/>
                <a:gd name="connsiteX30" fmla="*/ 7352 w 10000"/>
                <a:gd name="connsiteY30" fmla="*/ 1162 h 10395"/>
                <a:gd name="connsiteX31" fmla="*/ 6539 w 10000"/>
                <a:gd name="connsiteY31" fmla="*/ 1819 h 10395"/>
                <a:gd name="connsiteX32" fmla="*/ 6297 w 10000"/>
                <a:gd name="connsiteY32" fmla="*/ 132 h 10395"/>
                <a:gd name="connsiteX33" fmla="*/ 5788 w 10000"/>
                <a:gd name="connsiteY33" fmla="*/ 236 h 10395"/>
                <a:gd name="connsiteX34" fmla="*/ 5098 w 10000"/>
                <a:gd name="connsiteY34" fmla="*/ 1334 h 10395"/>
                <a:gd name="connsiteX35" fmla="*/ 4490 w 10000"/>
                <a:gd name="connsiteY35" fmla="*/ 649 h 10395"/>
                <a:gd name="connsiteX36" fmla="*/ 3599 w 10000"/>
                <a:gd name="connsiteY36" fmla="*/ 555 h 10395"/>
                <a:gd name="connsiteX37" fmla="*/ 3492 w 10000"/>
                <a:gd name="connsiteY37" fmla="*/ 1854 h 10395"/>
                <a:gd name="connsiteX38" fmla="*/ 2720 w 10000"/>
                <a:gd name="connsiteY38" fmla="*/ 395 h 10395"/>
                <a:gd name="connsiteX0" fmla="*/ 2720 w 10000"/>
                <a:gd name="connsiteY0" fmla="*/ 395 h 10395"/>
                <a:gd name="connsiteX1" fmla="*/ 2228 w 10000"/>
                <a:gd name="connsiteY1" fmla="*/ 937 h 10395"/>
                <a:gd name="connsiteX2" fmla="*/ 918 w 10000"/>
                <a:gd name="connsiteY2" fmla="*/ 1044 h 10395"/>
                <a:gd name="connsiteX3" fmla="*/ 913 w 10000"/>
                <a:gd name="connsiteY3" fmla="*/ 3385 h 10395"/>
                <a:gd name="connsiteX4" fmla="*/ 697 w 10000"/>
                <a:gd name="connsiteY4" fmla="*/ 3043 h 10395"/>
                <a:gd name="connsiteX5" fmla="*/ 89 w 10000"/>
                <a:gd name="connsiteY5" fmla="*/ 3727 h 10395"/>
                <a:gd name="connsiteX6" fmla="*/ 18 w 10000"/>
                <a:gd name="connsiteY6" fmla="*/ 5437 h 10395"/>
                <a:gd name="connsiteX7" fmla="*/ 662 w 10000"/>
                <a:gd name="connsiteY7" fmla="*/ 7317 h 10395"/>
                <a:gd name="connsiteX8" fmla="*/ 1270 w 10000"/>
                <a:gd name="connsiteY8" fmla="*/ 6633 h 10395"/>
                <a:gd name="connsiteX9" fmla="*/ 1735 w 10000"/>
                <a:gd name="connsiteY9" fmla="*/ 8343 h 10395"/>
                <a:gd name="connsiteX10" fmla="*/ 2057 w 10000"/>
                <a:gd name="connsiteY10" fmla="*/ 9028 h 10395"/>
                <a:gd name="connsiteX11" fmla="*/ 2165 w 10000"/>
                <a:gd name="connsiteY11" fmla="*/ 9198 h 10395"/>
                <a:gd name="connsiteX12" fmla="*/ 2594 w 10000"/>
                <a:gd name="connsiteY12" fmla="*/ 8002 h 10395"/>
                <a:gd name="connsiteX13" fmla="*/ 3238 w 10000"/>
                <a:gd name="connsiteY13" fmla="*/ 9198 h 10395"/>
                <a:gd name="connsiteX14" fmla="*/ 3559 w 10000"/>
                <a:gd name="connsiteY14" fmla="*/ 9882 h 10395"/>
                <a:gd name="connsiteX15" fmla="*/ 4240 w 10000"/>
                <a:gd name="connsiteY15" fmla="*/ 8856 h 10395"/>
                <a:gd name="connsiteX16" fmla="*/ 5492 w 10000"/>
                <a:gd name="connsiteY16" fmla="*/ 10395 h 10395"/>
                <a:gd name="connsiteX17" fmla="*/ 5922 w 10000"/>
                <a:gd name="connsiteY17" fmla="*/ 7489 h 10395"/>
                <a:gd name="connsiteX18" fmla="*/ 6279 w 10000"/>
                <a:gd name="connsiteY18" fmla="*/ 8685 h 10395"/>
                <a:gd name="connsiteX19" fmla="*/ 6780 w 10000"/>
                <a:gd name="connsiteY19" fmla="*/ 9711 h 10395"/>
                <a:gd name="connsiteX20" fmla="*/ 7066 w 10000"/>
                <a:gd name="connsiteY20" fmla="*/ 9540 h 10395"/>
                <a:gd name="connsiteX21" fmla="*/ 7388 w 10000"/>
                <a:gd name="connsiteY21" fmla="*/ 7830 h 10395"/>
                <a:gd name="connsiteX22" fmla="*/ 7817 w 10000"/>
                <a:gd name="connsiteY22" fmla="*/ 8685 h 10395"/>
                <a:gd name="connsiteX23" fmla="*/ 7817 w 10000"/>
                <a:gd name="connsiteY23" fmla="*/ 6805 h 10395"/>
                <a:gd name="connsiteX24" fmla="*/ 8819 w 10000"/>
                <a:gd name="connsiteY24" fmla="*/ 7317 h 10395"/>
                <a:gd name="connsiteX25" fmla="*/ 10000 w 10000"/>
                <a:gd name="connsiteY25" fmla="*/ 5607 h 10395"/>
                <a:gd name="connsiteX26" fmla="*/ 9750 w 10000"/>
                <a:gd name="connsiteY26" fmla="*/ 4411 h 10395"/>
                <a:gd name="connsiteX27" fmla="*/ 9285 w 10000"/>
                <a:gd name="connsiteY27" fmla="*/ 5779 h 10395"/>
                <a:gd name="connsiteX28" fmla="*/ 8843 w 10000"/>
                <a:gd name="connsiteY28" fmla="*/ 3148 h 10395"/>
                <a:gd name="connsiteX29" fmla="*/ 7653 w 10000"/>
                <a:gd name="connsiteY29" fmla="*/ 2231 h 10395"/>
                <a:gd name="connsiteX30" fmla="*/ 7352 w 10000"/>
                <a:gd name="connsiteY30" fmla="*/ 1162 h 10395"/>
                <a:gd name="connsiteX31" fmla="*/ 6539 w 10000"/>
                <a:gd name="connsiteY31" fmla="*/ 1819 h 10395"/>
                <a:gd name="connsiteX32" fmla="*/ 6297 w 10000"/>
                <a:gd name="connsiteY32" fmla="*/ 132 h 10395"/>
                <a:gd name="connsiteX33" fmla="*/ 5788 w 10000"/>
                <a:gd name="connsiteY33" fmla="*/ 236 h 10395"/>
                <a:gd name="connsiteX34" fmla="*/ 5098 w 10000"/>
                <a:gd name="connsiteY34" fmla="*/ 1334 h 10395"/>
                <a:gd name="connsiteX35" fmla="*/ 4490 w 10000"/>
                <a:gd name="connsiteY35" fmla="*/ 649 h 10395"/>
                <a:gd name="connsiteX36" fmla="*/ 3599 w 10000"/>
                <a:gd name="connsiteY36" fmla="*/ 555 h 10395"/>
                <a:gd name="connsiteX37" fmla="*/ 3492 w 10000"/>
                <a:gd name="connsiteY37" fmla="*/ 1854 h 10395"/>
                <a:gd name="connsiteX38" fmla="*/ 2720 w 10000"/>
                <a:gd name="connsiteY38" fmla="*/ 395 h 10395"/>
                <a:gd name="connsiteX0" fmla="*/ 2720 w 10000"/>
                <a:gd name="connsiteY0" fmla="*/ 395 h 10395"/>
                <a:gd name="connsiteX1" fmla="*/ 2228 w 10000"/>
                <a:gd name="connsiteY1" fmla="*/ 937 h 10395"/>
                <a:gd name="connsiteX2" fmla="*/ 918 w 10000"/>
                <a:gd name="connsiteY2" fmla="*/ 1044 h 10395"/>
                <a:gd name="connsiteX3" fmla="*/ 913 w 10000"/>
                <a:gd name="connsiteY3" fmla="*/ 3385 h 10395"/>
                <a:gd name="connsiteX4" fmla="*/ 697 w 10000"/>
                <a:gd name="connsiteY4" fmla="*/ 3043 h 10395"/>
                <a:gd name="connsiteX5" fmla="*/ 89 w 10000"/>
                <a:gd name="connsiteY5" fmla="*/ 3727 h 10395"/>
                <a:gd name="connsiteX6" fmla="*/ 18 w 10000"/>
                <a:gd name="connsiteY6" fmla="*/ 5437 h 10395"/>
                <a:gd name="connsiteX7" fmla="*/ 662 w 10000"/>
                <a:gd name="connsiteY7" fmla="*/ 7317 h 10395"/>
                <a:gd name="connsiteX8" fmla="*/ 1270 w 10000"/>
                <a:gd name="connsiteY8" fmla="*/ 6633 h 10395"/>
                <a:gd name="connsiteX9" fmla="*/ 1735 w 10000"/>
                <a:gd name="connsiteY9" fmla="*/ 8343 h 10395"/>
                <a:gd name="connsiteX10" fmla="*/ 2057 w 10000"/>
                <a:gd name="connsiteY10" fmla="*/ 9028 h 10395"/>
                <a:gd name="connsiteX11" fmla="*/ 2165 w 10000"/>
                <a:gd name="connsiteY11" fmla="*/ 9198 h 10395"/>
                <a:gd name="connsiteX12" fmla="*/ 2594 w 10000"/>
                <a:gd name="connsiteY12" fmla="*/ 8002 h 10395"/>
                <a:gd name="connsiteX13" fmla="*/ 3238 w 10000"/>
                <a:gd name="connsiteY13" fmla="*/ 9198 h 10395"/>
                <a:gd name="connsiteX14" fmla="*/ 3559 w 10000"/>
                <a:gd name="connsiteY14" fmla="*/ 9882 h 10395"/>
                <a:gd name="connsiteX15" fmla="*/ 4240 w 10000"/>
                <a:gd name="connsiteY15" fmla="*/ 8856 h 10395"/>
                <a:gd name="connsiteX16" fmla="*/ 5492 w 10000"/>
                <a:gd name="connsiteY16" fmla="*/ 10395 h 10395"/>
                <a:gd name="connsiteX17" fmla="*/ 5922 w 10000"/>
                <a:gd name="connsiteY17" fmla="*/ 7489 h 10395"/>
                <a:gd name="connsiteX18" fmla="*/ 6279 w 10000"/>
                <a:gd name="connsiteY18" fmla="*/ 8685 h 10395"/>
                <a:gd name="connsiteX19" fmla="*/ 6780 w 10000"/>
                <a:gd name="connsiteY19" fmla="*/ 9711 h 10395"/>
                <a:gd name="connsiteX20" fmla="*/ 7066 w 10000"/>
                <a:gd name="connsiteY20" fmla="*/ 9540 h 10395"/>
                <a:gd name="connsiteX21" fmla="*/ 7388 w 10000"/>
                <a:gd name="connsiteY21" fmla="*/ 7830 h 10395"/>
                <a:gd name="connsiteX22" fmla="*/ 7817 w 10000"/>
                <a:gd name="connsiteY22" fmla="*/ 8685 h 10395"/>
                <a:gd name="connsiteX23" fmla="*/ 7817 w 10000"/>
                <a:gd name="connsiteY23" fmla="*/ 6805 h 10395"/>
                <a:gd name="connsiteX24" fmla="*/ 8819 w 10000"/>
                <a:gd name="connsiteY24" fmla="*/ 7317 h 10395"/>
                <a:gd name="connsiteX25" fmla="*/ 10000 w 10000"/>
                <a:gd name="connsiteY25" fmla="*/ 5607 h 10395"/>
                <a:gd name="connsiteX26" fmla="*/ 9750 w 10000"/>
                <a:gd name="connsiteY26" fmla="*/ 4411 h 10395"/>
                <a:gd name="connsiteX27" fmla="*/ 9285 w 10000"/>
                <a:gd name="connsiteY27" fmla="*/ 5779 h 10395"/>
                <a:gd name="connsiteX28" fmla="*/ 8843 w 10000"/>
                <a:gd name="connsiteY28" fmla="*/ 3148 h 10395"/>
                <a:gd name="connsiteX29" fmla="*/ 7653 w 10000"/>
                <a:gd name="connsiteY29" fmla="*/ 2231 h 10395"/>
                <a:gd name="connsiteX30" fmla="*/ 7352 w 10000"/>
                <a:gd name="connsiteY30" fmla="*/ 1162 h 10395"/>
                <a:gd name="connsiteX31" fmla="*/ 6539 w 10000"/>
                <a:gd name="connsiteY31" fmla="*/ 1819 h 10395"/>
                <a:gd name="connsiteX32" fmla="*/ 6297 w 10000"/>
                <a:gd name="connsiteY32" fmla="*/ 132 h 10395"/>
                <a:gd name="connsiteX33" fmla="*/ 5788 w 10000"/>
                <a:gd name="connsiteY33" fmla="*/ 236 h 10395"/>
                <a:gd name="connsiteX34" fmla="*/ 5098 w 10000"/>
                <a:gd name="connsiteY34" fmla="*/ 1334 h 10395"/>
                <a:gd name="connsiteX35" fmla="*/ 4490 w 10000"/>
                <a:gd name="connsiteY35" fmla="*/ 649 h 10395"/>
                <a:gd name="connsiteX36" fmla="*/ 3599 w 10000"/>
                <a:gd name="connsiteY36" fmla="*/ 555 h 10395"/>
                <a:gd name="connsiteX37" fmla="*/ 3492 w 10000"/>
                <a:gd name="connsiteY37" fmla="*/ 1854 h 10395"/>
                <a:gd name="connsiteX38" fmla="*/ 2720 w 10000"/>
                <a:gd name="connsiteY38" fmla="*/ 395 h 10395"/>
                <a:gd name="connsiteX0" fmla="*/ 2720 w 9790"/>
                <a:gd name="connsiteY0" fmla="*/ 395 h 10395"/>
                <a:gd name="connsiteX1" fmla="*/ 2228 w 9790"/>
                <a:gd name="connsiteY1" fmla="*/ 937 h 10395"/>
                <a:gd name="connsiteX2" fmla="*/ 918 w 9790"/>
                <a:gd name="connsiteY2" fmla="*/ 1044 h 10395"/>
                <a:gd name="connsiteX3" fmla="*/ 913 w 9790"/>
                <a:gd name="connsiteY3" fmla="*/ 3385 h 10395"/>
                <a:gd name="connsiteX4" fmla="*/ 697 w 9790"/>
                <a:gd name="connsiteY4" fmla="*/ 3043 h 10395"/>
                <a:gd name="connsiteX5" fmla="*/ 89 w 9790"/>
                <a:gd name="connsiteY5" fmla="*/ 3727 h 10395"/>
                <a:gd name="connsiteX6" fmla="*/ 18 w 9790"/>
                <a:gd name="connsiteY6" fmla="*/ 5437 h 10395"/>
                <a:gd name="connsiteX7" fmla="*/ 662 w 9790"/>
                <a:gd name="connsiteY7" fmla="*/ 7317 h 10395"/>
                <a:gd name="connsiteX8" fmla="*/ 1270 w 9790"/>
                <a:gd name="connsiteY8" fmla="*/ 6633 h 10395"/>
                <a:gd name="connsiteX9" fmla="*/ 1735 w 9790"/>
                <a:gd name="connsiteY9" fmla="*/ 8343 h 10395"/>
                <a:gd name="connsiteX10" fmla="*/ 2057 w 9790"/>
                <a:gd name="connsiteY10" fmla="*/ 9028 h 10395"/>
                <a:gd name="connsiteX11" fmla="*/ 2165 w 9790"/>
                <a:gd name="connsiteY11" fmla="*/ 9198 h 10395"/>
                <a:gd name="connsiteX12" fmla="*/ 2594 w 9790"/>
                <a:gd name="connsiteY12" fmla="*/ 8002 h 10395"/>
                <a:gd name="connsiteX13" fmla="*/ 3238 w 9790"/>
                <a:gd name="connsiteY13" fmla="*/ 9198 h 10395"/>
                <a:gd name="connsiteX14" fmla="*/ 3559 w 9790"/>
                <a:gd name="connsiteY14" fmla="*/ 9882 h 10395"/>
                <a:gd name="connsiteX15" fmla="*/ 4240 w 9790"/>
                <a:gd name="connsiteY15" fmla="*/ 8856 h 10395"/>
                <a:gd name="connsiteX16" fmla="*/ 5492 w 9790"/>
                <a:gd name="connsiteY16" fmla="*/ 10395 h 10395"/>
                <a:gd name="connsiteX17" fmla="*/ 5922 w 9790"/>
                <a:gd name="connsiteY17" fmla="*/ 7489 h 10395"/>
                <a:gd name="connsiteX18" fmla="*/ 6279 w 9790"/>
                <a:gd name="connsiteY18" fmla="*/ 8685 h 10395"/>
                <a:gd name="connsiteX19" fmla="*/ 6780 w 9790"/>
                <a:gd name="connsiteY19" fmla="*/ 9711 h 10395"/>
                <a:gd name="connsiteX20" fmla="*/ 7066 w 9790"/>
                <a:gd name="connsiteY20" fmla="*/ 9540 h 10395"/>
                <a:gd name="connsiteX21" fmla="*/ 7388 w 9790"/>
                <a:gd name="connsiteY21" fmla="*/ 7830 h 10395"/>
                <a:gd name="connsiteX22" fmla="*/ 7817 w 9790"/>
                <a:gd name="connsiteY22" fmla="*/ 8685 h 10395"/>
                <a:gd name="connsiteX23" fmla="*/ 7817 w 9790"/>
                <a:gd name="connsiteY23" fmla="*/ 6805 h 10395"/>
                <a:gd name="connsiteX24" fmla="*/ 8819 w 9790"/>
                <a:gd name="connsiteY24" fmla="*/ 7317 h 10395"/>
                <a:gd name="connsiteX25" fmla="*/ 9574 w 9790"/>
                <a:gd name="connsiteY25" fmla="*/ 6497 h 10395"/>
                <a:gd name="connsiteX26" fmla="*/ 9750 w 9790"/>
                <a:gd name="connsiteY26" fmla="*/ 4411 h 10395"/>
                <a:gd name="connsiteX27" fmla="*/ 9285 w 9790"/>
                <a:gd name="connsiteY27" fmla="*/ 5779 h 10395"/>
                <a:gd name="connsiteX28" fmla="*/ 8843 w 9790"/>
                <a:gd name="connsiteY28" fmla="*/ 3148 h 10395"/>
                <a:gd name="connsiteX29" fmla="*/ 7653 w 9790"/>
                <a:gd name="connsiteY29" fmla="*/ 2231 h 10395"/>
                <a:gd name="connsiteX30" fmla="*/ 7352 w 9790"/>
                <a:gd name="connsiteY30" fmla="*/ 1162 h 10395"/>
                <a:gd name="connsiteX31" fmla="*/ 6539 w 9790"/>
                <a:gd name="connsiteY31" fmla="*/ 1819 h 10395"/>
                <a:gd name="connsiteX32" fmla="*/ 6297 w 9790"/>
                <a:gd name="connsiteY32" fmla="*/ 132 h 10395"/>
                <a:gd name="connsiteX33" fmla="*/ 5788 w 9790"/>
                <a:gd name="connsiteY33" fmla="*/ 236 h 10395"/>
                <a:gd name="connsiteX34" fmla="*/ 5098 w 9790"/>
                <a:gd name="connsiteY34" fmla="*/ 1334 h 10395"/>
                <a:gd name="connsiteX35" fmla="*/ 4490 w 9790"/>
                <a:gd name="connsiteY35" fmla="*/ 649 h 10395"/>
                <a:gd name="connsiteX36" fmla="*/ 3599 w 9790"/>
                <a:gd name="connsiteY36" fmla="*/ 555 h 10395"/>
                <a:gd name="connsiteX37" fmla="*/ 3492 w 9790"/>
                <a:gd name="connsiteY37" fmla="*/ 1854 h 10395"/>
                <a:gd name="connsiteX38" fmla="*/ 2720 w 9790"/>
                <a:gd name="connsiteY38" fmla="*/ 395 h 10395"/>
                <a:gd name="connsiteX0" fmla="*/ 2778 w 10000"/>
                <a:gd name="connsiteY0" fmla="*/ 380 h 10000"/>
                <a:gd name="connsiteX1" fmla="*/ 2276 w 10000"/>
                <a:gd name="connsiteY1" fmla="*/ 901 h 10000"/>
                <a:gd name="connsiteX2" fmla="*/ 938 w 10000"/>
                <a:gd name="connsiteY2" fmla="*/ 1004 h 10000"/>
                <a:gd name="connsiteX3" fmla="*/ 933 w 10000"/>
                <a:gd name="connsiteY3" fmla="*/ 3256 h 10000"/>
                <a:gd name="connsiteX4" fmla="*/ 712 w 10000"/>
                <a:gd name="connsiteY4" fmla="*/ 2927 h 10000"/>
                <a:gd name="connsiteX5" fmla="*/ 91 w 10000"/>
                <a:gd name="connsiteY5" fmla="*/ 3585 h 10000"/>
                <a:gd name="connsiteX6" fmla="*/ 18 w 10000"/>
                <a:gd name="connsiteY6" fmla="*/ 5230 h 10000"/>
                <a:gd name="connsiteX7" fmla="*/ 676 w 10000"/>
                <a:gd name="connsiteY7" fmla="*/ 7039 h 10000"/>
                <a:gd name="connsiteX8" fmla="*/ 1297 w 10000"/>
                <a:gd name="connsiteY8" fmla="*/ 6381 h 10000"/>
                <a:gd name="connsiteX9" fmla="*/ 1772 w 10000"/>
                <a:gd name="connsiteY9" fmla="*/ 8026 h 10000"/>
                <a:gd name="connsiteX10" fmla="*/ 2101 w 10000"/>
                <a:gd name="connsiteY10" fmla="*/ 8685 h 10000"/>
                <a:gd name="connsiteX11" fmla="*/ 2211 w 10000"/>
                <a:gd name="connsiteY11" fmla="*/ 8848 h 10000"/>
                <a:gd name="connsiteX12" fmla="*/ 2650 w 10000"/>
                <a:gd name="connsiteY12" fmla="*/ 7698 h 10000"/>
                <a:gd name="connsiteX13" fmla="*/ 3307 w 10000"/>
                <a:gd name="connsiteY13" fmla="*/ 8848 h 10000"/>
                <a:gd name="connsiteX14" fmla="*/ 3635 w 10000"/>
                <a:gd name="connsiteY14" fmla="*/ 9506 h 10000"/>
                <a:gd name="connsiteX15" fmla="*/ 4331 w 10000"/>
                <a:gd name="connsiteY15" fmla="*/ 8519 h 10000"/>
                <a:gd name="connsiteX16" fmla="*/ 5610 w 10000"/>
                <a:gd name="connsiteY16" fmla="*/ 10000 h 10000"/>
                <a:gd name="connsiteX17" fmla="*/ 6049 w 10000"/>
                <a:gd name="connsiteY17" fmla="*/ 7204 h 10000"/>
                <a:gd name="connsiteX18" fmla="*/ 6414 w 10000"/>
                <a:gd name="connsiteY18" fmla="*/ 8355 h 10000"/>
                <a:gd name="connsiteX19" fmla="*/ 6925 w 10000"/>
                <a:gd name="connsiteY19" fmla="*/ 9342 h 10000"/>
                <a:gd name="connsiteX20" fmla="*/ 7218 w 10000"/>
                <a:gd name="connsiteY20" fmla="*/ 9177 h 10000"/>
                <a:gd name="connsiteX21" fmla="*/ 7546 w 10000"/>
                <a:gd name="connsiteY21" fmla="*/ 7532 h 10000"/>
                <a:gd name="connsiteX22" fmla="*/ 7985 w 10000"/>
                <a:gd name="connsiteY22" fmla="*/ 8355 h 10000"/>
                <a:gd name="connsiteX23" fmla="*/ 7985 w 10000"/>
                <a:gd name="connsiteY23" fmla="*/ 6546 h 10000"/>
                <a:gd name="connsiteX24" fmla="*/ 9008 w 10000"/>
                <a:gd name="connsiteY24" fmla="*/ 7039 h 10000"/>
                <a:gd name="connsiteX25" fmla="*/ 9779 w 10000"/>
                <a:gd name="connsiteY25" fmla="*/ 6250 h 10000"/>
                <a:gd name="connsiteX26" fmla="*/ 9959 w 10000"/>
                <a:gd name="connsiteY26" fmla="*/ 4243 h 10000"/>
                <a:gd name="connsiteX27" fmla="*/ 9115 w 10000"/>
                <a:gd name="connsiteY27" fmla="*/ 4724 h 10000"/>
                <a:gd name="connsiteX28" fmla="*/ 9033 w 10000"/>
                <a:gd name="connsiteY28" fmla="*/ 3028 h 10000"/>
                <a:gd name="connsiteX29" fmla="*/ 7817 w 10000"/>
                <a:gd name="connsiteY29" fmla="*/ 2146 h 10000"/>
                <a:gd name="connsiteX30" fmla="*/ 7510 w 10000"/>
                <a:gd name="connsiteY30" fmla="*/ 1118 h 10000"/>
                <a:gd name="connsiteX31" fmla="*/ 6679 w 10000"/>
                <a:gd name="connsiteY31" fmla="*/ 1750 h 10000"/>
                <a:gd name="connsiteX32" fmla="*/ 6432 w 10000"/>
                <a:gd name="connsiteY32" fmla="*/ 127 h 10000"/>
                <a:gd name="connsiteX33" fmla="*/ 5912 w 10000"/>
                <a:gd name="connsiteY33" fmla="*/ 227 h 10000"/>
                <a:gd name="connsiteX34" fmla="*/ 5207 w 10000"/>
                <a:gd name="connsiteY34" fmla="*/ 1283 h 10000"/>
                <a:gd name="connsiteX35" fmla="*/ 4586 w 10000"/>
                <a:gd name="connsiteY35" fmla="*/ 624 h 10000"/>
                <a:gd name="connsiteX36" fmla="*/ 3676 w 10000"/>
                <a:gd name="connsiteY36" fmla="*/ 534 h 10000"/>
                <a:gd name="connsiteX37" fmla="*/ 3567 w 10000"/>
                <a:gd name="connsiteY37" fmla="*/ 1784 h 10000"/>
                <a:gd name="connsiteX38" fmla="*/ 2778 w 10000"/>
                <a:gd name="connsiteY38" fmla="*/ 380 h 10000"/>
                <a:gd name="connsiteX0" fmla="*/ 2778 w 10000"/>
                <a:gd name="connsiteY0" fmla="*/ 380 h 10000"/>
                <a:gd name="connsiteX1" fmla="*/ 2276 w 10000"/>
                <a:gd name="connsiteY1" fmla="*/ 901 h 10000"/>
                <a:gd name="connsiteX2" fmla="*/ 938 w 10000"/>
                <a:gd name="connsiteY2" fmla="*/ 1004 h 10000"/>
                <a:gd name="connsiteX3" fmla="*/ 933 w 10000"/>
                <a:gd name="connsiteY3" fmla="*/ 3256 h 10000"/>
                <a:gd name="connsiteX4" fmla="*/ 712 w 10000"/>
                <a:gd name="connsiteY4" fmla="*/ 2927 h 10000"/>
                <a:gd name="connsiteX5" fmla="*/ 91 w 10000"/>
                <a:gd name="connsiteY5" fmla="*/ 3585 h 10000"/>
                <a:gd name="connsiteX6" fmla="*/ 18 w 10000"/>
                <a:gd name="connsiteY6" fmla="*/ 5230 h 10000"/>
                <a:gd name="connsiteX7" fmla="*/ 676 w 10000"/>
                <a:gd name="connsiteY7" fmla="*/ 7039 h 10000"/>
                <a:gd name="connsiteX8" fmla="*/ 1297 w 10000"/>
                <a:gd name="connsiteY8" fmla="*/ 6381 h 10000"/>
                <a:gd name="connsiteX9" fmla="*/ 1772 w 10000"/>
                <a:gd name="connsiteY9" fmla="*/ 8026 h 10000"/>
                <a:gd name="connsiteX10" fmla="*/ 2101 w 10000"/>
                <a:gd name="connsiteY10" fmla="*/ 8685 h 10000"/>
                <a:gd name="connsiteX11" fmla="*/ 2211 w 10000"/>
                <a:gd name="connsiteY11" fmla="*/ 8848 h 10000"/>
                <a:gd name="connsiteX12" fmla="*/ 2650 w 10000"/>
                <a:gd name="connsiteY12" fmla="*/ 7698 h 10000"/>
                <a:gd name="connsiteX13" fmla="*/ 3307 w 10000"/>
                <a:gd name="connsiteY13" fmla="*/ 8848 h 10000"/>
                <a:gd name="connsiteX14" fmla="*/ 3635 w 10000"/>
                <a:gd name="connsiteY14" fmla="*/ 9506 h 10000"/>
                <a:gd name="connsiteX15" fmla="*/ 4331 w 10000"/>
                <a:gd name="connsiteY15" fmla="*/ 8519 h 10000"/>
                <a:gd name="connsiteX16" fmla="*/ 5610 w 10000"/>
                <a:gd name="connsiteY16" fmla="*/ 10000 h 10000"/>
                <a:gd name="connsiteX17" fmla="*/ 6049 w 10000"/>
                <a:gd name="connsiteY17" fmla="*/ 7204 h 10000"/>
                <a:gd name="connsiteX18" fmla="*/ 6414 w 10000"/>
                <a:gd name="connsiteY18" fmla="*/ 8355 h 10000"/>
                <a:gd name="connsiteX19" fmla="*/ 6925 w 10000"/>
                <a:gd name="connsiteY19" fmla="*/ 9342 h 10000"/>
                <a:gd name="connsiteX20" fmla="*/ 7218 w 10000"/>
                <a:gd name="connsiteY20" fmla="*/ 9177 h 10000"/>
                <a:gd name="connsiteX21" fmla="*/ 7546 w 10000"/>
                <a:gd name="connsiteY21" fmla="*/ 7532 h 10000"/>
                <a:gd name="connsiteX22" fmla="*/ 7985 w 10000"/>
                <a:gd name="connsiteY22" fmla="*/ 8355 h 10000"/>
                <a:gd name="connsiteX23" fmla="*/ 8337 w 10000"/>
                <a:gd name="connsiteY23" fmla="*/ 6943 h 10000"/>
                <a:gd name="connsiteX24" fmla="*/ 9008 w 10000"/>
                <a:gd name="connsiteY24" fmla="*/ 7039 h 10000"/>
                <a:gd name="connsiteX25" fmla="*/ 9779 w 10000"/>
                <a:gd name="connsiteY25" fmla="*/ 6250 h 10000"/>
                <a:gd name="connsiteX26" fmla="*/ 9959 w 10000"/>
                <a:gd name="connsiteY26" fmla="*/ 4243 h 10000"/>
                <a:gd name="connsiteX27" fmla="*/ 9115 w 10000"/>
                <a:gd name="connsiteY27" fmla="*/ 4724 h 10000"/>
                <a:gd name="connsiteX28" fmla="*/ 9033 w 10000"/>
                <a:gd name="connsiteY28" fmla="*/ 3028 h 10000"/>
                <a:gd name="connsiteX29" fmla="*/ 7817 w 10000"/>
                <a:gd name="connsiteY29" fmla="*/ 2146 h 10000"/>
                <a:gd name="connsiteX30" fmla="*/ 7510 w 10000"/>
                <a:gd name="connsiteY30" fmla="*/ 1118 h 10000"/>
                <a:gd name="connsiteX31" fmla="*/ 6679 w 10000"/>
                <a:gd name="connsiteY31" fmla="*/ 1750 h 10000"/>
                <a:gd name="connsiteX32" fmla="*/ 6432 w 10000"/>
                <a:gd name="connsiteY32" fmla="*/ 127 h 10000"/>
                <a:gd name="connsiteX33" fmla="*/ 5912 w 10000"/>
                <a:gd name="connsiteY33" fmla="*/ 227 h 10000"/>
                <a:gd name="connsiteX34" fmla="*/ 5207 w 10000"/>
                <a:gd name="connsiteY34" fmla="*/ 1283 h 10000"/>
                <a:gd name="connsiteX35" fmla="*/ 4586 w 10000"/>
                <a:gd name="connsiteY35" fmla="*/ 624 h 10000"/>
                <a:gd name="connsiteX36" fmla="*/ 3676 w 10000"/>
                <a:gd name="connsiteY36" fmla="*/ 534 h 10000"/>
                <a:gd name="connsiteX37" fmla="*/ 3567 w 10000"/>
                <a:gd name="connsiteY37" fmla="*/ 1784 h 10000"/>
                <a:gd name="connsiteX38" fmla="*/ 2778 w 10000"/>
                <a:gd name="connsiteY38" fmla="*/ 380 h 10000"/>
                <a:gd name="connsiteX0" fmla="*/ 2778 w 10000"/>
                <a:gd name="connsiteY0" fmla="*/ 380 h 10002"/>
                <a:gd name="connsiteX1" fmla="*/ 2276 w 10000"/>
                <a:gd name="connsiteY1" fmla="*/ 901 h 10002"/>
                <a:gd name="connsiteX2" fmla="*/ 938 w 10000"/>
                <a:gd name="connsiteY2" fmla="*/ 1004 h 10002"/>
                <a:gd name="connsiteX3" fmla="*/ 933 w 10000"/>
                <a:gd name="connsiteY3" fmla="*/ 3256 h 10002"/>
                <a:gd name="connsiteX4" fmla="*/ 712 w 10000"/>
                <a:gd name="connsiteY4" fmla="*/ 2927 h 10002"/>
                <a:gd name="connsiteX5" fmla="*/ 91 w 10000"/>
                <a:gd name="connsiteY5" fmla="*/ 3585 h 10002"/>
                <a:gd name="connsiteX6" fmla="*/ 18 w 10000"/>
                <a:gd name="connsiteY6" fmla="*/ 5230 h 10002"/>
                <a:gd name="connsiteX7" fmla="*/ 676 w 10000"/>
                <a:gd name="connsiteY7" fmla="*/ 7039 h 10002"/>
                <a:gd name="connsiteX8" fmla="*/ 1297 w 10000"/>
                <a:gd name="connsiteY8" fmla="*/ 6381 h 10002"/>
                <a:gd name="connsiteX9" fmla="*/ 1772 w 10000"/>
                <a:gd name="connsiteY9" fmla="*/ 8026 h 10002"/>
                <a:gd name="connsiteX10" fmla="*/ 2101 w 10000"/>
                <a:gd name="connsiteY10" fmla="*/ 8685 h 10002"/>
                <a:gd name="connsiteX11" fmla="*/ 2211 w 10000"/>
                <a:gd name="connsiteY11" fmla="*/ 8848 h 10002"/>
                <a:gd name="connsiteX12" fmla="*/ 2650 w 10000"/>
                <a:gd name="connsiteY12" fmla="*/ 7698 h 10002"/>
                <a:gd name="connsiteX13" fmla="*/ 3307 w 10000"/>
                <a:gd name="connsiteY13" fmla="*/ 8848 h 10002"/>
                <a:gd name="connsiteX14" fmla="*/ 3635 w 10000"/>
                <a:gd name="connsiteY14" fmla="*/ 9506 h 10002"/>
                <a:gd name="connsiteX15" fmla="*/ 4331 w 10000"/>
                <a:gd name="connsiteY15" fmla="*/ 8519 h 10002"/>
                <a:gd name="connsiteX16" fmla="*/ 5610 w 10000"/>
                <a:gd name="connsiteY16" fmla="*/ 10000 h 10002"/>
                <a:gd name="connsiteX17" fmla="*/ 6300 w 10000"/>
                <a:gd name="connsiteY17" fmla="*/ 8123 h 10002"/>
                <a:gd name="connsiteX18" fmla="*/ 6414 w 10000"/>
                <a:gd name="connsiteY18" fmla="*/ 8355 h 10002"/>
                <a:gd name="connsiteX19" fmla="*/ 6925 w 10000"/>
                <a:gd name="connsiteY19" fmla="*/ 9342 h 10002"/>
                <a:gd name="connsiteX20" fmla="*/ 7218 w 10000"/>
                <a:gd name="connsiteY20" fmla="*/ 9177 h 10002"/>
                <a:gd name="connsiteX21" fmla="*/ 7546 w 10000"/>
                <a:gd name="connsiteY21" fmla="*/ 7532 h 10002"/>
                <a:gd name="connsiteX22" fmla="*/ 7985 w 10000"/>
                <a:gd name="connsiteY22" fmla="*/ 8355 h 10002"/>
                <a:gd name="connsiteX23" fmla="*/ 8337 w 10000"/>
                <a:gd name="connsiteY23" fmla="*/ 6943 h 10002"/>
                <a:gd name="connsiteX24" fmla="*/ 9008 w 10000"/>
                <a:gd name="connsiteY24" fmla="*/ 7039 h 10002"/>
                <a:gd name="connsiteX25" fmla="*/ 9779 w 10000"/>
                <a:gd name="connsiteY25" fmla="*/ 6250 h 10002"/>
                <a:gd name="connsiteX26" fmla="*/ 9959 w 10000"/>
                <a:gd name="connsiteY26" fmla="*/ 4243 h 10002"/>
                <a:gd name="connsiteX27" fmla="*/ 9115 w 10000"/>
                <a:gd name="connsiteY27" fmla="*/ 4724 h 10002"/>
                <a:gd name="connsiteX28" fmla="*/ 9033 w 10000"/>
                <a:gd name="connsiteY28" fmla="*/ 3028 h 10002"/>
                <a:gd name="connsiteX29" fmla="*/ 7817 w 10000"/>
                <a:gd name="connsiteY29" fmla="*/ 2146 h 10002"/>
                <a:gd name="connsiteX30" fmla="*/ 7510 w 10000"/>
                <a:gd name="connsiteY30" fmla="*/ 1118 h 10002"/>
                <a:gd name="connsiteX31" fmla="*/ 6679 w 10000"/>
                <a:gd name="connsiteY31" fmla="*/ 1750 h 10002"/>
                <a:gd name="connsiteX32" fmla="*/ 6432 w 10000"/>
                <a:gd name="connsiteY32" fmla="*/ 127 h 10002"/>
                <a:gd name="connsiteX33" fmla="*/ 5912 w 10000"/>
                <a:gd name="connsiteY33" fmla="*/ 227 h 10002"/>
                <a:gd name="connsiteX34" fmla="*/ 5207 w 10000"/>
                <a:gd name="connsiteY34" fmla="*/ 1283 h 10002"/>
                <a:gd name="connsiteX35" fmla="*/ 4586 w 10000"/>
                <a:gd name="connsiteY35" fmla="*/ 624 h 10002"/>
                <a:gd name="connsiteX36" fmla="*/ 3676 w 10000"/>
                <a:gd name="connsiteY36" fmla="*/ 534 h 10002"/>
                <a:gd name="connsiteX37" fmla="*/ 3567 w 10000"/>
                <a:gd name="connsiteY37" fmla="*/ 1784 h 10002"/>
                <a:gd name="connsiteX38" fmla="*/ 2778 w 10000"/>
                <a:gd name="connsiteY38" fmla="*/ 380 h 10002"/>
                <a:gd name="connsiteX0" fmla="*/ 2778 w 10000"/>
                <a:gd name="connsiteY0" fmla="*/ 380 h 9506"/>
                <a:gd name="connsiteX1" fmla="*/ 2276 w 10000"/>
                <a:gd name="connsiteY1" fmla="*/ 901 h 9506"/>
                <a:gd name="connsiteX2" fmla="*/ 938 w 10000"/>
                <a:gd name="connsiteY2" fmla="*/ 1004 h 9506"/>
                <a:gd name="connsiteX3" fmla="*/ 933 w 10000"/>
                <a:gd name="connsiteY3" fmla="*/ 3256 h 9506"/>
                <a:gd name="connsiteX4" fmla="*/ 712 w 10000"/>
                <a:gd name="connsiteY4" fmla="*/ 2927 h 9506"/>
                <a:gd name="connsiteX5" fmla="*/ 91 w 10000"/>
                <a:gd name="connsiteY5" fmla="*/ 3585 h 9506"/>
                <a:gd name="connsiteX6" fmla="*/ 18 w 10000"/>
                <a:gd name="connsiteY6" fmla="*/ 5230 h 9506"/>
                <a:gd name="connsiteX7" fmla="*/ 676 w 10000"/>
                <a:gd name="connsiteY7" fmla="*/ 7039 h 9506"/>
                <a:gd name="connsiteX8" fmla="*/ 1297 w 10000"/>
                <a:gd name="connsiteY8" fmla="*/ 6381 h 9506"/>
                <a:gd name="connsiteX9" fmla="*/ 1772 w 10000"/>
                <a:gd name="connsiteY9" fmla="*/ 8026 h 9506"/>
                <a:gd name="connsiteX10" fmla="*/ 2101 w 10000"/>
                <a:gd name="connsiteY10" fmla="*/ 8685 h 9506"/>
                <a:gd name="connsiteX11" fmla="*/ 2211 w 10000"/>
                <a:gd name="connsiteY11" fmla="*/ 8848 h 9506"/>
                <a:gd name="connsiteX12" fmla="*/ 2650 w 10000"/>
                <a:gd name="connsiteY12" fmla="*/ 7698 h 9506"/>
                <a:gd name="connsiteX13" fmla="*/ 3307 w 10000"/>
                <a:gd name="connsiteY13" fmla="*/ 8848 h 9506"/>
                <a:gd name="connsiteX14" fmla="*/ 3635 w 10000"/>
                <a:gd name="connsiteY14" fmla="*/ 9506 h 9506"/>
                <a:gd name="connsiteX15" fmla="*/ 4331 w 10000"/>
                <a:gd name="connsiteY15" fmla="*/ 8519 h 9506"/>
                <a:gd name="connsiteX16" fmla="*/ 5509 w 10000"/>
                <a:gd name="connsiteY16" fmla="*/ 9165 h 9506"/>
                <a:gd name="connsiteX17" fmla="*/ 6300 w 10000"/>
                <a:gd name="connsiteY17" fmla="*/ 8123 h 9506"/>
                <a:gd name="connsiteX18" fmla="*/ 6414 w 10000"/>
                <a:gd name="connsiteY18" fmla="*/ 8355 h 9506"/>
                <a:gd name="connsiteX19" fmla="*/ 6925 w 10000"/>
                <a:gd name="connsiteY19" fmla="*/ 9342 h 9506"/>
                <a:gd name="connsiteX20" fmla="*/ 7218 w 10000"/>
                <a:gd name="connsiteY20" fmla="*/ 9177 h 9506"/>
                <a:gd name="connsiteX21" fmla="*/ 7546 w 10000"/>
                <a:gd name="connsiteY21" fmla="*/ 7532 h 9506"/>
                <a:gd name="connsiteX22" fmla="*/ 7985 w 10000"/>
                <a:gd name="connsiteY22" fmla="*/ 8355 h 9506"/>
                <a:gd name="connsiteX23" fmla="*/ 8337 w 10000"/>
                <a:gd name="connsiteY23" fmla="*/ 6943 h 9506"/>
                <a:gd name="connsiteX24" fmla="*/ 9008 w 10000"/>
                <a:gd name="connsiteY24" fmla="*/ 7039 h 9506"/>
                <a:gd name="connsiteX25" fmla="*/ 9779 w 10000"/>
                <a:gd name="connsiteY25" fmla="*/ 6250 h 9506"/>
                <a:gd name="connsiteX26" fmla="*/ 9959 w 10000"/>
                <a:gd name="connsiteY26" fmla="*/ 4243 h 9506"/>
                <a:gd name="connsiteX27" fmla="*/ 9115 w 10000"/>
                <a:gd name="connsiteY27" fmla="*/ 4724 h 9506"/>
                <a:gd name="connsiteX28" fmla="*/ 9033 w 10000"/>
                <a:gd name="connsiteY28" fmla="*/ 3028 h 9506"/>
                <a:gd name="connsiteX29" fmla="*/ 7817 w 10000"/>
                <a:gd name="connsiteY29" fmla="*/ 2146 h 9506"/>
                <a:gd name="connsiteX30" fmla="*/ 7510 w 10000"/>
                <a:gd name="connsiteY30" fmla="*/ 1118 h 9506"/>
                <a:gd name="connsiteX31" fmla="*/ 6679 w 10000"/>
                <a:gd name="connsiteY31" fmla="*/ 1750 h 9506"/>
                <a:gd name="connsiteX32" fmla="*/ 6432 w 10000"/>
                <a:gd name="connsiteY32" fmla="*/ 127 h 9506"/>
                <a:gd name="connsiteX33" fmla="*/ 5912 w 10000"/>
                <a:gd name="connsiteY33" fmla="*/ 227 h 9506"/>
                <a:gd name="connsiteX34" fmla="*/ 5207 w 10000"/>
                <a:gd name="connsiteY34" fmla="*/ 1283 h 9506"/>
                <a:gd name="connsiteX35" fmla="*/ 4586 w 10000"/>
                <a:gd name="connsiteY35" fmla="*/ 624 h 9506"/>
                <a:gd name="connsiteX36" fmla="*/ 3676 w 10000"/>
                <a:gd name="connsiteY36" fmla="*/ 534 h 9506"/>
                <a:gd name="connsiteX37" fmla="*/ 3567 w 10000"/>
                <a:gd name="connsiteY37" fmla="*/ 1784 h 9506"/>
                <a:gd name="connsiteX38" fmla="*/ 2778 w 10000"/>
                <a:gd name="connsiteY38" fmla="*/ 380 h 9506"/>
                <a:gd name="connsiteX0" fmla="*/ 2778 w 10000"/>
                <a:gd name="connsiteY0" fmla="*/ 400 h 10000"/>
                <a:gd name="connsiteX1" fmla="*/ 2276 w 10000"/>
                <a:gd name="connsiteY1" fmla="*/ 948 h 10000"/>
                <a:gd name="connsiteX2" fmla="*/ 938 w 10000"/>
                <a:gd name="connsiteY2" fmla="*/ 1056 h 10000"/>
                <a:gd name="connsiteX3" fmla="*/ 933 w 10000"/>
                <a:gd name="connsiteY3" fmla="*/ 3425 h 10000"/>
                <a:gd name="connsiteX4" fmla="*/ 712 w 10000"/>
                <a:gd name="connsiteY4" fmla="*/ 3079 h 10000"/>
                <a:gd name="connsiteX5" fmla="*/ 91 w 10000"/>
                <a:gd name="connsiteY5" fmla="*/ 3771 h 10000"/>
                <a:gd name="connsiteX6" fmla="*/ 18 w 10000"/>
                <a:gd name="connsiteY6" fmla="*/ 5502 h 10000"/>
                <a:gd name="connsiteX7" fmla="*/ 676 w 10000"/>
                <a:gd name="connsiteY7" fmla="*/ 7405 h 10000"/>
                <a:gd name="connsiteX8" fmla="*/ 1297 w 10000"/>
                <a:gd name="connsiteY8" fmla="*/ 6713 h 10000"/>
                <a:gd name="connsiteX9" fmla="*/ 1772 w 10000"/>
                <a:gd name="connsiteY9" fmla="*/ 8443 h 10000"/>
                <a:gd name="connsiteX10" fmla="*/ 2211 w 10000"/>
                <a:gd name="connsiteY10" fmla="*/ 9308 h 10000"/>
                <a:gd name="connsiteX11" fmla="*/ 2650 w 10000"/>
                <a:gd name="connsiteY11" fmla="*/ 8098 h 10000"/>
                <a:gd name="connsiteX12" fmla="*/ 3307 w 10000"/>
                <a:gd name="connsiteY12" fmla="*/ 9308 h 10000"/>
                <a:gd name="connsiteX13" fmla="*/ 3635 w 10000"/>
                <a:gd name="connsiteY13" fmla="*/ 10000 h 10000"/>
                <a:gd name="connsiteX14" fmla="*/ 4331 w 10000"/>
                <a:gd name="connsiteY14" fmla="*/ 8962 h 10000"/>
                <a:gd name="connsiteX15" fmla="*/ 5509 w 10000"/>
                <a:gd name="connsiteY15" fmla="*/ 9641 h 10000"/>
                <a:gd name="connsiteX16" fmla="*/ 6300 w 10000"/>
                <a:gd name="connsiteY16" fmla="*/ 8545 h 10000"/>
                <a:gd name="connsiteX17" fmla="*/ 6414 w 10000"/>
                <a:gd name="connsiteY17" fmla="*/ 8789 h 10000"/>
                <a:gd name="connsiteX18" fmla="*/ 6925 w 10000"/>
                <a:gd name="connsiteY18" fmla="*/ 9827 h 10000"/>
                <a:gd name="connsiteX19" fmla="*/ 7218 w 10000"/>
                <a:gd name="connsiteY19" fmla="*/ 9654 h 10000"/>
                <a:gd name="connsiteX20" fmla="*/ 7546 w 10000"/>
                <a:gd name="connsiteY20" fmla="*/ 7923 h 10000"/>
                <a:gd name="connsiteX21" fmla="*/ 7985 w 10000"/>
                <a:gd name="connsiteY21" fmla="*/ 8789 h 10000"/>
                <a:gd name="connsiteX22" fmla="*/ 8337 w 10000"/>
                <a:gd name="connsiteY22" fmla="*/ 7304 h 10000"/>
                <a:gd name="connsiteX23" fmla="*/ 9008 w 10000"/>
                <a:gd name="connsiteY23" fmla="*/ 7405 h 10000"/>
                <a:gd name="connsiteX24" fmla="*/ 9779 w 10000"/>
                <a:gd name="connsiteY24" fmla="*/ 6575 h 10000"/>
                <a:gd name="connsiteX25" fmla="*/ 9959 w 10000"/>
                <a:gd name="connsiteY25" fmla="*/ 4463 h 10000"/>
                <a:gd name="connsiteX26" fmla="*/ 9115 w 10000"/>
                <a:gd name="connsiteY26" fmla="*/ 4969 h 10000"/>
                <a:gd name="connsiteX27" fmla="*/ 9033 w 10000"/>
                <a:gd name="connsiteY27" fmla="*/ 3185 h 10000"/>
                <a:gd name="connsiteX28" fmla="*/ 7817 w 10000"/>
                <a:gd name="connsiteY28" fmla="*/ 2258 h 10000"/>
                <a:gd name="connsiteX29" fmla="*/ 7510 w 10000"/>
                <a:gd name="connsiteY29" fmla="*/ 1176 h 10000"/>
                <a:gd name="connsiteX30" fmla="*/ 6679 w 10000"/>
                <a:gd name="connsiteY30" fmla="*/ 1841 h 10000"/>
                <a:gd name="connsiteX31" fmla="*/ 6432 w 10000"/>
                <a:gd name="connsiteY31" fmla="*/ 134 h 10000"/>
                <a:gd name="connsiteX32" fmla="*/ 5912 w 10000"/>
                <a:gd name="connsiteY32" fmla="*/ 239 h 10000"/>
                <a:gd name="connsiteX33" fmla="*/ 5207 w 10000"/>
                <a:gd name="connsiteY33" fmla="*/ 1350 h 10000"/>
                <a:gd name="connsiteX34" fmla="*/ 4586 w 10000"/>
                <a:gd name="connsiteY34" fmla="*/ 656 h 10000"/>
                <a:gd name="connsiteX35" fmla="*/ 3676 w 10000"/>
                <a:gd name="connsiteY35" fmla="*/ 562 h 10000"/>
                <a:gd name="connsiteX36" fmla="*/ 3567 w 10000"/>
                <a:gd name="connsiteY36" fmla="*/ 1877 h 10000"/>
                <a:gd name="connsiteX37" fmla="*/ 2778 w 10000"/>
                <a:gd name="connsiteY37" fmla="*/ 400 h 10000"/>
                <a:gd name="connsiteX0" fmla="*/ 2778 w 10000"/>
                <a:gd name="connsiteY0" fmla="*/ 400 h 10000"/>
                <a:gd name="connsiteX1" fmla="*/ 2276 w 10000"/>
                <a:gd name="connsiteY1" fmla="*/ 948 h 10000"/>
                <a:gd name="connsiteX2" fmla="*/ 938 w 10000"/>
                <a:gd name="connsiteY2" fmla="*/ 1056 h 10000"/>
                <a:gd name="connsiteX3" fmla="*/ 933 w 10000"/>
                <a:gd name="connsiteY3" fmla="*/ 3425 h 10000"/>
                <a:gd name="connsiteX4" fmla="*/ 712 w 10000"/>
                <a:gd name="connsiteY4" fmla="*/ 3079 h 10000"/>
                <a:gd name="connsiteX5" fmla="*/ 91 w 10000"/>
                <a:gd name="connsiteY5" fmla="*/ 3771 h 10000"/>
                <a:gd name="connsiteX6" fmla="*/ 18 w 10000"/>
                <a:gd name="connsiteY6" fmla="*/ 5502 h 10000"/>
                <a:gd name="connsiteX7" fmla="*/ 676 w 10000"/>
                <a:gd name="connsiteY7" fmla="*/ 7405 h 10000"/>
                <a:gd name="connsiteX8" fmla="*/ 1297 w 10000"/>
                <a:gd name="connsiteY8" fmla="*/ 6713 h 10000"/>
                <a:gd name="connsiteX9" fmla="*/ 1772 w 10000"/>
                <a:gd name="connsiteY9" fmla="*/ 8443 h 10000"/>
                <a:gd name="connsiteX10" fmla="*/ 2211 w 10000"/>
                <a:gd name="connsiteY10" fmla="*/ 9308 h 10000"/>
                <a:gd name="connsiteX11" fmla="*/ 3186 w 10000"/>
                <a:gd name="connsiteY11" fmla="*/ 7371 h 10000"/>
                <a:gd name="connsiteX12" fmla="*/ 3307 w 10000"/>
                <a:gd name="connsiteY12" fmla="*/ 9308 h 10000"/>
                <a:gd name="connsiteX13" fmla="*/ 3635 w 10000"/>
                <a:gd name="connsiteY13" fmla="*/ 10000 h 10000"/>
                <a:gd name="connsiteX14" fmla="*/ 4331 w 10000"/>
                <a:gd name="connsiteY14" fmla="*/ 8962 h 10000"/>
                <a:gd name="connsiteX15" fmla="*/ 5509 w 10000"/>
                <a:gd name="connsiteY15" fmla="*/ 9641 h 10000"/>
                <a:gd name="connsiteX16" fmla="*/ 6300 w 10000"/>
                <a:gd name="connsiteY16" fmla="*/ 8545 h 10000"/>
                <a:gd name="connsiteX17" fmla="*/ 6414 w 10000"/>
                <a:gd name="connsiteY17" fmla="*/ 8789 h 10000"/>
                <a:gd name="connsiteX18" fmla="*/ 6925 w 10000"/>
                <a:gd name="connsiteY18" fmla="*/ 9827 h 10000"/>
                <a:gd name="connsiteX19" fmla="*/ 7218 w 10000"/>
                <a:gd name="connsiteY19" fmla="*/ 9654 h 10000"/>
                <a:gd name="connsiteX20" fmla="*/ 7546 w 10000"/>
                <a:gd name="connsiteY20" fmla="*/ 7923 h 10000"/>
                <a:gd name="connsiteX21" fmla="*/ 7985 w 10000"/>
                <a:gd name="connsiteY21" fmla="*/ 8789 h 10000"/>
                <a:gd name="connsiteX22" fmla="*/ 8337 w 10000"/>
                <a:gd name="connsiteY22" fmla="*/ 7304 h 10000"/>
                <a:gd name="connsiteX23" fmla="*/ 9008 w 10000"/>
                <a:gd name="connsiteY23" fmla="*/ 7405 h 10000"/>
                <a:gd name="connsiteX24" fmla="*/ 9779 w 10000"/>
                <a:gd name="connsiteY24" fmla="*/ 6575 h 10000"/>
                <a:gd name="connsiteX25" fmla="*/ 9959 w 10000"/>
                <a:gd name="connsiteY25" fmla="*/ 4463 h 10000"/>
                <a:gd name="connsiteX26" fmla="*/ 9115 w 10000"/>
                <a:gd name="connsiteY26" fmla="*/ 4969 h 10000"/>
                <a:gd name="connsiteX27" fmla="*/ 9033 w 10000"/>
                <a:gd name="connsiteY27" fmla="*/ 3185 h 10000"/>
                <a:gd name="connsiteX28" fmla="*/ 7817 w 10000"/>
                <a:gd name="connsiteY28" fmla="*/ 2258 h 10000"/>
                <a:gd name="connsiteX29" fmla="*/ 7510 w 10000"/>
                <a:gd name="connsiteY29" fmla="*/ 1176 h 10000"/>
                <a:gd name="connsiteX30" fmla="*/ 6679 w 10000"/>
                <a:gd name="connsiteY30" fmla="*/ 1841 h 10000"/>
                <a:gd name="connsiteX31" fmla="*/ 6432 w 10000"/>
                <a:gd name="connsiteY31" fmla="*/ 134 h 10000"/>
                <a:gd name="connsiteX32" fmla="*/ 5912 w 10000"/>
                <a:gd name="connsiteY32" fmla="*/ 239 h 10000"/>
                <a:gd name="connsiteX33" fmla="*/ 5207 w 10000"/>
                <a:gd name="connsiteY33" fmla="*/ 1350 h 10000"/>
                <a:gd name="connsiteX34" fmla="*/ 4586 w 10000"/>
                <a:gd name="connsiteY34" fmla="*/ 656 h 10000"/>
                <a:gd name="connsiteX35" fmla="*/ 3676 w 10000"/>
                <a:gd name="connsiteY35" fmla="*/ 562 h 10000"/>
                <a:gd name="connsiteX36" fmla="*/ 3567 w 10000"/>
                <a:gd name="connsiteY36" fmla="*/ 1877 h 10000"/>
                <a:gd name="connsiteX37" fmla="*/ 2778 w 10000"/>
                <a:gd name="connsiteY37" fmla="*/ 400 h 10000"/>
                <a:gd name="connsiteX0" fmla="*/ 2778 w 10000"/>
                <a:gd name="connsiteY0" fmla="*/ 400 h 10000"/>
                <a:gd name="connsiteX1" fmla="*/ 2276 w 10000"/>
                <a:gd name="connsiteY1" fmla="*/ 948 h 10000"/>
                <a:gd name="connsiteX2" fmla="*/ 938 w 10000"/>
                <a:gd name="connsiteY2" fmla="*/ 1056 h 10000"/>
                <a:gd name="connsiteX3" fmla="*/ 933 w 10000"/>
                <a:gd name="connsiteY3" fmla="*/ 3425 h 10000"/>
                <a:gd name="connsiteX4" fmla="*/ 712 w 10000"/>
                <a:gd name="connsiteY4" fmla="*/ 3079 h 10000"/>
                <a:gd name="connsiteX5" fmla="*/ 91 w 10000"/>
                <a:gd name="connsiteY5" fmla="*/ 3771 h 10000"/>
                <a:gd name="connsiteX6" fmla="*/ 18 w 10000"/>
                <a:gd name="connsiteY6" fmla="*/ 5502 h 10000"/>
                <a:gd name="connsiteX7" fmla="*/ 676 w 10000"/>
                <a:gd name="connsiteY7" fmla="*/ 7405 h 10000"/>
                <a:gd name="connsiteX8" fmla="*/ 1297 w 10000"/>
                <a:gd name="connsiteY8" fmla="*/ 6713 h 10000"/>
                <a:gd name="connsiteX9" fmla="*/ 1772 w 10000"/>
                <a:gd name="connsiteY9" fmla="*/ 8443 h 10000"/>
                <a:gd name="connsiteX10" fmla="*/ 1976 w 10000"/>
                <a:gd name="connsiteY10" fmla="*/ 9660 h 10000"/>
                <a:gd name="connsiteX11" fmla="*/ 3186 w 10000"/>
                <a:gd name="connsiteY11" fmla="*/ 7371 h 10000"/>
                <a:gd name="connsiteX12" fmla="*/ 3307 w 10000"/>
                <a:gd name="connsiteY12" fmla="*/ 9308 h 10000"/>
                <a:gd name="connsiteX13" fmla="*/ 3635 w 10000"/>
                <a:gd name="connsiteY13" fmla="*/ 10000 h 10000"/>
                <a:gd name="connsiteX14" fmla="*/ 4331 w 10000"/>
                <a:gd name="connsiteY14" fmla="*/ 8962 h 10000"/>
                <a:gd name="connsiteX15" fmla="*/ 5509 w 10000"/>
                <a:gd name="connsiteY15" fmla="*/ 9641 h 10000"/>
                <a:gd name="connsiteX16" fmla="*/ 6300 w 10000"/>
                <a:gd name="connsiteY16" fmla="*/ 8545 h 10000"/>
                <a:gd name="connsiteX17" fmla="*/ 6414 w 10000"/>
                <a:gd name="connsiteY17" fmla="*/ 8789 h 10000"/>
                <a:gd name="connsiteX18" fmla="*/ 6925 w 10000"/>
                <a:gd name="connsiteY18" fmla="*/ 9827 h 10000"/>
                <a:gd name="connsiteX19" fmla="*/ 7218 w 10000"/>
                <a:gd name="connsiteY19" fmla="*/ 9654 h 10000"/>
                <a:gd name="connsiteX20" fmla="*/ 7546 w 10000"/>
                <a:gd name="connsiteY20" fmla="*/ 7923 h 10000"/>
                <a:gd name="connsiteX21" fmla="*/ 7985 w 10000"/>
                <a:gd name="connsiteY21" fmla="*/ 8789 h 10000"/>
                <a:gd name="connsiteX22" fmla="*/ 8337 w 10000"/>
                <a:gd name="connsiteY22" fmla="*/ 7304 h 10000"/>
                <a:gd name="connsiteX23" fmla="*/ 9008 w 10000"/>
                <a:gd name="connsiteY23" fmla="*/ 7405 h 10000"/>
                <a:gd name="connsiteX24" fmla="*/ 9779 w 10000"/>
                <a:gd name="connsiteY24" fmla="*/ 6575 h 10000"/>
                <a:gd name="connsiteX25" fmla="*/ 9959 w 10000"/>
                <a:gd name="connsiteY25" fmla="*/ 4463 h 10000"/>
                <a:gd name="connsiteX26" fmla="*/ 9115 w 10000"/>
                <a:gd name="connsiteY26" fmla="*/ 4969 h 10000"/>
                <a:gd name="connsiteX27" fmla="*/ 9033 w 10000"/>
                <a:gd name="connsiteY27" fmla="*/ 3185 h 10000"/>
                <a:gd name="connsiteX28" fmla="*/ 7817 w 10000"/>
                <a:gd name="connsiteY28" fmla="*/ 2258 h 10000"/>
                <a:gd name="connsiteX29" fmla="*/ 7510 w 10000"/>
                <a:gd name="connsiteY29" fmla="*/ 1176 h 10000"/>
                <a:gd name="connsiteX30" fmla="*/ 6679 w 10000"/>
                <a:gd name="connsiteY30" fmla="*/ 1841 h 10000"/>
                <a:gd name="connsiteX31" fmla="*/ 6432 w 10000"/>
                <a:gd name="connsiteY31" fmla="*/ 134 h 10000"/>
                <a:gd name="connsiteX32" fmla="*/ 5912 w 10000"/>
                <a:gd name="connsiteY32" fmla="*/ 239 h 10000"/>
                <a:gd name="connsiteX33" fmla="*/ 5207 w 10000"/>
                <a:gd name="connsiteY33" fmla="*/ 1350 h 10000"/>
                <a:gd name="connsiteX34" fmla="*/ 4586 w 10000"/>
                <a:gd name="connsiteY34" fmla="*/ 656 h 10000"/>
                <a:gd name="connsiteX35" fmla="*/ 3676 w 10000"/>
                <a:gd name="connsiteY35" fmla="*/ 562 h 10000"/>
                <a:gd name="connsiteX36" fmla="*/ 3567 w 10000"/>
                <a:gd name="connsiteY36" fmla="*/ 1877 h 10000"/>
                <a:gd name="connsiteX37" fmla="*/ 2778 w 10000"/>
                <a:gd name="connsiteY37" fmla="*/ 400 h 10000"/>
                <a:gd name="connsiteX0" fmla="*/ 2778 w 10000"/>
                <a:gd name="connsiteY0" fmla="*/ 400 h 10000"/>
                <a:gd name="connsiteX1" fmla="*/ 2276 w 10000"/>
                <a:gd name="connsiteY1" fmla="*/ 948 h 10000"/>
                <a:gd name="connsiteX2" fmla="*/ 938 w 10000"/>
                <a:gd name="connsiteY2" fmla="*/ 1056 h 10000"/>
                <a:gd name="connsiteX3" fmla="*/ 933 w 10000"/>
                <a:gd name="connsiteY3" fmla="*/ 3425 h 10000"/>
                <a:gd name="connsiteX4" fmla="*/ 712 w 10000"/>
                <a:gd name="connsiteY4" fmla="*/ 3079 h 10000"/>
                <a:gd name="connsiteX5" fmla="*/ 91 w 10000"/>
                <a:gd name="connsiteY5" fmla="*/ 3771 h 10000"/>
                <a:gd name="connsiteX6" fmla="*/ 18 w 10000"/>
                <a:gd name="connsiteY6" fmla="*/ 5502 h 10000"/>
                <a:gd name="connsiteX7" fmla="*/ 676 w 10000"/>
                <a:gd name="connsiteY7" fmla="*/ 7405 h 10000"/>
                <a:gd name="connsiteX8" fmla="*/ 1297 w 10000"/>
                <a:gd name="connsiteY8" fmla="*/ 6713 h 10000"/>
                <a:gd name="connsiteX9" fmla="*/ 1202 w 10000"/>
                <a:gd name="connsiteY9" fmla="*/ 8443 h 10000"/>
                <a:gd name="connsiteX10" fmla="*/ 1976 w 10000"/>
                <a:gd name="connsiteY10" fmla="*/ 9660 h 10000"/>
                <a:gd name="connsiteX11" fmla="*/ 3186 w 10000"/>
                <a:gd name="connsiteY11" fmla="*/ 7371 h 10000"/>
                <a:gd name="connsiteX12" fmla="*/ 3307 w 10000"/>
                <a:gd name="connsiteY12" fmla="*/ 9308 h 10000"/>
                <a:gd name="connsiteX13" fmla="*/ 3635 w 10000"/>
                <a:gd name="connsiteY13" fmla="*/ 10000 h 10000"/>
                <a:gd name="connsiteX14" fmla="*/ 4331 w 10000"/>
                <a:gd name="connsiteY14" fmla="*/ 8962 h 10000"/>
                <a:gd name="connsiteX15" fmla="*/ 5509 w 10000"/>
                <a:gd name="connsiteY15" fmla="*/ 9641 h 10000"/>
                <a:gd name="connsiteX16" fmla="*/ 6300 w 10000"/>
                <a:gd name="connsiteY16" fmla="*/ 8545 h 10000"/>
                <a:gd name="connsiteX17" fmla="*/ 6414 w 10000"/>
                <a:gd name="connsiteY17" fmla="*/ 8789 h 10000"/>
                <a:gd name="connsiteX18" fmla="*/ 6925 w 10000"/>
                <a:gd name="connsiteY18" fmla="*/ 9827 h 10000"/>
                <a:gd name="connsiteX19" fmla="*/ 7218 w 10000"/>
                <a:gd name="connsiteY19" fmla="*/ 9654 h 10000"/>
                <a:gd name="connsiteX20" fmla="*/ 7546 w 10000"/>
                <a:gd name="connsiteY20" fmla="*/ 7923 h 10000"/>
                <a:gd name="connsiteX21" fmla="*/ 7985 w 10000"/>
                <a:gd name="connsiteY21" fmla="*/ 8789 h 10000"/>
                <a:gd name="connsiteX22" fmla="*/ 8337 w 10000"/>
                <a:gd name="connsiteY22" fmla="*/ 7304 h 10000"/>
                <a:gd name="connsiteX23" fmla="*/ 9008 w 10000"/>
                <a:gd name="connsiteY23" fmla="*/ 7405 h 10000"/>
                <a:gd name="connsiteX24" fmla="*/ 9779 w 10000"/>
                <a:gd name="connsiteY24" fmla="*/ 6575 h 10000"/>
                <a:gd name="connsiteX25" fmla="*/ 9959 w 10000"/>
                <a:gd name="connsiteY25" fmla="*/ 4463 h 10000"/>
                <a:gd name="connsiteX26" fmla="*/ 9115 w 10000"/>
                <a:gd name="connsiteY26" fmla="*/ 4969 h 10000"/>
                <a:gd name="connsiteX27" fmla="*/ 9033 w 10000"/>
                <a:gd name="connsiteY27" fmla="*/ 3185 h 10000"/>
                <a:gd name="connsiteX28" fmla="*/ 7817 w 10000"/>
                <a:gd name="connsiteY28" fmla="*/ 2258 h 10000"/>
                <a:gd name="connsiteX29" fmla="*/ 7510 w 10000"/>
                <a:gd name="connsiteY29" fmla="*/ 1176 h 10000"/>
                <a:gd name="connsiteX30" fmla="*/ 6679 w 10000"/>
                <a:gd name="connsiteY30" fmla="*/ 1841 h 10000"/>
                <a:gd name="connsiteX31" fmla="*/ 6432 w 10000"/>
                <a:gd name="connsiteY31" fmla="*/ 134 h 10000"/>
                <a:gd name="connsiteX32" fmla="*/ 5912 w 10000"/>
                <a:gd name="connsiteY32" fmla="*/ 239 h 10000"/>
                <a:gd name="connsiteX33" fmla="*/ 5207 w 10000"/>
                <a:gd name="connsiteY33" fmla="*/ 1350 h 10000"/>
                <a:gd name="connsiteX34" fmla="*/ 4586 w 10000"/>
                <a:gd name="connsiteY34" fmla="*/ 656 h 10000"/>
                <a:gd name="connsiteX35" fmla="*/ 3676 w 10000"/>
                <a:gd name="connsiteY35" fmla="*/ 562 h 10000"/>
                <a:gd name="connsiteX36" fmla="*/ 3567 w 10000"/>
                <a:gd name="connsiteY36" fmla="*/ 1877 h 10000"/>
                <a:gd name="connsiteX37" fmla="*/ 2778 w 10000"/>
                <a:gd name="connsiteY37" fmla="*/ 400 h 10000"/>
                <a:gd name="connsiteX0" fmla="*/ 2778 w 10000"/>
                <a:gd name="connsiteY0" fmla="*/ 400 h 10000"/>
                <a:gd name="connsiteX1" fmla="*/ 2276 w 10000"/>
                <a:gd name="connsiteY1" fmla="*/ 948 h 10000"/>
                <a:gd name="connsiteX2" fmla="*/ 938 w 10000"/>
                <a:gd name="connsiteY2" fmla="*/ 1056 h 10000"/>
                <a:gd name="connsiteX3" fmla="*/ 933 w 10000"/>
                <a:gd name="connsiteY3" fmla="*/ 3425 h 10000"/>
                <a:gd name="connsiteX4" fmla="*/ 712 w 10000"/>
                <a:gd name="connsiteY4" fmla="*/ 3079 h 10000"/>
                <a:gd name="connsiteX5" fmla="*/ 91 w 10000"/>
                <a:gd name="connsiteY5" fmla="*/ 3771 h 10000"/>
                <a:gd name="connsiteX6" fmla="*/ 18 w 10000"/>
                <a:gd name="connsiteY6" fmla="*/ 5502 h 10000"/>
                <a:gd name="connsiteX7" fmla="*/ 676 w 10000"/>
                <a:gd name="connsiteY7" fmla="*/ 7405 h 10000"/>
                <a:gd name="connsiteX8" fmla="*/ 1481 w 10000"/>
                <a:gd name="connsiteY8" fmla="*/ 7352 h 10000"/>
                <a:gd name="connsiteX9" fmla="*/ 1202 w 10000"/>
                <a:gd name="connsiteY9" fmla="*/ 8443 h 10000"/>
                <a:gd name="connsiteX10" fmla="*/ 1976 w 10000"/>
                <a:gd name="connsiteY10" fmla="*/ 9660 h 10000"/>
                <a:gd name="connsiteX11" fmla="*/ 3186 w 10000"/>
                <a:gd name="connsiteY11" fmla="*/ 7371 h 10000"/>
                <a:gd name="connsiteX12" fmla="*/ 3307 w 10000"/>
                <a:gd name="connsiteY12" fmla="*/ 9308 h 10000"/>
                <a:gd name="connsiteX13" fmla="*/ 3635 w 10000"/>
                <a:gd name="connsiteY13" fmla="*/ 10000 h 10000"/>
                <a:gd name="connsiteX14" fmla="*/ 4331 w 10000"/>
                <a:gd name="connsiteY14" fmla="*/ 8962 h 10000"/>
                <a:gd name="connsiteX15" fmla="*/ 5509 w 10000"/>
                <a:gd name="connsiteY15" fmla="*/ 9641 h 10000"/>
                <a:gd name="connsiteX16" fmla="*/ 6300 w 10000"/>
                <a:gd name="connsiteY16" fmla="*/ 8545 h 10000"/>
                <a:gd name="connsiteX17" fmla="*/ 6414 w 10000"/>
                <a:gd name="connsiteY17" fmla="*/ 8789 h 10000"/>
                <a:gd name="connsiteX18" fmla="*/ 6925 w 10000"/>
                <a:gd name="connsiteY18" fmla="*/ 9827 h 10000"/>
                <a:gd name="connsiteX19" fmla="*/ 7218 w 10000"/>
                <a:gd name="connsiteY19" fmla="*/ 9654 h 10000"/>
                <a:gd name="connsiteX20" fmla="*/ 7546 w 10000"/>
                <a:gd name="connsiteY20" fmla="*/ 7923 h 10000"/>
                <a:gd name="connsiteX21" fmla="*/ 7985 w 10000"/>
                <a:gd name="connsiteY21" fmla="*/ 8789 h 10000"/>
                <a:gd name="connsiteX22" fmla="*/ 8337 w 10000"/>
                <a:gd name="connsiteY22" fmla="*/ 7304 h 10000"/>
                <a:gd name="connsiteX23" fmla="*/ 9008 w 10000"/>
                <a:gd name="connsiteY23" fmla="*/ 7405 h 10000"/>
                <a:gd name="connsiteX24" fmla="*/ 9779 w 10000"/>
                <a:gd name="connsiteY24" fmla="*/ 6575 h 10000"/>
                <a:gd name="connsiteX25" fmla="*/ 9959 w 10000"/>
                <a:gd name="connsiteY25" fmla="*/ 4463 h 10000"/>
                <a:gd name="connsiteX26" fmla="*/ 9115 w 10000"/>
                <a:gd name="connsiteY26" fmla="*/ 4969 h 10000"/>
                <a:gd name="connsiteX27" fmla="*/ 9033 w 10000"/>
                <a:gd name="connsiteY27" fmla="*/ 3185 h 10000"/>
                <a:gd name="connsiteX28" fmla="*/ 7817 w 10000"/>
                <a:gd name="connsiteY28" fmla="*/ 2258 h 10000"/>
                <a:gd name="connsiteX29" fmla="*/ 7510 w 10000"/>
                <a:gd name="connsiteY29" fmla="*/ 1176 h 10000"/>
                <a:gd name="connsiteX30" fmla="*/ 6679 w 10000"/>
                <a:gd name="connsiteY30" fmla="*/ 1841 h 10000"/>
                <a:gd name="connsiteX31" fmla="*/ 6432 w 10000"/>
                <a:gd name="connsiteY31" fmla="*/ 134 h 10000"/>
                <a:gd name="connsiteX32" fmla="*/ 5912 w 10000"/>
                <a:gd name="connsiteY32" fmla="*/ 239 h 10000"/>
                <a:gd name="connsiteX33" fmla="*/ 5207 w 10000"/>
                <a:gd name="connsiteY33" fmla="*/ 1350 h 10000"/>
                <a:gd name="connsiteX34" fmla="*/ 4586 w 10000"/>
                <a:gd name="connsiteY34" fmla="*/ 656 h 10000"/>
                <a:gd name="connsiteX35" fmla="*/ 3676 w 10000"/>
                <a:gd name="connsiteY35" fmla="*/ 562 h 10000"/>
                <a:gd name="connsiteX36" fmla="*/ 3567 w 10000"/>
                <a:gd name="connsiteY36" fmla="*/ 1877 h 10000"/>
                <a:gd name="connsiteX37" fmla="*/ 2778 w 10000"/>
                <a:gd name="connsiteY37" fmla="*/ 400 h 10000"/>
                <a:gd name="connsiteX0" fmla="*/ 2780 w 10002"/>
                <a:gd name="connsiteY0" fmla="*/ 400 h 10000"/>
                <a:gd name="connsiteX1" fmla="*/ 2278 w 10002"/>
                <a:gd name="connsiteY1" fmla="*/ 948 h 10000"/>
                <a:gd name="connsiteX2" fmla="*/ 940 w 10002"/>
                <a:gd name="connsiteY2" fmla="*/ 1056 h 10000"/>
                <a:gd name="connsiteX3" fmla="*/ 935 w 10002"/>
                <a:gd name="connsiteY3" fmla="*/ 3425 h 10000"/>
                <a:gd name="connsiteX4" fmla="*/ 714 w 10002"/>
                <a:gd name="connsiteY4" fmla="*/ 3079 h 10000"/>
                <a:gd name="connsiteX5" fmla="*/ 93 w 10002"/>
                <a:gd name="connsiteY5" fmla="*/ 3771 h 10000"/>
                <a:gd name="connsiteX6" fmla="*/ 20 w 10002"/>
                <a:gd name="connsiteY6" fmla="*/ 5502 h 10000"/>
                <a:gd name="connsiteX7" fmla="*/ 343 w 10002"/>
                <a:gd name="connsiteY7" fmla="*/ 7867 h 10000"/>
                <a:gd name="connsiteX8" fmla="*/ 1483 w 10002"/>
                <a:gd name="connsiteY8" fmla="*/ 7352 h 10000"/>
                <a:gd name="connsiteX9" fmla="*/ 1204 w 10002"/>
                <a:gd name="connsiteY9" fmla="*/ 8443 h 10000"/>
                <a:gd name="connsiteX10" fmla="*/ 1978 w 10002"/>
                <a:gd name="connsiteY10" fmla="*/ 9660 h 10000"/>
                <a:gd name="connsiteX11" fmla="*/ 3188 w 10002"/>
                <a:gd name="connsiteY11" fmla="*/ 7371 h 10000"/>
                <a:gd name="connsiteX12" fmla="*/ 3309 w 10002"/>
                <a:gd name="connsiteY12" fmla="*/ 9308 h 10000"/>
                <a:gd name="connsiteX13" fmla="*/ 3637 w 10002"/>
                <a:gd name="connsiteY13" fmla="*/ 10000 h 10000"/>
                <a:gd name="connsiteX14" fmla="*/ 4333 w 10002"/>
                <a:gd name="connsiteY14" fmla="*/ 8962 h 10000"/>
                <a:gd name="connsiteX15" fmla="*/ 5511 w 10002"/>
                <a:gd name="connsiteY15" fmla="*/ 9641 h 10000"/>
                <a:gd name="connsiteX16" fmla="*/ 6302 w 10002"/>
                <a:gd name="connsiteY16" fmla="*/ 8545 h 10000"/>
                <a:gd name="connsiteX17" fmla="*/ 6416 w 10002"/>
                <a:gd name="connsiteY17" fmla="*/ 8789 h 10000"/>
                <a:gd name="connsiteX18" fmla="*/ 6927 w 10002"/>
                <a:gd name="connsiteY18" fmla="*/ 9827 h 10000"/>
                <a:gd name="connsiteX19" fmla="*/ 7220 w 10002"/>
                <a:gd name="connsiteY19" fmla="*/ 9654 h 10000"/>
                <a:gd name="connsiteX20" fmla="*/ 7548 w 10002"/>
                <a:gd name="connsiteY20" fmla="*/ 7923 h 10000"/>
                <a:gd name="connsiteX21" fmla="*/ 7987 w 10002"/>
                <a:gd name="connsiteY21" fmla="*/ 8789 h 10000"/>
                <a:gd name="connsiteX22" fmla="*/ 8339 w 10002"/>
                <a:gd name="connsiteY22" fmla="*/ 7304 h 10000"/>
                <a:gd name="connsiteX23" fmla="*/ 9010 w 10002"/>
                <a:gd name="connsiteY23" fmla="*/ 7405 h 10000"/>
                <a:gd name="connsiteX24" fmla="*/ 9781 w 10002"/>
                <a:gd name="connsiteY24" fmla="*/ 6575 h 10000"/>
                <a:gd name="connsiteX25" fmla="*/ 9961 w 10002"/>
                <a:gd name="connsiteY25" fmla="*/ 4463 h 10000"/>
                <a:gd name="connsiteX26" fmla="*/ 9117 w 10002"/>
                <a:gd name="connsiteY26" fmla="*/ 4969 h 10000"/>
                <a:gd name="connsiteX27" fmla="*/ 9035 w 10002"/>
                <a:gd name="connsiteY27" fmla="*/ 3185 h 10000"/>
                <a:gd name="connsiteX28" fmla="*/ 7819 w 10002"/>
                <a:gd name="connsiteY28" fmla="*/ 2258 h 10000"/>
                <a:gd name="connsiteX29" fmla="*/ 7512 w 10002"/>
                <a:gd name="connsiteY29" fmla="*/ 1176 h 10000"/>
                <a:gd name="connsiteX30" fmla="*/ 6681 w 10002"/>
                <a:gd name="connsiteY30" fmla="*/ 1841 h 10000"/>
                <a:gd name="connsiteX31" fmla="*/ 6434 w 10002"/>
                <a:gd name="connsiteY31" fmla="*/ 134 h 10000"/>
                <a:gd name="connsiteX32" fmla="*/ 5914 w 10002"/>
                <a:gd name="connsiteY32" fmla="*/ 239 h 10000"/>
                <a:gd name="connsiteX33" fmla="*/ 5209 w 10002"/>
                <a:gd name="connsiteY33" fmla="*/ 1350 h 10000"/>
                <a:gd name="connsiteX34" fmla="*/ 4588 w 10002"/>
                <a:gd name="connsiteY34" fmla="*/ 656 h 10000"/>
                <a:gd name="connsiteX35" fmla="*/ 3678 w 10002"/>
                <a:gd name="connsiteY35" fmla="*/ 562 h 10000"/>
                <a:gd name="connsiteX36" fmla="*/ 3569 w 10002"/>
                <a:gd name="connsiteY36" fmla="*/ 1877 h 10000"/>
                <a:gd name="connsiteX37" fmla="*/ 2780 w 10002"/>
                <a:gd name="connsiteY37" fmla="*/ 400 h 10000"/>
                <a:gd name="connsiteX0" fmla="*/ 2780 w 10002"/>
                <a:gd name="connsiteY0" fmla="*/ 400 h 10000"/>
                <a:gd name="connsiteX1" fmla="*/ 2278 w 10002"/>
                <a:gd name="connsiteY1" fmla="*/ 948 h 10000"/>
                <a:gd name="connsiteX2" fmla="*/ 940 w 10002"/>
                <a:gd name="connsiteY2" fmla="*/ 1056 h 10000"/>
                <a:gd name="connsiteX3" fmla="*/ 935 w 10002"/>
                <a:gd name="connsiteY3" fmla="*/ 3425 h 10000"/>
                <a:gd name="connsiteX4" fmla="*/ 530 w 10002"/>
                <a:gd name="connsiteY4" fmla="*/ 2771 h 10000"/>
                <a:gd name="connsiteX5" fmla="*/ 93 w 10002"/>
                <a:gd name="connsiteY5" fmla="*/ 3771 h 10000"/>
                <a:gd name="connsiteX6" fmla="*/ 20 w 10002"/>
                <a:gd name="connsiteY6" fmla="*/ 5502 h 10000"/>
                <a:gd name="connsiteX7" fmla="*/ 343 w 10002"/>
                <a:gd name="connsiteY7" fmla="*/ 7867 h 10000"/>
                <a:gd name="connsiteX8" fmla="*/ 1483 w 10002"/>
                <a:gd name="connsiteY8" fmla="*/ 7352 h 10000"/>
                <a:gd name="connsiteX9" fmla="*/ 1204 w 10002"/>
                <a:gd name="connsiteY9" fmla="*/ 8443 h 10000"/>
                <a:gd name="connsiteX10" fmla="*/ 1978 w 10002"/>
                <a:gd name="connsiteY10" fmla="*/ 9660 h 10000"/>
                <a:gd name="connsiteX11" fmla="*/ 3188 w 10002"/>
                <a:gd name="connsiteY11" fmla="*/ 7371 h 10000"/>
                <a:gd name="connsiteX12" fmla="*/ 3309 w 10002"/>
                <a:gd name="connsiteY12" fmla="*/ 9308 h 10000"/>
                <a:gd name="connsiteX13" fmla="*/ 3637 w 10002"/>
                <a:gd name="connsiteY13" fmla="*/ 10000 h 10000"/>
                <a:gd name="connsiteX14" fmla="*/ 4333 w 10002"/>
                <a:gd name="connsiteY14" fmla="*/ 8962 h 10000"/>
                <a:gd name="connsiteX15" fmla="*/ 5511 w 10002"/>
                <a:gd name="connsiteY15" fmla="*/ 9641 h 10000"/>
                <a:gd name="connsiteX16" fmla="*/ 6302 w 10002"/>
                <a:gd name="connsiteY16" fmla="*/ 8545 h 10000"/>
                <a:gd name="connsiteX17" fmla="*/ 6416 w 10002"/>
                <a:gd name="connsiteY17" fmla="*/ 8789 h 10000"/>
                <a:gd name="connsiteX18" fmla="*/ 6927 w 10002"/>
                <a:gd name="connsiteY18" fmla="*/ 9827 h 10000"/>
                <a:gd name="connsiteX19" fmla="*/ 7220 w 10002"/>
                <a:gd name="connsiteY19" fmla="*/ 9654 h 10000"/>
                <a:gd name="connsiteX20" fmla="*/ 7548 w 10002"/>
                <a:gd name="connsiteY20" fmla="*/ 7923 h 10000"/>
                <a:gd name="connsiteX21" fmla="*/ 7987 w 10002"/>
                <a:gd name="connsiteY21" fmla="*/ 8789 h 10000"/>
                <a:gd name="connsiteX22" fmla="*/ 8339 w 10002"/>
                <a:gd name="connsiteY22" fmla="*/ 7304 h 10000"/>
                <a:gd name="connsiteX23" fmla="*/ 9010 w 10002"/>
                <a:gd name="connsiteY23" fmla="*/ 7405 h 10000"/>
                <a:gd name="connsiteX24" fmla="*/ 9781 w 10002"/>
                <a:gd name="connsiteY24" fmla="*/ 6575 h 10000"/>
                <a:gd name="connsiteX25" fmla="*/ 9961 w 10002"/>
                <a:gd name="connsiteY25" fmla="*/ 4463 h 10000"/>
                <a:gd name="connsiteX26" fmla="*/ 9117 w 10002"/>
                <a:gd name="connsiteY26" fmla="*/ 4969 h 10000"/>
                <a:gd name="connsiteX27" fmla="*/ 9035 w 10002"/>
                <a:gd name="connsiteY27" fmla="*/ 3185 h 10000"/>
                <a:gd name="connsiteX28" fmla="*/ 7819 w 10002"/>
                <a:gd name="connsiteY28" fmla="*/ 2258 h 10000"/>
                <a:gd name="connsiteX29" fmla="*/ 7512 w 10002"/>
                <a:gd name="connsiteY29" fmla="*/ 1176 h 10000"/>
                <a:gd name="connsiteX30" fmla="*/ 6681 w 10002"/>
                <a:gd name="connsiteY30" fmla="*/ 1841 h 10000"/>
                <a:gd name="connsiteX31" fmla="*/ 6434 w 10002"/>
                <a:gd name="connsiteY31" fmla="*/ 134 h 10000"/>
                <a:gd name="connsiteX32" fmla="*/ 5914 w 10002"/>
                <a:gd name="connsiteY32" fmla="*/ 239 h 10000"/>
                <a:gd name="connsiteX33" fmla="*/ 5209 w 10002"/>
                <a:gd name="connsiteY33" fmla="*/ 1350 h 10000"/>
                <a:gd name="connsiteX34" fmla="*/ 4588 w 10002"/>
                <a:gd name="connsiteY34" fmla="*/ 656 h 10000"/>
                <a:gd name="connsiteX35" fmla="*/ 3678 w 10002"/>
                <a:gd name="connsiteY35" fmla="*/ 562 h 10000"/>
                <a:gd name="connsiteX36" fmla="*/ 3569 w 10002"/>
                <a:gd name="connsiteY36" fmla="*/ 1877 h 10000"/>
                <a:gd name="connsiteX37" fmla="*/ 2780 w 10002"/>
                <a:gd name="connsiteY37" fmla="*/ 400 h 10000"/>
                <a:gd name="connsiteX0" fmla="*/ 2780 w 10002"/>
                <a:gd name="connsiteY0" fmla="*/ 400 h 10000"/>
                <a:gd name="connsiteX1" fmla="*/ 2278 w 10002"/>
                <a:gd name="connsiteY1" fmla="*/ 948 h 10000"/>
                <a:gd name="connsiteX2" fmla="*/ 940 w 10002"/>
                <a:gd name="connsiteY2" fmla="*/ 1056 h 10000"/>
                <a:gd name="connsiteX3" fmla="*/ 985 w 10002"/>
                <a:gd name="connsiteY3" fmla="*/ 3865 h 10000"/>
                <a:gd name="connsiteX4" fmla="*/ 530 w 10002"/>
                <a:gd name="connsiteY4" fmla="*/ 2771 h 10000"/>
                <a:gd name="connsiteX5" fmla="*/ 93 w 10002"/>
                <a:gd name="connsiteY5" fmla="*/ 3771 h 10000"/>
                <a:gd name="connsiteX6" fmla="*/ 20 w 10002"/>
                <a:gd name="connsiteY6" fmla="*/ 5502 h 10000"/>
                <a:gd name="connsiteX7" fmla="*/ 343 w 10002"/>
                <a:gd name="connsiteY7" fmla="*/ 7867 h 10000"/>
                <a:gd name="connsiteX8" fmla="*/ 1483 w 10002"/>
                <a:gd name="connsiteY8" fmla="*/ 7352 h 10000"/>
                <a:gd name="connsiteX9" fmla="*/ 1204 w 10002"/>
                <a:gd name="connsiteY9" fmla="*/ 8443 h 10000"/>
                <a:gd name="connsiteX10" fmla="*/ 1978 w 10002"/>
                <a:gd name="connsiteY10" fmla="*/ 9660 h 10000"/>
                <a:gd name="connsiteX11" fmla="*/ 3188 w 10002"/>
                <a:gd name="connsiteY11" fmla="*/ 7371 h 10000"/>
                <a:gd name="connsiteX12" fmla="*/ 3309 w 10002"/>
                <a:gd name="connsiteY12" fmla="*/ 9308 h 10000"/>
                <a:gd name="connsiteX13" fmla="*/ 3637 w 10002"/>
                <a:gd name="connsiteY13" fmla="*/ 10000 h 10000"/>
                <a:gd name="connsiteX14" fmla="*/ 4333 w 10002"/>
                <a:gd name="connsiteY14" fmla="*/ 8962 h 10000"/>
                <a:gd name="connsiteX15" fmla="*/ 5511 w 10002"/>
                <a:gd name="connsiteY15" fmla="*/ 9641 h 10000"/>
                <a:gd name="connsiteX16" fmla="*/ 6302 w 10002"/>
                <a:gd name="connsiteY16" fmla="*/ 8545 h 10000"/>
                <a:gd name="connsiteX17" fmla="*/ 6416 w 10002"/>
                <a:gd name="connsiteY17" fmla="*/ 8789 h 10000"/>
                <a:gd name="connsiteX18" fmla="*/ 6927 w 10002"/>
                <a:gd name="connsiteY18" fmla="*/ 9827 h 10000"/>
                <a:gd name="connsiteX19" fmla="*/ 7220 w 10002"/>
                <a:gd name="connsiteY19" fmla="*/ 9654 h 10000"/>
                <a:gd name="connsiteX20" fmla="*/ 7548 w 10002"/>
                <a:gd name="connsiteY20" fmla="*/ 7923 h 10000"/>
                <a:gd name="connsiteX21" fmla="*/ 7987 w 10002"/>
                <a:gd name="connsiteY21" fmla="*/ 8789 h 10000"/>
                <a:gd name="connsiteX22" fmla="*/ 8339 w 10002"/>
                <a:gd name="connsiteY22" fmla="*/ 7304 h 10000"/>
                <a:gd name="connsiteX23" fmla="*/ 9010 w 10002"/>
                <a:gd name="connsiteY23" fmla="*/ 7405 h 10000"/>
                <a:gd name="connsiteX24" fmla="*/ 9781 w 10002"/>
                <a:gd name="connsiteY24" fmla="*/ 6575 h 10000"/>
                <a:gd name="connsiteX25" fmla="*/ 9961 w 10002"/>
                <a:gd name="connsiteY25" fmla="*/ 4463 h 10000"/>
                <a:gd name="connsiteX26" fmla="*/ 9117 w 10002"/>
                <a:gd name="connsiteY26" fmla="*/ 4969 h 10000"/>
                <a:gd name="connsiteX27" fmla="*/ 9035 w 10002"/>
                <a:gd name="connsiteY27" fmla="*/ 3185 h 10000"/>
                <a:gd name="connsiteX28" fmla="*/ 7819 w 10002"/>
                <a:gd name="connsiteY28" fmla="*/ 2258 h 10000"/>
                <a:gd name="connsiteX29" fmla="*/ 7512 w 10002"/>
                <a:gd name="connsiteY29" fmla="*/ 1176 h 10000"/>
                <a:gd name="connsiteX30" fmla="*/ 6681 w 10002"/>
                <a:gd name="connsiteY30" fmla="*/ 1841 h 10000"/>
                <a:gd name="connsiteX31" fmla="*/ 6434 w 10002"/>
                <a:gd name="connsiteY31" fmla="*/ 134 h 10000"/>
                <a:gd name="connsiteX32" fmla="*/ 5914 w 10002"/>
                <a:gd name="connsiteY32" fmla="*/ 239 h 10000"/>
                <a:gd name="connsiteX33" fmla="*/ 5209 w 10002"/>
                <a:gd name="connsiteY33" fmla="*/ 1350 h 10000"/>
                <a:gd name="connsiteX34" fmla="*/ 4588 w 10002"/>
                <a:gd name="connsiteY34" fmla="*/ 656 h 10000"/>
                <a:gd name="connsiteX35" fmla="*/ 3678 w 10002"/>
                <a:gd name="connsiteY35" fmla="*/ 562 h 10000"/>
                <a:gd name="connsiteX36" fmla="*/ 3569 w 10002"/>
                <a:gd name="connsiteY36" fmla="*/ 1877 h 10000"/>
                <a:gd name="connsiteX37" fmla="*/ 2780 w 10002"/>
                <a:gd name="connsiteY37" fmla="*/ 400 h 10000"/>
                <a:gd name="connsiteX0" fmla="*/ 2780 w 10002"/>
                <a:gd name="connsiteY0" fmla="*/ 400 h 10000"/>
                <a:gd name="connsiteX1" fmla="*/ 2278 w 10002"/>
                <a:gd name="connsiteY1" fmla="*/ 948 h 10000"/>
                <a:gd name="connsiteX2" fmla="*/ 940 w 10002"/>
                <a:gd name="connsiteY2" fmla="*/ 1056 h 10000"/>
                <a:gd name="connsiteX3" fmla="*/ 985 w 10002"/>
                <a:gd name="connsiteY3" fmla="*/ 3865 h 10000"/>
                <a:gd name="connsiteX4" fmla="*/ 530 w 10002"/>
                <a:gd name="connsiteY4" fmla="*/ 2771 h 10000"/>
                <a:gd name="connsiteX5" fmla="*/ 93 w 10002"/>
                <a:gd name="connsiteY5" fmla="*/ 3771 h 10000"/>
                <a:gd name="connsiteX6" fmla="*/ 20 w 10002"/>
                <a:gd name="connsiteY6" fmla="*/ 5502 h 10000"/>
                <a:gd name="connsiteX7" fmla="*/ 343 w 10002"/>
                <a:gd name="connsiteY7" fmla="*/ 7867 h 10000"/>
                <a:gd name="connsiteX8" fmla="*/ 1483 w 10002"/>
                <a:gd name="connsiteY8" fmla="*/ 7352 h 10000"/>
                <a:gd name="connsiteX9" fmla="*/ 1204 w 10002"/>
                <a:gd name="connsiteY9" fmla="*/ 8443 h 10000"/>
                <a:gd name="connsiteX10" fmla="*/ 1978 w 10002"/>
                <a:gd name="connsiteY10" fmla="*/ 9660 h 10000"/>
                <a:gd name="connsiteX11" fmla="*/ 3188 w 10002"/>
                <a:gd name="connsiteY11" fmla="*/ 7371 h 10000"/>
                <a:gd name="connsiteX12" fmla="*/ 3309 w 10002"/>
                <a:gd name="connsiteY12" fmla="*/ 9308 h 10000"/>
                <a:gd name="connsiteX13" fmla="*/ 3637 w 10002"/>
                <a:gd name="connsiteY13" fmla="*/ 10000 h 10000"/>
                <a:gd name="connsiteX14" fmla="*/ 4333 w 10002"/>
                <a:gd name="connsiteY14" fmla="*/ 8962 h 10000"/>
                <a:gd name="connsiteX15" fmla="*/ 5511 w 10002"/>
                <a:gd name="connsiteY15" fmla="*/ 9641 h 10000"/>
                <a:gd name="connsiteX16" fmla="*/ 6302 w 10002"/>
                <a:gd name="connsiteY16" fmla="*/ 8545 h 10000"/>
                <a:gd name="connsiteX17" fmla="*/ 6416 w 10002"/>
                <a:gd name="connsiteY17" fmla="*/ 8789 h 10000"/>
                <a:gd name="connsiteX18" fmla="*/ 6927 w 10002"/>
                <a:gd name="connsiteY18" fmla="*/ 9827 h 10000"/>
                <a:gd name="connsiteX19" fmla="*/ 7220 w 10002"/>
                <a:gd name="connsiteY19" fmla="*/ 9654 h 10000"/>
                <a:gd name="connsiteX20" fmla="*/ 7548 w 10002"/>
                <a:gd name="connsiteY20" fmla="*/ 7923 h 10000"/>
                <a:gd name="connsiteX21" fmla="*/ 7987 w 10002"/>
                <a:gd name="connsiteY21" fmla="*/ 8789 h 10000"/>
                <a:gd name="connsiteX22" fmla="*/ 8339 w 10002"/>
                <a:gd name="connsiteY22" fmla="*/ 7304 h 10000"/>
                <a:gd name="connsiteX23" fmla="*/ 9010 w 10002"/>
                <a:gd name="connsiteY23" fmla="*/ 7405 h 10000"/>
                <a:gd name="connsiteX24" fmla="*/ 9781 w 10002"/>
                <a:gd name="connsiteY24" fmla="*/ 6575 h 10000"/>
                <a:gd name="connsiteX25" fmla="*/ 9961 w 10002"/>
                <a:gd name="connsiteY25" fmla="*/ 4463 h 10000"/>
                <a:gd name="connsiteX26" fmla="*/ 9117 w 10002"/>
                <a:gd name="connsiteY26" fmla="*/ 4969 h 10000"/>
                <a:gd name="connsiteX27" fmla="*/ 9035 w 10002"/>
                <a:gd name="connsiteY27" fmla="*/ 3185 h 10000"/>
                <a:gd name="connsiteX28" fmla="*/ 7819 w 10002"/>
                <a:gd name="connsiteY28" fmla="*/ 2258 h 10000"/>
                <a:gd name="connsiteX29" fmla="*/ 7512 w 10002"/>
                <a:gd name="connsiteY29" fmla="*/ 1176 h 10000"/>
                <a:gd name="connsiteX30" fmla="*/ 6681 w 10002"/>
                <a:gd name="connsiteY30" fmla="*/ 1841 h 10000"/>
                <a:gd name="connsiteX31" fmla="*/ 6434 w 10002"/>
                <a:gd name="connsiteY31" fmla="*/ 134 h 10000"/>
                <a:gd name="connsiteX32" fmla="*/ 5914 w 10002"/>
                <a:gd name="connsiteY32" fmla="*/ 239 h 10000"/>
                <a:gd name="connsiteX33" fmla="*/ 5209 w 10002"/>
                <a:gd name="connsiteY33" fmla="*/ 1350 h 10000"/>
                <a:gd name="connsiteX34" fmla="*/ 4588 w 10002"/>
                <a:gd name="connsiteY34" fmla="*/ 656 h 10000"/>
                <a:gd name="connsiteX35" fmla="*/ 3678 w 10002"/>
                <a:gd name="connsiteY35" fmla="*/ 562 h 10000"/>
                <a:gd name="connsiteX36" fmla="*/ 3854 w 10002"/>
                <a:gd name="connsiteY36" fmla="*/ 3022 h 10000"/>
                <a:gd name="connsiteX37" fmla="*/ 2780 w 10002"/>
                <a:gd name="connsiteY37" fmla="*/ 400 h 10000"/>
                <a:gd name="connsiteX0" fmla="*/ 2780 w 10002"/>
                <a:gd name="connsiteY0" fmla="*/ 400 h 10000"/>
                <a:gd name="connsiteX1" fmla="*/ 2278 w 10002"/>
                <a:gd name="connsiteY1" fmla="*/ 948 h 10000"/>
                <a:gd name="connsiteX2" fmla="*/ 940 w 10002"/>
                <a:gd name="connsiteY2" fmla="*/ 1056 h 10000"/>
                <a:gd name="connsiteX3" fmla="*/ 985 w 10002"/>
                <a:gd name="connsiteY3" fmla="*/ 3865 h 10000"/>
                <a:gd name="connsiteX4" fmla="*/ 530 w 10002"/>
                <a:gd name="connsiteY4" fmla="*/ 2771 h 10000"/>
                <a:gd name="connsiteX5" fmla="*/ 93 w 10002"/>
                <a:gd name="connsiteY5" fmla="*/ 3771 h 10000"/>
                <a:gd name="connsiteX6" fmla="*/ 20 w 10002"/>
                <a:gd name="connsiteY6" fmla="*/ 5502 h 10000"/>
                <a:gd name="connsiteX7" fmla="*/ 343 w 10002"/>
                <a:gd name="connsiteY7" fmla="*/ 7867 h 10000"/>
                <a:gd name="connsiteX8" fmla="*/ 1483 w 10002"/>
                <a:gd name="connsiteY8" fmla="*/ 7352 h 10000"/>
                <a:gd name="connsiteX9" fmla="*/ 1204 w 10002"/>
                <a:gd name="connsiteY9" fmla="*/ 8443 h 10000"/>
                <a:gd name="connsiteX10" fmla="*/ 1978 w 10002"/>
                <a:gd name="connsiteY10" fmla="*/ 9660 h 10000"/>
                <a:gd name="connsiteX11" fmla="*/ 3188 w 10002"/>
                <a:gd name="connsiteY11" fmla="*/ 7371 h 10000"/>
                <a:gd name="connsiteX12" fmla="*/ 3309 w 10002"/>
                <a:gd name="connsiteY12" fmla="*/ 9308 h 10000"/>
                <a:gd name="connsiteX13" fmla="*/ 3637 w 10002"/>
                <a:gd name="connsiteY13" fmla="*/ 10000 h 10000"/>
                <a:gd name="connsiteX14" fmla="*/ 4333 w 10002"/>
                <a:gd name="connsiteY14" fmla="*/ 8962 h 10000"/>
                <a:gd name="connsiteX15" fmla="*/ 5511 w 10002"/>
                <a:gd name="connsiteY15" fmla="*/ 9641 h 10000"/>
                <a:gd name="connsiteX16" fmla="*/ 6302 w 10002"/>
                <a:gd name="connsiteY16" fmla="*/ 8545 h 10000"/>
                <a:gd name="connsiteX17" fmla="*/ 6416 w 10002"/>
                <a:gd name="connsiteY17" fmla="*/ 8789 h 10000"/>
                <a:gd name="connsiteX18" fmla="*/ 6927 w 10002"/>
                <a:gd name="connsiteY18" fmla="*/ 9827 h 10000"/>
                <a:gd name="connsiteX19" fmla="*/ 7220 w 10002"/>
                <a:gd name="connsiteY19" fmla="*/ 9654 h 10000"/>
                <a:gd name="connsiteX20" fmla="*/ 7548 w 10002"/>
                <a:gd name="connsiteY20" fmla="*/ 7923 h 10000"/>
                <a:gd name="connsiteX21" fmla="*/ 7987 w 10002"/>
                <a:gd name="connsiteY21" fmla="*/ 8789 h 10000"/>
                <a:gd name="connsiteX22" fmla="*/ 8339 w 10002"/>
                <a:gd name="connsiteY22" fmla="*/ 7304 h 10000"/>
                <a:gd name="connsiteX23" fmla="*/ 9010 w 10002"/>
                <a:gd name="connsiteY23" fmla="*/ 7405 h 10000"/>
                <a:gd name="connsiteX24" fmla="*/ 9781 w 10002"/>
                <a:gd name="connsiteY24" fmla="*/ 6575 h 10000"/>
                <a:gd name="connsiteX25" fmla="*/ 9961 w 10002"/>
                <a:gd name="connsiteY25" fmla="*/ 4463 h 10000"/>
                <a:gd name="connsiteX26" fmla="*/ 9117 w 10002"/>
                <a:gd name="connsiteY26" fmla="*/ 4969 h 10000"/>
                <a:gd name="connsiteX27" fmla="*/ 9035 w 10002"/>
                <a:gd name="connsiteY27" fmla="*/ 3185 h 10000"/>
                <a:gd name="connsiteX28" fmla="*/ 7819 w 10002"/>
                <a:gd name="connsiteY28" fmla="*/ 2258 h 10000"/>
                <a:gd name="connsiteX29" fmla="*/ 7512 w 10002"/>
                <a:gd name="connsiteY29" fmla="*/ 1176 h 10000"/>
                <a:gd name="connsiteX30" fmla="*/ 6681 w 10002"/>
                <a:gd name="connsiteY30" fmla="*/ 1841 h 10000"/>
                <a:gd name="connsiteX31" fmla="*/ 6434 w 10002"/>
                <a:gd name="connsiteY31" fmla="*/ 134 h 10000"/>
                <a:gd name="connsiteX32" fmla="*/ 5914 w 10002"/>
                <a:gd name="connsiteY32" fmla="*/ 239 h 10000"/>
                <a:gd name="connsiteX33" fmla="*/ 5209 w 10002"/>
                <a:gd name="connsiteY33" fmla="*/ 1350 h 10000"/>
                <a:gd name="connsiteX34" fmla="*/ 4588 w 10002"/>
                <a:gd name="connsiteY34" fmla="*/ 656 h 10000"/>
                <a:gd name="connsiteX35" fmla="*/ 3678 w 10002"/>
                <a:gd name="connsiteY35" fmla="*/ 562 h 10000"/>
                <a:gd name="connsiteX36" fmla="*/ 3854 w 10002"/>
                <a:gd name="connsiteY36" fmla="*/ 3022 h 10000"/>
                <a:gd name="connsiteX37" fmla="*/ 2780 w 10002"/>
                <a:gd name="connsiteY37" fmla="*/ 400 h 10000"/>
                <a:gd name="connsiteX0" fmla="*/ 2780 w 10002"/>
                <a:gd name="connsiteY0" fmla="*/ 400 h 10000"/>
                <a:gd name="connsiteX1" fmla="*/ 940 w 10002"/>
                <a:gd name="connsiteY1" fmla="*/ 1056 h 10000"/>
                <a:gd name="connsiteX2" fmla="*/ 985 w 10002"/>
                <a:gd name="connsiteY2" fmla="*/ 3865 h 10000"/>
                <a:gd name="connsiteX3" fmla="*/ 530 w 10002"/>
                <a:gd name="connsiteY3" fmla="*/ 2771 h 10000"/>
                <a:gd name="connsiteX4" fmla="*/ 93 w 10002"/>
                <a:gd name="connsiteY4" fmla="*/ 3771 h 10000"/>
                <a:gd name="connsiteX5" fmla="*/ 20 w 10002"/>
                <a:gd name="connsiteY5" fmla="*/ 5502 h 10000"/>
                <a:gd name="connsiteX6" fmla="*/ 343 w 10002"/>
                <a:gd name="connsiteY6" fmla="*/ 7867 h 10000"/>
                <a:gd name="connsiteX7" fmla="*/ 1483 w 10002"/>
                <a:gd name="connsiteY7" fmla="*/ 7352 h 10000"/>
                <a:gd name="connsiteX8" fmla="*/ 1204 w 10002"/>
                <a:gd name="connsiteY8" fmla="*/ 8443 h 10000"/>
                <a:gd name="connsiteX9" fmla="*/ 1978 w 10002"/>
                <a:gd name="connsiteY9" fmla="*/ 9660 h 10000"/>
                <a:gd name="connsiteX10" fmla="*/ 3188 w 10002"/>
                <a:gd name="connsiteY10" fmla="*/ 7371 h 10000"/>
                <a:gd name="connsiteX11" fmla="*/ 3309 w 10002"/>
                <a:gd name="connsiteY11" fmla="*/ 9308 h 10000"/>
                <a:gd name="connsiteX12" fmla="*/ 3637 w 10002"/>
                <a:gd name="connsiteY12" fmla="*/ 10000 h 10000"/>
                <a:gd name="connsiteX13" fmla="*/ 4333 w 10002"/>
                <a:gd name="connsiteY13" fmla="*/ 8962 h 10000"/>
                <a:gd name="connsiteX14" fmla="*/ 5511 w 10002"/>
                <a:gd name="connsiteY14" fmla="*/ 9641 h 10000"/>
                <a:gd name="connsiteX15" fmla="*/ 6302 w 10002"/>
                <a:gd name="connsiteY15" fmla="*/ 8545 h 10000"/>
                <a:gd name="connsiteX16" fmla="*/ 6416 w 10002"/>
                <a:gd name="connsiteY16" fmla="*/ 8789 h 10000"/>
                <a:gd name="connsiteX17" fmla="*/ 6927 w 10002"/>
                <a:gd name="connsiteY17" fmla="*/ 9827 h 10000"/>
                <a:gd name="connsiteX18" fmla="*/ 7220 w 10002"/>
                <a:gd name="connsiteY18" fmla="*/ 9654 h 10000"/>
                <a:gd name="connsiteX19" fmla="*/ 7548 w 10002"/>
                <a:gd name="connsiteY19" fmla="*/ 7923 h 10000"/>
                <a:gd name="connsiteX20" fmla="*/ 7987 w 10002"/>
                <a:gd name="connsiteY20" fmla="*/ 8789 h 10000"/>
                <a:gd name="connsiteX21" fmla="*/ 8339 w 10002"/>
                <a:gd name="connsiteY21" fmla="*/ 7304 h 10000"/>
                <a:gd name="connsiteX22" fmla="*/ 9010 w 10002"/>
                <a:gd name="connsiteY22" fmla="*/ 7405 h 10000"/>
                <a:gd name="connsiteX23" fmla="*/ 9781 w 10002"/>
                <a:gd name="connsiteY23" fmla="*/ 6575 h 10000"/>
                <a:gd name="connsiteX24" fmla="*/ 9961 w 10002"/>
                <a:gd name="connsiteY24" fmla="*/ 4463 h 10000"/>
                <a:gd name="connsiteX25" fmla="*/ 9117 w 10002"/>
                <a:gd name="connsiteY25" fmla="*/ 4969 h 10000"/>
                <a:gd name="connsiteX26" fmla="*/ 9035 w 10002"/>
                <a:gd name="connsiteY26" fmla="*/ 3185 h 10000"/>
                <a:gd name="connsiteX27" fmla="*/ 7819 w 10002"/>
                <a:gd name="connsiteY27" fmla="*/ 2258 h 10000"/>
                <a:gd name="connsiteX28" fmla="*/ 7512 w 10002"/>
                <a:gd name="connsiteY28" fmla="*/ 1176 h 10000"/>
                <a:gd name="connsiteX29" fmla="*/ 6681 w 10002"/>
                <a:gd name="connsiteY29" fmla="*/ 1841 h 10000"/>
                <a:gd name="connsiteX30" fmla="*/ 6434 w 10002"/>
                <a:gd name="connsiteY30" fmla="*/ 134 h 10000"/>
                <a:gd name="connsiteX31" fmla="*/ 5914 w 10002"/>
                <a:gd name="connsiteY31" fmla="*/ 239 h 10000"/>
                <a:gd name="connsiteX32" fmla="*/ 5209 w 10002"/>
                <a:gd name="connsiteY32" fmla="*/ 1350 h 10000"/>
                <a:gd name="connsiteX33" fmla="*/ 4588 w 10002"/>
                <a:gd name="connsiteY33" fmla="*/ 656 h 10000"/>
                <a:gd name="connsiteX34" fmla="*/ 3678 w 10002"/>
                <a:gd name="connsiteY34" fmla="*/ 562 h 10000"/>
                <a:gd name="connsiteX35" fmla="*/ 3854 w 10002"/>
                <a:gd name="connsiteY35" fmla="*/ 3022 h 10000"/>
                <a:gd name="connsiteX36" fmla="*/ 2780 w 10002"/>
                <a:gd name="connsiteY36" fmla="*/ 400 h 10000"/>
                <a:gd name="connsiteX0" fmla="*/ 2780 w 10002"/>
                <a:gd name="connsiteY0" fmla="*/ 400 h 10000"/>
                <a:gd name="connsiteX1" fmla="*/ 940 w 10002"/>
                <a:gd name="connsiteY1" fmla="*/ 1056 h 10000"/>
                <a:gd name="connsiteX2" fmla="*/ 985 w 10002"/>
                <a:gd name="connsiteY2" fmla="*/ 3865 h 10000"/>
                <a:gd name="connsiteX3" fmla="*/ 530 w 10002"/>
                <a:gd name="connsiteY3" fmla="*/ 2771 h 10000"/>
                <a:gd name="connsiteX4" fmla="*/ 93 w 10002"/>
                <a:gd name="connsiteY4" fmla="*/ 3771 h 10000"/>
                <a:gd name="connsiteX5" fmla="*/ 20 w 10002"/>
                <a:gd name="connsiteY5" fmla="*/ 5502 h 10000"/>
                <a:gd name="connsiteX6" fmla="*/ 343 w 10002"/>
                <a:gd name="connsiteY6" fmla="*/ 7867 h 10000"/>
                <a:gd name="connsiteX7" fmla="*/ 1483 w 10002"/>
                <a:gd name="connsiteY7" fmla="*/ 7352 h 10000"/>
                <a:gd name="connsiteX8" fmla="*/ 1204 w 10002"/>
                <a:gd name="connsiteY8" fmla="*/ 8443 h 10000"/>
                <a:gd name="connsiteX9" fmla="*/ 1978 w 10002"/>
                <a:gd name="connsiteY9" fmla="*/ 9660 h 10000"/>
                <a:gd name="connsiteX10" fmla="*/ 3188 w 10002"/>
                <a:gd name="connsiteY10" fmla="*/ 7371 h 10000"/>
                <a:gd name="connsiteX11" fmla="*/ 3309 w 10002"/>
                <a:gd name="connsiteY11" fmla="*/ 9308 h 10000"/>
                <a:gd name="connsiteX12" fmla="*/ 3637 w 10002"/>
                <a:gd name="connsiteY12" fmla="*/ 10000 h 10000"/>
                <a:gd name="connsiteX13" fmla="*/ 4333 w 10002"/>
                <a:gd name="connsiteY13" fmla="*/ 8962 h 10000"/>
                <a:gd name="connsiteX14" fmla="*/ 5511 w 10002"/>
                <a:gd name="connsiteY14" fmla="*/ 9641 h 10000"/>
                <a:gd name="connsiteX15" fmla="*/ 6302 w 10002"/>
                <a:gd name="connsiteY15" fmla="*/ 8545 h 10000"/>
                <a:gd name="connsiteX16" fmla="*/ 6416 w 10002"/>
                <a:gd name="connsiteY16" fmla="*/ 8789 h 10000"/>
                <a:gd name="connsiteX17" fmla="*/ 6927 w 10002"/>
                <a:gd name="connsiteY17" fmla="*/ 9827 h 10000"/>
                <a:gd name="connsiteX18" fmla="*/ 7220 w 10002"/>
                <a:gd name="connsiteY18" fmla="*/ 9654 h 10000"/>
                <a:gd name="connsiteX19" fmla="*/ 7548 w 10002"/>
                <a:gd name="connsiteY19" fmla="*/ 7923 h 10000"/>
                <a:gd name="connsiteX20" fmla="*/ 7987 w 10002"/>
                <a:gd name="connsiteY20" fmla="*/ 8789 h 10000"/>
                <a:gd name="connsiteX21" fmla="*/ 8339 w 10002"/>
                <a:gd name="connsiteY21" fmla="*/ 7304 h 10000"/>
                <a:gd name="connsiteX22" fmla="*/ 9010 w 10002"/>
                <a:gd name="connsiteY22" fmla="*/ 7405 h 10000"/>
                <a:gd name="connsiteX23" fmla="*/ 9781 w 10002"/>
                <a:gd name="connsiteY23" fmla="*/ 6575 h 10000"/>
                <a:gd name="connsiteX24" fmla="*/ 9961 w 10002"/>
                <a:gd name="connsiteY24" fmla="*/ 4463 h 10000"/>
                <a:gd name="connsiteX25" fmla="*/ 9117 w 10002"/>
                <a:gd name="connsiteY25" fmla="*/ 4969 h 10000"/>
                <a:gd name="connsiteX26" fmla="*/ 9035 w 10002"/>
                <a:gd name="connsiteY26" fmla="*/ 3185 h 10000"/>
                <a:gd name="connsiteX27" fmla="*/ 7819 w 10002"/>
                <a:gd name="connsiteY27" fmla="*/ 2258 h 10000"/>
                <a:gd name="connsiteX28" fmla="*/ 7512 w 10002"/>
                <a:gd name="connsiteY28" fmla="*/ 1176 h 10000"/>
                <a:gd name="connsiteX29" fmla="*/ 6681 w 10002"/>
                <a:gd name="connsiteY29" fmla="*/ 1841 h 10000"/>
                <a:gd name="connsiteX30" fmla="*/ 6434 w 10002"/>
                <a:gd name="connsiteY30" fmla="*/ 134 h 10000"/>
                <a:gd name="connsiteX31" fmla="*/ 5914 w 10002"/>
                <a:gd name="connsiteY31" fmla="*/ 239 h 10000"/>
                <a:gd name="connsiteX32" fmla="*/ 5209 w 10002"/>
                <a:gd name="connsiteY32" fmla="*/ 1350 h 10000"/>
                <a:gd name="connsiteX33" fmla="*/ 4588 w 10002"/>
                <a:gd name="connsiteY33" fmla="*/ 656 h 10000"/>
                <a:gd name="connsiteX34" fmla="*/ 3678 w 10002"/>
                <a:gd name="connsiteY34" fmla="*/ 562 h 10000"/>
                <a:gd name="connsiteX35" fmla="*/ 3854 w 10002"/>
                <a:gd name="connsiteY35" fmla="*/ 3022 h 10000"/>
                <a:gd name="connsiteX36" fmla="*/ 2780 w 10002"/>
                <a:gd name="connsiteY36" fmla="*/ 400 h 10000"/>
                <a:gd name="connsiteX0" fmla="*/ 2780 w 10055"/>
                <a:gd name="connsiteY0" fmla="*/ 400 h 10000"/>
                <a:gd name="connsiteX1" fmla="*/ 940 w 10055"/>
                <a:gd name="connsiteY1" fmla="*/ 1056 h 10000"/>
                <a:gd name="connsiteX2" fmla="*/ 985 w 10055"/>
                <a:gd name="connsiteY2" fmla="*/ 3865 h 10000"/>
                <a:gd name="connsiteX3" fmla="*/ 530 w 10055"/>
                <a:gd name="connsiteY3" fmla="*/ 2771 h 10000"/>
                <a:gd name="connsiteX4" fmla="*/ 93 w 10055"/>
                <a:gd name="connsiteY4" fmla="*/ 3771 h 10000"/>
                <a:gd name="connsiteX5" fmla="*/ 20 w 10055"/>
                <a:gd name="connsiteY5" fmla="*/ 5502 h 10000"/>
                <a:gd name="connsiteX6" fmla="*/ 343 w 10055"/>
                <a:gd name="connsiteY6" fmla="*/ 7867 h 10000"/>
                <a:gd name="connsiteX7" fmla="*/ 1483 w 10055"/>
                <a:gd name="connsiteY7" fmla="*/ 7352 h 10000"/>
                <a:gd name="connsiteX8" fmla="*/ 1204 w 10055"/>
                <a:gd name="connsiteY8" fmla="*/ 8443 h 10000"/>
                <a:gd name="connsiteX9" fmla="*/ 1978 w 10055"/>
                <a:gd name="connsiteY9" fmla="*/ 9660 h 10000"/>
                <a:gd name="connsiteX10" fmla="*/ 3188 w 10055"/>
                <a:gd name="connsiteY10" fmla="*/ 7371 h 10000"/>
                <a:gd name="connsiteX11" fmla="*/ 3309 w 10055"/>
                <a:gd name="connsiteY11" fmla="*/ 9308 h 10000"/>
                <a:gd name="connsiteX12" fmla="*/ 3637 w 10055"/>
                <a:gd name="connsiteY12" fmla="*/ 10000 h 10000"/>
                <a:gd name="connsiteX13" fmla="*/ 4333 w 10055"/>
                <a:gd name="connsiteY13" fmla="*/ 8962 h 10000"/>
                <a:gd name="connsiteX14" fmla="*/ 5511 w 10055"/>
                <a:gd name="connsiteY14" fmla="*/ 9641 h 10000"/>
                <a:gd name="connsiteX15" fmla="*/ 6302 w 10055"/>
                <a:gd name="connsiteY15" fmla="*/ 8545 h 10000"/>
                <a:gd name="connsiteX16" fmla="*/ 6416 w 10055"/>
                <a:gd name="connsiteY16" fmla="*/ 8789 h 10000"/>
                <a:gd name="connsiteX17" fmla="*/ 6927 w 10055"/>
                <a:gd name="connsiteY17" fmla="*/ 9827 h 10000"/>
                <a:gd name="connsiteX18" fmla="*/ 7220 w 10055"/>
                <a:gd name="connsiteY18" fmla="*/ 9654 h 10000"/>
                <a:gd name="connsiteX19" fmla="*/ 7548 w 10055"/>
                <a:gd name="connsiteY19" fmla="*/ 7923 h 10000"/>
                <a:gd name="connsiteX20" fmla="*/ 7987 w 10055"/>
                <a:gd name="connsiteY20" fmla="*/ 8789 h 10000"/>
                <a:gd name="connsiteX21" fmla="*/ 8339 w 10055"/>
                <a:gd name="connsiteY21" fmla="*/ 7304 h 10000"/>
                <a:gd name="connsiteX22" fmla="*/ 9010 w 10055"/>
                <a:gd name="connsiteY22" fmla="*/ 7405 h 10000"/>
                <a:gd name="connsiteX23" fmla="*/ 9781 w 10055"/>
                <a:gd name="connsiteY23" fmla="*/ 6575 h 10000"/>
                <a:gd name="connsiteX24" fmla="*/ 9961 w 10055"/>
                <a:gd name="connsiteY24" fmla="*/ 4463 h 10000"/>
                <a:gd name="connsiteX25" fmla="*/ 9117 w 10055"/>
                <a:gd name="connsiteY25" fmla="*/ 4969 h 10000"/>
                <a:gd name="connsiteX26" fmla="*/ 9035 w 10055"/>
                <a:gd name="connsiteY26" fmla="*/ 3185 h 10000"/>
                <a:gd name="connsiteX27" fmla="*/ 7819 w 10055"/>
                <a:gd name="connsiteY27" fmla="*/ 2258 h 10000"/>
                <a:gd name="connsiteX28" fmla="*/ 7512 w 10055"/>
                <a:gd name="connsiteY28" fmla="*/ 1176 h 10000"/>
                <a:gd name="connsiteX29" fmla="*/ 6681 w 10055"/>
                <a:gd name="connsiteY29" fmla="*/ 1841 h 10000"/>
                <a:gd name="connsiteX30" fmla="*/ 6434 w 10055"/>
                <a:gd name="connsiteY30" fmla="*/ 134 h 10000"/>
                <a:gd name="connsiteX31" fmla="*/ 5914 w 10055"/>
                <a:gd name="connsiteY31" fmla="*/ 239 h 10000"/>
                <a:gd name="connsiteX32" fmla="*/ 5209 w 10055"/>
                <a:gd name="connsiteY32" fmla="*/ 1350 h 10000"/>
                <a:gd name="connsiteX33" fmla="*/ 4588 w 10055"/>
                <a:gd name="connsiteY33" fmla="*/ 656 h 10000"/>
                <a:gd name="connsiteX34" fmla="*/ 3678 w 10055"/>
                <a:gd name="connsiteY34" fmla="*/ 562 h 10000"/>
                <a:gd name="connsiteX35" fmla="*/ 3854 w 10055"/>
                <a:gd name="connsiteY35" fmla="*/ 3022 h 10000"/>
                <a:gd name="connsiteX36" fmla="*/ 2780 w 10055"/>
                <a:gd name="connsiteY36" fmla="*/ 400 h 10000"/>
                <a:gd name="connsiteX0" fmla="*/ 2780 w 10055"/>
                <a:gd name="connsiteY0" fmla="*/ 400 h 10000"/>
                <a:gd name="connsiteX1" fmla="*/ 940 w 10055"/>
                <a:gd name="connsiteY1" fmla="*/ 1056 h 10000"/>
                <a:gd name="connsiteX2" fmla="*/ 985 w 10055"/>
                <a:gd name="connsiteY2" fmla="*/ 3865 h 10000"/>
                <a:gd name="connsiteX3" fmla="*/ 530 w 10055"/>
                <a:gd name="connsiteY3" fmla="*/ 2771 h 10000"/>
                <a:gd name="connsiteX4" fmla="*/ 93 w 10055"/>
                <a:gd name="connsiteY4" fmla="*/ 3771 h 10000"/>
                <a:gd name="connsiteX5" fmla="*/ 20 w 10055"/>
                <a:gd name="connsiteY5" fmla="*/ 5502 h 10000"/>
                <a:gd name="connsiteX6" fmla="*/ 343 w 10055"/>
                <a:gd name="connsiteY6" fmla="*/ 7867 h 10000"/>
                <a:gd name="connsiteX7" fmla="*/ 1483 w 10055"/>
                <a:gd name="connsiteY7" fmla="*/ 7352 h 10000"/>
                <a:gd name="connsiteX8" fmla="*/ 1204 w 10055"/>
                <a:gd name="connsiteY8" fmla="*/ 8443 h 10000"/>
                <a:gd name="connsiteX9" fmla="*/ 1978 w 10055"/>
                <a:gd name="connsiteY9" fmla="*/ 9660 h 10000"/>
                <a:gd name="connsiteX10" fmla="*/ 3188 w 10055"/>
                <a:gd name="connsiteY10" fmla="*/ 7371 h 10000"/>
                <a:gd name="connsiteX11" fmla="*/ 3309 w 10055"/>
                <a:gd name="connsiteY11" fmla="*/ 9308 h 10000"/>
                <a:gd name="connsiteX12" fmla="*/ 3637 w 10055"/>
                <a:gd name="connsiteY12" fmla="*/ 10000 h 10000"/>
                <a:gd name="connsiteX13" fmla="*/ 4333 w 10055"/>
                <a:gd name="connsiteY13" fmla="*/ 8962 h 10000"/>
                <a:gd name="connsiteX14" fmla="*/ 5511 w 10055"/>
                <a:gd name="connsiteY14" fmla="*/ 9641 h 10000"/>
                <a:gd name="connsiteX15" fmla="*/ 6302 w 10055"/>
                <a:gd name="connsiteY15" fmla="*/ 8545 h 10000"/>
                <a:gd name="connsiteX16" fmla="*/ 6416 w 10055"/>
                <a:gd name="connsiteY16" fmla="*/ 8789 h 10000"/>
                <a:gd name="connsiteX17" fmla="*/ 6927 w 10055"/>
                <a:gd name="connsiteY17" fmla="*/ 9827 h 10000"/>
                <a:gd name="connsiteX18" fmla="*/ 7220 w 10055"/>
                <a:gd name="connsiteY18" fmla="*/ 9654 h 10000"/>
                <a:gd name="connsiteX19" fmla="*/ 7548 w 10055"/>
                <a:gd name="connsiteY19" fmla="*/ 7923 h 10000"/>
                <a:gd name="connsiteX20" fmla="*/ 7987 w 10055"/>
                <a:gd name="connsiteY20" fmla="*/ 8789 h 10000"/>
                <a:gd name="connsiteX21" fmla="*/ 8339 w 10055"/>
                <a:gd name="connsiteY21" fmla="*/ 7304 h 10000"/>
                <a:gd name="connsiteX22" fmla="*/ 9010 w 10055"/>
                <a:gd name="connsiteY22" fmla="*/ 7405 h 10000"/>
                <a:gd name="connsiteX23" fmla="*/ 9781 w 10055"/>
                <a:gd name="connsiteY23" fmla="*/ 6575 h 10000"/>
                <a:gd name="connsiteX24" fmla="*/ 9961 w 10055"/>
                <a:gd name="connsiteY24" fmla="*/ 4463 h 10000"/>
                <a:gd name="connsiteX25" fmla="*/ 9117 w 10055"/>
                <a:gd name="connsiteY25" fmla="*/ 4969 h 10000"/>
                <a:gd name="connsiteX26" fmla="*/ 9035 w 10055"/>
                <a:gd name="connsiteY26" fmla="*/ 3185 h 10000"/>
                <a:gd name="connsiteX27" fmla="*/ 7819 w 10055"/>
                <a:gd name="connsiteY27" fmla="*/ 2258 h 10000"/>
                <a:gd name="connsiteX28" fmla="*/ 7512 w 10055"/>
                <a:gd name="connsiteY28" fmla="*/ 1176 h 10000"/>
                <a:gd name="connsiteX29" fmla="*/ 6681 w 10055"/>
                <a:gd name="connsiteY29" fmla="*/ 1841 h 10000"/>
                <a:gd name="connsiteX30" fmla="*/ 6434 w 10055"/>
                <a:gd name="connsiteY30" fmla="*/ 134 h 10000"/>
                <a:gd name="connsiteX31" fmla="*/ 5914 w 10055"/>
                <a:gd name="connsiteY31" fmla="*/ 239 h 10000"/>
                <a:gd name="connsiteX32" fmla="*/ 5209 w 10055"/>
                <a:gd name="connsiteY32" fmla="*/ 1350 h 10000"/>
                <a:gd name="connsiteX33" fmla="*/ 4588 w 10055"/>
                <a:gd name="connsiteY33" fmla="*/ 656 h 10000"/>
                <a:gd name="connsiteX34" fmla="*/ 3678 w 10055"/>
                <a:gd name="connsiteY34" fmla="*/ 562 h 10000"/>
                <a:gd name="connsiteX35" fmla="*/ 3854 w 10055"/>
                <a:gd name="connsiteY35" fmla="*/ 3022 h 10000"/>
                <a:gd name="connsiteX36" fmla="*/ 2780 w 10055"/>
                <a:gd name="connsiteY36" fmla="*/ 400 h 10000"/>
                <a:gd name="connsiteX0" fmla="*/ 2780 w 10055"/>
                <a:gd name="connsiteY0" fmla="*/ 400 h 10000"/>
                <a:gd name="connsiteX1" fmla="*/ 940 w 10055"/>
                <a:gd name="connsiteY1" fmla="*/ 1056 h 10000"/>
                <a:gd name="connsiteX2" fmla="*/ 985 w 10055"/>
                <a:gd name="connsiteY2" fmla="*/ 3865 h 10000"/>
                <a:gd name="connsiteX3" fmla="*/ 530 w 10055"/>
                <a:gd name="connsiteY3" fmla="*/ 2771 h 10000"/>
                <a:gd name="connsiteX4" fmla="*/ 93 w 10055"/>
                <a:gd name="connsiteY4" fmla="*/ 3771 h 10000"/>
                <a:gd name="connsiteX5" fmla="*/ 20 w 10055"/>
                <a:gd name="connsiteY5" fmla="*/ 5502 h 10000"/>
                <a:gd name="connsiteX6" fmla="*/ 343 w 10055"/>
                <a:gd name="connsiteY6" fmla="*/ 7867 h 10000"/>
                <a:gd name="connsiteX7" fmla="*/ 1483 w 10055"/>
                <a:gd name="connsiteY7" fmla="*/ 7352 h 10000"/>
                <a:gd name="connsiteX8" fmla="*/ 1204 w 10055"/>
                <a:gd name="connsiteY8" fmla="*/ 8443 h 10000"/>
                <a:gd name="connsiteX9" fmla="*/ 1978 w 10055"/>
                <a:gd name="connsiteY9" fmla="*/ 9660 h 10000"/>
                <a:gd name="connsiteX10" fmla="*/ 3188 w 10055"/>
                <a:gd name="connsiteY10" fmla="*/ 7371 h 10000"/>
                <a:gd name="connsiteX11" fmla="*/ 3309 w 10055"/>
                <a:gd name="connsiteY11" fmla="*/ 9308 h 10000"/>
                <a:gd name="connsiteX12" fmla="*/ 3637 w 10055"/>
                <a:gd name="connsiteY12" fmla="*/ 10000 h 10000"/>
                <a:gd name="connsiteX13" fmla="*/ 4333 w 10055"/>
                <a:gd name="connsiteY13" fmla="*/ 8962 h 10000"/>
                <a:gd name="connsiteX14" fmla="*/ 5511 w 10055"/>
                <a:gd name="connsiteY14" fmla="*/ 9641 h 10000"/>
                <a:gd name="connsiteX15" fmla="*/ 6302 w 10055"/>
                <a:gd name="connsiteY15" fmla="*/ 8545 h 10000"/>
                <a:gd name="connsiteX16" fmla="*/ 6416 w 10055"/>
                <a:gd name="connsiteY16" fmla="*/ 8789 h 10000"/>
                <a:gd name="connsiteX17" fmla="*/ 6927 w 10055"/>
                <a:gd name="connsiteY17" fmla="*/ 9827 h 10000"/>
                <a:gd name="connsiteX18" fmla="*/ 7220 w 10055"/>
                <a:gd name="connsiteY18" fmla="*/ 9654 h 10000"/>
                <a:gd name="connsiteX19" fmla="*/ 7548 w 10055"/>
                <a:gd name="connsiteY19" fmla="*/ 7923 h 10000"/>
                <a:gd name="connsiteX20" fmla="*/ 7987 w 10055"/>
                <a:gd name="connsiteY20" fmla="*/ 8789 h 10000"/>
                <a:gd name="connsiteX21" fmla="*/ 8339 w 10055"/>
                <a:gd name="connsiteY21" fmla="*/ 7304 h 10000"/>
                <a:gd name="connsiteX22" fmla="*/ 9010 w 10055"/>
                <a:gd name="connsiteY22" fmla="*/ 7405 h 10000"/>
                <a:gd name="connsiteX23" fmla="*/ 9781 w 10055"/>
                <a:gd name="connsiteY23" fmla="*/ 6575 h 10000"/>
                <a:gd name="connsiteX24" fmla="*/ 9961 w 10055"/>
                <a:gd name="connsiteY24" fmla="*/ 4463 h 10000"/>
                <a:gd name="connsiteX25" fmla="*/ 9117 w 10055"/>
                <a:gd name="connsiteY25" fmla="*/ 4969 h 10000"/>
                <a:gd name="connsiteX26" fmla="*/ 9035 w 10055"/>
                <a:gd name="connsiteY26" fmla="*/ 3185 h 10000"/>
                <a:gd name="connsiteX27" fmla="*/ 7819 w 10055"/>
                <a:gd name="connsiteY27" fmla="*/ 2258 h 10000"/>
                <a:gd name="connsiteX28" fmla="*/ 7512 w 10055"/>
                <a:gd name="connsiteY28" fmla="*/ 1176 h 10000"/>
                <a:gd name="connsiteX29" fmla="*/ 6681 w 10055"/>
                <a:gd name="connsiteY29" fmla="*/ 1841 h 10000"/>
                <a:gd name="connsiteX30" fmla="*/ 6434 w 10055"/>
                <a:gd name="connsiteY30" fmla="*/ 134 h 10000"/>
                <a:gd name="connsiteX31" fmla="*/ 5914 w 10055"/>
                <a:gd name="connsiteY31" fmla="*/ 239 h 10000"/>
                <a:gd name="connsiteX32" fmla="*/ 5209 w 10055"/>
                <a:gd name="connsiteY32" fmla="*/ 1350 h 10000"/>
                <a:gd name="connsiteX33" fmla="*/ 4588 w 10055"/>
                <a:gd name="connsiteY33" fmla="*/ 656 h 10000"/>
                <a:gd name="connsiteX34" fmla="*/ 3678 w 10055"/>
                <a:gd name="connsiteY34" fmla="*/ 562 h 10000"/>
                <a:gd name="connsiteX35" fmla="*/ 3854 w 10055"/>
                <a:gd name="connsiteY35" fmla="*/ 3022 h 10000"/>
                <a:gd name="connsiteX36" fmla="*/ 2780 w 10055"/>
                <a:gd name="connsiteY36" fmla="*/ 400 h 10000"/>
                <a:gd name="connsiteX0" fmla="*/ 2780 w 10055"/>
                <a:gd name="connsiteY0" fmla="*/ 400 h 10000"/>
                <a:gd name="connsiteX1" fmla="*/ 940 w 10055"/>
                <a:gd name="connsiteY1" fmla="*/ 1056 h 10000"/>
                <a:gd name="connsiteX2" fmla="*/ 985 w 10055"/>
                <a:gd name="connsiteY2" fmla="*/ 3865 h 10000"/>
                <a:gd name="connsiteX3" fmla="*/ 530 w 10055"/>
                <a:gd name="connsiteY3" fmla="*/ 2771 h 10000"/>
                <a:gd name="connsiteX4" fmla="*/ 93 w 10055"/>
                <a:gd name="connsiteY4" fmla="*/ 3771 h 10000"/>
                <a:gd name="connsiteX5" fmla="*/ 20 w 10055"/>
                <a:gd name="connsiteY5" fmla="*/ 5502 h 10000"/>
                <a:gd name="connsiteX6" fmla="*/ 343 w 10055"/>
                <a:gd name="connsiteY6" fmla="*/ 7867 h 10000"/>
                <a:gd name="connsiteX7" fmla="*/ 1483 w 10055"/>
                <a:gd name="connsiteY7" fmla="*/ 7352 h 10000"/>
                <a:gd name="connsiteX8" fmla="*/ 1204 w 10055"/>
                <a:gd name="connsiteY8" fmla="*/ 8443 h 10000"/>
                <a:gd name="connsiteX9" fmla="*/ 1978 w 10055"/>
                <a:gd name="connsiteY9" fmla="*/ 9660 h 10000"/>
                <a:gd name="connsiteX10" fmla="*/ 3188 w 10055"/>
                <a:gd name="connsiteY10" fmla="*/ 7371 h 10000"/>
                <a:gd name="connsiteX11" fmla="*/ 3309 w 10055"/>
                <a:gd name="connsiteY11" fmla="*/ 9308 h 10000"/>
                <a:gd name="connsiteX12" fmla="*/ 3637 w 10055"/>
                <a:gd name="connsiteY12" fmla="*/ 10000 h 10000"/>
                <a:gd name="connsiteX13" fmla="*/ 4333 w 10055"/>
                <a:gd name="connsiteY13" fmla="*/ 8962 h 10000"/>
                <a:gd name="connsiteX14" fmla="*/ 5511 w 10055"/>
                <a:gd name="connsiteY14" fmla="*/ 9641 h 10000"/>
                <a:gd name="connsiteX15" fmla="*/ 6302 w 10055"/>
                <a:gd name="connsiteY15" fmla="*/ 8545 h 10000"/>
                <a:gd name="connsiteX16" fmla="*/ 6416 w 10055"/>
                <a:gd name="connsiteY16" fmla="*/ 8789 h 10000"/>
                <a:gd name="connsiteX17" fmla="*/ 6927 w 10055"/>
                <a:gd name="connsiteY17" fmla="*/ 9827 h 10000"/>
                <a:gd name="connsiteX18" fmla="*/ 7220 w 10055"/>
                <a:gd name="connsiteY18" fmla="*/ 9654 h 10000"/>
                <a:gd name="connsiteX19" fmla="*/ 7987 w 10055"/>
                <a:gd name="connsiteY19" fmla="*/ 8789 h 10000"/>
                <a:gd name="connsiteX20" fmla="*/ 8339 w 10055"/>
                <a:gd name="connsiteY20" fmla="*/ 7304 h 10000"/>
                <a:gd name="connsiteX21" fmla="*/ 9010 w 10055"/>
                <a:gd name="connsiteY21" fmla="*/ 7405 h 10000"/>
                <a:gd name="connsiteX22" fmla="*/ 9781 w 10055"/>
                <a:gd name="connsiteY22" fmla="*/ 6575 h 10000"/>
                <a:gd name="connsiteX23" fmla="*/ 9961 w 10055"/>
                <a:gd name="connsiteY23" fmla="*/ 4463 h 10000"/>
                <a:gd name="connsiteX24" fmla="*/ 9117 w 10055"/>
                <a:gd name="connsiteY24" fmla="*/ 4969 h 10000"/>
                <a:gd name="connsiteX25" fmla="*/ 9035 w 10055"/>
                <a:gd name="connsiteY25" fmla="*/ 3185 h 10000"/>
                <a:gd name="connsiteX26" fmla="*/ 7819 w 10055"/>
                <a:gd name="connsiteY26" fmla="*/ 2258 h 10000"/>
                <a:gd name="connsiteX27" fmla="*/ 7512 w 10055"/>
                <a:gd name="connsiteY27" fmla="*/ 1176 h 10000"/>
                <a:gd name="connsiteX28" fmla="*/ 6681 w 10055"/>
                <a:gd name="connsiteY28" fmla="*/ 1841 h 10000"/>
                <a:gd name="connsiteX29" fmla="*/ 6434 w 10055"/>
                <a:gd name="connsiteY29" fmla="*/ 134 h 10000"/>
                <a:gd name="connsiteX30" fmla="*/ 5914 w 10055"/>
                <a:gd name="connsiteY30" fmla="*/ 239 h 10000"/>
                <a:gd name="connsiteX31" fmla="*/ 5209 w 10055"/>
                <a:gd name="connsiteY31" fmla="*/ 1350 h 10000"/>
                <a:gd name="connsiteX32" fmla="*/ 4588 w 10055"/>
                <a:gd name="connsiteY32" fmla="*/ 656 h 10000"/>
                <a:gd name="connsiteX33" fmla="*/ 3678 w 10055"/>
                <a:gd name="connsiteY33" fmla="*/ 562 h 10000"/>
                <a:gd name="connsiteX34" fmla="*/ 3854 w 10055"/>
                <a:gd name="connsiteY34" fmla="*/ 3022 h 10000"/>
                <a:gd name="connsiteX35" fmla="*/ 2780 w 10055"/>
                <a:gd name="connsiteY35" fmla="*/ 400 h 10000"/>
                <a:gd name="connsiteX0" fmla="*/ 2780 w 10055"/>
                <a:gd name="connsiteY0" fmla="*/ 400 h 10000"/>
                <a:gd name="connsiteX1" fmla="*/ 940 w 10055"/>
                <a:gd name="connsiteY1" fmla="*/ 1056 h 10000"/>
                <a:gd name="connsiteX2" fmla="*/ 985 w 10055"/>
                <a:gd name="connsiteY2" fmla="*/ 3865 h 10000"/>
                <a:gd name="connsiteX3" fmla="*/ 530 w 10055"/>
                <a:gd name="connsiteY3" fmla="*/ 2771 h 10000"/>
                <a:gd name="connsiteX4" fmla="*/ 93 w 10055"/>
                <a:gd name="connsiteY4" fmla="*/ 3771 h 10000"/>
                <a:gd name="connsiteX5" fmla="*/ 20 w 10055"/>
                <a:gd name="connsiteY5" fmla="*/ 5502 h 10000"/>
                <a:gd name="connsiteX6" fmla="*/ 343 w 10055"/>
                <a:gd name="connsiteY6" fmla="*/ 7867 h 10000"/>
                <a:gd name="connsiteX7" fmla="*/ 1483 w 10055"/>
                <a:gd name="connsiteY7" fmla="*/ 7352 h 10000"/>
                <a:gd name="connsiteX8" fmla="*/ 1204 w 10055"/>
                <a:gd name="connsiteY8" fmla="*/ 8443 h 10000"/>
                <a:gd name="connsiteX9" fmla="*/ 1978 w 10055"/>
                <a:gd name="connsiteY9" fmla="*/ 9660 h 10000"/>
                <a:gd name="connsiteX10" fmla="*/ 3188 w 10055"/>
                <a:gd name="connsiteY10" fmla="*/ 7371 h 10000"/>
                <a:gd name="connsiteX11" fmla="*/ 3309 w 10055"/>
                <a:gd name="connsiteY11" fmla="*/ 9308 h 10000"/>
                <a:gd name="connsiteX12" fmla="*/ 3637 w 10055"/>
                <a:gd name="connsiteY12" fmla="*/ 10000 h 10000"/>
                <a:gd name="connsiteX13" fmla="*/ 4333 w 10055"/>
                <a:gd name="connsiteY13" fmla="*/ 8962 h 10000"/>
                <a:gd name="connsiteX14" fmla="*/ 5511 w 10055"/>
                <a:gd name="connsiteY14" fmla="*/ 9641 h 10000"/>
                <a:gd name="connsiteX15" fmla="*/ 6302 w 10055"/>
                <a:gd name="connsiteY15" fmla="*/ 8545 h 10000"/>
                <a:gd name="connsiteX16" fmla="*/ 6416 w 10055"/>
                <a:gd name="connsiteY16" fmla="*/ 8789 h 10000"/>
                <a:gd name="connsiteX17" fmla="*/ 6927 w 10055"/>
                <a:gd name="connsiteY17" fmla="*/ 9827 h 10000"/>
                <a:gd name="connsiteX18" fmla="*/ 7421 w 10055"/>
                <a:gd name="connsiteY18" fmla="*/ 8377 h 10000"/>
                <a:gd name="connsiteX19" fmla="*/ 7987 w 10055"/>
                <a:gd name="connsiteY19" fmla="*/ 8789 h 10000"/>
                <a:gd name="connsiteX20" fmla="*/ 8339 w 10055"/>
                <a:gd name="connsiteY20" fmla="*/ 7304 h 10000"/>
                <a:gd name="connsiteX21" fmla="*/ 9010 w 10055"/>
                <a:gd name="connsiteY21" fmla="*/ 7405 h 10000"/>
                <a:gd name="connsiteX22" fmla="*/ 9781 w 10055"/>
                <a:gd name="connsiteY22" fmla="*/ 6575 h 10000"/>
                <a:gd name="connsiteX23" fmla="*/ 9961 w 10055"/>
                <a:gd name="connsiteY23" fmla="*/ 4463 h 10000"/>
                <a:gd name="connsiteX24" fmla="*/ 9117 w 10055"/>
                <a:gd name="connsiteY24" fmla="*/ 4969 h 10000"/>
                <a:gd name="connsiteX25" fmla="*/ 9035 w 10055"/>
                <a:gd name="connsiteY25" fmla="*/ 3185 h 10000"/>
                <a:gd name="connsiteX26" fmla="*/ 7819 w 10055"/>
                <a:gd name="connsiteY26" fmla="*/ 2258 h 10000"/>
                <a:gd name="connsiteX27" fmla="*/ 7512 w 10055"/>
                <a:gd name="connsiteY27" fmla="*/ 1176 h 10000"/>
                <a:gd name="connsiteX28" fmla="*/ 6681 w 10055"/>
                <a:gd name="connsiteY28" fmla="*/ 1841 h 10000"/>
                <a:gd name="connsiteX29" fmla="*/ 6434 w 10055"/>
                <a:gd name="connsiteY29" fmla="*/ 134 h 10000"/>
                <a:gd name="connsiteX30" fmla="*/ 5914 w 10055"/>
                <a:gd name="connsiteY30" fmla="*/ 239 h 10000"/>
                <a:gd name="connsiteX31" fmla="*/ 5209 w 10055"/>
                <a:gd name="connsiteY31" fmla="*/ 1350 h 10000"/>
                <a:gd name="connsiteX32" fmla="*/ 4588 w 10055"/>
                <a:gd name="connsiteY32" fmla="*/ 656 h 10000"/>
                <a:gd name="connsiteX33" fmla="*/ 3678 w 10055"/>
                <a:gd name="connsiteY33" fmla="*/ 562 h 10000"/>
                <a:gd name="connsiteX34" fmla="*/ 3854 w 10055"/>
                <a:gd name="connsiteY34" fmla="*/ 3022 h 10000"/>
                <a:gd name="connsiteX35" fmla="*/ 2780 w 10055"/>
                <a:gd name="connsiteY35" fmla="*/ 400 h 10000"/>
                <a:gd name="connsiteX0" fmla="*/ 2780 w 10055"/>
                <a:gd name="connsiteY0" fmla="*/ 400 h 10000"/>
                <a:gd name="connsiteX1" fmla="*/ 940 w 10055"/>
                <a:gd name="connsiteY1" fmla="*/ 1056 h 10000"/>
                <a:gd name="connsiteX2" fmla="*/ 985 w 10055"/>
                <a:gd name="connsiteY2" fmla="*/ 3865 h 10000"/>
                <a:gd name="connsiteX3" fmla="*/ 530 w 10055"/>
                <a:gd name="connsiteY3" fmla="*/ 2771 h 10000"/>
                <a:gd name="connsiteX4" fmla="*/ 93 w 10055"/>
                <a:gd name="connsiteY4" fmla="*/ 3771 h 10000"/>
                <a:gd name="connsiteX5" fmla="*/ 20 w 10055"/>
                <a:gd name="connsiteY5" fmla="*/ 5502 h 10000"/>
                <a:gd name="connsiteX6" fmla="*/ 343 w 10055"/>
                <a:gd name="connsiteY6" fmla="*/ 7867 h 10000"/>
                <a:gd name="connsiteX7" fmla="*/ 1483 w 10055"/>
                <a:gd name="connsiteY7" fmla="*/ 7352 h 10000"/>
                <a:gd name="connsiteX8" fmla="*/ 1204 w 10055"/>
                <a:gd name="connsiteY8" fmla="*/ 8443 h 10000"/>
                <a:gd name="connsiteX9" fmla="*/ 1978 w 10055"/>
                <a:gd name="connsiteY9" fmla="*/ 9660 h 10000"/>
                <a:gd name="connsiteX10" fmla="*/ 3188 w 10055"/>
                <a:gd name="connsiteY10" fmla="*/ 7371 h 10000"/>
                <a:gd name="connsiteX11" fmla="*/ 3309 w 10055"/>
                <a:gd name="connsiteY11" fmla="*/ 9308 h 10000"/>
                <a:gd name="connsiteX12" fmla="*/ 3637 w 10055"/>
                <a:gd name="connsiteY12" fmla="*/ 10000 h 10000"/>
                <a:gd name="connsiteX13" fmla="*/ 4333 w 10055"/>
                <a:gd name="connsiteY13" fmla="*/ 8962 h 10000"/>
                <a:gd name="connsiteX14" fmla="*/ 5511 w 10055"/>
                <a:gd name="connsiteY14" fmla="*/ 9641 h 10000"/>
                <a:gd name="connsiteX15" fmla="*/ 6302 w 10055"/>
                <a:gd name="connsiteY15" fmla="*/ 8545 h 10000"/>
                <a:gd name="connsiteX16" fmla="*/ 6927 w 10055"/>
                <a:gd name="connsiteY16" fmla="*/ 9827 h 10000"/>
                <a:gd name="connsiteX17" fmla="*/ 7421 w 10055"/>
                <a:gd name="connsiteY17" fmla="*/ 8377 h 10000"/>
                <a:gd name="connsiteX18" fmla="*/ 7987 w 10055"/>
                <a:gd name="connsiteY18" fmla="*/ 8789 h 10000"/>
                <a:gd name="connsiteX19" fmla="*/ 8339 w 10055"/>
                <a:gd name="connsiteY19" fmla="*/ 7304 h 10000"/>
                <a:gd name="connsiteX20" fmla="*/ 9010 w 10055"/>
                <a:gd name="connsiteY20" fmla="*/ 7405 h 10000"/>
                <a:gd name="connsiteX21" fmla="*/ 9781 w 10055"/>
                <a:gd name="connsiteY21" fmla="*/ 6575 h 10000"/>
                <a:gd name="connsiteX22" fmla="*/ 9961 w 10055"/>
                <a:gd name="connsiteY22" fmla="*/ 4463 h 10000"/>
                <a:gd name="connsiteX23" fmla="*/ 9117 w 10055"/>
                <a:gd name="connsiteY23" fmla="*/ 4969 h 10000"/>
                <a:gd name="connsiteX24" fmla="*/ 9035 w 10055"/>
                <a:gd name="connsiteY24" fmla="*/ 3185 h 10000"/>
                <a:gd name="connsiteX25" fmla="*/ 7819 w 10055"/>
                <a:gd name="connsiteY25" fmla="*/ 2258 h 10000"/>
                <a:gd name="connsiteX26" fmla="*/ 7512 w 10055"/>
                <a:gd name="connsiteY26" fmla="*/ 1176 h 10000"/>
                <a:gd name="connsiteX27" fmla="*/ 6681 w 10055"/>
                <a:gd name="connsiteY27" fmla="*/ 1841 h 10000"/>
                <a:gd name="connsiteX28" fmla="*/ 6434 w 10055"/>
                <a:gd name="connsiteY28" fmla="*/ 134 h 10000"/>
                <a:gd name="connsiteX29" fmla="*/ 5914 w 10055"/>
                <a:gd name="connsiteY29" fmla="*/ 239 h 10000"/>
                <a:gd name="connsiteX30" fmla="*/ 5209 w 10055"/>
                <a:gd name="connsiteY30" fmla="*/ 1350 h 10000"/>
                <a:gd name="connsiteX31" fmla="*/ 4588 w 10055"/>
                <a:gd name="connsiteY31" fmla="*/ 656 h 10000"/>
                <a:gd name="connsiteX32" fmla="*/ 3678 w 10055"/>
                <a:gd name="connsiteY32" fmla="*/ 562 h 10000"/>
                <a:gd name="connsiteX33" fmla="*/ 3854 w 10055"/>
                <a:gd name="connsiteY33" fmla="*/ 3022 h 10000"/>
                <a:gd name="connsiteX34" fmla="*/ 2780 w 10055"/>
                <a:gd name="connsiteY34" fmla="*/ 400 h 10000"/>
                <a:gd name="connsiteX0" fmla="*/ 2780 w 10055"/>
                <a:gd name="connsiteY0" fmla="*/ 400 h 10000"/>
                <a:gd name="connsiteX1" fmla="*/ 940 w 10055"/>
                <a:gd name="connsiteY1" fmla="*/ 1056 h 10000"/>
                <a:gd name="connsiteX2" fmla="*/ 985 w 10055"/>
                <a:gd name="connsiteY2" fmla="*/ 3865 h 10000"/>
                <a:gd name="connsiteX3" fmla="*/ 530 w 10055"/>
                <a:gd name="connsiteY3" fmla="*/ 2771 h 10000"/>
                <a:gd name="connsiteX4" fmla="*/ 93 w 10055"/>
                <a:gd name="connsiteY4" fmla="*/ 3771 h 10000"/>
                <a:gd name="connsiteX5" fmla="*/ 20 w 10055"/>
                <a:gd name="connsiteY5" fmla="*/ 5502 h 10000"/>
                <a:gd name="connsiteX6" fmla="*/ 343 w 10055"/>
                <a:gd name="connsiteY6" fmla="*/ 7867 h 10000"/>
                <a:gd name="connsiteX7" fmla="*/ 1483 w 10055"/>
                <a:gd name="connsiteY7" fmla="*/ 7352 h 10000"/>
                <a:gd name="connsiteX8" fmla="*/ 1204 w 10055"/>
                <a:gd name="connsiteY8" fmla="*/ 8443 h 10000"/>
                <a:gd name="connsiteX9" fmla="*/ 1978 w 10055"/>
                <a:gd name="connsiteY9" fmla="*/ 9660 h 10000"/>
                <a:gd name="connsiteX10" fmla="*/ 3188 w 10055"/>
                <a:gd name="connsiteY10" fmla="*/ 7371 h 10000"/>
                <a:gd name="connsiteX11" fmla="*/ 3309 w 10055"/>
                <a:gd name="connsiteY11" fmla="*/ 9308 h 10000"/>
                <a:gd name="connsiteX12" fmla="*/ 3637 w 10055"/>
                <a:gd name="connsiteY12" fmla="*/ 10000 h 10000"/>
                <a:gd name="connsiteX13" fmla="*/ 4333 w 10055"/>
                <a:gd name="connsiteY13" fmla="*/ 8962 h 10000"/>
                <a:gd name="connsiteX14" fmla="*/ 5511 w 10055"/>
                <a:gd name="connsiteY14" fmla="*/ 9641 h 10000"/>
                <a:gd name="connsiteX15" fmla="*/ 6620 w 10055"/>
                <a:gd name="connsiteY15" fmla="*/ 8523 h 10000"/>
                <a:gd name="connsiteX16" fmla="*/ 6927 w 10055"/>
                <a:gd name="connsiteY16" fmla="*/ 9827 h 10000"/>
                <a:gd name="connsiteX17" fmla="*/ 7421 w 10055"/>
                <a:gd name="connsiteY17" fmla="*/ 8377 h 10000"/>
                <a:gd name="connsiteX18" fmla="*/ 7987 w 10055"/>
                <a:gd name="connsiteY18" fmla="*/ 8789 h 10000"/>
                <a:gd name="connsiteX19" fmla="*/ 8339 w 10055"/>
                <a:gd name="connsiteY19" fmla="*/ 7304 h 10000"/>
                <a:gd name="connsiteX20" fmla="*/ 9010 w 10055"/>
                <a:gd name="connsiteY20" fmla="*/ 7405 h 10000"/>
                <a:gd name="connsiteX21" fmla="*/ 9781 w 10055"/>
                <a:gd name="connsiteY21" fmla="*/ 6575 h 10000"/>
                <a:gd name="connsiteX22" fmla="*/ 9961 w 10055"/>
                <a:gd name="connsiteY22" fmla="*/ 4463 h 10000"/>
                <a:gd name="connsiteX23" fmla="*/ 9117 w 10055"/>
                <a:gd name="connsiteY23" fmla="*/ 4969 h 10000"/>
                <a:gd name="connsiteX24" fmla="*/ 9035 w 10055"/>
                <a:gd name="connsiteY24" fmla="*/ 3185 h 10000"/>
                <a:gd name="connsiteX25" fmla="*/ 7819 w 10055"/>
                <a:gd name="connsiteY25" fmla="*/ 2258 h 10000"/>
                <a:gd name="connsiteX26" fmla="*/ 7512 w 10055"/>
                <a:gd name="connsiteY26" fmla="*/ 1176 h 10000"/>
                <a:gd name="connsiteX27" fmla="*/ 6681 w 10055"/>
                <a:gd name="connsiteY27" fmla="*/ 1841 h 10000"/>
                <a:gd name="connsiteX28" fmla="*/ 6434 w 10055"/>
                <a:gd name="connsiteY28" fmla="*/ 134 h 10000"/>
                <a:gd name="connsiteX29" fmla="*/ 5914 w 10055"/>
                <a:gd name="connsiteY29" fmla="*/ 239 h 10000"/>
                <a:gd name="connsiteX30" fmla="*/ 5209 w 10055"/>
                <a:gd name="connsiteY30" fmla="*/ 1350 h 10000"/>
                <a:gd name="connsiteX31" fmla="*/ 4588 w 10055"/>
                <a:gd name="connsiteY31" fmla="*/ 656 h 10000"/>
                <a:gd name="connsiteX32" fmla="*/ 3678 w 10055"/>
                <a:gd name="connsiteY32" fmla="*/ 562 h 10000"/>
                <a:gd name="connsiteX33" fmla="*/ 3854 w 10055"/>
                <a:gd name="connsiteY33" fmla="*/ 3022 h 10000"/>
                <a:gd name="connsiteX34" fmla="*/ 2780 w 10055"/>
                <a:gd name="connsiteY34" fmla="*/ 400 h 10000"/>
                <a:gd name="connsiteX0" fmla="*/ 2780 w 10055"/>
                <a:gd name="connsiteY0" fmla="*/ 400 h 10000"/>
                <a:gd name="connsiteX1" fmla="*/ 940 w 10055"/>
                <a:gd name="connsiteY1" fmla="*/ 1056 h 10000"/>
                <a:gd name="connsiteX2" fmla="*/ 985 w 10055"/>
                <a:gd name="connsiteY2" fmla="*/ 3865 h 10000"/>
                <a:gd name="connsiteX3" fmla="*/ 530 w 10055"/>
                <a:gd name="connsiteY3" fmla="*/ 2771 h 10000"/>
                <a:gd name="connsiteX4" fmla="*/ 93 w 10055"/>
                <a:gd name="connsiteY4" fmla="*/ 3771 h 10000"/>
                <a:gd name="connsiteX5" fmla="*/ 20 w 10055"/>
                <a:gd name="connsiteY5" fmla="*/ 5502 h 10000"/>
                <a:gd name="connsiteX6" fmla="*/ 343 w 10055"/>
                <a:gd name="connsiteY6" fmla="*/ 7867 h 10000"/>
                <a:gd name="connsiteX7" fmla="*/ 1483 w 10055"/>
                <a:gd name="connsiteY7" fmla="*/ 7352 h 10000"/>
                <a:gd name="connsiteX8" fmla="*/ 1204 w 10055"/>
                <a:gd name="connsiteY8" fmla="*/ 8443 h 10000"/>
                <a:gd name="connsiteX9" fmla="*/ 1978 w 10055"/>
                <a:gd name="connsiteY9" fmla="*/ 9660 h 10000"/>
                <a:gd name="connsiteX10" fmla="*/ 3188 w 10055"/>
                <a:gd name="connsiteY10" fmla="*/ 7371 h 10000"/>
                <a:gd name="connsiteX11" fmla="*/ 3309 w 10055"/>
                <a:gd name="connsiteY11" fmla="*/ 9308 h 10000"/>
                <a:gd name="connsiteX12" fmla="*/ 3637 w 10055"/>
                <a:gd name="connsiteY12" fmla="*/ 10000 h 10000"/>
                <a:gd name="connsiteX13" fmla="*/ 4333 w 10055"/>
                <a:gd name="connsiteY13" fmla="*/ 8962 h 10000"/>
                <a:gd name="connsiteX14" fmla="*/ 6620 w 10055"/>
                <a:gd name="connsiteY14" fmla="*/ 8523 h 10000"/>
                <a:gd name="connsiteX15" fmla="*/ 6927 w 10055"/>
                <a:gd name="connsiteY15" fmla="*/ 9827 h 10000"/>
                <a:gd name="connsiteX16" fmla="*/ 7421 w 10055"/>
                <a:gd name="connsiteY16" fmla="*/ 8377 h 10000"/>
                <a:gd name="connsiteX17" fmla="*/ 7987 w 10055"/>
                <a:gd name="connsiteY17" fmla="*/ 8789 h 10000"/>
                <a:gd name="connsiteX18" fmla="*/ 8339 w 10055"/>
                <a:gd name="connsiteY18" fmla="*/ 7304 h 10000"/>
                <a:gd name="connsiteX19" fmla="*/ 9010 w 10055"/>
                <a:gd name="connsiteY19" fmla="*/ 7405 h 10000"/>
                <a:gd name="connsiteX20" fmla="*/ 9781 w 10055"/>
                <a:gd name="connsiteY20" fmla="*/ 6575 h 10000"/>
                <a:gd name="connsiteX21" fmla="*/ 9961 w 10055"/>
                <a:gd name="connsiteY21" fmla="*/ 4463 h 10000"/>
                <a:gd name="connsiteX22" fmla="*/ 9117 w 10055"/>
                <a:gd name="connsiteY22" fmla="*/ 4969 h 10000"/>
                <a:gd name="connsiteX23" fmla="*/ 9035 w 10055"/>
                <a:gd name="connsiteY23" fmla="*/ 3185 h 10000"/>
                <a:gd name="connsiteX24" fmla="*/ 7819 w 10055"/>
                <a:gd name="connsiteY24" fmla="*/ 2258 h 10000"/>
                <a:gd name="connsiteX25" fmla="*/ 7512 w 10055"/>
                <a:gd name="connsiteY25" fmla="*/ 1176 h 10000"/>
                <a:gd name="connsiteX26" fmla="*/ 6681 w 10055"/>
                <a:gd name="connsiteY26" fmla="*/ 1841 h 10000"/>
                <a:gd name="connsiteX27" fmla="*/ 6434 w 10055"/>
                <a:gd name="connsiteY27" fmla="*/ 134 h 10000"/>
                <a:gd name="connsiteX28" fmla="*/ 5914 w 10055"/>
                <a:gd name="connsiteY28" fmla="*/ 239 h 10000"/>
                <a:gd name="connsiteX29" fmla="*/ 5209 w 10055"/>
                <a:gd name="connsiteY29" fmla="*/ 1350 h 10000"/>
                <a:gd name="connsiteX30" fmla="*/ 4588 w 10055"/>
                <a:gd name="connsiteY30" fmla="*/ 656 h 10000"/>
                <a:gd name="connsiteX31" fmla="*/ 3678 w 10055"/>
                <a:gd name="connsiteY31" fmla="*/ 562 h 10000"/>
                <a:gd name="connsiteX32" fmla="*/ 3854 w 10055"/>
                <a:gd name="connsiteY32" fmla="*/ 3022 h 10000"/>
                <a:gd name="connsiteX33" fmla="*/ 2780 w 10055"/>
                <a:gd name="connsiteY33" fmla="*/ 400 h 10000"/>
                <a:gd name="connsiteX0" fmla="*/ 2780 w 10055"/>
                <a:gd name="connsiteY0" fmla="*/ 400 h 10000"/>
                <a:gd name="connsiteX1" fmla="*/ 940 w 10055"/>
                <a:gd name="connsiteY1" fmla="*/ 1056 h 10000"/>
                <a:gd name="connsiteX2" fmla="*/ 985 w 10055"/>
                <a:gd name="connsiteY2" fmla="*/ 3865 h 10000"/>
                <a:gd name="connsiteX3" fmla="*/ 530 w 10055"/>
                <a:gd name="connsiteY3" fmla="*/ 2771 h 10000"/>
                <a:gd name="connsiteX4" fmla="*/ 93 w 10055"/>
                <a:gd name="connsiteY4" fmla="*/ 3771 h 10000"/>
                <a:gd name="connsiteX5" fmla="*/ 20 w 10055"/>
                <a:gd name="connsiteY5" fmla="*/ 5502 h 10000"/>
                <a:gd name="connsiteX6" fmla="*/ 343 w 10055"/>
                <a:gd name="connsiteY6" fmla="*/ 7867 h 10000"/>
                <a:gd name="connsiteX7" fmla="*/ 1483 w 10055"/>
                <a:gd name="connsiteY7" fmla="*/ 7352 h 10000"/>
                <a:gd name="connsiteX8" fmla="*/ 1204 w 10055"/>
                <a:gd name="connsiteY8" fmla="*/ 8443 h 10000"/>
                <a:gd name="connsiteX9" fmla="*/ 1978 w 10055"/>
                <a:gd name="connsiteY9" fmla="*/ 9660 h 10000"/>
                <a:gd name="connsiteX10" fmla="*/ 3188 w 10055"/>
                <a:gd name="connsiteY10" fmla="*/ 7371 h 10000"/>
                <a:gd name="connsiteX11" fmla="*/ 3309 w 10055"/>
                <a:gd name="connsiteY11" fmla="*/ 9308 h 10000"/>
                <a:gd name="connsiteX12" fmla="*/ 3637 w 10055"/>
                <a:gd name="connsiteY12" fmla="*/ 10000 h 10000"/>
                <a:gd name="connsiteX13" fmla="*/ 4333 w 10055"/>
                <a:gd name="connsiteY13" fmla="*/ 8962 h 10000"/>
                <a:gd name="connsiteX14" fmla="*/ 6251 w 10055"/>
                <a:gd name="connsiteY14" fmla="*/ 9140 h 10000"/>
                <a:gd name="connsiteX15" fmla="*/ 6927 w 10055"/>
                <a:gd name="connsiteY15" fmla="*/ 9827 h 10000"/>
                <a:gd name="connsiteX16" fmla="*/ 7421 w 10055"/>
                <a:gd name="connsiteY16" fmla="*/ 8377 h 10000"/>
                <a:gd name="connsiteX17" fmla="*/ 7987 w 10055"/>
                <a:gd name="connsiteY17" fmla="*/ 8789 h 10000"/>
                <a:gd name="connsiteX18" fmla="*/ 8339 w 10055"/>
                <a:gd name="connsiteY18" fmla="*/ 7304 h 10000"/>
                <a:gd name="connsiteX19" fmla="*/ 9010 w 10055"/>
                <a:gd name="connsiteY19" fmla="*/ 7405 h 10000"/>
                <a:gd name="connsiteX20" fmla="*/ 9781 w 10055"/>
                <a:gd name="connsiteY20" fmla="*/ 6575 h 10000"/>
                <a:gd name="connsiteX21" fmla="*/ 9961 w 10055"/>
                <a:gd name="connsiteY21" fmla="*/ 4463 h 10000"/>
                <a:gd name="connsiteX22" fmla="*/ 9117 w 10055"/>
                <a:gd name="connsiteY22" fmla="*/ 4969 h 10000"/>
                <a:gd name="connsiteX23" fmla="*/ 9035 w 10055"/>
                <a:gd name="connsiteY23" fmla="*/ 3185 h 10000"/>
                <a:gd name="connsiteX24" fmla="*/ 7819 w 10055"/>
                <a:gd name="connsiteY24" fmla="*/ 2258 h 10000"/>
                <a:gd name="connsiteX25" fmla="*/ 7512 w 10055"/>
                <a:gd name="connsiteY25" fmla="*/ 1176 h 10000"/>
                <a:gd name="connsiteX26" fmla="*/ 6681 w 10055"/>
                <a:gd name="connsiteY26" fmla="*/ 1841 h 10000"/>
                <a:gd name="connsiteX27" fmla="*/ 6434 w 10055"/>
                <a:gd name="connsiteY27" fmla="*/ 134 h 10000"/>
                <a:gd name="connsiteX28" fmla="*/ 5914 w 10055"/>
                <a:gd name="connsiteY28" fmla="*/ 239 h 10000"/>
                <a:gd name="connsiteX29" fmla="*/ 5209 w 10055"/>
                <a:gd name="connsiteY29" fmla="*/ 1350 h 10000"/>
                <a:gd name="connsiteX30" fmla="*/ 4588 w 10055"/>
                <a:gd name="connsiteY30" fmla="*/ 656 h 10000"/>
                <a:gd name="connsiteX31" fmla="*/ 3678 w 10055"/>
                <a:gd name="connsiteY31" fmla="*/ 562 h 10000"/>
                <a:gd name="connsiteX32" fmla="*/ 3854 w 10055"/>
                <a:gd name="connsiteY32" fmla="*/ 3022 h 10000"/>
                <a:gd name="connsiteX33" fmla="*/ 2780 w 10055"/>
                <a:gd name="connsiteY33" fmla="*/ 400 h 10000"/>
                <a:gd name="connsiteX0" fmla="*/ 2780 w 10055"/>
                <a:gd name="connsiteY0" fmla="*/ 400 h 10000"/>
                <a:gd name="connsiteX1" fmla="*/ 940 w 10055"/>
                <a:gd name="connsiteY1" fmla="*/ 1056 h 10000"/>
                <a:gd name="connsiteX2" fmla="*/ 985 w 10055"/>
                <a:gd name="connsiteY2" fmla="*/ 3865 h 10000"/>
                <a:gd name="connsiteX3" fmla="*/ 530 w 10055"/>
                <a:gd name="connsiteY3" fmla="*/ 2771 h 10000"/>
                <a:gd name="connsiteX4" fmla="*/ 93 w 10055"/>
                <a:gd name="connsiteY4" fmla="*/ 3771 h 10000"/>
                <a:gd name="connsiteX5" fmla="*/ 20 w 10055"/>
                <a:gd name="connsiteY5" fmla="*/ 5502 h 10000"/>
                <a:gd name="connsiteX6" fmla="*/ 343 w 10055"/>
                <a:gd name="connsiteY6" fmla="*/ 7867 h 10000"/>
                <a:gd name="connsiteX7" fmla="*/ 1483 w 10055"/>
                <a:gd name="connsiteY7" fmla="*/ 7352 h 10000"/>
                <a:gd name="connsiteX8" fmla="*/ 1204 w 10055"/>
                <a:gd name="connsiteY8" fmla="*/ 8443 h 10000"/>
                <a:gd name="connsiteX9" fmla="*/ 1978 w 10055"/>
                <a:gd name="connsiteY9" fmla="*/ 9660 h 10000"/>
                <a:gd name="connsiteX10" fmla="*/ 3188 w 10055"/>
                <a:gd name="connsiteY10" fmla="*/ 7371 h 10000"/>
                <a:gd name="connsiteX11" fmla="*/ 3309 w 10055"/>
                <a:gd name="connsiteY11" fmla="*/ 9308 h 10000"/>
                <a:gd name="connsiteX12" fmla="*/ 3637 w 10055"/>
                <a:gd name="connsiteY12" fmla="*/ 10000 h 10000"/>
                <a:gd name="connsiteX13" fmla="*/ 4383 w 10055"/>
                <a:gd name="connsiteY13" fmla="*/ 9226 h 10000"/>
                <a:gd name="connsiteX14" fmla="*/ 6251 w 10055"/>
                <a:gd name="connsiteY14" fmla="*/ 9140 h 10000"/>
                <a:gd name="connsiteX15" fmla="*/ 6927 w 10055"/>
                <a:gd name="connsiteY15" fmla="*/ 9827 h 10000"/>
                <a:gd name="connsiteX16" fmla="*/ 7421 w 10055"/>
                <a:gd name="connsiteY16" fmla="*/ 8377 h 10000"/>
                <a:gd name="connsiteX17" fmla="*/ 7987 w 10055"/>
                <a:gd name="connsiteY17" fmla="*/ 8789 h 10000"/>
                <a:gd name="connsiteX18" fmla="*/ 8339 w 10055"/>
                <a:gd name="connsiteY18" fmla="*/ 7304 h 10000"/>
                <a:gd name="connsiteX19" fmla="*/ 9010 w 10055"/>
                <a:gd name="connsiteY19" fmla="*/ 7405 h 10000"/>
                <a:gd name="connsiteX20" fmla="*/ 9781 w 10055"/>
                <a:gd name="connsiteY20" fmla="*/ 6575 h 10000"/>
                <a:gd name="connsiteX21" fmla="*/ 9961 w 10055"/>
                <a:gd name="connsiteY21" fmla="*/ 4463 h 10000"/>
                <a:gd name="connsiteX22" fmla="*/ 9117 w 10055"/>
                <a:gd name="connsiteY22" fmla="*/ 4969 h 10000"/>
                <a:gd name="connsiteX23" fmla="*/ 9035 w 10055"/>
                <a:gd name="connsiteY23" fmla="*/ 3185 h 10000"/>
                <a:gd name="connsiteX24" fmla="*/ 7819 w 10055"/>
                <a:gd name="connsiteY24" fmla="*/ 2258 h 10000"/>
                <a:gd name="connsiteX25" fmla="*/ 7512 w 10055"/>
                <a:gd name="connsiteY25" fmla="*/ 1176 h 10000"/>
                <a:gd name="connsiteX26" fmla="*/ 6681 w 10055"/>
                <a:gd name="connsiteY26" fmla="*/ 1841 h 10000"/>
                <a:gd name="connsiteX27" fmla="*/ 6434 w 10055"/>
                <a:gd name="connsiteY27" fmla="*/ 134 h 10000"/>
                <a:gd name="connsiteX28" fmla="*/ 5914 w 10055"/>
                <a:gd name="connsiteY28" fmla="*/ 239 h 10000"/>
                <a:gd name="connsiteX29" fmla="*/ 5209 w 10055"/>
                <a:gd name="connsiteY29" fmla="*/ 1350 h 10000"/>
                <a:gd name="connsiteX30" fmla="*/ 4588 w 10055"/>
                <a:gd name="connsiteY30" fmla="*/ 656 h 10000"/>
                <a:gd name="connsiteX31" fmla="*/ 3678 w 10055"/>
                <a:gd name="connsiteY31" fmla="*/ 562 h 10000"/>
                <a:gd name="connsiteX32" fmla="*/ 3854 w 10055"/>
                <a:gd name="connsiteY32" fmla="*/ 3022 h 10000"/>
                <a:gd name="connsiteX33" fmla="*/ 2780 w 10055"/>
                <a:gd name="connsiteY33" fmla="*/ 4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0055" h="10000">
                  <a:moveTo>
                    <a:pt x="2780" y="400"/>
                  </a:moveTo>
                  <a:cubicBezTo>
                    <a:pt x="2294" y="72"/>
                    <a:pt x="1239" y="479"/>
                    <a:pt x="940" y="1056"/>
                  </a:cubicBezTo>
                  <a:cubicBezTo>
                    <a:pt x="641" y="1633"/>
                    <a:pt x="1053" y="3579"/>
                    <a:pt x="985" y="3865"/>
                  </a:cubicBezTo>
                  <a:cubicBezTo>
                    <a:pt x="917" y="4151"/>
                    <a:pt x="679" y="2787"/>
                    <a:pt x="530" y="2771"/>
                  </a:cubicBezTo>
                  <a:cubicBezTo>
                    <a:pt x="381" y="2755"/>
                    <a:pt x="313" y="3079"/>
                    <a:pt x="93" y="3771"/>
                  </a:cubicBezTo>
                  <a:cubicBezTo>
                    <a:pt x="2" y="4463"/>
                    <a:pt x="-22" y="4819"/>
                    <a:pt x="20" y="5502"/>
                  </a:cubicBezTo>
                  <a:cubicBezTo>
                    <a:pt x="62" y="6185"/>
                    <a:pt x="-40" y="6655"/>
                    <a:pt x="343" y="7867"/>
                  </a:cubicBezTo>
                  <a:cubicBezTo>
                    <a:pt x="563" y="7693"/>
                    <a:pt x="1282" y="7699"/>
                    <a:pt x="1483" y="7352"/>
                  </a:cubicBezTo>
                  <a:cubicBezTo>
                    <a:pt x="2068" y="7699"/>
                    <a:pt x="1122" y="8058"/>
                    <a:pt x="1204" y="8443"/>
                  </a:cubicBezTo>
                  <a:cubicBezTo>
                    <a:pt x="1286" y="8828"/>
                    <a:pt x="1647" y="9839"/>
                    <a:pt x="1978" y="9660"/>
                  </a:cubicBezTo>
                  <a:cubicBezTo>
                    <a:pt x="2309" y="9481"/>
                    <a:pt x="2966" y="7430"/>
                    <a:pt x="3188" y="7371"/>
                  </a:cubicBezTo>
                  <a:cubicBezTo>
                    <a:pt x="3410" y="7312"/>
                    <a:pt x="3035" y="8617"/>
                    <a:pt x="3309" y="9308"/>
                  </a:cubicBezTo>
                  <a:cubicBezTo>
                    <a:pt x="3419" y="9568"/>
                    <a:pt x="3458" y="10014"/>
                    <a:pt x="3637" y="10000"/>
                  </a:cubicBezTo>
                  <a:cubicBezTo>
                    <a:pt x="3816" y="9986"/>
                    <a:pt x="4127" y="9572"/>
                    <a:pt x="4383" y="9226"/>
                  </a:cubicBezTo>
                  <a:cubicBezTo>
                    <a:pt x="4880" y="8980"/>
                    <a:pt x="5819" y="8996"/>
                    <a:pt x="6251" y="9140"/>
                  </a:cubicBezTo>
                  <a:cubicBezTo>
                    <a:pt x="6683" y="9284"/>
                    <a:pt x="6741" y="9855"/>
                    <a:pt x="6927" y="9827"/>
                  </a:cubicBezTo>
                  <a:cubicBezTo>
                    <a:pt x="7113" y="9799"/>
                    <a:pt x="7244" y="8550"/>
                    <a:pt x="7421" y="8377"/>
                  </a:cubicBezTo>
                  <a:cubicBezTo>
                    <a:pt x="7598" y="8204"/>
                    <a:pt x="7801" y="9181"/>
                    <a:pt x="7987" y="8789"/>
                  </a:cubicBezTo>
                  <a:cubicBezTo>
                    <a:pt x="8399" y="8186"/>
                    <a:pt x="8394" y="8082"/>
                    <a:pt x="8339" y="7304"/>
                  </a:cubicBezTo>
                  <a:cubicBezTo>
                    <a:pt x="8650" y="6352"/>
                    <a:pt x="8666" y="7018"/>
                    <a:pt x="9010" y="7405"/>
                  </a:cubicBezTo>
                  <a:cubicBezTo>
                    <a:pt x="9486" y="7146"/>
                    <a:pt x="9482" y="7439"/>
                    <a:pt x="9781" y="6575"/>
                  </a:cubicBezTo>
                  <a:cubicBezTo>
                    <a:pt x="10080" y="5711"/>
                    <a:pt x="10126" y="4724"/>
                    <a:pt x="9961" y="4463"/>
                  </a:cubicBezTo>
                  <a:cubicBezTo>
                    <a:pt x="9777" y="4636"/>
                    <a:pt x="9281" y="4451"/>
                    <a:pt x="9117" y="4969"/>
                  </a:cubicBezTo>
                  <a:cubicBezTo>
                    <a:pt x="8769" y="4796"/>
                    <a:pt x="9144" y="4657"/>
                    <a:pt x="9035" y="3185"/>
                  </a:cubicBezTo>
                  <a:cubicBezTo>
                    <a:pt x="8949" y="1717"/>
                    <a:pt x="8386" y="1999"/>
                    <a:pt x="7819" y="2258"/>
                  </a:cubicBezTo>
                  <a:cubicBezTo>
                    <a:pt x="7472" y="2085"/>
                    <a:pt x="7823" y="1522"/>
                    <a:pt x="7512" y="1176"/>
                  </a:cubicBezTo>
                  <a:cubicBezTo>
                    <a:pt x="7330" y="1436"/>
                    <a:pt x="6827" y="1496"/>
                    <a:pt x="6681" y="1841"/>
                  </a:cubicBezTo>
                  <a:cubicBezTo>
                    <a:pt x="6424" y="1682"/>
                    <a:pt x="6562" y="401"/>
                    <a:pt x="6434" y="134"/>
                  </a:cubicBezTo>
                  <a:cubicBezTo>
                    <a:pt x="6306" y="-134"/>
                    <a:pt x="6040" y="50"/>
                    <a:pt x="5914" y="239"/>
                  </a:cubicBezTo>
                  <a:cubicBezTo>
                    <a:pt x="5512" y="326"/>
                    <a:pt x="5484" y="484"/>
                    <a:pt x="5209" y="1350"/>
                  </a:cubicBezTo>
                  <a:cubicBezTo>
                    <a:pt x="4971" y="1350"/>
                    <a:pt x="4844" y="788"/>
                    <a:pt x="4588" y="656"/>
                  </a:cubicBezTo>
                  <a:cubicBezTo>
                    <a:pt x="4333" y="525"/>
                    <a:pt x="3970" y="129"/>
                    <a:pt x="3678" y="562"/>
                  </a:cubicBezTo>
                  <a:cubicBezTo>
                    <a:pt x="3641" y="648"/>
                    <a:pt x="3854" y="3022"/>
                    <a:pt x="3854" y="3022"/>
                  </a:cubicBezTo>
                  <a:cubicBezTo>
                    <a:pt x="3398" y="2120"/>
                    <a:pt x="3401" y="746"/>
                    <a:pt x="2780" y="400"/>
                  </a:cubicBezTo>
                  <a:close/>
                </a:path>
              </a:pathLst>
            </a:custGeom>
            <a:solidFill>
              <a:srgbClr val="99FFCC"/>
            </a:solidFill>
            <a:ln w="9525">
              <a:solidFill>
                <a:schemeClr val="tx1"/>
              </a:solidFill>
              <a:round/>
              <a:headEnd/>
              <a:tailEnd/>
            </a:ln>
          </p:spPr>
          <p:txBody>
            <a:bodyPr/>
            <a:lstStyle/>
            <a:p>
              <a:endParaRPr lang="en-US" dirty="0">
                <a:solidFill>
                  <a:srgbClr val="000000"/>
                </a:solidFill>
                <a:latin typeface="Helvetica"/>
                <a:cs typeface="Helvetica"/>
              </a:endParaRPr>
            </a:p>
          </p:txBody>
        </p:sp>
      </p:grpSp>
      <p:sp>
        <p:nvSpPr>
          <p:cNvPr id="98" name="Freeform 97"/>
          <p:cNvSpPr/>
          <p:nvPr/>
        </p:nvSpPr>
        <p:spPr bwMode="auto">
          <a:xfrm rot="19991826" flipH="1" flipV="1">
            <a:off x="7459727" y="3516193"/>
            <a:ext cx="105444" cy="280909"/>
          </a:xfrm>
          <a:custGeom>
            <a:avLst/>
            <a:gdLst>
              <a:gd name="connsiteX0" fmla="*/ 118533 w 118533"/>
              <a:gd name="connsiteY0" fmla="*/ 550333 h 550333"/>
              <a:gd name="connsiteX1" fmla="*/ 8467 w 118533"/>
              <a:gd name="connsiteY1" fmla="*/ 330200 h 550333"/>
              <a:gd name="connsiteX2" fmla="*/ 67733 w 118533"/>
              <a:gd name="connsiteY2" fmla="*/ 0 h 550333"/>
            </a:gdLst>
            <a:ahLst/>
            <a:cxnLst>
              <a:cxn ang="0">
                <a:pos x="connsiteX0" y="connsiteY0"/>
              </a:cxn>
              <a:cxn ang="0">
                <a:pos x="connsiteX1" y="connsiteY1"/>
              </a:cxn>
              <a:cxn ang="0">
                <a:pos x="connsiteX2" y="connsiteY2"/>
              </a:cxn>
            </a:cxnLst>
            <a:rect l="l" t="t" r="r" b="b"/>
            <a:pathLst>
              <a:path w="118533" h="550333">
                <a:moveTo>
                  <a:pt x="118533" y="550333"/>
                </a:moveTo>
                <a:cubicBezTo>
                  <a:pt x="67733" y="486127"/>
                  <a:pt x="16934" y="421922"/>
                  <a:pt x="8467" y="330200"/>
                </a:cubicBezTo>
                <a:cubicBezTo>
                  <a:pt x="0" y="238478"/>
                  <a:pt x="67733" y="0"/>
                  <a:pt x="67733" y="0"/>
                </a:cubicBezTo>
              </a:path>
            </a:pathLst>
          </a:custGeom>
          <a:noFill/>
          <a:ln w="19050" cap="flat" cmpd="sng" algn="ctr">
            <a:solidFill>
              <a:srgbClr val="FF0000"/>
            </a:solidFill>
            <a:prstDash val="sysDash"/>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sz="1400" b="1" smtClean="0">
              <a:solidFill>
                <a:srgbClr val="000000"/>
              </a:solidFill>
              <a:latin typeface="Arial" charset="0"/>
              <a:cs typeface="Arial"/>
            </a:endParaRPr>
          </a:p>
        </p:txBody>
      </p:sp>
      <p:sp>
        <p:nvSpPr>
          <p:cNvPr id="99" name="Text Box 13"/>
          <p:cNvSpPr txBox="1">
            <a:spLocks noChangeArrowheads="1"/>
          </p:cNvSpPr>
          <p:nvPr/>
        </p:nvSpPr>
        <p:spPr bwMode="auto">
          <a:xfrm flipH="1">
            <a:off x="6989264" y="3334643"/>
            <a:ext cx="404183" cy="261610"/>
          </a:xfrm>
          <a:prstGeom prst="rect">
            <a:avLst/>
          </a:prstGeom>
          <a:noFill/>
          <a:ln w="9525">
            <a:noFill/>
            <a:miter lim="800000"/>
            <a:headEnd/>
            <a:tailEnd/>
          </a:ln>
          <a:effectLst/>
        </p:spPr>
        <p:txBody>
          <a:bodyPr wrap="none">
            <a:spAutoFit/>
          </a:bodyPr>
          <a:lstStyle/>
          <a:p>
            <a:pPr fontAlgn="base">
              <a:spcBef>
                <a:spcPct val="0"/>
              </a:spcBef>
              <a:spcAft>
                <a:spcPct val="0"/>
              </a:spcAft>
            </a:pPr>
            <a:r>
              <a:rPr lang="en-US" sz="1100" b="1" dirty="0" err="1" smtClean="0">
                <a:solidFill>
                  <a:srgbClr val="000000"/>
                </a:solidFill>
                <a:latin typeface="Helvetica"/>
                <a:cs typeface="Helvetica"/>
              </a:rPr>
              <a:t>pyr</a:t>
            </a:r>
            <a:endParaRPr lang="en-US" sz="1100" b="1" baseline="30000" dirty="0">
              <a:solidFill>
                <a:srgbClr val="000000"/>
              </a:solidFill>
              <a:latin typeface="Helvetica"/>
              <a:cs typeface="Helvetica"/>
            </a:endParaRPr>
          </a:p>
        </p:txBody>
      </p:sp>
      <p:sp>
        <p:nvSpPr>
          <p:cNvPr id="100" name="Freeform 99"/>
          <p:cNvSpPr/>
          <p:nvPr/>
        </p:nvSpPr>
        <p:spPr bwMode="auto">
          <a:xfrm rot="19991826" flipH="1" flipV="1">
            <a:off x="7663443" y="3796870"/>
            <a:ext cx="105444" cy="280909"/>
          </a:xfrm>
          <a:custGeom>
            <a:avLst/>
            <a:gdLst>
              <a:gd name="connsiteX0" fmla="*/ 118533 w 118533"/>
              <a:gd name="connsiteY0" fmla="*/ 550333 h 550333"/>
              <a:gd name="connsiteX1" fmla="*/ 8467 w 118533"/>
              <a:gd name="connsiteY1" fmla="*/ 330200 h 550333"/>
              <a:gd name="connsiteX2" fmla="*/ 67733 w 118533"/>
              <a:gd name="connsiteY2" fmla="*/ 0 h 550333"/>
            </a:gdLst>
            <a:ahLst/>
            <a:cxnLst>
              <a:cxn ang="0">
                <a:pos x="connsiteX0" y="connsiteY0"/>
              </a:cxn>
              <a:cxn ang="0">
                <a:pos x="connsiteX1" y="connsiteY1"/>
              </a:cxn>
              <a:cxn ang="0">
                <a:pos x="connsiteX2" y="connsiteY2"/>
              </a:cxn>
            </a:cxnLst>
            <a:rect l="l" t="t" r="r" b="b"/>
            <a:pathLst>
              <a:path w="118533" h="550333">
                <a:moveTo>
                  <a:pt x="118533" y="550333"/>
                </a:moveTo>
                <a:cubicBezTo>
                  <a:pt x="67733" y="486127"/>
                  <a:pt x="16934" y="421922"/>
                  <a:pt x="8467" y="330200"/>
                </a:cubicBezTo>
                <a:cubicBezTo>
                  <a:pt x="0" y="238478"/>
                  <a:pt x="67733" y="0"/>
                  <a:pt x="67733" y="0"/>
                </a:cubicBezTo>
              </a:path>
            </a:pathLst>
          </a:custGeom>
          <a:noFill/>
          <a:ln w="19050" cap="flat" cmpd="sng" algn="ctr">
            <a:solidFill>
              <a:srgbClr val="FF0000"/>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sz="1400" b="1" smtClean="0">
              <a:solidFill>
                <a:srgbClr val="000000"/>
              </a:solidFill>
              <a:latin typeface="Arial" charset="0"/>
              <a:cs typeface="Arial"/>
            </a:endParaRPr>
          </a:p>
        </p:txBody>
      </p:sp>
      <p:sp>
        <p:nvSpPr>
          <p:cNvPr id="101" name="Text Box 13"/>
          <p:cNvSpPr txBox="1">
            <a:spLocks noChangeArrowheads="1"/>
          </p:cNvSpPr>
          <p:nvPr/>
        </p:nvSpPr>
        <p:spPr bwMode="auto">
          <a:xfrm flipH="1">
            <a:off x="7552198" y="4115599"/>
            <a:ext cx="404183" cy="261610"/>
          </a:xfrm>
          <a:prstGeom prst="rect">
            <a:avLst/>
          </a:prstGeom>
          <a:noFill/>
          <a:ln w="9525">
            <a:noFill/>
            <a:miter lim="800000"/>
            <a:headEnd/>
            <a:tailEnd/>
          </a:ln>
          <a:effectLst/>
        </p:spPr>
        <p:txBody>
          <a:bodyPr wrap="none">
            <a:spAutoFit/>
          </a:bodyPr>
          <a:lstStyle/>
          <a:p>
            <a:pPr fontAlgn="base">
              <a:spcBef>
                <a:spcPct val="0"/>
              </a:spcBef>
              <a:spcAft>
                <a:spcPct val="0"/>
              </a:spcAft>
            </a:pPr>
            <a:r>
              <a:rPr lang="en-US" sz="1100" b="1" dirty="0" err="1" smtClean="0">
                <a:solidFill>
                  <a:srgbClr val="000000"/>
                </a:solidFill>
                <a:latin typeface="Helvetica"/>
                <a:cs typeface="Helvetica"/>
              </a:rPr>
              <a:t>pyr</a:t>
            </a:r>
            <a:endParaRPr lang="en-US" sz="1100" b="1" baseline="30000" dirty="0">
              <a:solidFill>
                <a:srgbClr val="000000"/>
              </a:solidFill>
              <a:latin typeface="Helvetica"/>
              <a:cs typeface="Helvetica"/>
            </a:endParaRPr>
          </a:p>
        </p:txBody>
      </p:sp>
      <p:sp>
        <p:nvSpPr>
          <p:cNvPr id="108" name="Freeform 107"/>
          <p:cNvSpPr/>
          <p:nvPr/>
        </p:nvSpPr>
        <p:spPr>
          <a:xfrm flipH="1">
            <a:off x="7689876" y="4779257"/>
            <a:ext cx="127000" cy="221827"/>
          </a:xfrm>
          <a:custGeom>
            <a:avLst/>
            <a:gdLst>
              <a:gd name="connsiteX0" fmla="*/ 64017 w 64017"/>
              <a:gd name="connsiteY0" fmla="*/ 0 h 127000"/>
              <a:gd name="connsiteX1" fmla="*/ 517 w 64017"/>
              <a:gd name="connsiteY1" fmla="*/ 38100 h 127000"/>
              <a:gd name="connsiteX2" fmla="*/ 32267 w 64017"/>
              <a:gd name="connsiteY2" fmla="*/ 127000 h 127000"/>
            </a:gdLst>
            <a:ahLst/>
            <a:cxnLst>
              <a:cxn ang="0">
                <a:pos x="connsiteX0" y="connsiteY0"/>
              </a:cxn>
              <a:cxn ang="0">
                <a:pos x="connsiteX1" y="connsiteY1"/>
              </a:cxn>
              <a:cxn ang="0">
                <a:pos x="connsiteX2" y="connsiteY2"/>
              </a:cxn>
            </a:cxnLst>
            <a:rect l="l" t="t" r="r" b="b"/>
            <a:pathLst>
              <a:path w="64017" h="127000">
                <a:moveTo>
                  <a:pt x="64017" y="0"/>
                </a:moveTo>
                <a:cubicBezTo>
                  <a:pt x="34913" y="8467"/>
                  <a:pt x="5809" y="16934"/>
                  <a:pt x="517" y="38100"/>
                </a:cubicBezTo>
                <a:cubicBezTo>
                  <a:pt x="-4775" y="59266"/>
                  <a:pt x="32267" y="127000"/>
                  <a:pt x="32267" y="127000"/>
                </a:cubicBezTo>
              </a:path>
            </a:pathLst>
          </a:custGeom>
          <a:noFill/>
          <a:ln w="19050" cap="flat" cmpd="sng" algn="ctr">
            <a:solidFill>
              <a:sysClr val="windowText" lastClr="000000"/>
            </a:solidFill>
            <a:prstDash val="solid"/>
            <a:headEnd type="none"/>
            <a:tailEnd type="triangle"/>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Arial"/>
              <a:ea typeface="+mn-ea"/>
              <a:cs typeface="+mn-cs"/>
            </a:endParaRPr>
          </a:p>
        </p:txBody>
      </p:sp>
      <p:grpSp>
        <p:nvGrpSpPr>
          <p:cNvPr id="110" name="Group 109"/>
          <p:cNvGrpSpPr/>
          <p:nvPr/>
        </p:nvGrpSpPr>
        <p:grpSpPr>
          <a:xfrm rot="13666995" flipH="1" flipV="1">
            <a:off x="7526862" y="4460358"/>
            <a:ext cx="381631" cy="381631"/>
            <a:chOff x="1619775" y="2627977"/>
            <a:chExt cx="870968" cy="870967"/>
          </a:xfrm>
          <a:solidFill>
            <a:srgbClr val="4BACC6">
              <a:lumMod val="75000"/>
            </a:srgbClr>
          </a:solidFill>
        </p:grpSpPr>
        <p:sp>
          <p:nvSpPr>
            <p:cNvPr id="111" name="Circular Arrow 110"/>
            <p:cNvSpPr/>
            <p:nvPr/>
          </p:nvSpPr>
          <p:spPr bwMode="auto">
            <a:xfrm rot="2466226">
              <a:off x="1619775" y="2627977"/>
              <a:ext cx="870968" cy="870967"/>
            </a:xfrm>
            <a:prstGeom prst="circularArrow">
              <a:avLst>
                <a:gd name="adj1" fmla="val 9872"/>
                <a:gd name="adj2" fmla="val 1142319"/>
                <a:gd name="adj3" fmla="val 9196209"/>
                <a:gd name="adj4" fmla="val 10800000"/>
                <a:gd name="adj5" fmla="val 12500"/>
              </a:avLst>
            </a:prstGeom>
            <a:grpFill/>
            <a:ln w="12700" cap="flat" cmpd="sng" algn="ctr">
              <a:solidFill>
                <a:sysClr val="windowText" lastClr="000000"/>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smtClean="0">
                <a:ln>
                  <a:noFill/>
                </a:ln>
                <a:solidFill>
                  <a:srgbClr val="000000"/>
                </a:solidFill>
                <a:effectLst/>
                <a:uLnTx/>
                <a:uFillTx/>
                <a:latin typeface="Helvetica"/>
                <a:cs typeface="Helvetica"/>
              </a:endParaRPr>
            </a:p>
          </p:txBody>
        </p:sp>
        <p:sp>
          <p:nvSpPr>
            <p:cNvPr id="112" name="Rectangle 111"/>
            <p:cNvSpPr/>
            <p:nvPr/>
          </p:nvSpPr>
          <p:spPr bwMode="auto">
            <a:xfrm rot="2020628">
              <a:off x="1645746" y="2651661"/>
              <a:ext cx="267241" cy="88145"/>
            </a:xfrm>
            <a:prstGeom prst="rect">
              <a:avLst/>
            </a:prstGeom>
            <a:grpFill/>
            <a:ln w="12700" cap="flat" cmpd="sng" algn="ctr">
              <a:solidFill>
                <a:sysClr val="windowText" lastClr="000000"/>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smtClean="0">
                <a:ln>
                  <a:noFill/>
                </a:ln>
                <a:solidFill>
                  <a:srgbClr val="000000"/>
                </a:solidFill>
                <a:effectLst/>
                <a:uLnTx/>
                <a:uFillTx/>
                <a:latin typeface="Helvetica"/>
                <a:cs typeface="Helvetica"/>
              </a:endParaRPr>
            </a:p>
          </p:txBody>
        </p:sp>
        <p:sp>
          <p:nvSpPr>
            <p:cNvPr id="113" name="Freeform 112"/>
            <p:cNvSpPr/>
            <p:nvPr/>
          </p:nvSpPr>
          <p:spPr bwMode="auto">
            <a:xfrm rot="21151324">
              <a:off x="1811488" y="2722541"/>
              <a:ext cx="149828" cy="103134"/>
            </a:xfrm>
            <a:custGeom>
              <a:avLst/>
              <a:gdLst>
                <a:gd name="connsiteX0" fmla="*/ 66040 w 86360"/>
                <a:gd name="connsiteY0" fmla="*/ 0 h 93980"/>
                <a:gd name="connsiteX1" fmla="*/ 17780 w 86360"/>
                <a:gd name="connsiteY1" fmla="*/ 25400 h 93980"/>
                <a:gd name="connsiteX2" fmla="*/ 0 w 86360"/>
                <a:gd name="connsiteY2" fmla="*/ 93980 h 93980"/>
                <a:gd name="connsiteX3" fmla="*/ 33020 w 86360"/>
                <a:gd name="connsiteY3" fmla="*/ 93980 h 93980"/>
                <a:gd name="connsiteX4" fmla="*/ 66040 w 86360"/>
                <a:gd name="connsiteY4" fmla="*/ 73660 h 93980"/>
                <a:gd name="connsiteX5" fmla="*/ 86360 w 86360"/>
                <a:gd name="connsiteY5" fmla="*/ 45720 h 93980"/>
                <a:gd name="connsiteX6" fmla="*/ 66040 w 86360"/>
                <a:gd name="connsiteY6" fmla="*/ 0 h 93980"/>
                <a:gd name="connsiteX0" fmla="*/ 66040 w 86360"/>
                <a:gd name="connsiteY0" fmla="*/ 0 h 93980"/>
                <a:gd name="connsiteX1" fmla="*/ 17780 w 86360"/>
                <a:gd name="connsiteY1" fmla="*/ 25400 h 93980"/>
                <a:gd name="connsiteX2" fmla="*/ 0 w 86360"/>
                <a:gd name="connsiteY2" fmla="*/ 93980 h 93980"/>
                <a:gd name="connsiteX3" fmla="*/ 33020 w 86360"/>
                <a:gd name="connsiteY3" fmla="*/ 93980 h 93980"/>
                <a:gd name="connsiteX4" fmla="*/ 86360 w 86360"/>
                <a:gd name="connsiteY4" fmla="*/ 45720 h 93980"/>
                <a:gd name="connsiteX5" fmla="*/ 66040 w 86360"/>
                <a:gd name="connsiteY5" fmla="*/ 0 h 93980"/>
                <a:gd name="connsiteX0" fmla="*/ 48260 w 68580"/>
                <a:gd name="connsiteY0" fmla="*/ 0 h 93980"/>
                <a:gd name="connsiteX1" fmla="*/ 0 w 68580"/>
                <a:gd name="connsiteY1" fmla="*/ 25400 h 93980"/>
                <a:gd name="connsiteX2" fmla="*/ 15240 w 68580"/>
                <a:gd name="connsiteY2" fmla="*/ 93980 h 93980"/>
                <a:gd name="connsiteX3" fmla="*/ 68580 w 68580"/>
                <a:gd name="connsiteY3" fmla="*/ 45720 h 93980"/>
                <a:gd name="connsiteX4" fmla="*/ 48260 w 68580"/>
                <a:gd name="connsiteY4" fmla="*/ 0 h 93980"/>
                <a:gd name="connsiteX0" fmla="*/ 48260 w 68580"/>
                <a:gd name="connsiteY0" fmla="*/ 0 h 57535"/>
                <a:gd name="connsiteX1" fmla="*/ 0 w 68580"/>
                <a:gd name="connsiteY1" fmla="*/ 25400 h 57535"/>
                <a:gd name="connsiteX2" fmla="*/ 17767 w 68580"/>
                <a:gd name="connsiteY2" fmla="*/ 57535 h 57535"/>
                <a:gd name="connsiteX3" fmla="*/ 68580 w 68580"/>
                <a:gd name="connsiteY3" fmla="*/ 45720 h 57535"/>
                <a:gd name="connsiteX4" fmla="*/ 48260 w 68580"/>
                <a:gd name="connsiteY4" fmla="*/ 0 h 57535"/>
                <a:gd name="connsiteX0" fmla="*/ 39464 w 68580"/>
                <a:gd name="connsiteY0" fmla="*/ 0 h 49671"/>
                <a:gd name="connsiteX1" fmla="*/ 0 w 68580"/>
                <a:gd name="connsiteY1" fmla="*/ 17536 h 49671"/>
                <a:gd name="connsiteX2" fmla="*/ 17767 w 68580"/>
                <a:gd name="connsiteY2" fmla="*/ 49671 h 49671"/>
                <a:gd name="connsiteX3" fmla="*/ 68580 w 68580"/>
                <a:gd name="connsiteY3" fmla="*/ 37856 h 49671"/>
                <a:gd name="connsiteX4" fmla="*/ 39464 w 68580"/>
                <a:gd name="connsiteY4" fmla="*/ 0 h 49671"/>
                <a:gd name="connsiteX0" fmla="*/ 61642 w 68580"/>
                <a:gd name="connsiteY0" fmla="*/ 0 h 49965"/>
                <a:gd name="connsiteX1" fmla="*/ 0 w 68580"/>
                <a:gd name="connsiteY1" fmla="*/ 17830 h 49965"/>
                <a:gd name="connsiteX2" fmla="*/ 17767 w 68580"/>
                <a:gd name="connsiteY2" fmla="*/ 49965 h 49965"/>
                <a:gd name="connsiteX3" fmla="*/ 68580 w 68580"/>
                <a:gd name="connsiteY3" fmla="*/ 38150 h 49965"/>
                <a:gd name="connsiteX4" fmla="*/ 61642 w 68580"/>
                <a:gd name="connsiteY4" fmla="*/ 0 h 49965"/>
                <a:gd name="connsiteX0" fmla="*/ 67075 w 74013"/>
                <a:gd name="connsiteY0" fmla="*/ 0 h 59311"/>
                <a:gd name="connsiteX1" fmla="*/ 5433 w 74013"/>
                <a:gd name="connsiteY1" fmla="*/ 17830 h 59311"/>
                <a:gd name="connsiteX2" fmla="*/ 0 w 74013"/>
                <a:gd name="connsiteY2" fmla="*/ 59311 h 59311"/>
                <a:gd name="connsiteX3" fmla="*/ 74013 w 74013"/>
                <a:gd name="connsiteY3" fmla="*/ 38150 h 59311"/>
                <a:gd name="connsiteX4" fmla="*/ 67075 w 74013"/>
                <a:gd name="connsiteY4" fmla="*/ 0 h 59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013" h="59311">
                  <a:moveTo>
                    <a:pt x="67075" y="0"/>
                  </a:moveTo>
                  <a:lnTo>
                    <a:pt x="5433" y="17830"/>
                  </a:lnTo>
                  <a:lnTo>
                    <a:pt x="0" y="59311"/>
                  </a:lnTo>
                  <a:lnTo>
                    <a:pt x="74013" y="38150"/>
                  </a:lnTo>
                  <a:lnTo>
                    <a:pt x="67075" y="0"/>
                  </a:lnTo>
                  <a:close/>
                </a:path>
              </a:pathLst>
            </a:custGeom>
            <a:grpFill/>
            <a:ln w="28575" cap="flat" cmpd="sng" algn="ctr">
              <a:no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smtClean="0">
                <a:ln>
                  <a:noFill/>
                </a:ln>
                <a:solidFill>
                  <a:srgbClr val="000000"/>
                </a:solidFill>
                <a:effectLst/>
                <a:uLnTx/>
                <a:uFillTx/>
                <a:latin typeface="Helvetica"/>
                <a:cs typeface="Helvetica"/>
              </a:endParaRPr>
            </a:p>
          </p:txBody>
        </p:sp>
      </p:grpSp>
      <p:sp>
        <p:nvSpPr>
          <p:cNvPr id="114" name="Text Box 13"/>
          <p:cNvSpPr txBox="1">
            <a:spLocks noChangeArrowheads="1"/>
          </p:cNvSpPr>
          <p:nvPr/>
        </p:nvSpPr>
        <p:spPr bwMode="auto">
          <a:xfrm flipH="1">
            <a:off x="7465249" y="4992486"/>
            <a:ext cx="453970" cy="261610"/>
          </a:xfrm>
          <a:prstGeom prst="rect">
            <a:avLst/>
          </a:prstGeom>
          <a:noFill/>
          <a:ln w="9525">
            <a:noFill/>
            <a:miter lim="800000"/>
            <a:headEnd/>
            <a:tailEnd/>
          </a:ln>
          <a:effectLst/>
        </p:spPr>
        <p:txBody>
          <a:bodyPr wrap="none">
            <a:spAutoFit/>
          </a:bodyPr>
          <a:lstStyle/>
          <a:p>
            <a:pPr fontAlgn="base">
              <a:spcBef>
                <a:spcPct val="0"/>
              </a:spcBef>
              <a:spcAft>
                <a:spcPct val="0"/>
              </a:spcAft>
            </a:pPr>
            <a:r>
              <a:rPr lang="en-US" sz="1100" b="1" dirty="0" smtClean="0">
                <a:solidFill>
                  <a:srgbClr val="000000"/>
                </a:solidFill>
                <a:latin typeface="Helvetica"/>
                <a:cs typeface="Helvetica"/>
              </a:rPr>
              <a:t>C</a:t>
            </a:r>
            <a:r>
              <a:rPr lang="en-US" sz="1100" b="1" dirty="0" smtClean="0">
                <a:solidFill>
                  <a:srgbClr val="FF0000"/>
                </a:solidFill>
                <a:latin typeface="Helvetica"/>
                <a:cs typeface="Helvetica"/>
              </a:rPr>
              <a:t>O</a:t>
            </a:r>
            <a:r>
              <a:rPr lang="en-US" sz="1100" b="1" baseline="-25000" dirty="0" smtClean="0">
                <a:solidFill>
                  <a:srgbClr val="FF0000"/>
                </a:solidFill>
                <a:latin typeface="Helvetica"/>
                <a:cs typeface="Helvetica"/>
              </a:rPr>
              <a:t>2</a:t>
            </a:r>
            <a:endParaRPr lang="en-US" sz="1100" b="1" baseline="-25000" dirty="0">
              <a:solidFill>
                <a:srgbClr val="FF0000"/>
              </a:solidFill>
              <a:latin typeface="Helvetica"/>
              <a:cs typeface="Helvetica"/>
            </a:endParaRPr>
          </a:p>
        </p:txBody>
      </p:sp>
      <p:sp>
        <p:nvSpPr>
          <p:cNvPr id="116" name="TextBox 115"/>
          <p:cNvSpPr txBox="1"/>
          <p:nvPr/>
        </p:nvSpPr>
        <p:spPr>
          <a:xfrm flipH="1">
            <a:off x="7818650" y="3266571"/>
            <a:ext cx="723425" cy="276999"/>
          </a:xfrm>
          <a:prstGeom prst="rect">
            <a:avLst/>
          </a:prstGeom>
          <a:noFill/>
        </p:spPr>
        <p:txBody>
          <a:bodyPr wrap="none" rtlCol="0">
            <a:spAutoFit/>
          </a:bodyPr>
          <a:lstStyle/>
          <a:p>
            <a:pPr fontAlgn="base">
              <a:spcBef>
                <a:spcPct val="0"/>
              </a:spcBef>
              <a:spcAft>
                <a:spcPct val="0"/>
              </a:spcAft>
            </a:pPr>
            <a:r>
              <a:rPr lang="en-US" sz="1200" b="1" dirty="0" smtClean="0">
                <a:solidFill>
                  <a:srgbClr val="000000"/>
                </a:solidFill>
                <a:latin typeface="Helvetica"/>
                <a:cs typeface="Helvetica"/>
              </a:rPr>
              <a:t>cytosol</a:t>
            </a:r>
            <a:endParaRPr lang="en-US" sz="1200" b="1" dirty="0">
              <a:solidFill>
                <a:srgbClr val="000000"/>
              </a:solidFill>
              <a:latin typeface="Helvetica"/>
              <a:cs typeface="Helvetica"/>
            </a:endParaRPr>
          </a:p>
        </p:txBody>
      </p:sp>
      <p:sp>
        <p:nvSpPr>
          <p:cNvPr id="2" name="Freeform 1"/>
          <p:cNvSpPr/>
          <p:nvPr/>
        </p:nvSpPr>
        <p:spPr>
          <a:xfrm>
            <a:off x="1556927" y="1514131"/>
            <a:ext cx="1111543" cy="1808239"/>
          </a:xfrm>
          <a:custGeom>
            <a:avLst/>
            <a:gdLst>
              <a:gd name="connsiteX0" fmla="*/ 983251 w 1111543"/>
              <a:gd name="connsiteY0" fmla="*/ 1808239 h 1808239"/>
              <a:gd name="connsiteX1" fmla="*/ 8233 w 1111543"/>
              <a:gd name="connsiteY1" fmla="*/ 1218165 h 1808239"/>
              <a:gd name="connsiteX2" fmla="*/ 547059 w 1111543"/>
              <a:gd name="connsiteY2" fmla="*/ 76502 h 1808239"/>
              <a:gd name="connsiteX3" fmla="*/ 1111543 w 1111543"/>
              <a:gd name="connsiteY3" fmla="*/ 102157 h 1808239"/>
            </a:gdLst>
            <a:ahLst/>
            <a:cxnLst>
              <a:cxn ang="0">
                <a:pos x="connsiteX0" y="connsiteY0"/>
              </a:cxn>
              <a:cxn ang="0">
                <a:pos x="connsiteX1" y="connsiteY1"/>
              </a:cxn>
              <a:cxn ang="0">
                <a:pos x="connsiteX2" y="connsiteY2"/>
              </a:cxn>
              <a:cxn ang="0">
                <a:pos x="connsiteX3" y="connsiteY3"/>
              </a:cxn>
            </a:cxnLst>
            <a:rect l="l" t="t" r="r" b="b"/>
            <a:pathLst>
              <a:path w="1111543" h="1808239">
                <a:moveTo>
                  <a:pt x="983251" y="1808239"/>
                </a:moveTo>
                <a:cubicBezTo>
                  <a:pt x="532091" y="1657513"/>
                  <a:pt x="80932" y="1506788"/>
                  <a:pt x="8233" y="1218165"/>
                </a:cubicBezTo>
                <a:cubicBezTo>
                  <a:pt x="-64466" y="929542"/>
                  <a:pt x="363174" y="262503"/>
                  <a:pt x="547059" y="76502"/>
                </a:cubicBezTo>
                <a:cubicBezTo>
                  <a:pt x="730944" y="-109499"/>
                  <a:pt x="1111543" y="102157"/>
                  <a:pt x="1111543" y="102157"/>
                </a:cubicBezTo>
              </a:path>
            </a:pathLst>
          </a:custGeom>
          <a:ln w="38100" cmpd="sng">
            <a:solidFill>
              <a:srgbClr val="008000"/>
            </a:solidFill>
            <a:headEnd type="diamond" w="med" len="med"/>
            <a:tailEnd type="diamond"/>
          </a:ln>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3" name="Freeform 2"/>
          <p:cNvSpPr/>
          <p:nvPr/>
        </p:nvSpPr>
        <p:spPr>
          <a:xfrm>
            <a:off x="2463203" y="2282530"/>
            <a:ext cx="1719111" cy="1463153"/>
          </a:xfrm>
          <a:custGeom>
            <a:avLst/>
            <a:gdLst>
              <a:gd name="connsiteX0" fmla="*/ 0 w 1719111"/>
              <a:gd name="connsiteY0" fmla="*/ 77764 h 1463153"/>
              <a:gd name="connsiteX1" fmla="*/ 795409 w 1719111"/>
              <a:gd name="connsiteY1" fmla="*/ 77764 h 1463153"/>
              <a:gd name="connsiteX2" fmla="*/ 1077651 w 1719111"/>
              <a:gd name="connsiteY2" fmla="*/ 885908 h 1463153"/>
              <a:gd name="connsiteX3" fmla="*/ 1719111 w 1719111"/>
              <a:gd name="connsiteY3" fmla="*/ 1463153 h 1463153"/>
            </a:gdLst>
            <a:ahLst/>
            <a:cxnLst>
              <a:cxn ang="0">
                <a:pos x="connsiteX0" y="connsiteY0"/>
              </a:cxn>
              <a:cxn ang="0">
                <a:pos x="connsiteX1" y="connsiteY1"/>
              </a:cxn>
              <a:cxn ang="0">
                <a:pos x="connsiteX2" y="connsiteY2"/>
              </a:cxn>
              <a:cxn ang="0">
                <a:pos x="connsiteX3" y="connsiteY3"/>
              </a:cxn>
            </a:cxnLst>
            <a:rect l="l" t="t" r="r" b="b"/>
            <a:pathLst>
              <a:path w="1719111" h="1463153">
                <a:moveTo>
                  <a:pt x="0" y="77764"/>
                </a:moveTo>
                <a:cubicBezTo>
                  <a:pt x="307900" y="10418"/>
                  <a:pt x="615800" y="-56927"/>
                  <a:pt x="795409" y="77764"/>
                </a:cubicBezTo>
                <a:cubicBezTo>
                  <a:pt x="975018" y="212455"/>
                  <a:pt x="923701" y="655010"/>
                  <a:pt x="1077651" y="885908"/>
                </a:cubicBezTo>
                <a:cubicBezTo>
                  <a:pt x="1231601" y="1116806"/>
                  <a:pt x="1475356" y="1289979"/>
                  <a:pt x="1719111" y="1463153"/>
                </a:cubicBezTo>
              </a:path>
            </a:pathLst>
          </a:custGeom>
          <a:ln w="38100" cmpd="sng">
            <a:solidFill>
              <a:srgbClr val="0000FF"/>
            </a:solidFill>
            <a:headEnd type="oval" w="med" len="med"/>
            <a:tailEnd type="oval"/>
          </a:ln>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17" name="Freeform 116"/>
          <p:cNvSpPr/>
          <p:nvPr/>
        </p:nvSpPr>
        <p:spPr>
          <a:xfrm>
            <a:off x="5478061" y="2973135"/>
            <a:ext cx="1193114" cy="1542209"/>
          </a:xfrm>
          <a:custGeom>
            <a:avLst/>
            <a:gdLst>
              <a:gd name="connsiteX0" fmla="*/ 0 w 1193114"/>
              <a:gd name="connsiteY0" fmla="*/ 92681 h 1542209"/>
              <a:gd name="connsiteX1" fmla="*/ 679947 w 1193114"/>
              <a:gd name="connsiteY1" fmla="*/ 79854 h 1542209"/>
              <a:gd name="connsiteX2" fmla="*/ 936530 w 1193114"/>
              <a:gd name="connsiteY2" fmla="*/ 952136 h 1542209"/>
              <a:gd name="connsiteX3" fmla="*/ 1193114 w 1193114"/>
              <a:gd name="connsiteY3" fmla="*/ 1542209 h 1542209"/>
            </a:gdLst>
            <a:ahLst/>
            <a:cxnLst>
              <a:cxn ang="0">
                <a:pos x="connsiteX0" y="connsiteY0"/>
              </a:cxn>
              <a:cxn ang="0">
                <a:pos x="connsiteX1" y="connsiteY1"/>
              </a:cxn>
              <a:cxn ang="0">
                <a:pos x="connsiteX2" y="connsiteY2"/>
              </a:cxn>
              <a:cxn ang="0">
                <a:pos x="connsiteX3" y="connsiteY3"/>
              </a:cxn>
            </a:cxnLst>
            <a:rect l="l" t="t" r="r" b="b"/>
            <a:pathLst>
              <a:path w="1193114" h="1542209">
                <a:moveTo>
                  <a:pt x="0" y="92681"/>
                </a:moveTo>
                <a:cubicBezTo>
                  <a:pt x="261929" y="14646"/>
                  <a:pt x="523859" y="-63388"/>
                  <a:pt x="679947" y="79854"/>
                </a:cubicBezTo>
                <a:cubicBezTo>
                  <a:pt x="836035" y="223096"/>
                  <a:pt x="851002" y="708410"/>
                  <a:pt x="936530" y="952136"/>
                </a:cubicBezTo>
                <a:cubicBezTo>
                  <a:pt x="1022058" y="1195862"/>
                  <a:pt x="1107586" y="1369035"/>
                  <a:pt x="1193114" y="1542209"/>
                </a:cubicBezTo>
              </a:path>
            </a:pathLst>
          </a:custGeom>
          <a:ln w="38100" cmpd="sng">
            <a:solidFill>
              <a:srgbClr val="810BCD"/>
            </a:solidFill>
            <a:headEnd type="diamond" w="lg" len="sm"/>
            <a:tailEnd type="diamond" w="lg" len="sm"/>
          </a:ln>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Tree>
    <p:extLst>
      <p:ext uri="{BB962C8B-B14F-4D97-AF65-F5344CB8AC3E}">
        <p14:creationId xmlns:p14="http://schemas.microsoft.com/office/powerpoint/2010/main" val="1472861041"/>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640080" y="2867431"/>
            <a:ext cx="4941511" cy="3715142"/>
            <a:chOff x="640080" y="2867431"/>
            <a:chExt cx="4941511" cy="3715142"/>
          </a:xfrm>
        </p:grpSpPr>
        <p:sp>
          <p:nvSpPr>
            <p:cNvPr id="55301" name="Oval 5"/>
            <p:cNvSpPr>
              <a:spLocks noChangeArrowheads="1"/>
            </p:cNvSpPr>
            <p:nvPr/>
          </p:nvSpPr>
          <p:spPr bwMode="auto">
            <a:xfrm>
              <a:off x="3389911" y="3462832"/>
              <a:ext cx="985239" cy="985239"/>
            </a:xfrm>
            <a:prstGeom prst="ellipse">
              <a:avLst/>
            </a:prstGeom>
            <a:solidFill>
              <a:schemeClr val="accent4">
                <a:lumMod val="20000"/>
                <a:lumOff val="80000"/>
              </a:schemeClr>
            </a:solidFill>
            <a:ln w="12700">
              <a:solidFill>
                <a:schemeClr val="tx1"/>
              </a:solidFill>
              <a:prstDash val="sysDot"/>
              <a:round/>
              <a:headEnd/>
              <a:tailEnd/>
            </a:ln>
            <a:effectLst/>
          </p:spPr>
          <p:txBody>
            <a:bodyPr wrap="none" anchor="ctr">
              <a:prstTxWarp prst="textNoShape">
                <a:avLst/>
              </a:prstTxWarp>
            </a:bodyPr>
            <a:lstStyle/>
            <a:p>
              <a:pPr algn="l"/>
              <a:endParaRPr lang="en-US" sz="900" dirty="0">
                <a:solidFill>
                  <a:srgbClr val="000000"/>
                </a:solidFill>
                <a:latin typeface="Helvetica"/>
                <a:ea typeface="ＭＳ Ｐゴシック" charset="0"/>
                <a:cs typeface="Helvetica"/>
              </a:endParaRPr>
            </a:p>
          </p:txBody>
        </p:sp>
        <p:sp>
          <p:nvSpPr>
            <p:cNvPr id="55328" name="Text Box 32"/>
            <p:cNvSpPr txBox="1">
              <a:spLocks noChangeArrowheads="1"/>
            </p:cNvSpPr>
            <p:nvPr/>
          </p:nvSpPr>
          <p:spPr bwMode="auto">
            <a:xfrm>
              <a:off x="640080" y="5135314"/>
              <a:ext cx="1112805" cy="307777"/>
            </a:xfrm>
            <a:prstGeom prst="rect">
              <a:avLst/>
            </a:prstGeom>
            <a:solidFill>
              <a:srgbClr val="996633"/>
            </a:solidFill>
            <a:ln w="19050">
              <a:noFill/>
              <a:miter lim="800000"/>
              <a:headEnd/>
              <a:tailEnd/>
            </a:ln>
            <a:effectLst/>
          </p:spPr>
          <p:txBody>
            <a:bodyPr wrap="none">
              <a:prstTxWarp prst="textNoShape">
                <a:avLst/>
              </a:prstTxWarp>
              <a:spAutoFit/>
            </a:bodyPr>
            <a:lstStyle/>
            <a:p>
              <a:pPr algn="l"/>
              <a:r>
                <a:rPr lang="en-US" sz="1400" b="1" dirty="0">
                  <a:solidFill>
                    <a:srgbClr val="FFFFFF"/>
                  </a:solidFill>
                  <a:latin typeface="Helvetica"/>
                  <a:ea typeface="ＭＳ Ｐゴシック" charset="0"/>
                  <a:cs typeface="Helvetica"/>
                </a:rPr>
                <a:t>BACTERIA</a:t>
              </a:r>
            </a:p>
          </p:txBody>
        </p:sp>
        <p:sp>
          <p:nvSpPr>
            <p:cNvPr id="100" name="Isosceles Triangle 99"/>
            <p:cNvSpPr/>
            <p:nvPr/>
          </p:nvSpPr>
          <p:spPr>
            <a:xfrm rot="11620704" flipV="1">
              <a:off x="3379716" y="4573817"/>
              <a:ext cx="187737" cy="515435"/>
            </a:xfrm>
            <a:prstGeom prst="triangle">
              <a:avLst>
                <a:gd name="adj" fmla="val 64979"/>
              </a:avLst>
            </a:prstGeom>
            <a:solidFill>
              <a:srgbClr val="996633"/>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endParaRPr lang="en-US" sz="1400" dirty="0">
                <a:solidFill>
                  <a:prstClr val="black"/>
                </a:solidFill>
                <a:latin typeface="Helvetica"/>
              </a:endParaRPr>
            </a:p>
          </p:txBody>
        </p:sp>
        <p:sp>
          <p:nvSpPr>
            <p:cNvPr id="101" name="Isosceles Triangle 100"/>
            <p:cNvSpPr/>
            <p:nvPr/>
          </p:nvSpPr>
          <p:spPr>
            <a:xfrm rot="9466463" flipV="1">
              <a:off x="4099703" y="4641453"/>
              <a:ext cx="115333" cy="423837"/>
            </a:xfrm>
            <a:prstGeom prst="triangle">
              <a:avLst>
                <a:gd name="adj" fmla="val 58687"/>
              </a:avLst>
            </a:prstGeom>
            <a:solidFill>
              <a:srgbClr val="996633"/>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endParaRPr lang="en-US" sz="1400" dirty="0">
                <a:solidFill>
                  <a:prstClr val="black"/>
                </a:solidFill>
                <a:latin typeface="Helvetica"/>
              </a:endParaRPr>
            </a:p>
          </p:txBody>
        </p:sp>
        <p:sp>
          <p:nvSpPr>
            <p:cNvPr id="102" name="Isosceles Triangle 101"/>
            <p:cNvSpPr/>
            <p:nvPr/>
          </p:nvSpPr>
          <p:spPr>
            <a:xfrm rot="9989832" flipV="1">
              <a:off x="3870052" y="4557903"/>
              <a:ext cx="119175" cy="552425"/>
            </a:xfrm>
            <a:prstGeom prst="triangle">
              <a:avLst>
                <a:gd name="adj" fmla="val 54355"/>
              </a:avLst>
            </a:prstGeom>
            <a:solidFill>
              <a:srgbClr val="996633"/>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endParaRPr lang="en-US" sz="1400" dirty="0">
                <a:solidFill>
                  <a:prstClr val="black"/>
                </a:solidFill>
                <a:latin typeface="Helvetica"/>
              </a:endParaRPr>
            </a:p>
          </p:txBody>
        </p:sp>
        <p:sp>
          <p:nvSpPr>
            <p:cNvPr id="103" name="Line 13"/>
            <p:cNvSpPr>
              <a:spLocks noChangeShapeType="1"/>
            </p:cNvSpPr>
            <p:nvPr/>
          </p:nvSpPr>
          <p:spPr bwMode="auto">
            <a:xfrm rot="1247997" flipH="1" flipV="1">
              <a:off x="2984580" y="3599796"/>
              <a:ext cx="672633" cy="267776"/>
            </a:xfrm>
            <a:prstGeom prst="line">
              <a:avLst/>
            </a:prstGeom>
            <a:noFill/>
            <a:ln w="19050">
              <a:solidFill>
                <a:srgbClr val="996633"/>
              </a:solidFill>
              <a:round/>
              <a:headEnd/>
              <a:tailEnd/>
            </a:ln>
            <a:effectLst/>
          </p:spPr>
          <p:txBody>
            <a:bodyPr>
              <a:prstTxWarp prst="textNoShape">
                <a:avLst/>
              </a:prstTxWarp>
            </a:bodyPr>
            <a:lstStyle/>
            <a:p>
              <a:pPr algn="l"/>
              <a:endParaRPr lang="en-US" sz="800" dirty="0">
                <a:solidFill>
                  <a:srgbClr val="000000"/>
                </a:solidFill>
                <a:latin typeface="Helvetica"/>
                <a:ea typeface="ＭＳ Ｐゴシック" charset="0"/>
                <a:cs typeface="Helvetica"/>
              </a:endParaRPr>
            </a:p>
          </p:txBody>
        </p:sp>
        <p:sp>
          <p:nvSpPr>
            <p:cNvPr id="104" name="Isosceles Triangle 103"/>
            <p:cNvSpPr/>
            <p:nvPr/>
          </p:nvSpPr>
          <p:spPr>
            <a:xfrm rot="7442264">
              <a:off x="2886449" y="3109172"/>
              <a:ext cx="308127" cy="905014"/>
            </a:xfrm>
            <a:prstGeom prst="triangle">
              <a:avLst>
                <a:gd name="adj" fmla="val 52528"/>
              </a:avLst>
            </a:prstGeom>
            <a:solidFill>
              <a:srgbClr val="996633"/>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endParaRPr lang="en-US" sz="1400" dirty="0">
                <a:solidFill>
                  <a:prstClr val="black"/>
                </a:solidFill>
                <a:latin typeface="Helvetica"/>
              </a:endParaRPr>
            </a:p>
          </p:txBody>
        </p:sp>
        <p:sp>
          <p:nvSpPr>
            <p:cNvPr id="105" name="Isosceles Triangle 104"/>
            <p:cNvSpPr/>
            <p:nvPr/>
          </p:nvSpPr>
          <p:spPr>
            <a:xfrm rot="10687332" flipV="1">
              <a:off x="3649630" y="4701752"/>
              <a:ext cx="115333" cy="423837"/>
            </a:xfrm>
            <a:prstGeom prst="triangle">
              <a:avLst>
                <a:gd name="adj" fmla="val 53848"/>
              </a:avLst>
            </a:prstGeom>
            <a:solidFill>
              <a:srgbClr val="996633"/>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endParaRPr lang="en-US" sz="1400" dirty="0">
                <a:solidFill>
                  <a:prstClr val="black"/>
                </a:solidFill>
                <a:latin typeface="Helvetica"/>
              </a:endParaRPr>
            </a:p>
          </p:txBody>
        </p:sp>
        <p:sp>
          <p:nvSpPr>
            <p:cNvPr id="106" name="Line 13"/>
            <p:cNvSpPr>
              <a:spLocks noChangeShapeType="1"/>
            </p:cNvSpPr>
            <p:nvPr/>
          </p:nvSpPr>
          <p:spPr bwMode="auto">
            <a:xfrm rot="1247997">
              <a:off x="3471775" y="4286980"/>
              <a:ext cx="94089" cy="461085"/>
            </a:xfrm>
            <a:prstGeom prst="line">
              <a:avLst/>
            </a:prstGeom>
            <a:noFill/>
            <a:ln w="19050">
              <a:solidFill>
                <a:srgbClr val="996633"/>
              </a:solidFill>
              <a:round/>
              <a:headEnd/>
              <a:tailEnd/>
            </a:ln>
            <a:effectLst/>
          </p:spPr>
          <p:txBody>
            <a:bodyPr>
              <a:prstTxWarp prst="textNoShape">
                <a:avLst/>
              </a:prstTxWarp>
            </a:bodyPr>
            <a:lstStyle/>
            <a:p>
              <a:pPr algn="l"/>
              <a:endParaRPr lang="en-US" sz="800" dirty="0">
                <a:solidFill>
                  <a:srgbClr val="000000"/>
                </a:solidFill>
                <a:latin typeface="Helvetica"/>
                <a:ea typeface="ＭＳ Ｐゴシック" charset="0"/>
                <a:cs typeface="Helvetica"/>
              </a:endParaRPr>
            </a:p>
          </p:txBody>
        </p:sp>
        <p:sp>
          <p:nvSpPr>
            <p:cNvPr id="107" name="Line 13"/>
            <p:cNvSpPr>
              <a:spLocks noChangeShapeType="1"/>
            </p:cNvSpPr>
            <p:nvPr/>
          </p:nvSpPr>
          <p:spPr bwMode="auto">
            <a:xfrm rot="1247997">
              <a:off x="3479733" y="4057528"/>
              <a:ext cx="404611" cy="880913"/>
            </a:xfrm>
            <a:prstGeom prst="line">
              <a:avLst/>
            </a:prstGeom>
            <a:noFill/>
            <a:ln w="19050">
              <a:solidFill>
                <a:srgbClr val="996633"/>
              </a:solidFill>
              <a:round/>
              <a:headEnd/>
              <a:tailEnd/>
            </a:ln>
            <a:effectLst/>
          </p:spPr>
          <p:txBody>
            <a:bodyPr>
              <a:prstTxWarp prst="textNoShape">
                <a:avLst/>
              </a:prstTxWarp>
            </a:bodyPr>
            <a:lstStyle/>
            <a:p>
              <a:pPr algn="l"/>
              <a:endParaRPr lang="en-US" sz="800" dirty="0">
                <a:solidFill>
                  <a:srgbClr val="000000"/>
                </a:solidFill>
                <a:latin typeface="Helvetica"/>
                <a:ea typeface="ＭＳ Ｐゴシック" charset="0"/>
                <a:cs typeface="Helvetica"/>
              </a:endParaRPr>
            </a:p>
          </p:txBody>
        </p:sp>
        <p:sp>
          <p:nvSpPr>
            <p:cNvPr id="108" name="Line 13"/>
            <p:cNvSpPr>
              <a:spLocks noChangeShapeType="1"/>
            </p:cNvSpPr>
            <p:nvPr/>
          </p:nvSpPr>
          <p:spPr bwMode="auto">
            <a:xfrm rot="1247997" flipH="1">
              <a:off x="3477283" y="3974243"/>
              <a:ext cx="103848" cy="147941"/>
            </a:xfrm>
            <a:prstGeom prst="line">
              <a:avLst/>
            </a:prstGeom>
            <a:noFill/>
            <a:ln w="19050">
              <a:solidFill>
                <a:srgbClr val="996633"/>
              </a:solidFill>
              <a:round/>
              <a:headEnd/>
              <a:tailEnd/>
            </a:ln>
            <a:effectLst/>
          </p:spPr>
          <p:txBody>
            <a:bodyPr>
              <a:prstTxWarp prst="textNoShape">
                <a:avLst/>
              </a:prstTxWarp>
            </a:bodyPr>
            <a:lstStyle/>
            <a:p>
              <a:pPr algn="l"/>
              <a:endParaRPr lang="en-US" sz="800" dirty="0">
                <a:solidFill>
                  <a:srgbClr val="000000"/>
                </a:solidFill>
                <a:latin typeface="Helvetica"/>
                <a:ea typeface="ＭＳ Ｐゴシック" charset="0"/>
                <a:cs typeface="Helvetica"/>
              </a:endParaRPr>
            </a:p>
          </p:txBody>
        </p:sp>
        <p:sp>
          <p:nvSpPr>
            <p:cNvPr id="109" name="Line 13"/>
            <p:cNvSpPr>
              <a:spLocks noChangeShapeType="1"/>
            </p:cNvSpPr>
            <p:nvPr/>
          </p:nvSpPr>
          <p:spPr bwMode="auto">
            <a:xfrm rot="1247997" flipH="1">
              <a:off x="3494222" y="3968887"/>
              <a:ext cx="101330" cy="28302"/>
            </a:xfrm>
            <a:prstGeom prst="line">
              <a:avLst/>
            </a:prstGeom>
            <a:noFill/>
            <a:ln w="19050">
              <a:solidFill>
                <a:srgbClr val="996633"/>
              </a:solidFill>
              <a:round/>
              <a:headEnd/>
              <a:tailEnd/>
            </a:ln>
            <a:effectLst/>
          </p:spPr>
          <p:txBody>
            <a:bodyPr>
              <a:prstTxWarp prst="textNoShape">
                <a:avLst/>
              </a:prstTxWarp>
            </a:bodyPr>
            <a:lstStyle/>
            <a:p>
              <a:pPr algn="l"/>
              <a:endParaRPr lang="en-US" sz="800" dirty="0">
                <a:solidFill>
                  <a:srgbClr val="000000"/>
                </a:solidFill>
                <a:latin typeface="Helvetica"/>
                <a:ea typeface="ＭＳ Ｐゴシック" charset="0"/>
                <a:cs typeface="Helvetica"/>
              </a:endParaRPr>
            </a:p>
          </p:txBody>
        </p:sp>
        <p:sp>
          <p:nvSpPr>
            <p:cNvPr id="110" name="Line 13"/>
            <p:cNvSpPr>
              <a:spLocks noChangeShapeType="1"/>
            </p:cNvSpPr>
            <p:nvPr/>
          </p:nvSpPr>
          <p:spPr bwMode="auto">
            <a:xfrm rot="1247997" flipH="1" flipV="1">
              <a:off x="3594288" y="3997501"/>
              <a:ext cx="55848" cy="6575"/>
            </a:xfrm>
            <a:prstGeom prst="line">
              <a:avLst/>
            </a:prstGeom>
            <a:noFill/>
            <a:ln w="19050">
              <a:solidFill>
                <a:srgbClr val="996633"/>
              </a:solidFill>
              <a:round/>
              <a:headEnd/>
              <a:tailEnd/>
            </a:ln>
            <a:effectLst/>
          </p:spPr>
          <p:txBody>
            <a:bodyPr>
              <a:prstTxWarp prst="textNoShape">
                <a:avLst/>
              </a:prstTxWarp>
            </a:bodyPr>
            <a:lstStyle/>
            <a:p>
              <a:pPr algn="l"/>
              <a:endParaRPr lang="en-US" sz="800" dirty="0">
                <a:solidFill>
                  <a:srgbClr val="000000"/>
                </a:solidFill>
                <a:latin typeface="Helvetica"/>
                <a:ea typeface="ＭＳ Ｐゴシック" charset="0"/>
                <a:cs typeface="Helvetica"/>
              </a:endParaRPr>
            </a:p>
          </p:txBody>
        </p:sp>
        <p:sp>
          <p:nvSpPr>
            <p:cNvPr id="111" name="Line 13"/>
            <p:cNvSpPr>
              <a:spLocks noChangeShapeType="1"/>
            </p:cNvSpPr>
            <p:nvPr/>
          </p:nvSpPr>
          <p:spPr bwMode="auto">
            <a:xfrm rot="1247997">
              <a:off x="3559847" y="4083762"/>
              <a:ext cx="552262" cy="755538"/>
            </a:xfrm>
            <a:prstGeom prst="line">
              <a:avLst/>
            </a:prstGeom>
            <a:noFill/>
            <a:ln w="19050">
              <a:solidFill>
                <a:srgbClr val="996633"/>
              </a:solidFill>
              <a:round/>
              <a:headEnd/>
              <a:tailEnd/>
            </a:ln>
            <a:effectLst/>
          </p:spPr>
          <p:txBody>
            <a:bodyPr>
              <a:prstTxWarp prst="textNoShape">
                <a:avLst/>
              </a:prstTxWarp>
            </a:bodyPr>
            <a:lstStyle/>
            <a:p>
              <a:pPr algn="l"/>
              <a:endParaRPr lang="en-US" sz="800" dirty="0">
                <a:solidFill>
                  <a:srgbClr val="000000"/>
                </a:solidFill>
                <a:latin typeface="Helvetica"/>
                <a:ea typeface="ＭＳ Ｐゴシック" charset="0"/>
                <a:cs typeface="Helvetica"/>
              </a:endParaRPr>
            </a:p>
          </p:txBody>
        </p:sp>
        <p:sp>
          <p:nvSpPr>
            <p:cNvPr id="113" name="Line 13"/>
            <p:cNvSpPr>
              <a:spLocks noChangeShapeType="1"/>
            </p:cNvSpPr>
            <p:nvPr/>
          </p:nvSpPr>
          <p:spPr bwMode="auto">
            <a:xfrm rot="1247997" flipH="1">
              <a:off x="3637577" y="3994842"/>
              <a:ext cx="85112" cy="28034"/>
            </a:xfrm>
            <a:prstGeom prst="line">
              <a:avLst/>
            </a:prstGeom>
            <a:noFill/>
            <a:ln w="19050">
              <a:solidFill>
                <a:srgbClr val="996633"/>
              </a:solidFill>
              <a:round/>
              <a:headEnd/>
              <a:tailEnd/>
            </a:ln>
            <a:effectLst/>
          </p:spPr>
          <p:txBody>
            <a:bodyPr>
              <a:prstTxWarp prst="textNoShape">
                <a:avLst/>
              </a:prstTxWarp>
            </a:bodyPr>
            <a:lstStyle/>
            <a:p>
              <a:pPr algn="l"/>
              <a:endParaRPr lang="en-US" sz="800" dirty="0">
                <a:solidFill>
                  <a:srgbClr val="000000"/>
                </a:solidFill>
                <a:latin typeface="Helvetica"/>
                <a:ea typeface="ＭＳ Ｐゴシック" charset="0"/>
                <a:cs typeface="Helvetica"/>
              </a:endParaRPr>
            </a:p>
          </p:txBody>
        </p:sp>
        <p:sp>
          <p:nvSpPr>
            <p:cNvPr id="116" name="Line 13"/>
            <p:cNvSpPr>
              <a:spLocks noChangeShapeType="1"/>
            </p:cNvSpPr>
            <p:nvPr/>
          </p:nvSpPr>
          <p:spPr bwMode="auto">
            <a:xfrm rot="1247997" flipH="1">
              <a:off x="3704682" y="3995681"/>
              <a:ext cx="46292" cy="23323"/>
            </a:xfrm>
            <a:prstGeom prst="line">
              <a:avLst/>
            </a:prstGeom>
            <a:noFill/>
            <a:ln w="19050">
              <a:solidFill>
                <a:srgbClr val="996633"/>
              </a:solidFill>
              <a:round/>
              <a:headEnd/>
              <a:tailEnd/>
            </a:ln>
            <a:effectLst/>
          </p:spPr>
          <p:txBody>
            <a:bodyPr>
              <a:prstTxWarp prst="textNoShape">
                <a:avLst/>
              </a:prstTxWarp>
            </a:bodyPr>
            <a:lstStyle/>
            <a:p>
              <a:pPr algn="l"/>
              <a:endParaRPr lang="en-US" sz="800" dirty="0">
                <a:solidFill>
                  <a:srgbClr val="000000"/>
                </a:solidFill>
                <a:latin typeface="Helvetica"/>
                <a:ea typeface="ＭＳ Ｐゴシック" charset="0"/>
                <a:cs typeface="Helvetica"/>
              </a:endParaRPr>
            </a:p>
          </p:txBody>
        </p:sp>
        <p:sp>
          <p:nvSpPr>
            <p:cNvPr id="117" name="Line 13"/>
            <p:cNvSpPr>
              <a:spLocks noChangeShapeType="1"/>
            </p:cNvSpPr>
            <p:nvPr/>
          </p:nvSpPr>
          <p:spPr bwMode="auto">
            <a:xfrm rot="1247997">
              <a:off x="3604481" y="4097738"/>
              <a:ext cx="717940" cy="684654"/>
            </a:xfrm>
            <a:prstGeom prst="line">
              <a:avLst/>
            </a:prstGeom>
            <a:noFill/>
            <a:ln w="19050">
              <a:solidFill>
                <a:srgbClr val="996633"/>
              </a:solidFill>
              <a:round/>
              <a:headEnd/>
              <a:tailEnd/>
            </a:ln>
            <a:effectLst/>
          </p:spPr>
          <p:txBody>
            <a:bodyPr>
              <a:prstTxWarp prst="textNoShape">
                <a:avLst/>
              </a:prstTxWarp>
            </a:bodyPr>
            <a:lstStyle/>
            <a:p>
              <a:pPr algn="l"/>
              <a:endParaRPr lang="en-US" sz="800" dirty="0">
                <a:solidFill>
                  <a:srgbClr val="000000"/>
                </a:solidFill>
                <a:latin typeface="Helvetica"/>
                <a:ea typeface="ＭＳ Ｐゴシック" charset="0"/>
                <a:cs typeface="Helvetica"/>
              </a:endParaRPr>
            </a:p>
          </p:txBody>
        </p:sp>
        <p:sp>
          <p:nvSpPr>
            <p:cNvPr id="118" name="Line 13"/>
            <p:cNvSpPr>
              <a:spLocks noChangeShapeType="1"/>
            </p:cNvSpPr>
            <p:nvPr/>
          </p:nvSpPr>
          <p:spPr bwMode="auto">
            <a:xfrm rot="1247997" flipH="1">
              <a:off x="3767553" y="3917209"/>
              <a:ext cx="44211" cy="90930"/>
            </a:xfrm>
            <a:prstGeom prst="line">
              <a:avLst/>
            </a:prstGeom>
            <a:noFill/>
            <a:ln w="19050">
              <a:solidFill>
                <a:srgbClr val="996633"/>
              </a:solidFill>
              <a:round/>
              <a:headEnd/>
              <a:tailEnd/>
            </a:ln>
            <a:effectLst/>
          </p:spPr>
          <p:txBody>
            <a:bodyPr>
              <a:prstTxWarp prst="textNoShape">
                <a:avLst/>
              </a:prstTxWarp>
            </a:bodyPr>
            <a:lstStyle/>
            <a:p>
              <a:pPr algn="l"/>
              <a:endParaRPr lang="en-US" sz="800" dirty="0">
                <a:solidFill>
                  <a:srgbClr val="000000"/>
                </a:solidFill>
                <a:latin typeface="Helvetica"/>
                <a:ea typeface="ＭＳ Ｐゴシック" charset="0"/>
                <a:cs typeface="Helvetica"/>
              </a:endParaRPr>
            </a:p>
          </p:txBody>
        </p:sp>
        <p:sp>
          <p:nvSpPr>
            <p:cNvPr id="119" name="Line 13"/>
            <p:cNvSpPr>
              <a:spLocks noChangeShapeType="1"/>
            </p:cNvSpPr>
            <p:nvPr/>
          </p:nvSpPr>
          <p:spPr bwMode="auto">
            <a:xfrm rot="1247997">
              <a:off x="3643138" y="4097126"/>
              <a:ext cx="931611" cy="705866"/>
            </a:xfrm>
            <a:prstGeom prst="line">
              <a:avLst/>
            </a:prstGeom>
            <a:noFill/>
            <a:ln w="19050">
              <a:solidFill>
                <a:srgbClr val="996633"/>
              </a:solidFill>
              <a:round/>
              <a:headEnd/>
              <a:tailEnd/>
            </a:ln>
            <a:effectLst/>
          </p:spPr>
          <p:txBody>
            <a:bodyPr>
              <a:prstTxWarp prst="textNoShape">
                <a:avLst/>
              </a:prstTxWarp>
            </a:bodyPr>
            <a:lstStyle/>
            <a:p>
              <a:pPr algn="l"/>
              <a:endParaRPr lang="en-US" sz="800" dirty="0">
                <a:solidFill>
                  <a:srgbClr val="000000"/>
                </a:solidFill>
                <a:latin typeface="Helvetica"/>
                <a:ea typeface="ＭＳ Ｐゴシック" charset="0"/>
                <a:cs typeface="Helvetica"/>
              </a:endParaRPr>
            </a:p>
          </p:txBody>
        </p:sp>
        <p:sp>
          <p:nvSpPr>
            <p:cNvPr id="120" name="Line 13"/>
            <p:cNvSpPr>
              <a:spLocks noChangeShapeType="1"/>
            </p:cNvSpPr>
            <p:nvPr/>
          </p:nvSpPr>
          <p:spPr bwMode="auto">
            <a:xfrm rot="1247997">
              <a:off x="3675148" y="4101139"/>
              <a:ext cx="1009499" cy="612718"/>
            </a:xfrm>
            <a:prstGeom prst="line">
              <a:avLst/>
            </a:prstGeom>
            <a:noFill/>
            <a:ln w="19050">
              <a:solidFill>
                <a:srgbClr val="996633"/>
              </a:solidFill>
              <a:round/>
              <a:headEnd/>
              <a:tailEnd/>
            </a:ln>
            <a:effectLst/>
          </p:spPr>
          <p:txBody>
            <a:bodyPr>
              <a:prstTxWarp prst="textNoShape">
                <a:avLst/>
              </a:prstTxWarp>
            </a:bodyPr>
            <a:lstStyle/>
            <a:p>
              <a:pPr algn="l"/>
              <a:endParaRPr lang="en-US" sz="800" dirty="0">
                <a:solidFill>
                  <a:srgbClr val="000000"/>
                </a:solidFill>
                <a:latin typeface="Helvetica"/>
                <a:ea typeface="ＭＳ Ｐゴシック" charset="0"/>
                <a:cs typeface="Helvetica"/>
              </a:endParaRPr>
            </a:p>
          </p:txBody>
        </p:sp>
        <p:sp>
          <p:nvSpPr>
            <p:cNvPr id="121" name="Line 13"/>
            <p:cNvSpPr>
              <a:spLocks noChangeShapeType="1"/>
            </p:cNvSpPr>
            <p:nvPr/>
          </p:nvSpPr>
          <p:spPr bwMode="auto">
            <a:xfrm rot="1247997">
              <a:off x="3699923" y="4097164"/>
              <a:ext cx="1061324" cy="511264"/>
            </a:xfrm>
            <a:prstGeom prst="line">
              <a:avLst/>
            </a:prstGeom>
            <a:noFill/>
            <a:ln w="19050">
              <a:solidFill>
                <a:srgbClr val="996633"/>
              </a:solidFill>
              <a:round/>
              <a:headEnd/>
              <a:tailEnd/>
            </a:ln>
            <a:effectLst/>
          </p:spPr>
          <p:txBody>
            <a:bodyPr>
              <a:prstTxWarp prst="textNoShape">
                <a:avLst/>
              </a:prstTxWarp>
            </a:bodyPr>
            <a:lstStyle/>
            <a:p>
              <a:pPr algn="l"/>
              <a:endParaRPr lang="en-US" sz="800" dirty="0">
                <a:solidFill>
                  <a:srgbClr val="000000"/>
                </a:solidFill>
                <a:latin typeface="Helvetica"/>
                <a:ea typeface="ＭＳ Ｐゴシック" charset="0"/>
                <a:cs typeface="Helvetica"/>
              </a:endParaRPr>
            </a:p>
          </p:txBody>
        </p:sp>
        <p:sp>
          <p:nvSpPr>
            <p:cNvPr id="122" name="Line 13"/>
            <p:cNvSpPr>
              <a:spLocks noChangeShapeType="1"/>
            </p:cNvSpPr>
            <p:nvPr/>
          </p:nvSpPr>
          <p:spPr bwMode="auto">
            <a:xfrm rot="1247997" flipH="1">
              <a:off x="3848701" y="3802796"/>
              <a:ext cx="32863" cy="139428"/>
            </a:xfrm>
            <a:prstGeom prst="line">
              <a:avLst/>
            </a:prstGeom>
            <a:noFill/>
            <a:ln w="19050">
              <a:solidFill>
                <a:srgbClr val="996633"/>
              </a:solidFill>
              <a:round/>
              <a:headEnd/>
              <a:tailEnd/>
            </a:ln>
            <a:effectLst/>
          </p:spPr>
          <p:txBody>
            <a:bodyPr>
              <a:prstTxWarp prst="textNoShape">
                <a:avLst/>
              </a:prstTxWarp>
            </a:bodyPr>
            <a:lstStyle/>
            <a:p>
              <a:pPr algn="l"/>
              <a:endParaRPr lang="en-US" sz="800" dirty="0">
                <a:solidFill>
                  <a:srgbClr val="000000"/>
                </a:solidFill>
                <a:latin typeface="Helvetica"/>
                <a:ea typeface="ＭＳ Ｐゴシック" charset="0"/>
                <a:cs typeface="Helvetica"/>
              </a:endParaRPr>
            </a:p>
          </p:txBody>
        </p:sp>
        <p:sp>
          <p:nvSpPr>
            <p:cNvPr id="123" name="Isosceles Triangle 122"/>
            <p:cNvSpPr/>
            <p:nvPr/>
          </p:nvSpPr>
          <p:spPr>
            <a:xfrm rot="3918790">
              <a:off x="2733999" y="3879782"/>
              <a:ext cx="249029" cy="681726"/>
            </a:xfrm>
            <a:prstGeom prst="triangle">
              <a:avLst>
                <a:gd name="adj" fmla="val 62368"/>
              </a:avLst>
            </a:prstGeom>
            <a:solidFill>
              <a:srgbClr val="996633"/>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endParaRPr lang="en-US" sz="1400" dirty="0">
                <a:solidFill>
                  <a:prstClr val="black"/>
                </a:solidFill>
                <a:latin typeface="Helvetica"/>
              </a:endParaRPr>
            </a:p>
          </p:txBody>
        </p:sp>
        <p:sp>
          <p:nvSpPr>
            <p:cNvPr id="124" name="Isosceles Triangle 123"/>
            <p:cNvSpPr/>
            <p:nvPr/>
          </p:nvSpPr>
          <p:spPr>
            <a:xfrm rot="15838090" flipV="1">
              <a:off x="2617718" y="3689849"/>
              <a:ext cx="265899" cy="593334"/>
            </a:xfrm>
            <a:prstGeom prst="triangle">
              <a:avLst>
                <a:gd name="adj" fmla="val 39407"/>
              </a:avLst>
            </a:prstGeom>
            <a:solidFill>
              <a:srgbClr val="996633"/>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endParaRPr lang="en-US" sz="1400" dirty="0">
                <a:solidFill>
                  <a:prstClr val="black"/>
                </a:solidFill>
                <a:latin typeface="Helvetica"/>
              </a:endParaRPr>
            </a:p>
          </p:txBody>
        </p:sp>
        <p:sp>
          <p:nvSpPr>
            <p:cNvPr id="125" name="Isosceles Triangle 124"/>
            <p:cNvSpPr/>
            <p:nvPr/>
          </p:nvSpPr>
          <p:spPr>
            <a:xfrm rot="16999891" flipV="1">
              <a:off x="2596944" y="3493549"/>
              <a:ext cx="251166" cy="515728"/>
            </a:xfrm>
            <a:prstGeom prst="triangle">
              <a:avLst>
                <a:gd name="adj" fmla="val 58259"/>
              </a:avLst>
            </a:prstGeom>
            <a:solidFill>
              <a:srgbClr val="996633"/>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endParaRPr lang="en-US" sz="1400" dirty="0">
                <a:solidFill>
                  <a:prstClr val="black"/>
                </a:solidFill>
                <a:latin typeface="Helvetica"/>
              </a:endParaRPr>
            </a:p>
          </p:txBody>
        </p:sp>
        <p:sp>
          <p:nvSpPr>
            <p:cNvPr id="126" name="Line 13"/>
            <p:cNvSpPr>
              <a:spLocks noChangeShapeType="1"/>
            </p:cNvSpPr>
            <p:nvPr/>
          </p:nvSpPr>
          <p:spPr bwMode="auto">
            <a:xfrm rot="1725821" flipH="1">
              <a:off x="2722064" y="3772662"/>
              <a:ext cx="683612" cy="100676"/>
            </a:xfrm>
            <a:prstGeom prst="line">
              <a:avLst/>
            </a:prstGeom>
            <a:noFill/>
            <a:ln w="19050">
              <a:solidFill>
                <a:srgbClr val="996633"/>
              </a:solidFill>
              <a:round/>
              <a:headEnd/>
              <a:tailEnd/>
            </a:ln>
            <a:effectLst/>
          </p:spPr>
          <p:txBody>
            <a:bodyPr>
              <a:prstTxWarp prst="textNoShape">
                <a:avLst/>
              </a:prstTxWarp>
            </a:bodyPr>
            <a:lstStyle/>
            <a:p>
              <a:pPr algn="l"/>
              <a:endParaRPr lang="en-US" sz="800" dirty="0">
                <a:solidFill>
                  <a:srgbClr val="000000"/>
                </a:solidFill>
                <a:latin typeface="Helvetica"/>
                <a:ea typeface="ＭＳ Ｐゴシック" charset="0"/>
                <a:cs typeface="Helvetica"/>
              </a:endParaRPr>
            </a:p>
          </p:txBody>
        </p:sp>
        <p:sp>
          <p:nvSpPr>
            <p:cNvPr id="139" name="Line 13"/>
            <p:cNvSpPr>
              <a:spLocks noChangeShapeType="1"/>
            </p:cNvSpPr>
            <p:nvPr/>
          </p:nvSpPr>
          <p:spPr bwMode="auto">
            <a:xfrm rot="1725821" flipH="1">
              <a:off x="2748613" y="3787366"/>
              <a:ext cx="585766" cy="398311"/>
            </a:xfrm>
            <a:prstGeom prst="line">
              <a:avLst/>
            </a:prstGeom>
            <a:noFill/>
            <a:ln w="19050">
              <a:solidFill>
                <a:srgbClr val="996633"/>
              </a:solidFill>
              <a:round/>
              <a:headEnd/>
              <a:tailEnd/>
            </a:ln>
            <a:effectLst/>
          </p:spPr>
          <p:txBody>
            <a:bodyPr>
              <a:prstTxWarp prst="textNoShape">
                <a:avLst/>
              </a:prstTxWarp>
            </a:bodyPr>
            <a:lstStyle/>
            <a:p>
              <a:pPr algn="l"/>
              <a:endParaRPr lang="en-US" sz="800" dirty="0">
                <a:solidFill>
                  <a:srgbClr val="000000"/>
                </a:solidFill>
                <a:latin typeface="Helvetica"/>
                <a:ea typeface="ＭＳ Ｐゴシック" charset="0"/>
                <a:cs typeface="Helvetica"/>
              </a:endParaRPr>
            </a:p>
          </p:txBody>
        </p:sp>
        <p:sp>
          <p:nvSpPr>
            <p:cNvPr id="140" name="Line 13"/>
            <p:cNvSpPr>
              <a:spLocks noChangeShapeType="1"/>
            </p:cNvSpPr>
            <p:nvPr/>
          </p:nvSpPr>
          <p:spPr bwMode="auto">
            <a:xfrm rot="1725821" flipH="1">
              <a:off x="2758726" y="3790854"/>
              <a:ext cx="608456" cy="716467"/>
            </a:xfrm>
            <a:prstGeom prst="line">
              <a:avLst/>
            </a:prstGeom>
            <a:noFill/>
            <a:ln w="19050">
              <a:solidFill>
                <a:srgbClr val="996633"/>
              </a:solidFill>
              <a:round/>
              <a:headEnd/>
              <a:tailEnd/>
            </a:ln>
            <a:effectLst/>
          </p:spPr>
          <p:txBody>
            <a:bodyPr>
              <a:prstTxWarp prst="textNoShape">
                <a:avLst/>
              </a:prstTxWarp>
            </a:bodyPr>
            <a:lstStyle/>
            <a:p>
              <a:pPr algn="l"/>
              <a:endParaRPr lang="en-US" sz="800" dirty="0">
                <a:solidFill>
                  <a:srgbClr val="000000"/>
                </a:solidFill>
                <a:latin typeface="Helvetica"/>
                <a:ea typeface="ＭＳ Ｐゴシック" charset="0"/>
                <a:cs typeface="Helvetica"/>
              </a:endParaRPr>
            </a:p>
          </p:txBody>
        </p:sp>
        <p:sp>
          <p:nvSpPr>
            <p:cNvPr id="145" name="Line 13"/>
            <p:cNvSpPr>
              <a:spLocks noChangeShapeType="1"/>
            </p:cNvSpPr>
            <p:nvPr/>
          </p:nvSpPr>
          <p:spPr bwMode="auto">
            <a:xfrm rot="1247997" flipH="1">
              <a:off x="3384684" y="3959913"/>
              <a:ext cx="120379" cy="4973"/>
            </a:xfrm>
            <a:prstGeom prst="line">
              <a:avLst/>
            </a:prstGeom>
            <a:noFill/>
            <a:ln w="19050">
              <a:solidFill>
                <a:srgbClr val="996633"/>
              </a:solidFill>
              <a:round/>
              <a:headEnd/>
              <a:tailEnd/>
            </a:ln>
            <a:effectLst/>
          </p:spPr>
          <p:txBody>
            <a:bodyPr>
              <a:prstTxWarp prst="textNoShape">
                <a:avLst/>
              </a:prstTxWarp>
            </a:bodyPr>
            <a:lstStyle/>
            <a:p>
              <a:pPr algn="l"/>
              <a:endParaRPr lang="en-US" sz="800" dirty="0">
                <a:solidFill>
                  <a:srgbClr val="000000"/>
                </a:solidFill>
                <a:latin typeface="Helvetica"/>
                <a:ea typeface="ＭＳ Ｐゴシック" charset="0"/>
                <a:cs typeface="Helvetica"/>
              </a:endParaRPr>
            </a:p>
          </p:txBody>
        </p:sp>
        <p:sp>
          <p:nvSpPr>
            <p:cNvPr id="147" name="Line 13"/>
            <p:cNvSpPr>
              <a:spLocks noChangeShapeType="1"/>
            </p:cNvSpPr>
            <p:nvPr/>
          </p:nvSpPr>
          <p:spPr bwMode="auto">
            <a:xfrm rot="1247997" flipH="1">
              <a:off x="3427407" y="4263615"/>
              <a:ext cx="54303" cy="428271"/>
            </a:xfrm>
            <a:prstGeom prst="line">
              <a:avLst/>
            </a:prstGeom>
            <a:noFill/>
            <a:ln w="19050">
              <a:solidFill>
                <a:srgbClr val="996633"/>
              </a:solidFill>
              <a:round/>
              <a:headEnd/>
              <a:tailEnd/>
            </a:ln>
            <a:effectLst/>
          </p:spPr>
          <p:txBody>
            <a:bodyPr>
              <a:prstTxWarp prst="textNoShape">
                <a:avLst/>
              </a:prstTxWarp>
            </a:bodyPr>
            <a:lstStyle/>
            <a:p>
              <a:pPr algn="l"/>
              <a:endParaRPr lang="en-US" sz="800" dirty="0">
                <a:solidFill>
                  <a:srgbClr val="000000"/>
                </a:solidFill>
                <a:latin typeface="Helvetica"/>
                <a:ea typeface="ＭＳ Ｐゴシック" charset="0"/>
                <a:cs typeface="Helvetica"/>
              </a:endParaRPr>
            </a:p>
          </p:txBody>
        </p:sp>
        <p:sp>
          <p:nvSpPr>
            <p:cNvPr id="148" name="Isosceles Triangle 147"/>
            <p:cNvSpPr/>
            <p:nvPr/>
          </p:nvSpPr>
          <p:spPr>
            <a:xfrm rot="12444746" flipV="1">
              <a:off x="3256336" y="4489126"/>
              <a:ext cx="110131" cy="534727"/>
            </a:xfrm>
            <a:prstGeom prst="triangle">
              <a:avLst>
                <a:gd name="adj" fmla="val 53848"/>
              </a:avLst>
            </a:prstGeom>
            <a:solidFill>
              <a:srgbClr val="996633"/>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endParaRPr lang="en-US" sz="1400" dirty="0">
                <a:solidFill>
                  <a:prstClr val="black"/>
                </a:solidFill>
                <a:latin typeface="Helvetica"/>
              </a:endParaRPr>
            </a:p>
          </p:txBody>
        </p:sp>
        <p:sp>
          <p:nvSpPr>
            <p:cNvPr id="149" name="Line 13"/>
            <p:cNvSpPr>
              <a:spLocks noChangeShapeType="1"/>
            </p:cNvSpPr>
            <p:nvPr/>
          </p:nvSpPr>
          <p:spPr bwMode="auto">
            <a:xfrm rot="1247997">
              <a:off x="3563042" y="3996014"/>
              <a:ext cx="46384" cy="292496"/>
            </a:xfrm>
            <a:prstGeom prst="line">
              <a:avLst/>
            </a:prstGeom>
            <a:noFill/>
            <a:ln w="19050">
              <a:solidFill>
                <a:srgbClr val="996633"/>
              </a:solidFill>
              <a:round/>
              <a:headEnd/>
              <a:tailEnd/>
            </a:ln>
            <a:effectLst/>
          </p:spPr>
          <p:txBody>
            <a:bodyPr>
              <a:prstTxWarp prst="textNoShape">
                <a:avLst/>
              </a:prstTxWarp>
            </a:bodyPr>
            <a:lstStyle/>
            <a:p>
              <a:pPr algn="l"/>
              <a:endParaRPr lang="en-US" sz="800" dirty="0">
                <a:solidFill>
                  <a:srgbClr val="000000"/>
                </a:solidFill>
                <a:latin typeface="Helvetica"/>
                <a:ea typeface="ＭＳ Ｐゴシック" charset="0"/>
                <a:cs typeface="Helvetica"/>
              </a:endParaRPr>
            </a:p>
          </p:txBody>
        </p:sp>
        <p:sp>
          <p:nvSpPr>
            <p:cNvPr id="152" name="Isosceles Triangle 151"/>
            <p:cNvSpPr/>
            <p:nvPr/>
          </p:nvSpPr>
          <p:spPr>
            <a:xfrm rot="12727296" flipV="1">
              <a:off x="3083574" y="4362721"/>
              <a:ext cx="98866" cy="556698"/>
            </a:xfrm>
            <a:prstGeom prst="triangle">
              <a:avLst>
                <a:gd name="adj" fmla="val 50094"/>
              </a:avLst>
            </a:prstGeom>
            <a:solidFill>
              <a:srgbClr val="996633"/>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endParaRPr lang="en-US" sz="1400" dirty="0">
                <a:solidFill>
                  <a:prstClr val="black"/>
                </a:solidFill>
                <a:latin typeface="Helvetica"/>
              </a:endParaRPr>
            </a:p>
          </p:txBody>
        </p:sp>
        <p:sp>
          <p:nvSpPr>
            <p:cNvPr id="153" name="Line 13"/>
            <p:cNvSpPr>
              <a:spLocks noChangeShapeType="1"/>
            </p:cNvSpPr>
            <p:nvPr/>
          </p:nvSpPr>
          <p:spPr bwMode="auto">
            <a:xfrm rot="1247997" flipH="1">
              <a:off x="3359609" y="4078354"/>
              <a:ext cx="75279" cy="123692"/>
            </a:xfrm>
            <a:prstGeom prst="line">
              <a:avLst/>
            </a:prstGeom>
            <a:noFill/>
            <a:ln w="19050">
              <a:solidFill>
                <a:srgbClr val="996633"/>
              </a:solidFill>
              <a:round/>
              <a:headEnd/>
              <a:tailEnd/>
            </a:ln>
            <a:effectLst/>
          </p:spPr>
          <p:txBody>
            <a:bodyPr>
              <a:prstTxWarp prst="textNoShape">
                <a:avLst/>
              </a:prstTxWarp>
            </a:bodyPr>
            <a:lstStyle/>
            <a:p>
              <a:pPr algn="l"/>
              <a:endParaRPr lang="en-US" sz="800" dirty="0">
                <a:solidFill>
                  <a:srgbClr val="000000"/>
                </a:solidFill>
                <a:latin typeface="Helvetica"/>
                <a:ea typeface="ＭＳ Ｐゴシック" charset="0"/>
                <a:cs typeface="Helvetica"/>
              </a:endParaRPr>
            </a:p>
          </p:txBody>
        </p:sp>
        <p:sp>
          <p:nvSpPr>
            <p:cNvPr id="154" name="Line 13"/>
            <p:cNvSpPr>
              <a:spLocks noChangeShapeType="1"/>
            </p:cNvSpPr>
            <p:nvPr/>
          </p:nvSpPr>
          <p:spPr bwMode="auto">
            <a:xfrm rot="1247997" flipH="1">
              <a:off x="3285548" y="4073702"/>
              <a:ext cx="89241" cy="482631"/>
            </a:xfrm>
            <a:prstGeom prst="line">
              <a:avLst/>
            </a:prstGeom>
            <a:noFill/>
            <a:ln w="19050">
              <a:solidFill>
                <a:srgbClr val="996633"/>
              </a:solidFill>
              <a:round/>
              <a:headEnd/>
              <a:tailEnd/>
            </a:ln>
            <a:effectLst/>
          </p:spPr>
          <p:txBody>
            <a:bodyPr>
              <a:prstTxWarp prst="textNoShape">
                <a:avLst/>
              </a:prstTxWarp>
            </a:bodyPr>
            <a:lstStyle/>
            <a:p>
              <a:pPr algn="l"/>
              <a:endParaRPr lang="en-US" sz="800" dirty="0">
                <a:solidFill>
                  <a:srgbClr val="000000"/>
                </a:solidFill>
                <a:latin typeface="Helvetica"/>
                <a:ea typeface="ＭＳ Ｐゴシック" charset="0"/>
                <a:cs typeface="Helvetica"/>
              </a:endParaRPr>
            </a:p>
          </p:txBody>
        </p:sp>
        <p:sp>
          <p:nvSpPr>
            <p:cNvPr id="155" name="Line 13"/>
            <p:cNvSpPr>
              <a:spLocks noChangeShapeType="1"/>
            </p:cNvSpPr>
            <p:nvPr/>
          </p:nvSpPr>
          <p:spPr bwMode="auto">
            <a:xfrm rot="1247997" flipH="1">
              <a:off x="3153232" y="4140644"/>
              <a:ext cx="133882" cy="349026"/>
            </a:xfrm>
            <a:prstGeom prst="line">
              <a:avLst/>
            </a:prstGeom>
            <a:noFill/>
            <a:ln w="19050">
              <a:solidFill>
                <a:srgbClr val="996633"/>
              </a:solidFill>
              <a:round/>
              <a:headEnd/>
              <a:tailEnd/>
            </a:ln>
            <a:effectLst/>
          </p:spPr>
          <p:txBody>
            <a:bodyPr>
              <a:prstTxWarp prst="textNoShape">
                <a:avLst/>
              </a:prstTxWarp>
            </a:bodyPr>
            <a:lstStyle/>
            <a:p>
              <a:pPr algn="l"/>
              <a:endParaRPr lang="en-US" sz="800" dirty="0">
                <a:solidFill>
                  <a:srgbClr val="000000"/>
                </a:solidFill>
                <a:latin typeface="Helvetica"/>
                <a:ea typeface="ＭＳ Ｐゴシック" charset="0"/>
                <a:cs typeface="Helvetica"/>
              </a:endParaRPr>
            </a:p>
          </p:txBody>
        </p:sp>
        <p:sp>
          <p:nvSpPr>
            <p:cNvPr id="156" name="Line 13"/>
            <p:cNvSpPr>
              <a:spLocks noChangeShapeType="1"/>
            </p:cNvSpPr>
            <p:nvPr/>
          </p:nvSpPr>
          <p:spPr bwMode="auto">
            <a:xfrm rot="1247997" flipH="1">
              <a:off x="3072277" y="4128130"/>
              <a:ext cx="234429" cy="304930"/>
            </a:xfrm>
            <a:prstGeom prst="line">
              <a:avLst/>
            </a:prstGeom>
            <a:noFill/>
            <a:ln w="19050">
              <a:solidFill>
                <a:srgbClr val="996633"/>
              </a:solidFill>
              <a:round/>
              <a:headEnd/>
              <a:tailEnd/>
            </a:ln>
            <a:effectLst/>
          </p:spPr>
          <p:txBody>
            <a:bodyPr>
              <a:prstTxWarp prst="textNoShape">
                <a:avLst/>
              </a:prstTxWarp>
            </a:bodyPr>
            <a:lstStyle/>
            <a:p>
              <a:pPr algn="l"/>
              <a:endParaRPr lang="en-US" sz="800" dirty="0">
                <a:solidFill>
                  <a:srgbClr val="000000"/>
                </a:solidFill>
                <a:latin typeface="Helvetica"/>
                <a:ea typeface="ＭＳ Ｐゴシック" charset="0"/>
                <a:cs typeface="Helvetica"/>
              </a:endParaRPr>
            </a:p>
          </p:txBody>
        </p:sp>
        <p:sp>
          <p:nvSpPr>
            <p:cNvPr id="157" name="Line 13"/>
            <p:cNvSpPr>
              <a:spLocks noChangeShapeType="1"/>
            </p:cNvSpPr>
            <p:nvPr/>
          </p:nvSpPr>
          <p:spPr bwMode="auto">
            <a:xfrm rot="1247997" flipH="1">
              <a:off x="3015479" y="4204708"/>
              <a:ext cx="228614" cy="672088"/>
            </a:xfrm>
            <a:prstGeom prst="line">
              <a:avLst/>
            </a:prstGeom>
            <a:noFill/>
            <a:ln w="19050">
              <a:solidFill>
                <a:srgbClr val="996633"/>
              </a:solidFill>
              <a:round/>
              <a:headEnd/>
              <a:tailEnd/>
            </a:ln>
            <a:effectLst/>
          </p:spPr>
          <p:txBody>
            <a:bodyPr>
              <a:prstTxWarp prst="textNoShape">
                <a:avLst/>
              </a:prstTxWarp>
            </a:bodyPr>
            <a:lstStyle/>
            <a:p>
              <a:pPr algn="l"/>
              <a:endParaRPr lang="en-US" sz="800" dirty="0">
                <a:solidFill>
                  <a:srgbClr val="000000"/>
                </a:solidFill>
                <a:latin typeface="Helvetica"/>
                <a:ea typeface="ＭＳ Ｐゴシック" charset="0"/>
                <a:cs typeface="Helvetica"/>
              </a:endParaRPr>
            </a:p>
          </p:txBody>
        </p:sp>
        <p:sp>
          <p:nvSpPr>
            <p:cNvPr id="158" name="Isosceles Triangle 157"/>
            <p:cNvSpPr/>
            <p:nvPr/>
          </p:nvSpPr>
          <p:spPr>
            <a:xfrm rot="14106516" flipV="1">
              <a:off x="2880406" y="4158866"/>
              <a:ext cx="98866" cy="556698"/>
            </a:xfrm>
            <a:prstGeom prst="triangle">
              <a:avLst>
                <a:gd name="adj" fmla="val 35874"/>
              </a:avLst>
            </a:prstGeom>
            <a:solidFill>
              <a:srgbClr val="996633"/>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endParaRPr lang="en-US" sz="1400" dirty="0">
                <a:solidFill>
                  <a:prstClr val="black"/>
                </a:solidFill>
                <a:latin typeface="Helvetica"/>
              </a:endParaRPr>
            </a:p>
          </p:txBody>
        </p:sp>
        <p:sp>
          <p:nvSpPr>
            <p:cNvPr id="159" name="Isosceles Triangle 158"/>
            <p:cNvSpPr/>
            <p:nvPr/>
          </p:nvSpPr>
          <p:spPr>
            <a:xfrm rot="13288071" flipV="1">
              <a:off x="2973387" y="4253770"/>
              <a:ext cx="84196" cy="556698"/>
            </a:xfrm>
            <a:prstGeom prst="triangle">
              <a:avLst>
                <a:gd name="adj" fmla="val 35874"/>
              </a:avLst>
            </a:prstGeom>
            <a:solidFill>
              <a:srgbClr val="996633"/>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endParaRPr lang="en-US" sz="1400" dirty="0">
                <a:solidFill>
                  <a:prstClr val="black"/>
                </a:solidFill>
                <a:latin typeface="Helvetica"/>
              </a:endParaRPr>
            </a:p>
          </p:txBody>
        </p:sp>
        <p:sp>
          <p:nvSpPr>
            <p:cNvPr id="160" name="Text Box 28"/>
            <p:cNvSpPr txBox="1">
              <a:spLocks noChangeArrowheads="1"/>
            </p:cNvSpPr>
            <p:nvPr/>
          </p:nvSpPr>
          <p:spPr bwMode="auto">
            <a:xfrm rot="17308074" flipH="1">
              <a:off x="2672210" y="5394758"/>
              <a:ext cx="915635" cy="230832"/>
            </a:xfrm>
            <a:prstGeom prst="rect">
              <a:avLst/>
            </a:prstGeom>
            <a:solidFill>
              <a:schemeClr val="bg2">
                <a:lumMod val="90000"/>
              </a:schemeClr>
            </a:solidFill>
            <a:ln w="19050">
              <a:noFill/>
              <a:miter lim="800000"/>
              <a:headEnd/>
              <a:tailEnd/>
            </a:ln>
            <a:effectLst/>
          </p:spPr>
          <p:txBody>
            <a:bodyPr wrap="none">
              <a:prstTxWarp prst="textNoShape">
                <a:avLst/>
              </a:prstTxWarp>
              <a:spAutoFit/>
            </a:bodyPr>
            <a:lstStyle/>
            <a:p>
              <a:pPr algn="l"/>
              <a:r>
                <a:rPr lang="en-US" sz="900" b="1" cap="small" dirty="0">
                  <a:solidFill>
                    <a:srgbClr val="000000"/>
                  </a:solidFill>
                  <a:latin typeface="Helvetica"/>
                  <a:ea typeface="ＭＳ Ｐゴシック" charset="0"/>
                  <a:cs typeface="Helvetica"/>
                </a:rPr>
                <a:t>“FCB</a:t>
              </a:r>
              <a:r>
                <a:rPr lang="en-US" sz="900" b="1" cap="small" dirty="0" smtClean="0">
                  <a:solidFill>
                    <a:srgbClr val="000000"/>
                  </a:solidFill>
                  <a:latin typeface="Helvetica"/>
                  <a:ea typeface="ＭＳ Ｐゴシック" charset="0"/>
                  <a:cs typeface="Helvetica"/>
                </a:rPr>
                <a:t>” group</a:t>
              </a:r>
              <a:endParaRPr lang="en-US" sz="800" b="1" cap="small" dirty="0">
                <a:solidFill>
                  <a:srgbClr val="000000"/>
                </a:solidFill>
                <a:latin typeface="Helvetica"/>
                <a:ea typeface="ＭＳ Ｐゴシック" charset="0"/>
                <a:cs typeface="Helvetica"/>
              </a:endParaRPr>
            </a:p>
          </p:txBody>
        </p:sp>
        <p:sp>
          <p:nvSpPr>
            <p:cNvPr id="161" name="Text Box 29"/>
            <p:cNvSpPr txBox="1">
              <a:spLocks noChangeArrowheads="1"/>
            </p:cNvSpPr>
            <p:nvPr/>
          </p:nvSpPr>
          <p:spPr bwMode="auto">
            <a:xfrm rot="19041376" flipH="1">
              <a:off x="1980100" y="4981929"/>
              <a:ext cx="915635" cy="230832"/>
            </a:xfrm>
            <a:prstGeom prst="rect">
              <a:avLst/>
            </a:prstGeom>
            <a:solidFill>
              <a:schemeClr val="bg2">
                <a:lumMod val="90000"/>
              </a:schemeClr>
            </a:solidFill>
            <a:ln w="19050">
              <a:noFill/>
              <a:miter lim="800000"/>
              <a:headEnd/>
              <a:tailEnd/>
            </a:ln>
            <a:effectLst/>
          </p:spPr>
          <p:txBody>
            <a:bodyPr wrap="none">
              <a:prstTxWarp prst="textNoShape">
                <a:avLst/>
              </a:prstTxWarp>
              <a:spAutoFit/>
            </a:bodyPr>
            <a:lstStyle/>
            <a:p>
              <a:pPr algn="l"/>
              <a:r>
                <a:rPr lang="en-US" sz="900" b="1" cap="small" dirty="0">
                  <a:solidFill>
                    <a:srgbClr val="000000"/>
                  </a:solidFill>
                  <a:latin typeface="Helvetica"/>
                  <a:ea typeface="ＭＳ Ｐゴシック" charset="0"/>
                  <a:cs typeface="Helvetica"/>
                </a:rPr>
                <a:t>“PVC</a:t>
              </a:r>
              <a:r>
                <a:rPr lang="en-US" sz="900" b="1" cap="small" dirty="0" smtClean="0">
                  <a:solidFill>
                    <a:srgbClr val="000000"/>
                  </a:solidFill>
                  <a:latin typeface="Helvetica"/>
                  <a:ea typeface="ＭＳ Ｐゴシック" charset="0"/>
                  <a:cs typeface="Helvetica"/>
                </a:rPr>
                <a:t>” group</a:t>
              </a:r>
              <a:endParaRPr lang="en-US" sz="800" b="1" cap="small" dirty="0">
                <a:solidFill>
                  <a:srgbClr val="000000"/>
                </a:solidFill>
                <a:latin typeface="Helvetica"/>
                <a:ea typeface="ＭＳ Ｐゴシック" charset="0"/>
                <a:cs typeface="Helvetica"/>
              </a:endParaRPr>
            </a:p>
          </p:txBody>
        </p:sp>
        <p:sp>
          <p:nvSpPr>
            <p:cNvPr id="162" name="Text Box 64"/>
            <p:cNvSpPr txBox="1">
              <a:spLocks noChangeArrowheads="1"/>
            </p:cNvSpPr>
            <p:nvPr/>
          </p:nvSpPr>
          <p:spPr bwMode="auto">
            <a:xfrm rot="5400000" flipH="1">
              <a:off x="3232624" y="5526214"/>
              <a:ext cx="928581" cy="230832"/>
            </a:xfrm>
            <a:prstGeom prst="rect">
              <a:avLst/>
            </a:prstGeom>
            <a:solidFill>
              <a:schemeClr val="bg2">
                <a:lumMod val="90000"/>
              </a:schemeClr>
            </a:solidFill>
            <a:ln w="19050">
              <a:noFill/>
              <a:miter lim="800000"/>
              <a:headEnd/>
              <a:tailEnd/>
            </a:ln>
            <a:effectLst/>
          </p:spPr>
          <p:txBody>
            <a:bodyPr wrap="none">
              <a:prstTxWarp prst="textNoShape">
                <a:avLst/>
              </a:prstTxWarp>
              <a:spAutoFit/>
            </a:bodyPr>
            <a:lstStyle/>
            <a:p>
              <a:pPr algn="l"/>
              <a:r>
                <a:rPr lang="en-US" sz="900" b="1" cap="small" dirty="0" smtClean="0">
                  <a:solidFill>
                    <a:srgbClr val="000000"/>
                  </a:solidFill>
                  <a:latin typeface="Helvetica"/>
                  <a:ea typeface="ＭＳ Ｐゴシック" charset="0"/>
                  <a:cs typeface="Helvetica"/>
                </a:rPr>
                <a:t>Spirochaetes</a:t>
              </a:r>
              <a:endParaRPr lang="en-US" sz="900" b="1" cap="small" dirty="0">
                <a:solidFill>
                  <a:srgbClr val="000000"/>
                </a:solidFill>
                <a:latin typeface="Helvetica"/>
                <a:ea typeface="ＭＳ Ｐゴシック" charset="0"/>
                <a:cs typeface="Helvetica"/>
              </a:endParaRPr>
            </a:p>
          </p:txBody>
        </p:sp>
        <p:sp>
          <p:nvSpPr>
            <p:cNvPr id="163" name="Text Box 25"/>
            <p:cNvSpPr txBox="1">
              <a:spLocks noChangeArrowheads="1"/>
            </p:cNvSpPr>
            <p:nvPr/>
          </p:nvSpPr>
          <p:spPr bwMode="auto">
            <a:xfrm rot="4870885" flipH="1">
              <a:off x="3638767" y="5474921"/>
              <a:ext cx="864339" cy="230832"/>
            </a:xfrm>
            <a:prstGeom prst="rect">
              <a:avLst/>
            </a:prstGeom>
            <a:solidFill>
              <a:schemeClr val="bg2">
                <a:lumMod val="90000"/>
              </a:schemeClr>
            </a:solidFill>
            <a:ln w="19050">
              <a:noFill/>
              <a:miter lim="800000"/>
              <a:headEnd/>
              <a:tailEnd/>
            </a:ln>
            <a:effectLst/>
          </p:spPr>
          <p:txBody>
            <a:bodyPr wrap="none">
              <a:prstTxWarp prst="textNoShape">
                <a:avLst/>
              </a:prstTxWarp>
              <a:spAutoFit/>
            </a:bodyPr>
            <a:lstStyle/>
            <a:p>
              <a:pPr algn="l"/>
              <a:r>
                <a:rPr lang="en-US" sz="900" b="1" cap="small" dirty="0" smtClean="0">
                  <a:solidFill>
                    <a:srgbClr val="000000"/>
                  </a:solidFill>
                  <a:latin typeface="Helvetica"/>
                  <a:ea typeface="ＭＳ Ｐゴシック" charset="0"/>
                  <a:cs typeface="Helvetica"/>
                </a:rPr>
                <a:t>Chloroflexi</a:t>
              </a:r>
              <a:endParaRPr lang="en-US" sz="900" b="1" cap="small" dirty="0">
                <a:solidFill>
                  <a:srgbClr val="000000"/>
                </a:solidFill>
                <a:latin typeface="Helvetica"/>
                <a:ea typeface="ＭＳ Ｐゴシック" charset="0"/>
                <a:cs typeface="Helvetica"/>
              </a:endParaRPr>
            </a:p>
          </p:txBody>
        </p:sp>
        <p:sp>
          <p:nvSpPr>
            <p:cNvPr id="164" name="Text Box 27"/>
            <p:cNvSpPr txBox="1">
              <a:spLocks noChangeArrowheads="1"/>
            </p:cNvSpPr>
            <p:nvPr/>
          </p:nvSpPr>
          <p:spPr bwMode="auto">
            <a:xfrm rot="20125089" flipH="1">
              <a:off x="1495623" y="4503860"/>
              <a:ext cx="987796" cy="230832"/>
            </a:xfrm>
            <a:prstGeom prst="rect">
              <a:avLst/>
            </a:prstGeom>
            <a:solidFill>
              <a:schemeClr val="bg2">
                <a:lumMod val="90000"/>
              </a:schemeClr>
            </a:solidFill>
            <a:ln w="19050">
              <a:noFill/>
              <a:miter lim="800000"/>
              <a:headEnd/>
              <a:tailEnd/>
            </a:ln>
            <a:effectLst/>
          </p:spPr>
          <p:txBody>
            <a:bodyPr wrap="square">
              <a:prstTxWarp prst="textNoShape">
                <a:avLst/>
              </a:prstTxWarp>
              <a:spAutoFit/>
            </a:bodyPr>
            <a:lstStyle/>
            <a:p>
              <a:pPr algn="l"/>
              <a:r>
                <a:rPr lang="en-US" sz="900" b="1" cap="small" dirty="0">
                  <a:solidFill>
                    <a:srgbClr val="000000"/>
                  </a:solidFill>
                  <a:latin typeface="Helvetica"/>
                  <a:ea typeface="ＭＳ Ｐゴシック" charset="0"/>
                  <a:cs typeface="Helvetica"/>
                </a:rPr>
                <a:t>Cyanobacteria</a:t>
              </a:r>
            </a:p>
          </p:txBody>
        </p:sp>
        <p:sp>
          <p:nvSpPr>
            <p:cNvPr id="165" name="Text Box 30"/>
            <p:cNvSpPr txBox="1">
              <a:spLocks noChangeArrowheads="1"/>
            </p:cNvSpPr>
            <p:nvPr/>
          </p:nvSpPr>
          <p:spPr bwMode="auto">
            <a:xfrm rot="21323618" flipH="1">
              <a:off x="1340231" y="3940902"/>
              <a:ext cx="1024581" cy="230832"/>
            </a:xfrm>
            <a:prstGeom prst="rect">
              <a:avLst/>
            </a:prstGeom>
            <a:solidFill>
              <a:schemeClr val="bg2">
                <a:lumMod val="90000"/>
              </a:schemeClr>
            </a:solidFill>
            <a:ln w="19050">
              <a:noFill/>
              <a:miter lim="800000"/>
              <a:headEnd/>
              <a:tailEnd/>
            </a:ln>
            <a:effectLst/>
          </p:spPr>
          <p:txBody>
            <a:bodyPr wrap="square">
              <a:prstTxWarp prst="textNoShape">
                <a:avLst/>
              </a:prstTxWarp>
              <a:spAutoFit/>
            </a:bodyPr>
            <a:lstStyle/>
            <a:p>
              <a:pPr algn="l"/>
              <a:r>
                <a:rPr lang="en-US" sz="900" b="1" cap="small" dirty="0" smtClean="0">
                  <a:solidFill>
                    <a:srgbClr val="000000"/>
                  </a:solidFill>
                  <a:latin typeface="Helvetica"/>
                  <a:ea typeface="ＭＳ Ｐゴシック" charset="0"/>
                  <a:cs typeface="Helvetica"/>
                </a:rPr>
                <a:t>Actinobacteria</a:t>
              </a:r>
              <a:endParaRPr lang="en-US" sz="900" b="1" cap="small" dirty="0">
                <a:solidFill>
                  <a:srgbClr val="000000"/>
                </a:solidFill>
                <a:latin typeface="Helvetica"/>
                <a:ea typeface="ＭＳ Ｐゴシック" charset="0"/>
                <a:cs typeface="Helvetica"/>
              </a:endParaRPr>
            </a:p>
          </p:txBody>
        </p:sp>
        <p:sp>
          <p:nvSpPr>
            <p:cNvPr id="166" name="Text Box 31"/>
            <p:cNvSpPr txBox="1">
              <a:spLocks noChangeArrowheads="1"/>
            </p:cNvSpPr>
            <p:nvPr/>
          </p:nvSpPr>
          <p:spPr bwMode="auto">
            <a:xfrm rot="610345" flipH="1">
              <a:off x="1638707" y="3489226"/>
              <a:ext cx="762980" cy="230832"/>
            </a:xfrm>
            <a:prstGeom prst="rect">
              <a:avLst/>
            </a:prstGeom>
            <a:solidFill>
              <a:schemeClr val="bg2">
                <a:lumMod val="90000"/>
              </a:schemeClr>
            </a:solidFill>
            <a:ln w="19050">
              <a:noFill/>
              <a:miter lim="800000"/>
              <a:headEnd/>
              <a:tailEnd/>
            </a:ln>
            <a:effectLst/>
          </p:spPr>
          <p:txBody>
            <a:bodyPr wrap="square">
              <a:prstTxWarp prst="textNoShape">
                <a:avLst/>
              </a:prstTxWarp>
              <a:spAutoFit/>
            </a:bodyPr>
            <a:lstStyle/>
            <a:p>
              <a:pPr algn="l"/>
              <a:r>
                <a:rPr lang="en-US" sz="900" b="1" cap="small" dirty="0" smtClean="0">
                  <a:solidFill>
                    <a:srgbClr val="000000"/>
                  </a:solidFill>
                  <a:latin typeface="Helvetica"/>
                  <a:ea typeface="ＭＳ Ｐゴシック" charset="0"/>
                  <a:cs typeface="Helvetica"/>
                </a:rPr>
                <a:t>Firmicutes</a:t>
              </a:r>
              <a:endParaRPr lang="en-US" sz="900" b="1" cap="small" dirty="0">
                <a:solidFill>
                  <a:srgbClr val="000000"/>
                </a:solidFill>
                <a:latin typeface="Helvetica"/>
                <a:ea typeface="ＭＳ Ｐゴシック" charset="0"/>
                <a:cs typeface="Helvetica"/>
              </a:endParaRPr>
            </a:p>
          </p:txBody>
        </p:sp>
        <p:sp>
          <p:nvSpPr>
            <p:cNvPr id="167" name="Text Box 65"/>
            <p:cNvSpPr txBox="1">
              <a:spLocks noChangeArrowheads="1"/>
            </p:cNvSpPr>
            <p:nvPr/>
          </p:nvSpPr>
          <p:spPr bwMode="auto">
            <a:xfrm rot="1757408" flipH="1">
              <a:off x="1573677" y="2867431"/>
              <a:ext cx="1086057" cy="230832"/>
            </a:xfrm>
            <a:prstGeom prst="rect">
              <a:avLst/>
            </a:prstGeom>
            <a:solidFill>
              <a:schemeClr val="bg2">
                <a:lumMod val="90000"/>
              </a:schemeClr>
            </a:solidFill>
            <a:ln w="19050">
              <a:noFill/>
              <a:miter lim="800000"/>
              <a:headEnd/>
              <a:tailEnd/>
            </a:ln>
            <a:effectLst/>
          </p:spPr>
          <p:txBody>
            <a:bodyPr wrap="none">
              <a:prstTxWarp prst="textNoShape">
                <a:avLst/>
              </a:prstTxWarp>
              <a:spAutoFit/>
            </a:bodyPr>
            <a:lstStyle/>
            <a:p>
              <a:pPr algn="l"/>
              <a:r>
                <a:rPr lang="en-US" sz="900" b="1" cap="small" dirty="0" smtClean="0">
                  <a:solidFill>
                    <a:srgbClr val="000000"/>
                  </a:solidFill>
                  <a:latin typeface="Helvetica"/>
                  <a:ea typeface="ＭＳ Ｐゴシック" charset="0"/>
                  <a:cs typeface="Helvetica"/>
                </a:rPr>
                <a:t>Proteobacteria</a:t>
              </a:r>
              <a:endParaRPr lang="en-US" sz="900" b="1" i="1" cap="small" dirty="0">
                <a:solidFill>
                  <a:srgbClr val="000000"/>
                </a:solidFill>
                <a:latin typeface="Helvetica"/>
                <a:ea typeface="ＭＳ Ｐゴシック" charset="0"/>
                <a:cs typeface="Helvetica"/>
              </a:endParaRPr>
            </a:p>
          </p:txBody>
        </p:sp>
        <p:sp>
          <p:nvSpPr>
            <p:cNvPr id="168" name="Text Box 31"/>
            <p:cNvSpPr txBox="1">
              <a:spLocks noChangeArrowheads="1"/>
            </p:cNvSpPr>
            <p:nvPr/>
          </p:nvSpPr>
          <p:spPr bwMode="auto">
            <a:xfrm flipH="1">
              <a:off x="4559241" y="4908022"/>
              <a:ext cx="1022350" cy="341632"/>
            </a:xfrm>
            <a:prstGeom prst="rect">
              <a:avLst/>
            </a:prstGeom>
            <a:solidFill>
              <a:schemeClr val="bg2">
                <a:lumMod val="90000"/>
              </a:schemeClr>
            </a:solidFill>
            <a:ln w="19050">
              <a:noFill/>
              <a:miter lim="800000"/>
              <a:headEnd/>
              <a:tailEnd/>
            </a:ln>
            <a:effectLst/>
          </p:spPr>
          <p:txBody>
            <a:bodyPr wrap="square">
              <a:prstTxWarp prst="textNoShape">
                <a:avLst/>
              </a:prstTxWarp>
              <a:spAutoFit/>
            </a:bodyPr>
            <a:lstStyle/>
            <a:p>
              <a:r>
                <a:rPr lang="en-US" sz="900" b="1" cap="small" dirty="0" smtClean="0">
                  <a:solidFill>
                    <a:srgbClr val="000000"/>
                  </a:solidFill>
                  <a:latin typeface="Helvetica"/>
                  <a:ea typeface="ＭＳ Ｐゴシック" charset="0"/>
                  <a:cs typeface="Helvetica"/>
                </a:rPr>
                <a:t>basal extremophiles</a:t>
              </a:r>
              <a:endParaRPr lang="en-US" sz="900" b="1" cap="small" dirty="0">
                <a:solidFill>
                  <a:srgbClr val="000000"/>
                </a:solidFill>
                <a:latin typeface="Helvetica"/>
                <a:ea typeface="ＭＳ Ｐゴシック" charset="0"/>
                <a:cs typeface="Helvetica"/>
              </a:endParaRPr>
            </a:p>
          </p:txBody>
        </p:sp>
        <p:sp>
          <p:nvSpPr>
            <p:cNvPr id="169" name="Text Box 26"/>
            <p:cNvSpPr txBox="1">
              <a:spLocks noChangeArrowheads="1"/>
            </p:cNvSpPr>
            <p:nvPr/>
          </p:nvSpPr>
          <p:spPr bwMode="auto">
            <a:xfrm rot="4145940" flipH="1">
              <a:off x="3767097" y="5698946"/>
              <a:ext cx="1536422" cy="230832"/>
            </a:xfrm>
            <a:prstGeom prst="rect">
              <a:avLst/>
            </a:prstGeom>
            <a:solidFill>
              <a:schemeClr val="bg2">
                <a:lumMod val="90000"/>
              </a:schemeClr>
            </a:solidFill>
            <a:ln w="19050">
              <a:noFill/>
              <a:miter lim="800000"/>
              <a:headEnd/>
              <a:tailEnd/>
            </a:ln>
            <a:effectLst/>
          </p:spPr>
          <p:txBody>
            <a:bodyPr wrap="square">
              <a:prstTxWarp prst="textNoShape">
                <a:avLst/>
              </a:prstTxWarp>
              <a:spAutoFit/>
            </a:bodyPr>
            <a:lstStyle/>
            <a:p>
              <a:r>
                <a:rPr lang="en-US" sz="900" b="1" cap="small" dirty="0" smtClean="0">
                  <a:solidFill>
                    <a:srgbClr val="000000"/>
                  </a:solidFill>
                  <a:latin typeface="Helvetica"/>
                  <a:ea typeface="ＭＳ Ｐゴシック" charset="0"/>
                  <a:cs typeface="Helvetica"/>
                </a:rPr>
                <a:t>Deinococcus-Thermus</a:t>
              </a:r>
              <a:endParaRPr lang="en-US" sz="900" b="1" cap="small" dirty="0">
                <a:solidFill>
                  <a:srgbClr val="000000"/>
                </a:solidFill>
                <a:latin typeface="Helvetica"/>
                <a:ea typeface="ＭＳ Ｐゴシック" charset="0"/>
                <a:cs typeface="Helvetica"/>
              </a:endParaRPr>
            </a:p>
          </p:txBody>
        </p:sp>
      </p:grpSp>
      <p:sp>
        <p:nvSpPr>
          <p:cNvPr id="55310" name="Line 14"/>
          <p:cNvSpPr>
            <a:spLocks noChangeShapeType="1"/>
          </p:cNvSpPr>
          <p:nvPr/>
        </p:nvSpPr>
        <p:spPr bwMode="auto">
          <a:xfrm flipV="1">
            <a:off x="3901441" y="3241869"/>
            <a:ext cx="156250" cy="578289"/>
          </a:xfrm>
          <a:prstGeom prst="line">
            <a:avLst/>
          </a:prstGeom>
          <a:noFill/>
          <a:ln w="19050">
            <a:solidFill>
              <a:schemeClr val="tx1"/>
            </a:solidFill>
            <a:round/>
            <a:headEnd/>
            <a:tailEnd/>
          </a:ln>
          <a:effectLst/>
        </p:spPr>
        <p:txBody>
          <a:bodyPr>
            <a:prstTxWarp prst="textNoShape">
              <a:avLst/>
            </a:prstTxWarp>
          </a:bodyPr>
          <a:lstStyle/>
          <a:p>
            <a:pPr algn="l"/>
            <a:endParaRPr lang="en-US" sz="900" dirty="0">
              <a:solidFill>
                <a:srgbClr val="000000"/>
              </a:solidFill>
              <a:latin typeface="Helvetica"/>
              <a:ea typeface="ＭＳ Ｐゴシック" charset="0"/>
              <a:cs typeface="Helvetica"/>
            </a:endParaRPr>
          </a:p>
        </p:txBody>
      </p:sp>
      <p:sp>
        <p:nvSpPr>
          <p:cNvPr id="55392" name="Line 96"/>
          <p:cNvSpPr>
            <a:spLocks noChangeShapeType="1"/>
          </p:cNvSpPr>
          <p:nvPr/>
        </p:nvSpPr>
        <p:spPr bwMode="auto">
          <a:xfrm>
            <a:off x="3923221" y="3833055"/>
            <a:ext cx="232220" cy="139504"/>
          </a:xfrm>
          <a:prstGeom prst="line">
            <a:avLst/>
          </a:prstGeom>
          <a:noFill/>
          <a:ln w="19050">
            <a:solidFill>
              <a:schemeClr val="tx1"/>
            </a:solidFill>
            <a:prstDash val="sysDot"/>
            <a:round/>
            <a:headEnd/>
            <a:tailEnd/>
          </a:ln>
          <a:effectLst/>
        </p:spPr>
        <p:txBody>
          <a:bodyPr>
            <a:prstTxWarp prst="textNoShape">
              <a:avLst/>
            </a:prstTxWarp>
          </a:bodyPr>
          <a:lstStyle/>
          <a:p>
            <a:pPr algn="l"/>
            <a:endParaRPr lang="en-US" sz="900" dirty="0">
              <a:solidFill>
                <a:srgbClr val="000000"/>
              </a:solidFill>
              <a:latin typeface="Helvetica"/>
              <a:ea typeface="ＭＳ Ｐゴシック" charset="0"/>
              <a:cs typeface="Helvetica"/>
            </a:endParaRPr>
          </a:p>
        </p:txBody>
      </p:sp>
      <p:sp>
        <p:nvSpPr>
          <p:cNvPr id="55412" name="Rectangle 116"/>
          <p:cNvSpPr>
            <a:spLocks noChangeArrowheads="1"/>
          </p:cNvSpPr>
          <p:nvPr/>
        </p:nvSpPr>
        <p:spPr bwMode="auto">
          <a:xfrm>
            <a:off x="437361" y="744954"/>
            <a:ext cx="6945731" cy="338554"/>
          </a:xfrm>
          <a:prstGeom prst="rect">
            <a:avLst/>
          </a:prstGeom>
          <a:noFill/>
          <a:ln w="9525">
            <a:noFill/>
            <a:miter lim="800000"/>
            <a:headEnd/>
            <a:tailEnd/>
          </a:ln>
          <a:effectLst/>
        </p:spPr>
        <p:txBody>
          <a:bodyPr wrap="none">
            <a:prstTxWarp prst="textNoShape">
              <a:avLst/>
            </a:prstTxWarp>
            <a:spAutoFit/>
          </a:bodyPr>
          <a:lstStyle/>
          <a:p>
            <a:pPr algn="l"/>
            <a:r>
              <a:rPr lang="en-US" sz="1600" b="1" dirty="0">
                <a:solidFill>
                  <a:srgbClr val="000000"/>
                </a:solidFill>
                <a:latin typeface="Helvetica"/>
                <a:ea typeface="ＭＳ Ｐゴシック" charset="0"/>
                <a:cs typeface="Helvetica"/>
              </a:rPr>
              <a:t>Classification is always changing, but this is one current description</a:t>
            </a:r>
            <a:r>
              <a:rPr lang="en-US" sz="1600" b="1" dirty="0" smtClean="0">
                <a:solidFill>
                  <a:srgbClr val="000000"/>
                </a:solidFill>
                <a:latin typeface="Helvetica"/>
                <a:ea typeface="ＭＳ Ｐゴシック" charset="0"/>
                <a:cs typeface="Helvetica"/>
              </a:rPr>
              <a:t>:</a:t>
            </a:r>
            <a:endParaRPr lang="en-US" sz="1200" dirty="0">
              <a:solidFill>
                <a:srgbClr val="000000"/>
              </a:solidFill>
              <a:latin typeface="Helvetica"/>
              <a:ea typeface="ＭＳ Ｐゴシック" charset="0"/>
              <a:cs typeface="Helvetica"/>
            </a:endParaRPr>
          </a:p>
        </p:txBody>
      </p:sp>
      <p:sp>
        <p:nvSpPr>
          <p:cNvPr id="55413" name="Text Box 117"/>
          <p:cNvSpPr txBox="1">
            <a:spLocks noChangeArrowheads="1"/>
          </p:cNvSpPr>
          <p:nvPr/>
        </p:nvSpPr>
        <p:spPr bwMode="auto">
          <a:xfrm>
            <a:off x="5740399" y="5633067"/>
            <a:ext cx="3316577" cy="738664"/>
          </a:xfrm>
          <a:prstGeom prst="rect">
            <a:avLst/>
          </a:prstGeom>
          <a:noFill/>
          <a:ln w="9525">
            <a:noFill/>
            <a:miter lim="800000"/>
            <a:headEnd/>
            <a:tailEnd/>
          </a:ln>
          <a:effectLst/>
        </p:spPr>
        <p:txBody>
          <a:bodyPr wrap="square">
            <a:prstTxWarp prst="textNoShape">
              <a:avLst/>
            </a:prstTxWarp>
            <a:spAutoFit/>
          </a:bodyPr>
          <a:lstStyle/>
          <a:p>
            <a:pPr algn="l"/>
            <a:r>
              <a:rPr lang="en-US" sz="1400" dirty="0" smtClean="0">
                <a:solidFill>
                  <a:srgbClr val="000000"/>
                </a:solidFill>
                <a:latin typeface="Helvetica"/>
                <a:ea typeface="ＭＳ Ｐゴシック" charset="0"/>
                <a:cs typeface="Helvetica"/>
              </a:rPr>
              <a:t>Check </a:t>
            </a:r>
            <a:r>
              <a:rPr lang="en-US" sz="1400" dirty="0">
                <a:solidFill>
                  <a:srgbClr val="000000"/>
                </a:solidFill>
                <a:latin typeface="Helvetica"/>
                <a:ea typeface="ＭＳ Ｐゴシック" charset="0"/>
                <a:cs typeface="Helvetica"/>
              </a:rPr>
              <a:t>out the “Tree of Life” web site (</a:t>
            </a:r>
            <a:r>
              <a:rPr lang="en-US" sz="1400" dirty="0">
                <a:solidFill>
                  <a:srgbClr val="000000"/>
                </a:solidFill>
                <a:latin typeface="Helvetica"/>
                <a:ea typeface="ＭＳ Ｐゴシック" charset="0"/>
                <a:cs typeface="Helvetica"/>
                <a:hlinkClick r:id="rId3"/>
              </a:rPr>
              <a:t>www.tolweb.org</a:t>
            </a:r>
            <a:r>
              <a:rPr lang="en-US" sz="1400" dirty="0">
                <a:solidFill>
                  <a:srgbClr val="000000"/>
                </a:solidFill>
                <a:latin typeface="Helvetica"/>
                <a:ea typeface="ＭＳ Ｐゴシック" charset="0"/>
                <a:cs typeface="Helvetica"/>
              </a:rPr>
              <a:t>) if you are interested in learning more about such things.</a:t>
            </a:r>
          </a:p>
        </p:txBody>
      </p:sp>
      <p:sp>
        <p:nvSpPr>
          <p:cNvPr id="55414" name="Text Box 118"/>
          <p:cNvSpPr txBox="1">
            <a:spLocks noChangeArrowheads="1"/>
          </p:cNvSpPr>
          <p:nvPr/>
        </p:nvSpPr>
        <p:spPr bwMode="auto">
          <a:xfrm>
            <a:off x="208013" y="283091"/>
            <a:ext cx="6811180" cy="338554"/>
          </a:xfrm>
          <a:prstGeom prst="rect">
            <a:avLst/>
          </a:prstGeom>
          <a:noFill/>
          <a:ln w="19050">
            <a:noFill/>
            <a:miter lim="800000"/>
            <a:headEnd/>
            <a:tailEnd/>
          </a:ln>
          <a:effectLst/>
        </p:spPr>
        <p:txBody>
          <a:bodyPr wrap="none">
            <a:prstTxWarp prst="textNoShape">
              <a:avLst/>
            </a:prstTxWarp>
            <a:spAutoFit/>
          </a:bodyPr>
          <a:lstStyle/>
          <a:p>
            <a:pPr algn="l"/>
            <a:r>
              <a:rPr lang="en-US" sz="1600" dirty="0" smtClean="0">
                <a:solidFill>
                  <a:srgbClr val="000000"/>
                </a:solidFill>
                <a:latin typeface="Helvetica"/>
                <a:ea typeface="ＭＳ Ｐゴシック" charset="0"/>
                <a:cs typeface="Helvetica"/>
              </a:rPr>
              <a:t>In more than 3 billion years, life has diverged greatly in all the 3 domains:</a:t>
            </a:r>
            <a:endParaRPr lang="en-US" sz="1600" dirty="0">
              <a:solidFill>
                <a:srgbClr val="000000"/>
              </a:solidFill>
              <a:latin typeface="Helvetica"/>
              <a:ea typeface="ＭＳ Ｐゴシック" charset="0"/>
              <a:cs typeface="Helvetica"/>
            </a:endParaRPr>
          </a:p>
        </p:txBody>
      </p:sp>
      <p:grpSp>
        <p:nvGrpSpPr>
          <p:cNvPr id="2" name="Group 1"/>
          <p:cNvGrpSpPr/>
          <p:nvPr/>
        </p:nvGrpSpPr>
        <p:grpSpPr>
          <a:xfrm>
            <a:off x="2293551" y="1614517"/>
            <a:ext cx="1972832" cy="1623981"/>
            <a:chOff x="2293551" y="1614517"/>
            <a:chExt cx="1972832" cy="1623981"/>
          </a:xfrm>
        </p:grpSpPr>
        <p:sp>
          <p:nvSpPr>
            <p:cNvPr id="55311" name="Line 15"/>
            <p:cNvSpPr>
              <a:spLocks noChangeShapeType="1"/>
            </p:cNvSpPr>
            <p:nvPr/>
          </p:nvSpPr>
          <p:spPr bwMode="auto">
            <a:xfrm flipH="1" flipV="1">
              <a:off x="3959224" y="3060699"/>
              <a:ext cx="92074" cy="177799"/>
            </a:xfrm>
            <a:prstGeom prst="line">
              <a:avLst/>
            </a:prstGeom>
            <a:noFill/>
            <a:ln w="19050">
              <a:solidFill>
                <a:srgbClr val="009999"/>
              </a:solidFill>
              <a:round/>
              <a:headEnd/>
              <a:tailEnd/>
            </a:ln>
            <a:effectLst/>
          </p:spPr>
          <p:txBody>
            <a:bodyPr>
              <a:prstTxWarp prst="textNoShape">
                <a:avLst/>
              </a:prstTxWarp>
            </a:bodyPr>
            <a:lstStyle/>
            <a:p>
              <a:pPr algn="l"/>
              <a:endParaRPr lang="en-US" sz="900" dirty="0">
                <a:solidFill>
                  <a:srgbClr val="000000"/>
                </a:solidFill>
                <a:latin typeface="Helvetica"/>
                <a:ea typeface="ＭＳ Ｐゴシック" charset="0"/>
                <a:cs typeface="Helvetica"/>
              </a:endParaRPr>
            </a:p>
          </p:txBody>
        </p:sp>
        <p:sp>
          <p:nvSpPr>
            <p:cNvPr id="55329" name="Text Box 33"/>
            <p:cNvSpPr txBox="1">
              <a:spLocks noChangeArrowheads="1"/>
            </p:cNvSpPr>
            <p:nvPr/>
          </p:nvSpPr>
          <p:spPr bwMode="auto">
            <a:xfrm>
              <a:off x="2425291" y="1614517"/>
              <a:ext cx="1095172" cy="307777"/>
            </a:xfrm>
            <a:prstGeom prst="rect">
              <a:avLst/>
            </a:prstGeom>
            <a:solidFill>
              <a:srgbClr val="009999"/>
            </a:solidFill>
            <a:ln w="19050">
              <a:noFill/>
              <a:miter lim="800000"/>
              <a:headEnd/>
              <a:tailEnd/>
            </a:ln>
            <a:effectLst/>
          </p:spPr>
          <p:txBody>
            <a:bodyPr wrap="none">
              <a:prstTxWarp prst="textNoShape">
                <a:avLst/>
              </a:prstTxWarp>
              <a:spAutoFit/>
            </a:bodyPr>
            <a:lstStyle/>
            <a:p>
              <a:pPr algn="l"/>
              <a:r>
                <a:rPr lang="en-US" sz="1400" b="1" dirty="0">
                  <a:solidFill>
                    <a:srgbClr val="FFFFFF"/>
                  </a:solidFill>
                  <a:latin typeface="Helvetica"/>
                  <a:ea typeface="ＭＳ Ｐゴシック" charset="0"/>
                  <a:cs typeface="Helvetica"/>
                </a:rPr>
                <a:t>ARCHAEA</a:t>
              </a:r>
            </a:p>
          </p:txBody>
        </p:sp>
        <p:sp>
          <p:nvSpPr>
            <p:cNvPr id="55320" name="Text Box 24"/>
            <p:cNvSpPr txBox="1">
              <a:spLocks noChangeArrowheads="1"/>
            </p:cNvSpPr>
            <p:nvPr/>
          </p:nvSpPr>
          <p:spPr bwMode="auto">
            <a:xfrm rot="1451506">
              <a:off x="2439842" y="2259437"/>
              <a:ext cx="1056700" cy="230832"/>
            </a:xfrm>
            <a:prstGeom prst="rect">
              <a:avLst/>
            </a:prstGeom>
            <a:solidFill>
              <a:schemeClr val="accent5">
                <a:lumMod val="40000"/>
                <a:lumOff val="60000"/>
              </a:schemeClr>
            </a:solidFill>
            <a:ln w="19050">
              <a:noFill/>
              <a:miter lim="800000"/>
              <a:headEnd/>
              <a:tailEnd/>
            </a:ln>
            <a:effectLst/>
          </p:spPr>
          <p:txBody>
            <a:bodyPr wrap="none">
              <a:prstTxWarp prst="textNoShape">
                <a:avLst/>
              </a:prstTxWarp>
              <a:spAutoFit/>
            </a:bodyPr>
            <a:lstStyle/>
            <a:p>
              <a:pPr algn="l"/>
              <a:r>
                <a:rPr lang="en-US" sz="900" b="1" cap="small" dirty="0">
                  <a:solidFill>
                    <a:srgbClr val="000000"/>
                  </a:solidFill>
                  <a:latin typeface="Helvetica"/>
                  <a:ea typeface="ＭＳ Ｐゴシック" charset="0"/>
                  <a:cs typeface="Helvetica"/>
                </a:rPr>
                <a:t>Crenarchaeota</a:t>
              </a:r>
            </a:p>
          </p:txBody>
        </p:sp>
        <p:sp>
          <p:nvSpPr>
            <p:cNvPr id="55332" name="Text Box 36"/>
            <p:cNvSpPr txBox="1">
              <a:spLocks noChangeArrowheads="1"/>
            </p:cNvSpPr>
            <p:nvPr/>
          </p:nvSpPr>
          <p:spPr bwMode="auto">
            <a:xfrm rot="1103750">
              <a:off x="2293551" y="2590990"/>
              <a:ext cx="1115197" cy="230832"/>
            </a:xfrm>
            <a:prstGeom prst="rect">
              <a:avLst/>
            </a:prstGeom>
            <a:solidFill>
              <a:schemeClr val="accent5">
                <a:lumMod val="40000"/>
                <a:lumOff val="60000"/>
              </a:schemeClr>
            </a:solidFill>
            <a:ln w="19050">
              <a:noFill/>
              <a:miter lim="800000"/>
              <a:headEnd/>
              <a:tailEnd/>
            </a:ln>
            <a:effectLst/>
          </p:spPr>
          <p:txBody>
            <a:bodyPr wrap="none">
              <a:prstTxWarp prst="textNoShape">
                <a:avLst/>
              </a:prstTxWarp>
              <a:spAutoFit/>
            </a:bodyPr>
            <a:lstStyle/>
            <a:p>
              <a:pPr algn="l"/>
              <a:r>
                <a:rPr lang="en-US" sz="900" b="1" cap="small" dirty="0" smtClean="0">
                  <a:solidFill>
                    <a:srgbClr val="000000"/>
                  </a:solidFill>
                  <a:latin typeface="Helvetica"/>
                  <a:ea typeface="ＭＳ Ｐゴシック" charset="0"/>
                  <a:cs typeface="Helvetica"/>
                </a:rPr>
                <a:t>Thaumarchaeota</a:t>
              </a:r>
              <a:endParaRPr lang="en-US" sz="900" b="1" cap="small" dirty="0">
                <a:solidFill>
                  <a:srgbClr val="000000"/>
                </a:solidFill>
                <a:latin typeface="Helvetica"/>
                <a:ea typeface="ＭＳ Ｐゴシック" charset="0"/>
                <a:cs typeface="Helvetica"/>
              </a:endParaRPr>
            </a:p>
          </p:txBody>
        </p:sp>
        <p:sp>
          <p:nvSpPr>
            <p:cNvPr id="55364" name="Text Box 68"/>
            <p:cNvSpPr txBox="1">
              <a:spLocks noChangeArrowheads="1"/>
            </p:cNvSpPr>
            <p:nvPr/>
          </p:nvSpPr>
          <p:spPr bwMode="auto">
            <a:xfrm>
              <a:off x="3216095" y="2039934"/>
              <a:ext cx="1050288" cy="230832"/>
            </a:xfrm>
            <a:prstGeom prst="rect">
              <a:avLst/>
            </a:prstGeom>
            <a:solidFill>
              <a:schemeClr val="accent5">
                <a:lumMod val="40000"/>
                <a:lumOff val="60000"/>
              </a:schemeClr>
            </a:solidFill>
            <a:ln w="19050">
              <a:noFill/>
              <a:miter lim="800000"/>
              <a:headEnd/>
              <a:tailEnd/>
            </a:ln>
            <a:effectLst/>
          </p:spPr>
          <p:txBody>
            <a:bodyPr wrap="none">
              <a:prstTxWarp prst="textNoShape">
                <a:avLst/>
              </a:prstTxWarp>
              <a:spAutoFit/>
            </a:bodyPr>
            <a:lstStyle/>
            <a:p>
              <a:pPr algn="l"/>
              <a:r>
                <a:rPr lang="en-US" sz="900" b="1" cap="small" dirty="0">
                  <a:solidFill>
                    <a:srgbClr val="000000"/>
                  </a:solidFill>
                  <a:latin typeface="Helvetica"/>
                  <a:ea typeface="ＭＳ Ｐゴシック" charset="0"/>
                  <a:cs typeface="Helvetica"/>
                </a:rPr>
                <a:t>Euryarchaeota</a:t>
              </a:r>
            </a:p>
          </p:txBody>
        </p:sp>
        <p:sp>
          <p:nvSpPr>
            <p:cNvPr id="55314" name="Line 18"/>
            <p:cNvSpPr>
              <a:spLocks noChangeShapeType="1"/>
            </p:cNvSpPr>
            <p:nvPr/>
          </p:nvSpPr>
          <p:spPr bwMode="auto">
            <a:xfrm rot="20522165" flipH="1" flipV="1">
              <a:off x="3652673" y="2636090"/>
              <a:ext cx="267030" cy="360268"/>
            </a:xfrm>
            <a:prstGeom prst="line">
              <a:avLst/>
            </a:prstGeom>
            <a:noFill/>
            <a:ln w="19050">
              <a:solidFill>
                <a:srgbClr val="009999"/>
              </a:solidFill>
              <a:round/>
              <a:headEnd/>
              <a:tailEnd/>
            </a:ln>
            <a:effectLst/>
          </p:spPr>
          <p:txBody>
            <a:bodyPr>
              <a:prstTxWarp prst="textNoShape">
                <a:avLst/>
              </a:prstTxWarp>
            </a:bodyPr>
            <a:lstStyle/>
            <a:p>
              <a:pPr algn="l"/>
              <a:endParaRPr lang="en-US" sz="900" dirty="0">
                <a:solidFill>
                  <a:srgbClr val="000000"/>
                </a:solidFill>
                <a:latin typeface="Helvetica"/>
                <a:ea typeface="ＭＳ Ｐゴシック" charset="0"/>
                <a:cs typeface="Helvetica"/>
              </a:endParaRPr>
            </a:p>
          </p:txBody>
        </p:sp>
        <p:sp>
          <p:nvSpPr>
            <p:cNvPr id="55315" name="Line 19"/>
            <p:cNvSpPr>
              <a:spLocks noChangeShapeType="1"/>
            </p:cNvSpPr>
            <p:nvPr/>
          </p:nvSpPr>
          <p:spPr bwMode="auto">
            <a:xfrm rot="20522165" flipV="1">
              <a:off x="3945263" y="2949108"/>
              <a:ext cx="34274" cy="105707"/>
            </a:xfrm>
            <a:prstGeom prst="line">
              <a:avLst/>
            </a:prstGeom>
            <a:noFill/>
            <a:ln w="19050">
              <a:solidFill>
                <a:srgbClr val="009999"/>
              </a:solidFill>
              <a:round/>
              <a:headEnd/>
              <a:tailEnd/>
            </a:ln>
            <a:effectLst/>
          </p:spPr>
          <p:txBody>
            <a:bodyPr>
              <a:prstTxWarp prst="textNoShape">
                <a:avLst/>
              </a:prstTxWarp>
            </a:bodyPr>
            <a:lstStyle/>
            <a:p>
              <a:pPr algn="l"/>
              <a:endParaRPr lang="en-US" sz="900" dirty="0">
                <a:solidFill>
                  <a:srgbClr val="000000"/>
                </a:solidFill>
                <a:latin typeface="Helvetica"/>
                <a:ea typeface="ＭＳ Ｐゴシック" charset="0"/>
                <a:cs typeface="Helvetica"/>
              </a:endParaRPr>
            </a:p>
          </p:txBody>
        </p:sp>
        <p:sp>
          <p:nvSpPr>
            <p:cNvPr id="55331" name="Line 35"/>
            <p:cNvSpPr>
              <a:spLocks noChangeShapeType="1"/>
            </p:cNvSpPr>
            <p:nvPr/>
          </p:nvSpPr>
          <p:spPr bwMode="auto">
            <a:xfrm rot="20522165">
              <a:off x="3537015" y="2847353"/>
              <a:ext cx="390779" cy="288664"/>
            </a:xfrm>
            <a:prstGeom prst="line">
              <a:avLst/>
            </a:prstGeom>
            <a:noFill/>
            <a:ln w="19050">
              <a:solidFill>
                <a:srgbClr val="009999"/>
              </a:solidFill>
              <a:round/>
              <a:headEnd/>
              <a:tailEnd/>
            </a:ln>
            <a:effectLst/>
          </p:spPr>
          <p:txBody>
            <a:bodyPr>
              <a:prstTxWarp prst="textNoShape">
                <a:avLst/>
              </a:prstTxWarp>
            </a:bodyPr>
            <a:lstStyle/>
            <a:p>
              <a:pPr algn="l"/>
              <a:endParaRPr lang="en-US" sz="900" dirty="0">
                <a:solidFill>
                  <a:srgbClr val="000000"/>
                </a:solidFill>
                <a:latin typeface="Helvetica"/>
                <a:ea typeface="ＭＳ Ｐゴシック" charset="0"/>
                <a:cs typeface="Helvetica"/>
              </a:endParaRPr>
            </a:p>
          </p:txBody>
        </p:sp>
        <p:sp>
          <p:nvSpPr>
            <p:cNvPr id="135" name="Isosceles Triangle 134"/>
            <p:cNvSpPr/>
            <p:nvPr/>
          </p:nvSpPr>
          <p:spPr>
            <a:xfrm rot="6554848">
              <a:off x="3616873" y="2721365"/>
              <a:ext cx="118221" cy="493329"/>
            </a:xfrm>
            <a:prstGeom prst="triangle">
              <a:avLst/>
            </a:prstGeom>
            <a:solidFill>
              <a:srgbClr val="009999"/>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endParaRPr lang="en-US" sz="1600" dirty="0">
                <a:solidFill>
                  <a:prstClr val="black"/>
                </a:solidFill>
                <a:latin typeface="Helvetica"/>
              </a:endParaRPr>
            </a:p>
          </p:txBody>
        </p:sp>
        <p:sp>
          <p:nvSpPr>
            <p:cNvPr id="136" name="Isosceles Triangle 135"/>
            <p:cNvSpPr/>
            <p:nvPr/>
          </p:nvSpPr>
          <p:spPr>
            <a:xfrm rot="7301884">
              <a:off x="3620627" y="2545428"/>
              <a:ext cx="169942" cy="478285"/>
            </a:xfrm>
            <a:prstGeom prst="triangle">
              <a:avLst>
                <a:gd name="adj" fmla="val 43609"/>
              </a:avLst>
            </a:prstGeom>
            <a:solidFill>
              <a:srgbClr val="009999"/>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endParaRPr lang="en-US" sz="1600" dirty="0">
                <a:solidFill>
                  <a:prstClr val="black"/>
                </a:solidFill>
                <a:latin typeface="Helvetica"/>
              </a:endParaRPr>
            </a:p>
          </p:txBody>
        </p:sp>
        <p:sp>
          <p:nvSpPr>
            <p:cNvPr id="137" name="Isosceles Triangle 136"/>
            <p:cNvSpPr/>
            <p:nvPr/>
          </p:nvSpPr>
          <p:spPr>
            <a:xfrm rot="10412006">
              <a:off x="3693452" y="2343371"/>
              <a:ext cx="484553" cy="541327"/>
            </a:xfrm>
            <a:prstGeom prst="triangle">
              <a:avLst/>
            </a:prstGeom>
            <a:solidFill>
              <a:srgbClr val="009999"/>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endParaRPr lang="en-US" sz="1600" dirty="0">
                <a:solidFill>
                  <a:prstClr val="black"/>
                </a:solidFill>
                <a:latin typeface="Helvetica"/>
              </a:endParaRPr>
            </a:p>
          </p:txBody>
        </p:sp>
        <p:sp>
          <p:nvSpPr>
            <p:cNvPr id="170" name="Line 19"/>
            <p:cNvSpPr>
              <a:spLocks noChangeShapeType="1"/>
            </p:cNvSpPr>
            <p:nvPr/>
          </p:nvSpPr>
          <p:spPr bwMode="auto">
            <a:xfrm rot="20522165" flipV="1">
              <a:off x="3934574" y="2740746"/>
              <a:ext cx="55651" cy="192231"/>
            </a:xfrm>
            <a:prstGeom prst="line">
              <a:avLst/>
            </a:prstGeom>
            <a:noFill/>
            <a:ln w="19050">
              <a:solidFill>
                <a:srgbClr val="009999"/>
              </a:solidFill>
              <a:round/>
              <a:headEnd/>
              <a:tailEnd/>
            </a:ln>
            <a:effectLst/>
          </p:spPr>
          <p:txBody>
            <a:bodyPr>
              <a:prstTxWarp prst="textNoShape">
                <a:avLst/>
              </a:prstTxWarp>
            </a:bodyPr>
            <a:lstStyle/>
            <a:p>
              <a:pPr algn="l"/>
              <a:endParaRPr lang="en-US" sz="900" dirty="0">
                <a:solidFill>
                  <a:srgbClr val="000000"/>
                </a:solidFill>
                <a:latin typeface="Helvetica"/>
                <a:ea typeface="ＭＳ Ｐゴシック" charset="0"/>
                <a:cs typeface="Helvetica"/>
              </a:endParaRPr>
            </a:p>
          </p:txBody>
        </p:sp>
      </p:grpSp>
      <p:grpSp>
        <p:nvGrpSpPr>
          <p:cNvPr id="4" name="Group 3"/>
          <p:cNvGrpSpPr/>
          <p:nvPr/>
        </p:nvGrpSpPr>
        <p:grpSpPr>
          <a:xfrm>
            <a:off x="4052011" y="1616221"/>
            <a:ext cx="4561692" cy="2879873"/>
            <a:chOff x="4052011" y="1616221"/>
            <a:chExt cx="4561692" cy="2879873"/>
          </a:xfrm>
        </p:grpSpPr>
        <p:sp>
          <p:nvSpPr>
            <p:cNvPr id="112" name="Oval 5"/>
            <p:cNvSpPr>
              <a:spLocks noChangeArrowheads="1"/>
            </p:cNvSpPr>
            <p:nvPr/>
          </p:nvSpPr>
          <p:spPr bwMode="auto">
            <a:xfrm>
              <a:off x="4304424" y="2799699"/>
              <a:ext cx="514698" cy="514698"/>
            </a:xfrm>
            <a:prstGeom prst="ellipse">
              <a:avLst/>
            </a:prstGeom>
            <a:solidFill>
              <a:schemeClr val="accent1">
                <a:lumMod val="20000"/>
                <a:lumOff val="80000"/>
              </a:schemeClr>
            </a:solidFill>
            <a:ln w="12700">
              <a:solidFill>
                <a:schemeClr val="tx1"/>
              </a:solidFill>
              <a:prstDash val="sysDot"/>
              <a:round/>
              <a:headEnd/>
              <a:tailEnd/>
            </a:ln>
            <a:effectLst/>
          </p:spPr>
          <p:txBody>
            <a:bodyPr wrap="none" anchor="ctr">
              <a:prstTxWarp prst="textNoShape">
                <a:avLst/>
              </a:prstTxWarp>
            </a:bodyPr>
            <a:lstStyle/>
            <a:p>
              <a:pPr algn="l"/>
              <a:endParaRPr lang="en-US" sz="900" dirty="0">
                <a:solidFill>
                  <a:srgbClr val="000000"/>
                </a:solidFill>
                <a:latin typeface="Helvetica"/>
                <a:ea typeface="ＭＳ Ｐゴシック" charset="0"/>
                <a:cs typeface="Helvetica"/>
              </a:endParaRPr>
            </a:p>
          </p:txBody>
        </p:sp>
        <p:sp>
          <p:nvSpPr>
            <p:cNvPr id="127" name="Line 20"/>
            <p:cNvSpPr>
              <a:spLocks noChangeShapeType="1"/>
            </p:cNvSpPr>
            <p:nvPr/>
          </p:nvSpPr>
          <p:spPr bwMode="auto">
            <a:xfrm flipV="1">
              <a:off x="4052011" y="3063229"/>
              <a:ext cx="475750" cy="181423"/>
            </a:xfrm>
            <a:prstGeom prst="line">
              <a:avLst/>
            </a:prstGeom>
            <a:noFill/>
            <a:ln w="19050">
              <a:solidFill>
                <a:schemeClr val="tx1">
                  <a:lumMod val="50000"/>
                  <a:lumOff val="50000"/>
                </a:schemeClr>
              </a:solidFill>
              <a:round/>
              <a:headEnd/>
              <a:tailEnd/>
            </a:ln>
            <a:effectLst/>
          </p:spPr>
          <p:txBody>
            <a:bodyPr>
              <a:prstTxWarp prst="textNoShape">
                <a:avLst/>
              </a:prstTxWarp>
            </a:bodyPr>
            <a:lstStyle/>
            <a:p>
              <a:pPr algn="l"/>
              <a:endParaRPr lang="en-US" sz="900" dirty="0">
                <a:solidFill>
                  <a:srgbClr val="000000"/>
                </a:solidFill>
                <a:latin typeface="Helvetica"/>
                <a:ea typeface="ＭＳ Ｐゴシック" charset="0"/>
                <a:cs typeface="Helvetica"/>
              </a:endParaRPr>
            </a:p>
          </p:txBody>
        </p:sp>
        <p:sp>
          <p:nvSpPr>
            <p:cNvPr id="128" name="Text Box 34"/>
            <p:cNvSpPr txBox="1">
              <a:spLocks noChangeArrowheads="1"/>
            </p:cNvSpPr>
            <p:nvPr/>
          </p:nvSpPr>
          <p:spPr bwMode="auto">
            <a:xfrm>
              <a:off x="7562518" y="2037097"/>
              <a:ext cx="1051185" cy="307777"/>
            </a:xfrm>
            <a:prstGeom prst="rect">
              <a:avLst/>
            </a:prstGeom>
            <a:solidFill>
              <a:schemeClr val="tx1">
                <a:lumMod val="50000"/>
                <a:lumOff val="50000"/>
              </a:schemeClr>
            </a:solidFill>
            <a:ln w="19050">
              <a:noFill/>
              <a:miter lim="800000"/>
              <a:headEnd/>
              <a:tailEnd/>
            </a:ln>
            <a:effectLst/>
          </p:spPr>
          <p:txBody>
            <a:bodyPr wrap="none">
              <a:prstTxWarp prst="textNoShape">
                <a:avLst/>
              </a:prstTxWarp>
              <a:spAutoFit/>
            </a:bodyPr>
            <a:lstStyle/>
            <a:p>
              <a:pPr algn="l"/>
              <a:r>
                <a:rPr lang="en-US" sz="1400" b="1" dirty="0">
                  <a:solidFill>
                    <a:srgbClr val="FFFFFF"/>
                  </a:solidFill>
                  <a:latin typeface="Helvetica"/>
                  <a:ea typeface="ＭＳ Ｐゴシック" charset="0"/>
                  <a:cs typeface="Helvetica"/>
                </a:rPr>
                <a:t>EUKARYA</a:t>
              </a:r>
            </a:p>
          </p:txBody>
        </p:sp>
        <p:sp>
          <p:nvSpPr>
            <p:cNvPr id="129" name="Text Box 107"/>
            <p:cNvSpPr txBox="1">
              <a:spLocks noChangeArrowheads="1"/>
            </p:cNvSpPr>
            <p:nvPr/>
          </p:nvSpPr>
          <p:spPr bwMode="auto">
            <a:xfrm>
              <a:off x="5621998" y="2381771"/>
              <a:ext cx="1698320" cy="384721"/>
            </a:xfrm>
            <a:prstGeom prst="rect">
              <a:avLst/>
            </a:prstGeom>
            <a:solidFill>
              <a:srgbClr val="00FFFF"/>
            </a:solidFill>
            <a:ln w="19050">
              <a:noFill/>
              <a:miter lim="800000"/>
              <a:headEnd/>
              <a:tailEnd/>
            </a:ln>
            <a:effectLst/>
          </p:spPr>
          <p:txBody>
            <a:bodyPr wrap="none">
              <a:prstTxWarp prst="textNoShape">
                <a:avLst/>
              </a:prstTxWarp>
              <a:spAutoFit/>
            </a:bodyPr>
            <a:lstStyle/>
            <a:p>
              <a:pPr algn="l"/>
              <a:r>
                <a:rPr lang="en-US" sz="1000" b="1" cap="small" dirty="0">
                  <a:solidFill>
                    <a:srgbClr val="000000"/>
                  </a:solidFill>
                  <a:latin typeface="Helvetica"/>
                  <a:ea typeface="ＭＳ Ｐゴシック" charset="0"/>
                  <a:cs typeface="Helvetica"/>
                </a:rPr>
                <a:t>Amoebozoa</a:t>
              </a:r>
              <a:endParaRPr lang="en-US" sz="900" b="1" dirty="0">
                <a:solidFill>
                  <a:srgbClr val="000000"/>
                </a:solidFill>
                <a:latin typeface="Helvetica"/>
                <a:ea typeface="ＭＳ Ｐゴシック" charset="0"/>
                <a:cs typeface="Helvetica"/>
              </a:endParaRPr>
            </a:p>
            <a:p>
              <a:pPr algn="l"/>
              <a:r>
                <a:rPr lang="en-US" sz="900" b="1" dirty="0">
                  <a:solidFill>
                    <a:srgbClr val="000000"/>
                  </a:solidFill>
                  <a:latin typeface="Helvetica"/>
                  <a:ea typeface="ＭＳ Ｐゴシック" charset="0"/>
                  <a:cs typeface="Helvetica"/>
                </a:rPr>
                <a:t>(amoebas and slime molds)</a:t>
              </a:r>
            </a:p>
          </p:txBody>
        </p:sp>
        <p:sp>
          <p:nvSpPr>
            <p:cNvPr id="130" name="Text Box 111"/>
            <p:cNvSpPr txBox="1">
              <a:spLocks noChangeArrowheads="1"/>
            </p:cNvSpPr>
            <p:nvPr/>
          </p:nvSpPr>
          <p:spPr bwMode="auto">
            <a:xfrm>
              <a:off x="5633940" y="2880664"/>
              <a:ext cx="2005677" cy="369332"/>
            </a:xfrm>
            <a:prstGeom prst="rect">
              <a:avLst/>
            </a:prstGeom>
            <a:solidFill>
              <a:srgbClr val="CCCCFF"/>
            </a:solidFill>
            <a:ln w="19050">
              <a:noFill/>
              <a:miter lim="800000"/>
              <a:headEnd/>
              <a:tailEnd/>
            </a:ln>
            <a:effectLst/>
          </p:spPr>
          <p:txBody>
            <a:bodyPr wrap="none">
              <a:prstTxWarp prst="textNoShape">
                <a:avLst/>
              </a:prstTxWarp>
              <a:spAutoFit/>
            </a:bodyPr>
            <a:lstStyle/>
            <a:p>
              <a:pPr algn="l"/>
              <a:r>
                <a:rPr lang="en-US" sz="900" b="1" cap="small" dirty="0">
                  <a:solidFill>
                    <a:srgbClr val="000000"/>
                  </a:solidFill>
                  <a:latin typeface="Helvetica"/>
                  <a:ea typeface="ＭＳ Ｐゴシック" charset="0"/>
                  <a:cs typeface="Helvetica"/>
                </a:rPr>
                <a:t>Excavata</a:t>
              </a:r>
            </a:p>
            <a:p>
              <a:pPr algn="l"/>
              <a:r>
                <a:rPr lang="en-US" sz="900" b="1" dirty="0">
                  <a:solidFill>
                    <a:srgbClr val="000000"/>
                  </a:solidFill>
                  <a:latin typeface="Helvetica"/>
                  <a:ea typeface="ＭＳ Ｐゴシック" charset="0"/>
                  <a:cs typeface="Helvetica"/>
                </a:rPr>
                <a:t>(euglenids, parasites, symbiotes)</a:t>
              </a:r>
            </a:p>
          </p:txBody>
        </p:sp>
        <p:sp>
          <p:nvSpPr>
            <p:cNvPr id="131" name="Text Box 112"/>
            <p:cNvSpPr txBox="1">
              <a:spLocks noChangeArrowheads="1"/>
            </p:cNvSpPr>
            <p:nvPr/>
          </p:nvSpPr>
          <p:spPr bwMode="auto">
            <a:xfrm flipH="1">
              <a:off x="5601337" y="3357741"/>
              <a:ext cx="2114564" cy="507831"/>
            </a:xfrm>
            <a:prstGeom prst="rect">
              <a:avLst/>
            </a:prstGeom>
            <a:solidFill>
              <a:srgbClr val="FFCC99"/>
            </a:solidFill>
            <a:ln w="9525">
              <a:noFill/>
              <a:miter lim="800000"/>
              <a:headEnd/>
              <a:tailEnd/>
            </a:ln>
            <a:effectLst/>
          </p:spPr>
          <p:txBody>
            <a:bodyPr wrap="square">
              <a:prstTxWarp prst="textNoShape">
                <a:avLst/>
              </a:prstTxWarp>
              <a:spAutoFit/>
            </a:bodyPr>
            <a:lstStyle/>
            <a:p>
              <a:pPr algn="l"/>
              <a:r>
                <a:rPr lang="en-US" sz="900" b="1" cap="small" dirty="0" smtClean="0">
                  <a:solidFill>
                    <a:srgbClr val="000000"/>
                  </a:solidFill>
                  <a:latin typeface="Helvetica"/>
                  <a:ea typeface="ＭＳ Ｐゴシック" charset="0"/>
                  <a:cs typeface="Helvetica"/>
                </a:rPr>
                <a:t>Sar</a:t>
              </a:r>
              <a:endParaRPr lang="en-US" sz="900" b="1" dirty="0">
                <a:solidFill>
                  <a:srgbClr val="000000"/>
                </a:solidFill>
                <a:latin typeface="Helvetica"/>
                <a:ea typeface="ＭＳ Ｐゴシック" charset="0"/>
                <a:cs typeface="Helvetica"/>
              </a:endParaRPr>
            </a:p>
            <a:p>
              <a:pPr algn="l"/>
              <a:r>
                <a:rPr lang="en-US" sz="900" b="1" dirty="0">
                  <a:solidFill>
                    <a:srgbClr val="000000"/>
                  </a:solidFill>
                  <a:latin typeface="Helvetica"/>
                  <a:ea typeface="ＭＳ Ｐゴシック" charset="0"/>
                  <a:cs typeface="Helvetica"/>
                </a:rPr>
                <a:t>(brown algae, alveolates &amp;   forams, cercozoans, radiolarians)</a:t>
              </a:r>
            </a:p>
          </p:txBody>
        </p:sp>
        <p:sp>
          <p:nvSpPr>
            <p:cNvPr id="132" name="Text Box 109"/>
            <p:cNvSpPr txBox="1">
              <a:spLocks noChangeArrowheads="1"/>
            </p:cNvSpPr>
            <p:nvPr/>
          </p:nvSpPr>
          <p:spPr bwMode="auto">
            <a:xfrm>
              <a:off x="5339431" y="1616221"/>
              <a:ext cx="1595584" cy="384721"/>
            </a:xfrm>
            <a:prstGeom prst="rect">
              <a:avLst/>
            </a:prstGeom>
            <a:solidFill>
              <a:srgbClr val="FF0000"/>
            </a:solidFill>
            <a:ln w="19050">
              <a:noFill/>
              <a:miter lim="800000"/>
              <a:headEnd/>
              <a:tailEnd/>
            </a:ln>
            <a:effectLst/>
          </p:spPr>
          <p:txBody>
            <a:bodyPr wrap="none">
              <a:prstTxWarp prst="textNoShape">
                <a:avLst/>
              </a:prstTxWarp>
              <a:spAutoFit/>
            </a:bodyPr>
            <a:lstStyle/>
            <a:p>
              <a:pPr algn="l"/>
              <a:r>
                <a:rPr lang="en-US" sz="1000" b="1" cap="small" dirty="0">
                  <a:solidFill>
                    <a:srgbClr val="FFFFFF"/>
                  </a:solidFill>
                  <a:latin typeface="Helvetica"/>
                  <a:ea typeface="ＭＳ Ｐゴシック" charset="0"/>
                  <a:cs typeface="Helvetica"/>
                </a:rPr>
                <a:t>Opisthokonts</a:t>
              </a:r>
              <a:endParaRPr lang="en-US" sz="900" b="1" cap="small" dirty="0">
                <a:solidFill>
                  <a:srgbClr val="FFFFFF"/>
                </a:solidFill>
                <a:latin typeface="Helvetica"/>
                <a:ea typeface="ＭＳ Ｐゴシック" charset="0"/>
                <a:cs typeface="Helvetica"/>
              </a:endParaRPr>
            </a:p>
            <a:p>
              <a:pPr algn="l"/>
              <a:r>
                <a:rPr lang="en-US" sz="900" b="1" dirty="0">
                  <a:solidFill>
                    <a:srgbClr val="FFFFFF"/>
                  </a:solidFill>
                  <a:latin typeface="Helvetica"/>
                  <a:ea typeface="ＭＳ Ｐゴシック" charset="0"/>
                  <a:cs typeface="Helvetica"/>
                </a:rPr>
                <a:t>(animals, fungi and allies)</a:t>
              </a:r>
            </a:p>
          </p:txBody>
        </p:sp>
        <p:sp>
          <p:nvSpPr>
            <p:cNvPr id="133" name="Text Box 110"/>
            <p:cNvSpPr txBox="1">
              <a:spLocks noChangeArrowheads="1"/>
            </p:cNvSpPr>
            <p:nvPr/>
          </p:nvSpPr>
          <p:spPr bwMode="auto">
            <a:xfrm>
              <a:off x="5201634" y="4126762"/>
              <a:ext cx="2121093" cy="369332"/>
            </a:xfrm>
            <a:prstGeom prst="rect">
              <a:avLst/>
            </a:prstGeom>
            <a:solidFill>
              <a:srgbClr val="A0BF61"/>
            </a:solidFill>
            <a:ln w="19050">
              <a:noFill/>
              <a:miter lim="800000"/>
              <a:headEnd/>
              <a:tailEnd/>
            </a:ln>
            <a:effectLst/>
          </p:spPr>
          <p:txBody>
            <a:bodyPr wrap="none">
              <a:prstTxWarp prst="textNoShape">
                <a:avLst/>
              </a:prstTxWarp>
              <a:spAutoFit/>
            </a:bodyPr>
            <a:lstStyle/>
            <a:p>
              <a:pPr algn="l"/>
              <a:r>
                <a:rPr lang="en-US" sz="900" b="1" cap="small" dirty="0" smtClean="0">
                  <a:solidFill>
                    <a:srgbClr val="000000"/>
                  </a:solidFill>
                  <a:latin typeface="Helvetica"/>
                  <a:ea typeface="ＭＳ Ｐゴシック" charset="0"/>
                  <a:cs typeface="Helvetica"/>
                </a:rPr>
                <a:t>Archaeplastida “</a:t>
              </a:r>
              <a:r>
                <a:rPr lang="en-US" sz="900" b="1" cap="small" dirty="0" smtClean="0">
                  <a:solidFill>
                    <a:srgbClr val="FF0000"/>
                  </a:solidFill>
                  <a:latin typeface="Helvetica"/>
                  <a:ea typeface="ＭＳ Ｐゴシック" charset="0"/>
                  <a:cs typeface="Helvetica"/>
                </a:rPr>
                <a:t>plants</a:t>
              </a:r>
              <a:r>
                <a:rPr lang="en-US" sz="900" b="1" cap="small" dirty="0" smtClean="0">
                  <a:solidFill>
                    <a:srgbClr val="000000"/>
                  </a:solidFill>
                  <a:latin typeface="Helvetica"/>
                  <a:ea typeface="ＭＳ Ｐゴシック" charset="0"/>
                  <a:cs typeface="Helvetica"/>
                </a:rPr>
                <a:t>”</a:t>
              </a:r>
              <a:endParaRPr lang="en-US" sz="900" b="1" cap="small" dirty="0">
                <a:solidFill>
                  <a:srgbClr val="000000"/>
                </a:solidFill>
                <a:latin typeface="Helvetica"/>
                <a:ea typeface="ＭＳ Ｐゴシック" charset="0"/>
                <a:cs typeface="Helvetica"/>
              </a:endParaRPr>
            </a:p>
            <a:p>
              <a:pPr algn="l"/>
              <a:r>
                <a:rPr lang="en-US" sz="900" b="1" dirty="0">
                  <a:solidFill>
                    <a:srgbClr val="000000"/>
                  </a:solidFill>
                  <a:latin typeface="Helvetica"/>
                  <a:ea typeface="ＭＳ Ｐゴシック" charset="0"/>
                  <a:cs typeface="Helvetica"/>
                </a:rPr>
                <a:t>(green plants, red plants and allies)</a:t>
              </a:r>
            </a:p>
          </p:txBody>
        </p:sp>
        <p:sp>
          <p:nvSpPr>
            <p:cNvPr id="134" name="Line 40"/>
            <p:cNvSpPr>
              <a:spLocks noChangeShapeType="1"/>
            </p:cNvSpPr>
            <p:nvPr/>
          </p:nvSpPr>
          <p:spPr bwMode="auto">
            <a:xfrm rot="20332768" flipH="1">
              <a:off x="4568712" y="2674109"/>
              <a:ext cx="337396" cy="217804"/>
            </a:xfrm>
            <a:prstGeom prst="line">
              <a:avLst/>
            </a:prstGeom>
            <a:noFill/>
            <a:ln w="19050">
              <a:solidFill>
                <a:schemeClr val="tx1">
                  <a:lumMod val="50000"/>
                  <a:lumOff val="50000"/>
                </a:schemeClr>
              </a:solidFill>
              <a:round/>
              <a:headEnd/>
              <a:tailEnd/>
            </a:ln>
            <a:effectLst/>
          </p:spPr>
          <p:txBody>
            <a:bodyPr>
              <a:prstTxWarp prst="textNoShape">
                <a:avLst/>
              </a:prstTxWarp>
            </a:bodyPr>
            <a:lstStyle/>
            <a:p>
              <a:pPr algn="l"/>
              <a:endParaRPr lang="en-US" sz="900" dirty="0">
                <a:solidFill>
                  <a:srgbClr val="000000"/>
                </a:solidFill>
                <a:latin typeface="Helvetica"/>
                <a:ea typeface="ＭＳ Ｐゴシック" charset="0"/>
                <a:cs typeface="Helvetica"/>
              </a:endParaRPr>
            </a:p>
          </p:txBody>
        </p:sp>
        <p:sp>
          <p:nvSpPr>
            <p:cNvPr id="146" name="Line 41"/>
            <p:cNvSpPr>
              <a:spLocks noChangeShapeType="1"/>
            </p:cNvSpPr>
            <p:nvPr/>
          </p:nvSpPr>
          <p:spPr bwMode="auto">
            <a:xfrm rot="20332768">
              <a:off x="4599131" y="2889776"/>
              <a:ext cx="331157" cy="11027"/>
            </a:xfrm>
            <a:prstGeom prst="line">
              <a:avLst/>
            </a:prstGeom>
            <a:noFill/>
            <a:ln w="19050">
              <a:solidFill>
                <a:schemeClr val="tx1">
                  <a:lumMod val="50000"/>
                  <a:lumOff val="50000"/>
                </a:schemeClr>
              </a:solidFill>
              <a:round/>
              <a:headEnd/>
              <a:tailEnd/>
            </a:ln>
            <a:effectLst/>
          </p:spPr>
          <p:txBody>
            <a:bodyPr>
              <a:prstTxWarp prst="textNoShape">
                <a:avLst/>
              </a:prstTxWarp>
            </a:bodyPr>
            <a:lstStyle/>
            <a:p>
              <a:pPr algn="l"/>
              <a:endParaRPr lang="en-US" sz="900" dirty="0">
                <a:solidFill>
                  <a:srgbClr val="000000"/>
                </a:solidFill>
                <a:latin typeface="Helvetica"/>
                <a:ea typeface="ＭＳ Ｐゴシック" charset="0"/>
                <a:cs typeface="Helvetica"/>
              </a:endParaRPr>
            </a:p>
          </p:txBody>
        </p:sp>
        <p:sp>
          <p:nvSpPr>
            <p:cNvPr id="150" name="Line 42"/>
            <p:cNvSpPr>
              <a:spLocks noChangeShapeType="1"/>
            </p:cNvSpPr>
            <p:nvPr/>
          </p:nvSpPr>
          <p:spPr bwMode="auto">
            <a:xfrm rot="20332768" flipH="1">
              <a:off x="4505541" y="2965644"/>
              <a:ext cx="128972" cy="77889"/>
            </a:xfrm>
            <a:prstGeom prst="line">
              <a:avLst/>
            </a:prstGeom>
            <a:noFill/>
            <a:ln w="19050">
              <a:solidFill>
                <a:schemeClr val="tx1">
                  <a:lumMod val="50000"/>
                  <a:lumOff val="50000"/>
                </a:schemeClr>
              </a:solidFill>
              <a:round/>
              <a:headEnd/>
              <a:tailEnd/>
            </a:ln>
            <a:effectLst/>
          </p:spPr>
          <p:txBody>
            <a:bodyPr>
              <a:prstTxWarp prst="textNoShape">
                <a:avLst/>
              </a:prstTxWarp>
            </a:bodyPr>
            <a:lstStyle/>
            <a:p>
              <a:pPr algn="l"/>
              <a:endParaRPr lang="en-US" sz="900" dirty="0">
                <a:solidFill>
                  <a:srgbClr val="000000"/>
                </a:solidFill>
                <a:latin typeface="Helvetica"/>
                <a:ea typeface="ＭＳ Ｐゴシック" charset="0"/>
                <a:cs typeface="Helvetica"/>
              </a:endParaRPr>
            </a:p>
          </p:txBody>
        </p:sp>
        <p:sp>
          <p:nvSpPr>
            <p:cNvPr id="151" name="Line 44"/>
            <p:cNvSpPr>
              <a:spLocks noChangeShapeType="1"/>
            </p:cNvSpPr>
            <p:nvPr/>
          </p:nvSpPr>
          <p:spPr bwMode="auto">
            <a:xfrm rot="20332768">
              <a:off x="4541282" y="3051472"/>
              <a:ext cx="150112" cy="56395"/>
            </a:xfrm>
            <a:prstGeom prst="line">
              <a:avLst/>
            </a:prstGeom>
            <a:noFill/>
            <a:ln w="19050">
              <a:solidFill>
                <a:schemeClr val="tx1">
                  <a:lumMod val="50000"/>
                  <a:lumOff val="50000"/>
                </a:schemeClr>
              </a:solidFill>
              <a:round/>
              <a:headEnd/>
              <a:tailEnd/>
            </a:ln>
            <a:effectLst/>
          </p:spPr>
          <p:txBody>
            <a:bodyPr>
              <a:prstTxWarp prst="textNoShape">
                <a:avLst/>
              </a:prstTxWarp>
            </a:bodyPr>
            <a:lstStyle/>
            <a:p>
              <a:pPr algn="l"/>
              <a:endParaRPr lang="en-US" sz="900" dirty="0">
                <a:solidFill>
                  <a:srgbClr val="000000"/>
                </a:solidFill>
                <a:latin typeface="Helvetica"/>
                <a:ea typeface="ＭＳ Ｐゴシック" charset="0"/>
                <a:cs typeface="Helvetica"/>
              </a:endParaRPr>
            </a:p>
          </p:txBody>
        </p:sp>
        <p:sp>
          <p:nvSpPr>
            <p:cNvPr id="171" name="Line 45"/>
            <p:cNvSpPr>
              <a:spLocks noChangeShapeType="1"/>
            </p:cNvSpPr>
            <p:nvPr/>
          </p:nvSpPr>
          <p:spPr bwMode="auto">
            <a:xfrm rot="20332768">
              <a:off x="4560524" y="3048514"/>
              <a:ext cx="63966" cy="189832"/>
            </a:xfrm>
            <a:prstGeom prst="line">
              <a:avLst/>
            </a:prstGeom>
            <a:noFill/>
            <a:ln w="19050">
              <a:solidFill>
                <a:schemeClr val="tx1">
                  <a:lumMod val="50000"/>
                  <a:lumOff val="50000"/>
                </a:schemeClr>
              </a:solidFill>
              <a:round/>
              <a:headEnd/>
              <a:tailEnd/>
            </a:ln>
            <a:effectLst/>
          </p:spPr>
          <p:txBody>
            <a:bodyPr>
              <a:prstTxWarp prst="textNoShape">
                <a:avLst/>
              </a:prstTxWarp>
            </a:bodyPr>
            <a:lstStyle/>
            <a:p>
              <a:pPr algn="l"/>
              <a:endParaRPr lang="en-US" sz="900" dirty="0">
                <a:solidFill>
                  <a:srgbClr val="000000"/>
                </a:solidFill>
                <a:latin typeface="Helvetica"/>
                <a:ea typeface="ＭＳ Ｐゴシック" charset="0"/>
                <a:cs typeface="Helvetica"/>
              </a:endParaRPr>
            </a:p>
          </p:txBody>
        </p:sp>
        <p:sp>
          <p:nvSpPr>
            <p:cNvPr id="172" name="Line 46"/>
            <p:cNvSpPr>
              <a:spLocks noChangeShapeType="1"/>
            </p:cNvSpPr>
            <p:nvPr/>
          </p:nvSpPr>
          <p:spPr bwMode="auto">
            <a:xfrm rot="20332768">
              <a:off x="4661949" y="3203771"/>
              <a:ext cx="60683" cy="61698"/>
            </a:xfrm>
            <a:prstGeom prst="line">
              <a:avLst/>
            </a:prstGeom>
            <a:noFill/>
            <a:ln w="19050">
              <a:solidFill>
                <a:schemeClr val="tx1">
                  <a:lumMod val="50000"/>
                  <a:lumOff val="50000"/>
                </a:schemeClr>
              </a:solidFill>
              <a:round/>
              <a:headEnd/>
              <a:tailEnd/>
            </a:ln>
            <a:effectLst/>
          </p:spPr>
          <p:txBody>
            <a:bodyPr>
              <a:prstTxWarp prst="textNoShape">
                <a:avLst/>
              </a:prstTxWarp>
            </a:bodyPr>
            <a:lstStyle/>
            <a:p>
              <a:pPr algn="l"/>
              <a:endParaRPr lang="en-US" sz="900" dirty="0">
                <a:solidFill>
                  <a:srgbClr val="000000"/>
                </a:solidFill>
                <a:latin typeface="Helvetica"/>
                <a:ea typeface="ＭＳ Ｐゴシック" charset="0"/>
                <a:cs typeface="Helvetica"/>
              </a:endParaRPr>
            </a:p>
          </p:txBody>
        </p:sp>
        <p:sp>
          <p:nvSpPr>
            <p:cNvPr id="173" name="Line 50"/>
            <p:cNvSpPr>
              <a:spLocks noChangeShapeType="1"/>
            </p:cNvSpPr>
            <p:nvPr/>
          </p:nvSpPr>
          <p:spPr bwMode="auto">
            <a:xfrm rot="18860342" flipH="1">
              <a:off x="4740609" y="3269197"/>
              <a:ext cx="55982" cy="244536"/>
            </a:xfrm>
            <a:prstGeom prst="line">
              <a:avLst/>
            </a:prstGeom>
            <a:noFill/>
            <a:ln w="19050">
              <a:solidFill>
                <a:srgbClr val="A0BF61"/>
              </a:solidFill>
              <a:round/>
              <a:headEnd/>
              <a:tailEnd/>
            </a:ln>
            <a:effectLst/>
          </p:spPr>
          <p:txBody>
            <a:bodyPr>
              <a:prstTxWarp prst="textNoShape">
                <a:avLst/>
              </a:prstTxWarp>
            </a:bodyPr>
            <a:lstStyle/>
            <a:p>
              <a:pPr algn="l"/>
              <a:endParaRPr lang="en-US" sz="900" dirty="0">
                <a:solidFill>
                  <a:srgbClr val="000000"/>
                </a:solidFill>
                <a:latin typeface="Helvetica"/>
                <a:ea typeface="ＭＳ Ｐゴシック" charset="0"/>
                <a:cs typeface="Helvetica"/>
              </a:endParaRPr>
            </a:p>
          </p:txBody>
        </p:sp>
        <p:sp>
          <p:nvSpPr>
            <p:cNvPr id="174" name="Line 54"/>
            <p:cNvSpPr>
              <a:spLocks noChangeShapeType="1"/>
            </p:cNvSpPr>
            <p:nvPr/>
          </p:nvSpPr>
          <p:spPr bwMode="auto">
            <a:xfrm rot="20894379">
              <a:off x="4699598" y="3020159"/>
              <a:ext cx="571467" cy="50627"/>
            </a:xfrm>
            <a:prstGeom prst="line">
              <a:avLst/>
            </a:prstGeom>
            <a:noFill/>
            <a:ln w="19050">
              <a:solidFill>
                <a:srgbClr val="9797FF"/>
              </a:solidFill>
              <a:round/>
              <a:headEnd/>
              <a:tailEnd/>
            </a:ln>
            <a:effectLst/>
          </p:spPr>
          <p:txBody>
            <a:bodyPr>
              <a:prstTxWarp prst="textNoShape">
                <a:avLst/>
              </a:prstTxWarp>
            </a:bodyPr>
            <a:lstStyle/>
            <a:p>
              <a:pPr algn="l"/>
              <a:endParaRPr lang="en-US" sz="900" dirty="0">
                <a:solidFill>
                  <a:srgbClr val="000000"/>
                </a:solidFill>
                <a:latin typeface="Helvetica"/>
                <a:ea typeface="ＭＳ Ｐゴシック" charset="0"/>
                <a:cs typeface="Helvetica"/>
              </a:endParaRPr>
            </a:p>
          </p:txBody>
        </p:sp>
        <p:sp>
          <p:nvSpPr>
            <p:cNvPr id="175" name="Line 56"/>
            <p:cNvSpPr>
              <a:spLocks noChangeShapeType="1"/>
            </p:cNvSpPr>
            <p:nvPr/>
          </p:nvSpPr>
          <p:spPr bwMode="auto">
            <a:xfrm rot="20894379">
              <a:off x="4706578" y="3019597"/>
              <a:ext cx="604122" cy="160983"/>
            </a:xfrm>
            <a:prstGeom prst="line">
              <a:avLst/>
            </a:prstGeom>
            <a:noFill/>
            <a:ln w="19050">
              <a:solidFill>
                <a:srgbClr val="9797FF"/>
              </a:solidFill>
              <a:round/>
              <a:headEnd/>
              <a:tailEnd/>
            </a:ln>
            <a:effectLst/>
          </p:spPr>
          <p:txBody>
            <a:bodyPr>
              <a:prstTxWarp prst="textNoShape">
                <a:avLst/>
              </a:prstTxWarp>
            </a:bodyPr>
            <a:lstStyle/>
            <a:p>
              <a:pPr algn="l"/>
              <a:endParaRPr lang="en-US" sz="900" dirty="0">
                <a:solidFill>
                  <a:srgbClr val="000000"/>
                </a:solidFill>
                <a:latin typeface="Helvetica"/>
                <a:ea typeface="ＭＳ Ｐゴシック" charset="0"/>
                <a:cs typeface="Helvetica"/>
              </a:endParaRPr>
            </a:p>
          </p:txBody>
        </p:sp>
        <p:sp>
          <p:nvSpPr>
            <p:cNvPr id="176" name="Line 60"/>
            <p:cNvSpPr>
              <a:spLocks noChangeShapeType="1"/>
            </p:cNvSpPr>
            <p:nvPr/>
          </p:nvSpPr>
          <p:spPr bwMode="auto">
            <a:xfrm rot="20332768">
              <a:off x="4880265" y="2804343"/>
              <a:ext cx="264866" cy="10413"/>
            </a:xfrm>
            <a:prstGeom prst="line">
              <a:avLst/>
            </a:prstGeom>
            <a:noFill/>
            <a:ln w="19050">
              <a:solidFill>
                <a:srgbClr val="00FFFF"/>
              </a:solidFill>
              <a:round/>
              <a:headEnd/>
              <a:tailEnd/>
            </a:ln>
            <a:effectLst/>
          </p:spPr>
          <p:txBody>
            <a:bodyPr>
              <a:prstTxWarp prst="textNoShape">
                <a:avLst/>
              </a:prstTxWarp>
            </a:bodyPr>
            <a:lstStyle/>
            <a:p>
              <a:pPr algn="l"/>
              <a:endParaRPr lang="en-US" sz="900" dirty="0">
                <a:solidFill>
                  <a:srgbClr val="000000"/>
                </a:solidFill>
                <a:latin typeface="Helvetica"/>
                <a:ea typeface="ＭＳ Ｐゴシック" charset="0"/>
                <a:cs typeface="Helvetica"/>
              </a:endParaRPr>
            </a:p>
          </p:txBody>
        </p:sp>
        <p:sp>
          <p:nvSpPr>
            <p:cNvPr id="177" name="Line 69"/>
            <p:cNvSpPr>
              <a:spLocks noChangeShapeType="1"/>
            </p:cNvSpPr>
            <p:nvPr/>
          </p:nvSpPr>
          <p:spPr bwMode="auto">
            <a:xfrm rot="16086" flipH="1" flipV="1">
              <a:off x="4660016" y="3227920"/>
              <a:ext cx="56018" cy="84737"/>
            </a:xfrm>
            <a:prstGeom prst="line">
              <a:avLst/>
            </a:prstGeom>
            <a:noFill/>
            <a:ln w="19050">
              <a:solidFill>
                <a:schemeClr val="tx1">
                  <a:lumMod val="50000"/>
                  <a:lumOff val="50000"/>
                </a:schemeClr>
              </a:solidFill>
              <a:round/>
              <a:headEnd/>
              <a:tailEnd/>
            </a:ln>
            <a:effectLst/>
          </p:spPr>
          <p:txBody>
            <a:bodyPr>
              <a:prstTxWarp prst="textNoShape">
                <a:avLst/>
              </a:prstTxWarp>
            </a:bodyPr>
            <a:lstStyle/>
            <a:p>
              <a:pPr algn="l"/>
              <a:endParaRPr lang="en-US" sz="900" dirty="0">
                <a:solidFill>
                  <a:srgbClr val="000000"/>
                </a:solidFill>
                <a:latin typeface="Helvetica"/>
                <a:ea typeface="ＭＳ Ｐゴシック" charset="0"/>
                <a:cs typeface="Helvetica"/>
              </a:endParaRPr>
            </a:p>
          </p:txBody>
        </p:sp>
        <p:sp>
          <p:nvSpPr>
            <p:cNvPr id="178" name="Line 102"/>
            <p:cNvSpPr>
              <a:spLocks noChangeShapeType="1"/>
            </p:cNvSpPr>
            <p:nvPr/>
          </p:nvSpPr>
          <p:spPr bwMode="auto">
            <a:xfrm rot="20332768" flipH="1">
              <a:off x="4830262" y="2507766"/>
              <a:ext cx="148162" cy="90546"/>
            </a:xfrm>
            <a:prstGeom prst="line">
              <a:avLst/>
            </a:prstGeom>
            <a:noFill/>
            <a:ln w="19050">
              <a:solidFill>
                <a:srgbClr val="FF0000"/>
              </a:solidFill>
              <a:round/>
              <a:headEnd/>
              <a:tailEnd/>
            </a:ln>
            <a:effectLst/>
          </p:spPr>
          <p:txBody>
            <a:bodyPr>
              <a:prstTxWarp prst="textNoShape">
                <a:avLst/>
              </a:prstTxWarp>
            </a:bodyPr>
            <a:lstStyle/>
            <a:p>
              <a:pPr algn="l"/>
              <a:endParaRPr lang="en-US" sz="900" dirty="0">
                <a:solidFill>
                  <a:srgbClr val="000000"/>
                </a:solidFill>
                <a:latin typeface="Helvetica"/>
                <a:ea typeface="ＭＳ Ｐゴシック" charset="0"/>
                <a:cs typeface="Helvetica"/>
              </a:endParaRPr>
            </a:p>
          </p:txBody>
        </p:sp>
        <p:sp>
          <p:nvSpPr>
            <p:cNvPr id="179" name="Isosceles Triangle 178"/>
            <p:cNvSpPr/>
            <p:nvPr/>
          </p:nvSpPr>
          <p:spPr>
            <a:xfrm rot="19904672">
              <a:off x="4541632" y="3335747"/>
              <a:ext cx="754318" cy="828419"/>
            </a:xfrm>
            <a:prstGeom prst="triangle">
              <a:avLst>
                <a:gd name="adj" fmla="val 54872"/>
              </a:avLst>
            </a:prstGeom>
            <a:solidFill>
              <a:srgbClr val="A0BF61"/>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endParaRPr lang="en-US" sz="1600" dirty="0">
                <a:solidFill>
                  <a:prstClr val="black"/>
                </a:solidFill>
                <a:latin typeface="Helvetica"/>
              </a:endParaRPr>
            </a:p>
          </p:txBody>
        </p:sp>
        <p:sp>
          <p:nvSpPr>
            <p:cNvPr id="180" name="Isosceles Triangle 179"/>
            <p:cNvSpPr/>
            <p:nvPr/>
          </p:nvSpPr>
          <p:spPr>
            <a:xfrm rot="16362062">
              <a:off x="5193980" y="2840601"/>
              <a:ext cx="85794" cy="544811"/>
            </a:xfrm>
            <a:prstGeom prst="triangle">
              <a:avLst>
                <a:gd name="adj" fmla="val 52253"/>
              </a:avLst>
            </a:prstGeom>
            <a:solidFill>
              <a:srgbClr val="9797FF"/>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endParaRPr lang="en-US" sz="1600" dirty="0">
                <a:solidFill>
                  <a:prstClr val="black"/>
                </a:solidFill>
                <a:latin typeface="Helvetica"/>
              </a:endParaRPr>
            </a:p>
          </p:txBody>
        </p:sp>
        <p:sp>
          <p:nvSpPr>
            <p:cNvPr id="181" name="Isosceles Triangle 180"/>
            <p:cNvSpPr/>
            <p:nvPr/>
          </p:nvSpPr>
          <p:spPr>
            <a:xfrm rot="15777332">
              <a:off x="5184455" y="2742176"/>
              <a:ext cx="85794" cy="544811"/>
            </a:xfrm>
            <a:prstGeom prst="triangle">
              <a:avLst>
                <a:gd name="adj" fmla="val 52253"/>
              </a:avLst>
            </a:prstGeom>
            <a:solidFill>
              <a:srgbClr val="9797FF"/>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endParaRPr lang="en-US" sz="1600" dirty="0">
                <a:solidFill>
                  <a:prstClr val="black"/>
                </a:solidFill>
                <a:latin typeface="Helvetica"/>
              </a:endParaRPr>
            </a:p>
          </p:txBody>
        </p:sp>
        <p:sp>
          <p:nvSpPr>
            <p:cNvPr id="182" name="Isosceles Triangle 181"/>
            <p:cNvSpPr/>
            <p:nvPr/>
          </p:nvSpPr>
          <p:spPr>
            <a:xfrm rot="15025302">
              <a:off x="5160271" y="2426184"/>
              <a:ext cx="137874" cy="619924"/>
            </a:xfrm>
            <a:prstGeom prst="triangle">
              <a:avLst>
                <a:gd name="adj" fmla="val 52253"/>
              </a:avLst>
            </a:prstGeom>
            <a:solidFill>
              <a:srgbClr val="00FFFF"/>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endParaRPr lang="en-US" sz="1600" dirty="0">
                <a:solidFill>
                  <a:prstClr val="black"/>
                </a:solidFill>
                <a:latin typeface="Helvetica"/>
              </a:endParaRPr>
            </a:p>
          </p:txBody>
        </p:sp>
        <p:sp>
          <p:nvSpPr>
            <p:cNvPr id="183" name="Isosceles Triangle 182"/>
            <p:cNvSpPr/>
            <p:nvPr/>
          </p:nvSpPr>
          <p:spPr>
            <a:xfrm rot="12567739">
              <a:off x="4434615" y="1951600"/>
              <a:ext cx="1108073" cy="625307"/>
            </a:xfrm>
            <a:prstGeom prst="triangle">
              <a:avLst>
                <a:gd name="adj" fmla="val 43930"/>
              </a:avLst>
            </a:prstGeom>
            <a:solidFill>
              <a:srgbClr val="FF0000"/>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endParaRPr lang="en-US" sz="1600" dirty="0">
                <a:solidFill>
                  <a:prstClr val="black"/>
                </a:solidFill>
                <a:latin typeface="Helvetica"/>
              </a:endParaRPr>
            </a:p>
          </p:txBody>
        </p:sp>
        <p:grpSp>
          <p:nvGrpSpPr>
            <p:cNvPr id="184" name="Group 183"/>
            <p:cNvGrpSpPr/>
            <p:nvPr/>
          </p:nvGrpSpPr>
          <p:grpSpPr>
            <a:xfrm>
              <a:off x="4744886" y="3213625"/>
              <a:ext cx="772524" cy="581295"/>
              <a:chOff x="1686401" y="3199662"/>
              <a:chExt cx="772524" cy="581295"/>
            </a:xfrm>
          </p:grpSpPr>
          <p:sp>
            <p:nvSpPr>
              <p:cNvPr id="185" name="Line 94"/>
              <p:cNvSpPr>
                <a:spLocks noChangeShapeType="1"/>
              </p:cNvSpPr>
              <p:nvPr/>
            </p:nvSpPr>
            <p:spPr bwMode="auto">
              <a:xfrm rot="21116404">
                <a:off x="1686401" y="3199662"/>
                <a:ext cx="532802" cy="98543"/>
              </a:xfrm>
              <a:prstGeom prst="line">
                <a:avLst/>
              </a:prstGeom>
              <a:noFill/>
              <a:ln w="19050">
                <a:solidFill>
                  <a:srgbClr val="FF9900"/>
                </a:solidFill>
                <a:round/>
                <a:headEnd/>
                <a:tailEnd/>
              </a:ln>
              <a:effectLst/>
            </p:spPr>
            <p:txBody>
              <a:bodyPr>
                <a:prstTxWarp prst="textNoShape">
                  <a:avLst/>
                </a:prstTxWarp>
              </a:bodyPr>
              <a:lstStyle/>
              <a:p>
                <a:pPr algn="l"/>
                <a:endParaRPr lang="en-US" sz="900" dirty="0">
                  <a:solidFill>
                    <a:srgbClr val="000000"/>
                  </a:solidFill>
                  <a:latin typeface="Helvetica"/>
                  <a:ea typeface="ＭＳ Ｐゴシック" charset="0"/>
                  <a:cs typeface="Helvetica"/>
                </a:endParaRPr>
              </a:p>
            </p:txBody>
          </p:sp>
          <p:sp>
            <p:nvSpPr>
              <p:cNvPr id="186" name="Isosceles Triangle 185"/>
              <p:cNvSpPr/>
              <p:nvPr/>
            </p:nvSpPr>
            <p:spPr>
              <a:xfrm rot="16621166">
                <a:off x="2062511" y="3067655"/>
                <a:ext cx="248018" cy="544811"/>
              </a:xfrm>
              <a:prstGeom prst="triangle">
                <a:avLst>
                  <a:gd name="adj" fmla="val 75307"/>
                </a:avLst>
              </a:prstGeom>
              <a:solidFill>
                <a:srgbClr val="FF9900"/>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endParaRPr lang="en-US" sz="1600" dirty="0">
                  <a:solidFill>
                    <a:prstClr val="black"/>
                  </a:solidFill>
                  <a:latin typeface="Helvetica"/>
                </a:endParaRPr>
              </a:p>
            </p:txBody>
          </p:sp>
          <p:sp>
            <p:nvSpPr>
              <p:cNvPr id="187" name="Line 93"/>
              <p:cNvSpPr>
                <a:spLocks noChangeShapeType="1"/>
              </p:cNvSpPr>
              <p:nvPr/>
            </p:nvSpPr>
            <p:spPr bwMode="auto">
              <a:xfrm rot="21430762">
                <a:off x="1687832" y="3216958"/>
                <a:ext cx="738811" cy="366968"/>
              </a:xfrm>
              <a:prstGeom prst="line">
                <a:avLst/>
              </a:prstGeom>
              <a:noFill/>
              <a:ln w="19050">
                <a:solidFill>
                  <a:srgbClr val="FF9900"/>
                </a:solidFill>
                <a:round/>
                <a:headEnd/>
                <a:tailEnd/>
              </a:ln>
              <a:effectLst/>
            </p:spPr>
            <p:txBody>
              <a:bodyPr>
                <a:prstTxWarp prst="textNoShape">
                  <a:avLst/>
                </a:prstTxWarp>
              </a:bodyPr>
              <a:lstStyle/>
              <a:p>
                <a:pPr algn="l"/>
                <a:endParaRPr lang="en-US" sz="900" dirty="0">
                  <a:solidFill>
                    <a:srgbClr val="000000"/>
                  </a:solidFill>
                  <a:latin typeface="Helvetica"/>
                  <a:ea typeface="ＭＳ Ｐゴシック" charset="0"/>
                  <a:cs typeface="Helvetica"/>
                </a:endParaRPr>
              </a:p>
            </p:txBody>
          </p:sp>
          <p:sp>
            <p:nvSpPr>
              <p:cNvPr id="188" name="Line 93"/>
              <p:cNvSpPr>
                <a:spLocks noChangeShapeType="1"/>
              </p:cNvSpPr>
              <p:nvPr/>
            </p:nvSpPr>
            <p:spPr bwMode="auto">
              <a:xfrm rot="21430762">
                <a:off x="1749130" y="3248527"/>
                <a:ext cx="613041" cy="532430"/>
              </a:xfrm>
              <a:prstGeom prst="line">
                <a:avLst/>
              </a:prstGeom>
              <a:noFill/>
              <a:ln w="19050">
                <a:solidFill>
                  <a:srgbClr val="FF9900"/>
                </a:solidFill>
                <a:round/>
                <a:headEnd/>
                <a:tailEnd/>
              </a:ln>
              <a:effectLst/>
            </p:spPr>
            <p:txBody>
              <a:bodyPr>
                <a:prstTxWarp prst="textNoShape">
                  <a:avLst/>
                </a:prstTxWarp>
              </a:bodyPr>
              <a:lstStyle/>
              <a:p>
                <a:pPr algn="l"/>
                <a:endParaRPr lang="en-US" sz="900" dirty="0">
                  <a:solidFill>
                    <a:srgbClr val="000000"/>
                  </a:solidFill>
                  <a:latin typeface="Helvetica"/>
                  <a:ea typeface="ＭＳ Ｐゴシック" charset="0"/>
                  <a:cs typeface="Helvetica"/>
                </a:endParaRPr>
              </a:p>
            </p:txBody>
          </p:sp>
          <p:sp>
            <p:nvSpPr>
              <p:cNvPr id="189" name="Line 93"/>
              <p:cNvSpPr>
                <a:spLocks noChangeShapeType="1"/>
              </p:cNvSpPr>
              <p:nvPr/>
            </p:nvSpPr>
            <p:spPr bwMode="auto">
              <a:xfrm rot="21430762">
                <a:off x="1911023" y="3325271"/>
                <a:ext cx="464204" cy="385259"/>
              </a:xfrm>
              <a:prstGeom prst="line">
                <a:avLst/>
              </a:prstGeom>
              <a:noFill/>
              <a:ln w="19050">
                <a:solidFill>
                  <a:srgbClr val="FF9900"/>
                </a:solidFill>
                <a:round/>
                <a:headEnd/>
                <a:tailEnd/>
              </a:ln>
              <a:effectLst/>
            </p:spPr>
            <p:txBody>
              <a:bodyPr>
                <a:prstTxWarp prst="textNoShape">
                  <a:avLst/>
                </a:prstTxWarp>
              </a:bodyPr>
              <a:lstStyle/>
              <a:p>
                <a:pPr algn="l"/>
                <a:endParaRPr lang="en-US" sz="900" dirty="0">
                  <a:solidFill>
                    <a:srgbClr val="000000"/>
                  </a:solidFill>
                  <a:latin typeface="Helvetica"/>
                  <a:ea typeface="ＭＳ Ｐゴシック" charset="0"/>
                  <a:cs typeface="Helvetica"/>
                </a:endParaRPr>
              </a:p>
            </p:txBody>
          </p:sp>
          <p:sp>
            <p:nvSpPr>
              <p:cNvPr id="190" name="Line 93"/>
              <p:cNvSpPr>
                <a:spLocks noChangeShapeType="1"/>
              </p:cNvSpPr>
              <p:nvPr/>
            </p:nvSpPr>
            <p:spPr bwMode="auto">
              <a:xfrm rot="21430762">
                <a:off x="2088559" y="3404592"/>
                <a:ext cx="312409" cy="238615"/>
              </a:xfrm>
              <a:prstGeom prst="line">
                <a:avLst/>
              </a:prstGeom>
              <a:noFill/>
              <a:ln w="19050">
                <a:solidFill>
                  <a:srgbClr val="FF9900"/>
                </a:solidFill>
                <a:round/>
                <a:headEnd/>
                <a:tailEnd/>
              </a:ln>
              <a:effectLst/>
            </p:spPr>
            <p:txBody>
              <a:bodyPr>
                <a:prstTxWarp prst="textNoShape">
                  <a:avLst/>
                </a:prstTxWarp>
              </a:bodyPr>
              <a:lstStyle/>
              <a:p>
                <a:pPr algn="l"/>
                <a:endParaRPr lang="en-US" sz="900" dirty="0">
                  <a:solidFill>
                    <a:srgbClr val="000000"/>
                  </a:solidFill>
                  <a:latin typeface="Helvetica"/>
                  <a:ea typeface="ＭＳ Ｐゴシック" charset="0"/>
                  <a:cs typeface="Helvetica"/>
                </a:endParaRPr>
              </a:p>
            </p:txBody>
          </p:sp>
        </p:grpSp>
      </p:grpSp>
    </p:spTree>
    <p:extLst>
      <p:ext uri="{BB962C8B-B14F-4D97-AF65-F5344CB8AC3E}">
        <p14:creationId xmlns:p14="http://schemas.microsoft.com/office/powerpoint/2010/main" val="1667772325"/>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srcRect l="33193" t="50835" r="34734" b="12582"/>
          <a:stretch/>
        </p:blipFill>
        <p:spPr>
          <a:xfrm rot="10800000">
            <a:off x="217238" y="1129202"/>
            <a:ext cx="1572294" cy="1189409"/>
          </a:xfrm>
          <a:prstGeom prst="rect">
            <a:avLst/>
          </a:prstGeom>
        </p:spPr>
      </p:pic>
      <p:pic>
        <p:nvPicPr>
          <p:cNvPr id="12" name="Picture 2"/>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sharpenSoften amount="50000"/>
                    </a14:imgEffect>
                  </a14:imgLayer>
                </a14:imgProps>
              </a:ext>
            </a:extLst>
          </a:blip>
          <a:srcRect l="33557" t="62869" r="52996" b="23047"/>
          <a:stretch/>
        </p:blipFill>
        <p:spPr bwMode="auto">
          <a:xfrm>
            <a:off x="230531" y="4466551"/>
            <a:ext cx="1437263" cy="1280251"/>
          </a:xfrm>
          <a:prstGeom prst="rect">
            <a:avLst/>
          </a:prstGeom>
          <a:noFill/>
          <a:ln w="9525">
            <a:noFill/>
            <a:miter lim="800000"/>
            <a:headEnd/>
            <a:tailEnd/>
          </a:ln>
          <a:effectLst/>
        </p:spPr>
      </p:pic>
      <p:pic>
        <p:nvPicPr>
          <p:cNvPr id="13" name="Picture 34" descr="1235"/>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bright="40000" contrast="40000"/>
                    </a14:imgEffect>
                  </a14:imgLayer>
                </a14:imgProps>
              </a:ext>
            </a:extLst>
          </a:blip>
          <a:srcRect t="46581" r="22411" b="13461"/>
          <a:stretch>
            <a:fillRect/>
          </a:stretch>
        </p:blipFill>
        <p:spPr bwMode="auto">
          <a:xfrm>
            <a:off x="1394082" y="5217840"/>
            <a:ext cx="1691470" cy="1273910"/>
          </a:xfrm>
          <a:prstGeom prst="rect">
            <a:avLst/>
          </a:prstGeom>
          <a:noFill/>
          <a:ln w="9525">
            <a:noFill/>
            <a:miter lim="800000"/>
            <a:headEnd/>
            <a:tailEnd/>
          </a:ln>
          <a:effectLst/>
        </p:spPr>
      </p:pic>
      <p:pic>
        <p:nvPicPr>
          <p:cNvPr id="14" name="Picture 35" descr="1235"/>
          <p:cNvPicPr>
            <a:picLocks noChangeAspect="1" noChangeArrowheads="1"/>
          </p:cNvPicPr>
          <p:nvPr/>
        </p:nvPicPr>
        <p:blipFill>
          <a:blip r:embed="rId6" cstate="print">
            <a:extLst>
              <a:ext uri="{BEBA8EAE-BF5A-486C-A8C5-ECC9F3942E4B}">
                <a14:imgProps xmlns:a14="http://schemas.microsoft.com/office/drawing/2010/main">
                  <a14:imgLayer r:embed="rId8">
                    <a14:imgEffect>
                      <a14:brightnessContrast bright="40000" contrast="40000"/>
                    </a14:imgEffect>
                  </a14:imgLayer>
                </a14:imgProps>
              </a:ext>
            </a:extLst>
          </a:blip>
          <a:srcRect r="24448" b="60684"/>
          <a:stretch>
            <a:fillRect/>
          </a:stretch>
        </p:blipFill>
        <p:spPr bwMode="auto">
          <a:xfrm>
            <a:off x="1262204" y="1920283"/>
            <a:ext cx="1804706" cy="1279572"/>
          </a:xfrm>
          <a:prstGeom prst="rect">
            <a:avLst/>
          </a:prstGeom>
          <a:noFill/>
          <a:ln w="9525">
            <a:noFill/>
            <a:miter lim="800000"/>
            <a:headEnd/>
            <a:tailEnd/>
          </a:ln>
          <a:effectLst/>
        </p:spPr>
      </p:pic>
      <p:pic>
        <p:nvPicPr>
          <p:cNvPr id="15" name="Picture 47" descr="1323"/>
          <p:cNvPicPr>
            <a:picLocks noChangeAspect="1" noChangeArrowheads="1"/>
          </p:cNvPicPr>
          <p:nvPr/>
        </p:nvPicPr>
        <p:blipFill>
          <a:blip r:embed="rId9" cstate="print">
            <a:extLst>
              <a:ext uri="{BEBA8EAE-BF5A-486C-A8C5-ECC9F3942E4B}">
                <a14:imgProps xmlns:a14="http://schemas.microsoft.com/office/drawing/2010/main">
                  <a14:imgLayer r:embed="rId10">
                    <a14:imgEffect>
                      <a14:brightnessContrast bright="40000" contrast="40000"/>
                    </a14:imgEffect>
                  </a14:imgLayer>
                </a14:imgProps>
              </a:ext>
            </a:extLst>
          </a:blip>
          <a:srcRect l="49780" b="18605"/>
          <a:stretch>
            <a:fillRect/>
          </a:stretch>
        </p:blipFill>
        <p:spPr bwMode="auto">
          <a:xfrm>
            <a:off x="2644522" y="4415871"/>
            <a:ext cx="1691470" cy="1273910"/>
          </a:xfrm>
          <a:prstGeom prst="rect">
            <a:avLst/>
          </a:prstGeom>
          <a:noFill/>
          <a:ln w="9525">
            <a:noFill/>
            <a:miter lim="800000"/>
            <a:headEnd/>
            <a:tailEnd/>
          </a:ln>
          <a:effectLst/>
        </p:spPr>
      </p:pic>
      <p:pic>
        <p:nvPicPr>
          <p:cNvPr id="16" name="Picture 52"/>
          <p:cNvPicPr>
            <a:picLocks noChangeAspect="1" noChangeArrowheads="1"/>
          </p:cNvPicPr>
          <p:nvPr/>
        </p:nvPicPr>
        <p:blipFill>
          <a:blip r:embed="rId11" cstate="print">
            <a:extLst>
              <a:ext uri="{BEBA8EAE-BF5A-486C-A8C5-ECC9F3942E4B}">
                <a14:imgProps xmlns:a14="http://schemas.microsoft.com/office/drawing/2010/main">
                  <a14:imgLayer r:embed="rId12">
                    <a14:imgEffect>
                      <a14:brightnessContrast bright="40000" contrast="40000"/>
                    </a14:imgEffect>
                  </a14:imgLayer>
                </a14:imgProps>
              </a:ext>
            </a:extLst>
          </a:blip>
          <a:srcRect/>
          <a:stretch>
            <a:fillRect/>
          </a:stretch>
        </p:blipFill>
        <p:spPr bwMode="auto">
          <a:xfrm>
            <a:off x="2727186" y="1042070"/>
            <a:ext cx="1800460" cy="1299389"/>
          </a:xfrm>
          <a:prstGeom prst="rect">
            <a:avLst/>
          </a:prstGeom>
          <a:noFill/>
          <a:ln w="9525">
            <a:noFill/>
            <a:miter lim="800000"/>
            <a:headEnd/>
            <a:tailEnd/>
          </a:ln>
          <a:effectLst/>
        </p:spPr>
      </p:pic>
      <p:graphicFrame>
        <p:nvGraphicFramePr>
          <p:cNvPr id="4" name="Object 48"/>
          <p:cNvGraphicFramePr>
            <a:graphicFrameLocks noChangeAspect="1"/>
          </p:cNvGraphicFramePr>
          <p:nvPr>
            <p:extLst>
              <p:ext uri="{D42A27DB-BD31-4B8C-83A1-F6EECF244321}">
                <p14:modId xmlns:p14="http://schemas.microsoft.com/office/powerpoint/2010/main" val="295604388"/>
              </p:ext>
            </p:extLst>
          </p:nvPr>
        </p:nvGraphicFramePr>
        <p:xfrm>
          <a:off x="4340908" y="5308491"/>
          <a:ext cx="1187515" cy="1197329"/>
        </p:xfrm>
        <a:graphic>
          <a:graphicData uri="http://schemas.openxmlformats.org/presentationml/2006/ole">
            <mc:AlternateContent xmlns:mc="http://schemas.openxmlformats.org/markup-compatibility/2006">
              <mc:Choice xmlns:v="urn:schemas-microsoft-com:vml" Requires="v">
                <p:oleObj spid="_x0000_s1061" name="Image" r:id="rId13" imgW="1536508" imgH="1549206" progId="">
                  <p:embed/>
                </p:oleObj>
              </mc:Choice>
              <mc:Fallback>
                <p:oleObj name="Image" r:id="rId13" imgW="1536508" imgH="1549206" progId="">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340908" y="5308491"/>
                        <a:ext cx="1187515" cy="1197329"/>
                      </a:xfrm>
                      <a:prstGeom prst="rect">
                        <a:avLst/>
                      </a:prstGeom>
                      <a:noFill/>
                      <a:ln>
                        <a:noFill/>
                      </a:ln>
                      <a:effectLst/>
                      <a:extLst/>
                    </p:spPr>
                  </p:pic>
                </p:oleObj>
              </mc:Fallback>
            </mc:AlternateContent>
          </a:graphicData>
        </a:graphic>
      </p:graphicFrame>
      <p:graphicFrame>
        <p:nvGraphicFramePr>
          <p:cNvPr id="5" name="Object 62"/>
          <p:cNvGraphicFramePr>
            <a:graphicFrameLocks noChangeAspect="1"/>
          </p:cNvGraphicFramePr>
          <p:nvPr>
            <p:extLst>
              <p:ext uri="{D42A27DB-BD31-4B8C-83A1-F6EECF244321}">
                <p14:modId xmlns:p14="http://schemas.microsoft.com/office/powerpoint/2010/main" val="1433419845"/>
              </p:ext>
            </p:extLst>
          </p:nvPr>
        </p:nvGraphicFramePr>
        <p:xfrm>
          <a:off x="4280906" y="2034104"/>
          <a:ext cx="1562100" cy="1543050"/>
        </p:xfrm>
        <a:graphic>
          <a:graphicData uri="http://schemas.openxmlformats.org/presentationml/2006/ole">
            <mc:AlternateContent xmlns:mc="http://schemas.openxmlformats.org/markup-compatibility/2006">
              <mc:Choice xmlns:v="urn:schemas-microsoft-com:vml" Requires="v">
                <p:oleObj spid="_x0000_s1062" name="Image" r:id="rId15" imgW="3174603" imgH="3136508" progId="">
                  <p:embed/>
                </p:oleObj>
              </mc:Choice>
              <mc:Fallback>
                <p:oleObj name="Image" r:id="rId15" imgW="3174603" imgH="3136508" progId="">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280906" y="2034104"/>
                        <a:ext cx="1562100" cy="154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pic>
        <p:nvPicPr>
          <p:cNvPr id="19" name="Picture 18" descr="Untitled.png"/>
          <p:cNvPicPr>
            <a:picLocks noChangeAspect="1"/>
          </p:cNvPicPr>
          <p:nvPr/>
        </p:nvPicPr>
        <p:blipFill rotWithShape="1">
          <a:blip r:embed="rId17">
            <a:extLst>
              <a:ext uri="{BEBA8EAE-BF5A-486C-A8C5-ECC9F3942E4B}">
                <a14:imgProps xmlns:a14="http://schemas.microsoft.com/office/drawing/2010/main">
                  <a14:imgLayer r:embed="rId18">
                    <a14:imgEffect>
                      <a14:brightnessContrast bright="40000" contrast="40000"/>
                    </a14:imgEffect>
                  </a14:imgLayer>
                </a14:imgProps>
              </a:ext>
              <a:ext uri="{28A0092B-C50C-407E-A947-70E740481C1C}">
                <a14:useLocalDpi xmlns:a14="http://schemas.microsoft.com/office/drawing/2010/main" val="0"/>
              </a:ext>
            </a:extLst>
          </a:blip>
          <a:srcRect r="51703"/>
          <a:stretch/>
        </p:blipFill>
        <p:spPr>
          <a:xfrm>
            <a:off x="5474454" y="1036634"/>
            <a:ext cx="1772264" cy="1219119"/>
          </a:xfrm>
          <a:prstGeom prst="rect">
            <a:avLst/>
          </a:prstGeom>
        </p:spPr>
      </p:pic>
      <p:pic>
        <p:nvPicPr>
          <p:cNvPr id="20" name="Picture 19" descr="Untitled.png"/>
          <p:cNvPicPr>
            <a:picLocks noChangeAspect="1"/>
          </p:cNvPicPr>
          <p:nvPr/>
        </p:nvPicPr>
        <p:blipFill rotWithShape="1">
          <a:blip r:embed="rId17">
            <a:extLst>
              <a:ext uri="{BEBA8EAE-BF5A-486C-A8C5-ECC9F3942E4B}">
                <a14:imgProps xmlns:a14="http://schemas.microsoft.com/office/drawing/2010/main">
                  <a14:imgLayer r:embed="rId18">
                    <a14:imgEffect>
                      <a14:brightnessContrast bright="40000" contrast="40000"/>
                    </a14:imgEffect>
                  </a14:imgLayer>
                </a14:imgProps>
              </a:ext>
              <a:ext uri="{28A0092B-C50C-407E-A947-70E740481C1C}">
                <a14:useLocalDpi xmlns:a14="http://schemas.microsoft.com/office/drawing/2010/main" val="0"/>
              </a:ext>
            </a:extLst>
          </a:blip>
          <a:srcRect l="55002"/>
          <a:stretch/>
        </p:blipFill>
        <p:spPr>
          <a:xfrm>
            <a:off x="5428812" y="4364323"/>
            <a:ext cx="1651238" cy="1219119"/>
          </a:xfrm>
          <a:prstGeom prst="rect">
            <a:avLst/>
          </a:prstGeom>
        </p:spPr>
      </p:pic>
      <p:pic>
        <p:nvPicPr>
          <p:cNvPr id="17" name="Picture 26"/>
          <p:cNvPicPr>
            <a:picLocks noChangeAspect="1" noChangeArrowheads="1"/>
          </p:cNvPicPr>
          <p:nvPr/>
        </p:nvPicPr>
        <p:blipFill>
          <a:blip r:embed="rId19" cstate="print">
            <a:extLst>
              <a:ext uri="{BEBA8EAE-BF5A-486C-A8C5-ECC9F3942E4B}">
                <a14:imgProps xmlns:a14="http://schemas.microsoft.com/office/drawing/2010/main">
                  <a14:imgLayer r:embed="rId20">
                    <a14:imgEffect>
                      <a14:brightnessContrast bright="40000" contrast="40000"/>
                    </a14:imgEffect>
                  </a14:imgLayer>
                </a14:imgProps>
              </a:ext>
            </a:extLst>
          </a:blip>
          <a:srcRect/>
          <a:stretch>
            <a:fillRect/>
          </a:stretch>
        </p:blipFill>
        <p:spPr bwMode="auto">
          <a:xfrm>
            <a:off x="6740790" y="1836917"/>
            <a:ext cx="1704975" cy="1263887"/>
          </a:xfrm>
          <a:prstGeom prst="rect">
            <a:avLst/>
          </a:prstGeom>
          <a:noFill/>
          <a:ln w="9525">
            <a:noFill/>
            <a:miter lim="800000"/>
            <a:headEnd/>
            <a:tailEnd/>
          </a:ln>
          <a:effectLst/>
        </p:spPr>
      </p:pic>
      <p:pic>
        <p:nvPicPr>
          <p:cNvPr id="18" name="Picture 27"/>
          <p:cNvPicPr>
            <a:picLocks noChangeAspect="1" noChangeArrowheads="1"/>
          </p:cNvPicPr>
          <p:nvPr/>
        </p:nvPicPr>
        <p:blipFill>
          <a:blip r:embed="rId21" cstate="print">
            <a:extLst>
              <a:ext uri="{BEBA8EAE-BF5A-486C-A8C5-ECC9F3942E4B}">
                <a14:imgProps xmlns:a14="http://schemas.microsoft.com/office/drawing/2010/main">
                  <a14:imgLayer r:embed="rId22">
                    <a14:imgEffect>
                      <a14:brightnessContrast bright="40000" contrast="40000"/>
                    </a14:imgEffect>
                  </a14:imgLayer>
                </a14:imgProps>
              </a:ext>
            </a:extLst>
          </a:blip>
          <a:srcRect b="2495"/>
          <a:stretch>
            <a:fillRect/>
          </a:stretch>
        </p:blipFill>
        <p:spPr bwMode="auto">
          <a:xfrm flipH="1">
            <a:off x="6574269" y="5236344"/>
            <a:ext cx="1655494" cy="1249749"/>
          </a:xfrm>
          <a:prstGeom prst="rect">
            <a:avLst/>
          </a:prstGeom>
          <a:noFill/>
          <a:ln w="9525">
            <a:noFill/>
            <a:miter lim="800000"/>
            <a:headEnd/>
            <a:tailEnd/>
          </a:ln>
          <a:effectLst/>
        </p:spPr>
      </p:pic>
      <p:sp>
        <p:nvSpPr>
          <p:cNvPr id="21" name="TextBox 20"/>
          <p:cNvSpPr txBox="1"/>
          <p:nvPr/>
        </p:nvSpPr>
        <p:spPr>
          <a:xfrm>
            <a:off x="544833" y="796934"/>
            <a:ext cx="863099" cy="307777"/>
          </a:xfrm>
          <a:prstGeom prst="rect">
            <a:avLst/>
          </a:prstGeom>
          <a:noFill/>
        </p:spPr>
        <p:txBody>
          <a:bodyPr wrap="none" rtlCol="0">
            <a:spAutoFit/>
          </a:bodyPr>
          <a:lstStyle/>
          <a:p>
            <a:r>
              <a:rPr lang="en-US" sz="1400" b="1" dirty="0" smtClean="0"/>
              <a:t>nucleus</a:t>
            </a:r>
            <a:endParaRPr lang="en-US" sz="1400" b="1" dirty="0"/>
          </a:p>
        </p:txBody>
      </p:sp>
      <p:sp>
        <p:nvSpPr>
          <p:cNvPr id="22" name="TextBox 21"/>
          <p:cNvSpPr txBox="1"/>
          <p:nvPr/>
        </p:nvSpPr>
        <p:spPr>
          <a:xfrm>
            <a:off x="1995020" y="3190714"/>
            <a:ext cx="434071" cy="307777"/>
          </a:xfrm>
          <a:prstGeom prst="rect">
            <a:avLst/>
          </a:prstGeom>
          <a:noFill/>
        </p:spPr>
        <p:txBody>
          <a:bodyPr wrap="none" rtlCol="0">
            <a:spAutoFit/>
          </a:bodyPr>
          <a:lstStyle/>
          <a:p>
            <a:r>
              <a:rPr lang="en-US" sz="1400" b="1" dirty="0" smtClean="0"/>
              <a:t>ER</a:t>
            </a:r>
            <a:endParaRPr lang="en-US" sz="1400" b="1" dirty="0"/>
          </a:p>
        </p:txBody>
      </p:sp>
      <p:sp>
        <p:nvSpPr>
          <p:cNvPr id="23" name="TextBox 22"/>
          <p:cNvSpPr txBox="1"/>
          <p:nvPr/>
        </p:nvSpPr>
        <p:spPr>
          <a:xfrm>
            <a:off x="3265829" y="740623"/>
            <a:ext cx="643413" cy="307777"/>
          </a:xfrm>
          <a:prstGeom prst="rect">
            <a:avLst/>
          </a:prstGeom>
          <a:noFill/>
        </p:spPr>
        <p:txBody>
          <a:bodyPr wrap="none" rtlCol="0">
            <a:spAutoFit/>
          </a:bodyPr>
          <a:lstStyle/>
          <a:p>
            <a:r>
              <a:rPr lang="en-US" sz="1400" b="1" dirty="0" smtClean="0"/>
              <a:t>Golgi</a:t>
            </a:r>
            <a:endParaRPr lang="en-US" sz="1400" b="1" dirty="0"/>
          </a:p>
        </p:txBody>
      </p:sp>
      <p:sp>
        <p:nvSpPr>
          <p:cNvPr id="24" name="TextBox 23"/>
          <p:cNvSpPr txBox="1"/>
          <p:nvPr/>
        </p:nvSpPr>
        <p:spPr>
          <a:xfrm>
            <a:off x="4511102" y="3545323"/>
            <a:ext cx="1018227" cy="307777"/>
          </a:xfrm>
          <a:prstGeom prst="rect">
            <a:avLst/>
          </a:prstGeom>
          <a:noFill/>
        </p:spPr>
        <p:txBody>
          <a:bodyPr wrap="none" rtlCol="0">
            <a:spAutoFit/>
          </a:bodyPr>
          <a:lstStyle/>
          <a:p>
            <a:r>
              <a:rPr lang="en-US" sz="1400" b="1" dirty="0" smtClean="0"/>
              <a:t>lysosome</a:t>
            </a:r>
            <a:endParaRPr lang="en-US" sz="1400" b="1" dirty="0"/>
          </a:p>
        </p:txBody>
      </p:sp>
      <p:sp>
        <p:nvSpPr>
          <p:cNvPr id="25" name="TextBox 24"/>
          <p:cNvSpPr txBox="1"/>
          <p:nvPr/>
        </p:nvSpPr>
        <p:spPr>
          <a:xfrm>
            <a:off x="5666607" y="721669"/>
            <a:ext cx="1197764" cy="307777"/>
          </a:xfrm>
          <a:prstGeom prst="rect">
            <a:avLst/>
          </a:prstGeom>
          <a:noFill/>
        </p:spPr>
        <p:txBody>
          <a:bodyPr wrap="none" rtlCol="0">
            <a:spAutoFit/>
          </a:bodyPr>
          <a:lstStyle/>
          <a:p>
            <a:r>
              <a:rPr lang="en-US" sz="1400" b="1" dirty="0" smtClean="0"/>
              <a:t>peroxisome</a:t>
            </a:r>
            <a:endParaRPr lang="en-US" sz="1400" b="1" dirty="0"/>
          </a:p>
        </p:txBody>
      </p:sp>
      <p:sp>
        <p:nvSpPr>
          <p:cNvPr id="26" name="TextBox 25"/>
          <p:cNvSpPr txBox="1"/>
          <p:nvPr/>
        </p:nvSpPr>
        <p:spPr>
          <a:xfrm>
            <a:off x="6907411" y="3127902"/>
            <a:ext cx="1326004" cy="307777"/>
          </a:xfrm>
          <a:prstGeom prst="rect">
            <a:avLst/>
          </a:prstGeom>
          <a:noFill/>
        </p:spPr>
        <p:txBody>
          <a:bodyPr wrap="none" rtlCol="0">
            <a:spAutoFit/>
          </a:bodyPr>
          <a:lstStyle/>
          <a:p>
            <a:r>
              <a:rPr lang="en-US" sz="1400" b="1" dirty="0" smtClean="0"/>
              <a:t>mitochondria</a:t>
            </a:r>
            <a:endParaRPr lang="en-US" sz="1400" b="1" dirty="0"/>
          </a:p>
        </p:txBody>
      </p:sp>
      <p:sp>
        <p:nvSpPr>
          <p:cNvPr id="27" name="TextBox 26"/>
          <p:cNvSpPr txBox="1"/>
          <p:nvPr/>
        </p:nvSpPr>
        <p:spPr>
          <a:xfrm>
            <a:off x="510462" y="4112171"/>
            <a:ext cx="863099" cy="307777"/>
          </a:xfrm>
          <a:prstGeom prst="rect">
            <a:avLst/>
          </a:prstGeom>
          <a:noFill/>
        </p:spPr>
        <p:txBody>
          <a:bodyPr wrap="none" rtlCol="0">
            <a:spAutoFit/>
          </a:bodyPr>
          <a:lstStyle/>
          <a:p>
            <a:r>
              <a:rPr lang="en-US" sz="1400" b="1" dirty="0" smtClean="0"/>
              <a:t>nucleus</a:t>
            </a:r>
            <a:endParaRPr lang="en-US" sz="1400" b="1" dirty="0"/>
          </a:p>
        </p:txBody>
      </p:sp>
      <p:sp>
        <p:nvSpPr>
          <p:cNvPr id="28" name="TextBox 27"/>
          <p:cNvSpPr txBox="1"/>
          <p:nvPr/>
        </p:nvSpPr>
        <p:spPr>
          <a:xfrm>
            <a:off x="1960649" y="6505951"/>
            <a:ext cx="434071" cy="307777"/>
          </a:xfrm>
          <a:prstGeom prst="rect">
            <a:avLst/>
          </a:prstGeom>
          <a:noFill/>
        </p:spPr>
        <p:txBody>
          <a:bodyPr wrap="none" rtlCol="0">
            <a:spAutoFit/>
          </a:bodyPr>
          <a:lstStyle/>
          <a:p>
            <a:r>
              <a:rPr lang="en-US" sz="1400" b="1" dirty="0" smtClean="0"/>
              <a:t>ER</a:t>
            </a:r>
            <a:endParaRPr lang="en-US" sz="1400" b="1" dirty="0"/>
          </a:p>
        </p:txBody>
      </p:sp>
      <p:sp>
        <p:nvSpPr>
          <p:cNvPr id="29" name="TextBox 28"/>
          <p:cNvSpPr txBox="1"/>
          <p:nvPr/>
        </p:nvSpPr>
        <p:spPr>
          <a:xfrm>
            <a:off x="3231458" y="4055860"/>
            <a:ext cx="643413" cy="307777"/>
          </a:xfrm>
          <a:prstGeom prst="rect">
            <a:avLst/>
          </a:prstGeom>
          <a:noFill/>
        </p:spPr>
        <p:txBody>
          <a:bodyPr wrap="none" rtlCol="0">
            <a:spAutoFit/>
          </a:bodyPr>
          <a:lstStyle/>
          <a:p>
            <a:r>
              <a:rPr lang="en-US" sz="1400" b="1" dirty="0" smtClean="0"/>
              <a:t>Golgi</a:t>
            </a:r>
            <a:endParaRPr lang="en-US" sz="1400" b="1" dirty="0"/>
          </a:p>
        </p:txBody>
      </p:sp>
      <p:sp>
        <p:nvSpPr>
          <p:cNvPr id="30" name="TextBox 29"/>
          <p:cNvSpPr txBox="1"/>
          <p:nvPr/>
        </p:nvSpPr>
        <p:spPr>
          <a:xfrm>
            <a:off x="4521851" y="6547110"/>
            <a:ext cx="853281" cy="307777"/>
          </a:xfrm>
          <a:prstGeom prst="rect">
            <a:avLst/>
          </a:prstGeom>
          <a:noFill/>
        </p:spPr>
        <p:txBody>
          <a:bodyPr wrap="none" rtlCol="0">
            <a:spAutoFit/>
          </a:bodyPr>
          <a:lstStyle/>
          <a:p>
            <a:r>
              <a:rPr lang="en-US" sz="1400" b="1" dirty="0" smtClean="0"/>
              <a:t>vacuole</a:t>
            </a:r>
            <a:endParaRPr lang="en-US" sz="1400" b="1" dirty="0"/>
          </a:p>
        </p:txBody>
      </p:sp>
      <p:sp>
        <p:nvSpPr>
          <p:cNvPr id="31" name="TextBox 30"/>
          <p:cNvSpPr txBox="1"/>
          <p:nvPr/>
        </p:nvSpPr>
        <p:spPr>
          <a:xfrm>
            <a:off x="5632236" y="4036906"/>
            <a:ext cx="1197764" cy="307777"/>
          </a:xfrm>
          <a:prstGeom prst="rect">
            <a:avLst/>
          </a:prstGeom>
          <a:noFill/>
        </p:spPr>
        <p:txBody>
          <a:bodyPr wrap="none" rtlCol="0">
            <a:spAutoFit/>
          </a:bodyPr>
          <a:lstStyle/>
          <a:p>
            <a:r>
              <a:rPr lang="en-US" sz="1400" b="1" dirty="0" smtClean="0"/>
              <a:t>peroxisome</a:t>
            </a:r>
            <a:endParaRPr lang="en-US" sz="1400" b="1" dirty="0"/>
          </a:p>
        </p:txBody>
      </p:sp>
      <p:sp>
        <p:nvSpPr>
          <p:cNvPr id="32" name="TextBox 31"/>
          <p:cNvSpPr txBox="1"/>
          <p:nvPr/>
        </p:nvSpPr>
        <p:spPr>
          <a:xfrm>
            <a:off x="6873040" y="6443139"/>
            <a:ext cx="1326004" cy="307777"/>
          </a:xfrm>
          <a:prstGeom prst="rect">
            <a:avLst/>
          </a:prstGeom>
          <a:noFill/>
        </p:spPr>
        <p:txBody>
          <a:bodyPr wrap="none" rtlCol="0">
            <a:spAutoFit/>
          </a:bodyPr>
          <a:lstStyle/>
          <a:p>
            <a:r>
              <a:rPr lang="en-US" sz="1400" b="1" dirty="0" smtClean="0"/>
              <a:t>mitochondria</a:t>
            </a:r>
            <a:endParaRPr lang="en-US" sz="1400" b="1" dirty="0"/>
          </a:p>
        </p:txBody>
      </p:sp>
      <p:sp>
        <p:nvSpPr>
          <p:cNvPr id="34" name="TextBox 33"/>
          <p:cNvSpPr txBox="1"/>
          <p:nvPr/>
        </p:nvSpPr>
        <p:spPr>
          <a:xfrm>
            <a:off x="7758744" y="4077237"/>
            <a:ext cx="1159292" cy="307777"/>
          </a:xfrm>
          <a:prstGeom prst="rect">
            <a:avLst/>
          </a:prstGeom>
          <a:noFill/>
        </p:spPr>
        <p:txBody>
          <a:bodyPr wrap="none" rtlCol="0">
            <a:spAutoFit/>
          </a:bodyPr>
          <a:lstStyle/>
          <a:p>
            <a:r>
              <a:rPr lang="en-US" sz="1400" b="1" dirty="0" smtClean="0"/>
              <a:t>chloroplast</a:t>
            </a:r>
            <a:endParaRPr lang="en-US" sz="1400" b="1" dirty="0"/>
          </a:p>
        </p:txBody>
      </p:sp>
      <p:pic>
        <p:nvPicPr>
          <p:cNvPr id="35" name="Picture 8"/>
          <p:cNvPicPr>
            <a:picLocks noChangeAspect="1" noChangeArrowheads="1"/>
          </p:cNvPicPr>
          <p:nvPr/>
        </p:nvPicPr>
        <p:blipFill>
          <a:blip r:embed="rId23" cstate="print"/>
          <a:srcRect r="42667" b="12093"/>
          <a:stretch>
            <a:fillRect/>
          </a:stretch>
        </p:blipFill>
        <p:spPr bwMode="auto">
          <a:xfrm>
            <a:off x="7833719" y="4393692"/>
            <a:ext cx="1029187" cy="1130169"/>
          </a:xfrm>
          <a:prstGeom prst="rect">
            <a:avLst/>
          </a:prstGeom>
          <a:noFill/>
          <a:ln w="9525">
            <a:noFill/>
            <a:miter lim="800000"/>
            <a:headEnd/>
            <a:tailEnd/>
          </a:ln>
          <a:effectLst/>
        </p:spPr>
      </p:pic>
      <p:sp>
        <p:nvSpPr>
          <p:cNvPr id="36" name="TextBox 35"/>
          <p:cNvSpPr txBox="1"/>
          <p:nvPr/>
        </p:nvSpPr>
        <p:spPr>
          <a:xfrm>
            <a:off x="0" y="298851"/>
            <a:ext cx="8563161" cy="369332"/>
          </a:xfrm>
          <a:prstGeom prst="rect">
            <a:avLst/>
          </a:prstGeom>
          <a:noFill/>
        </p:spPr>
        <p:txBody>
          <a:bodyPr wrap="none" rtlCol="0">
            <a:spAutoFit/>
          </a:bodyPr>
          <a:lstStyle/>
          <a:p>
            <a:pPr algn="l"/>
            <a:r>
              <a:rPr lang="en-US" dirty="0" smtClean="0"/>
              <a:t>Miscellaneous organelles of eukaryotic cells stained by various fluorescent probes:</a:t>
            </a:r>
            <a:endParaRPr lang="en-US" dirty="0"/>
          </a:p>
        </p:txBody>
      </p:sp>
    </p:spTree>
    <p:extLst>
      <p:ext uri="{BB962C8B-B14F-4D97-AF65-F5344CB8AC3E}">
        <p14:creationId xmlns:p14="http://schemas.microsoft.com/office/powerpoint/2010/main" val="288189196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Rectangle 139"/>
          <p:cNvSpPr/>
          <p:nvPr/>
        </p:nvSpPr>
        <p:spPr bwMode="auto">
          <a:xfrm>
            <a:off x="338667" y="1259840"/>
            <a:ext cx="3979334" cy="4328160"/>
          </a:xfrm>
          <a:prstGeom prst="rect">
            <a:avLst/>
          </a:prstGeom>
          <a:solidFill>
            <a:schemeClr val="bg1">
              <a:lumMod val="85000"/>
            </a:schemeClr>
          </a:solidFill>
          <a:ln w="9525" cap="flat" cmpd="sng" algn="ctr">
            <a:noFill/>
            <a:prstDash val="sysDash"/>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7173" name="Text Box 4"/>
          <p:cNvSpPr txBox="1">
            <a:spLocks noChangeArrowheads="1"/>
          </p:cNvSpPr>
          <p:nvPr/>
        </p:nvSpPr>
        <p:spPr bwMode="auto">
          <a:xfrm>
            <a:off x="309563" y="199033"/>
            <a:ext cx="8529637" cy="369332"/>
          </a:xfrm>
          <a:prstGeom prst="rect">
            <a:avLst/>
          </a:prstGeom>
          <a:noFill/>
          <a:ln w="9525">
            <a:noFill/>
            <a:miter lim="800000"/>
            <a:headEnd/>
            <a:tailEnd/>
          </a:ln>
        </p:spPr>
        <p:txBody>
          <a:bodyPr wrap="square">
            <a:spAutoFit/>
          </a:bodyPr>
          <a:lstStyle/>
          <a:p>
            <a:pPr marL="355600" indent="-355600" algn="l"/>
            <a:r>
              <a:rPr lang="en-US" dirty="0" smtClean="0">
                <a:solidFill>
                  <a:srgbClr val="000000"/>
                </a:solidFill>
                <a:latin typeface="Helvetica"/>
                <a:cs typeface="Helvetica"/>
              </a:rPr>
              <a:t>Unlike the other membrane-bound organelles, the mitochondria is different:</a:t>
            </a:r>
            <a:endParaRPr lang="en-US" dirty="0">
              <a:solidFill>
                <a:srgbClr val="000000"/>
              </a:solidFill>
              <a:latin typeface="Helvetica"/>
              <a:cs typeface="Helvetica"/>
            </a:endParaRPr>
          </a:p>
        </p:txBody>
      </p:sp>
      <p:grpSp>
        <p:nvGrpSpPr>
          <p:cNvPr id="12" name="Group 11"/>
          <p:cNvGrpSpPr/>
          <p:nvPr/>
        </p:nvGrpSpPr>
        <p:grpSpPr>
          <a:xfrm flipH="1">
            <a:off x="781017" y="1446953"/>
            <a:ext cx="3394868" cy="4120241"/>
            <a:chOff x="493810" y="1446953"/>
            <a:chExt cx="3394868" cy="4120241"/>
          </a:xfrm>
        </p:grpSpPr>
        <p:sp>
          <p:nvSpPr>
            <p:cNvPr id="7181" name="Text Box 23"/>
            <p:cNvSpPr txBox="1">
              <a:spLocks noChangeArrowheads="1"/>
            </p:cNvSpPr>
            <p:nvPr/>
          </p:nvSpPr>
          <p:spPr bwMode="auto">
            <a:xfrm>
              <a:off x="2646492" y="2290389"/>
              <a:ext cx="723425" cy="276999"/>
            </a:xfrm>
            <a:prstGeom prst="rect">
              <a:avLst/>
            </a:prstGeom>
            <a:noFill/>
            <a:ln w="9525">
              <a:noFill/>
              <a:miter lim="800000"/>
              <a:headEnd/>
              <a:tailEnd/>
            </a:ln>
          </p:spPr>
          <p:txBody>
            <a:bodyPr wrap="none">
              <a:spAutoFit/>
            </a:bodyPr>
            <a:lstStyle/>
            <a:p>
              <a:pPr algn="l"/>
              <a:r>
                <a:rPr lang="en-US" sz="1200" b="1" dirty="0">
                  <a:solidFill>
                    <a:srgbClr val="808080"/>
                  </a:solidFill>
                  <a:latin typeface="Helvetica"/>
                  <a:cs typeface="Helvetica"/>
                </a:rPr>
                <a:t>cytosol</a:t>
              </a:r>
            </a:p>
          </p:txBody>
        </p:sp>
        <p:sp>
          <p:nvSpPr>
            <p:cNvPr id="15" name="TextBox 14"/>
            <p:cNvSpPr txBox="1"/>
            <p:nvPr/>
          </p:nvSpPr>
          <p:spPr>
            <a:xfrm>
              <a:off x="978854" y="1446953"/>
              <a:ext cx="1326004" cy="307777"/>
            </a:xfrm>
            <a:prstGeom prst="rect">
              <a:avLst/>
            </a:prstGeom>
            <a:noFill/>
          </p:spPr>
          <p:txBody>
            <a:bodyPr wrap="none" rtlCol="0">
              <a:spAutoFit/>
            </a:bodyPr>
            <a:lstStyle/>
            <a:p>
              <a:pPr algn="l"/>
              <a:r>
                <a:rPr lang="en-US" sz="1400" b="1" dirty="0" smtClean="0"/>
                <a:t>mitochondria</a:t>
              </a:r>
              <a:endParaRPr lang="en-US" sz="1400" b="1" dirty="0"/>
            </a:p>
          </p:txBody>
        </p:sp>
        <p:grpSp>
          <p:nvGrpSpPr>
            <p:cNvPr id="7" name="Group 6"/>
            <p:cNvGrpSpPr/>
            <p:nvPr/>
          </p:nvGrpSpPr>
          <p:grpSpPr>
            <a:xfrm rot="16200000">
              <a:off x="1262027" y="1467090"/>
              <a:ext cx="916773" cy="1486083"/>
              <a:chOff x="2098533" y="1724477"/>
              <a:chExt cx="1376616" cy="2231486"/>
            </a:xfrm>
          </p:grpSpPr>
          <p:grpSp>
            <p:nvGrpSpPr>
              <p:cNvPr id="46" name="Group 45"/>
              <p:cNvGrpSpPr/>
              <p:nvPr/>
            </p:nvGrpSpPr>
            <p:grpSpPr>
              <a:xfrm rot="17123374">
                <a:off x="1671098" y="2151912"/>
                <a:ext cx="2231486" cy="1376616"/>
                <a:chOff x="1205272" y="1360373"/>
                <a:chExt cx="1334136" cy="763255"/>
              </a:xfrm>
            </p:grpSpPr>
            <p:sp>
              <p:nvSpPr>
                <p:cNvPr id="54" name="Freeform 53"/>
                <p:cNvSpPr/>
                <p:nvPr/>
              </p:nvSpPr>
              <p:spPr>
                <a:xfrm>
                  <a:off x="1205272" y="1360373"/>
                  <a:ext cx="1334136" cy="76325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82AAFF"/>
                </a:solidFill>
                <a:ln w="28575" cmpd="sng">
                  <a:solidFill>
                    <a:schemeClr val="tx1">
                      <a:lumMod val="50000"/>
                      <a:lumOff val="50000"/>
                    </a:schemeClr>
                  </a:solidFill>
                </a:ln>
                <a:effectLst>
                  <a:outerShdw blurRad="50800" dist="38100" dir="2700000">
                    <a:srgbClr val="000000">
                      <a:alpha val="43000"/>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57" name="Freeform 56"/>
                <p:cNvSpPr/>
                <p:nvPr/>
              </p:nvSpPr>
              <p:spPr>
                <a:xfrm>
                  <a:off x="1255146" y="1434264"/>
                  <a:ext cx="1199973" cy="618925"/>
                </a:xfrm>
                <a:custGeom>
                  <a:avLst/>
                  <a:gdLst>
                    <a:gd name="connsiteX0" fmla="*/ 414402 w 1457843"/>
                    <a:gd name="connsiteY0" fmla="*/ 92083 h 739511"/>
                    <a:gd name="connsiteX1" fmla="*/ 315977 w 1457843"/>
                    <a:gd name="connsiteY1" fmla="*/ 133358 h 739511"/>
                    <a:gd name="connsiteX2" fmla="*/ 389002 w 1457843"/>
                    <a:gd name="connsiteY2" fmla="*/ 212733 h 739511"/>
                    <a:gd name="connsiteX3" fmla="*/ 477902 w 1457843"/>
                    <a:gd name="connsiteY3" fmla="*/ 215908 h 739511"/>
                    <a:gd name="connsiteX4" fmla="*/ 566802 w 1457843"/>
                    <a:gd name="connsiteY4" fmla="*/ 346083 h 739511"/>
                    <a:gd name="connsiteX5" fmla="*/ 566802 w 1457843"/>
                    <a:gd name="connsiteY5" fmla="*/ 457208 h 739511"/>
                    <a:gd name="connsiteX6" fmla="*/ 401702 w 1457843"/>
                    <a:gd name="connsiteY6" fmla="*/ 381008 h 739511"/>
                    <a:gd name="connsiteX7" fmla="*/ 328677 w 1457843"/>
                    <a:gd name="connsiteY7" fmla="*/ 257183 h 739511"/>
                    <a:gd name="connsiteX8" fmla="*/ 214377 w 1457843"/>
                    <a:gd name="connsiteY8" fmla="*/ 212733 h 739511"/>
                    <a:gd name="connsiteX9" fmla="*/ 77852 w 1457843"/>
                    <a:gd name="connsiteY9" fmla="*/ 349258 h 739511"/>
                    <a:gd name="connsiteX10" fmla="*/ 1652 w 1457843"/>
                    <a:gd name="connsiteY10" fmla="*/ 514358 h 739511"/>
                    <a:gd name="connsiteX11" fmla="*/ 49277 w 1457843"/>
                    <a:gd name="connsiteY11" fmla="*/ 657233 h 739511"/>
                    <a:gd name="connsiteX12" fmla="*/ 300102 w 1457843"/>
                    <a:gd name="connsiteY12" fmla="*/ 733433 h 739511"/>
                    <a:gd name="connsiteX13" fmla="*/ 674752 w 1457843"/>
                    <a:gd name="connsiteY13" fmla="*/ 698508 h 739511"/>
                    <a:gd name="connsiteX14" fmla="*/ 1176402 w 1457843"/>
                    <a:gd name="connsiteY14" fmla="*/ 412758 h 739511"/>
                    <a:gd name="connsiteX15" fmla="*/ 1424052 w 1457843"/>
                    <a:gd name="connsiteY15" fmla="*/ 196858 h 739511"/>
                    <a:gd name="connsiteX16" fmla="*/ 1424052 w 1457843"/>
                    <a:gd name="connsiteY16" fmla="*/ 57158 h 739511"/>
                    <a:gd name="connsiteX17" fmla="*/ 1131952 w 1457843"/>
                    <a:gd name="connsiteY17" fmla="*/ 8 h 739511"/>
                    <a:gd name="connsiteX18" fmla="*/ 722377 w 1457843"/>
                    <a:gd name="connsiteY18" fmla="*/ 60333 h 739511"/>
                    <a:gd name="connsiteX19" fmla="*/ 509652 w 1457843"/>
                    <a:gd name="connsiteY19" fmla="*/ 114308 h 739511"/>
                    <a:gd name="connsiteX0" fmla="*/ 414402 w 1457843"/>
                    <a:gd name="connsiteY0" fmla="*/ 92083 h 739511"/>
                    <a:gd name="connsiteX1" fmla="*/ 315977 w 1457843"/>
                    <a:gd name="connsiteY1" fmla="*/ 133358 h 739511"/>
                    <a:gd name="connsiteX2" fmla="*/ 389002 w 1457843"/>
                    <a:gd name="connsiteY2" fmla="*/ 212733 h 739511"/>
                    <a:gd name="connsiteX3" fmla="*/ 477902 w 1457843"/>
                    <a:gd name="connsiteY3" fmla="*/ 215908 h 739511"/>
                    <a:gd name="connsiteX4" fmla="*/ 566802 w 1457843"/>
                    <a:gd name="connsiteY4" fmla="*/ 346083 h 739511"/>
                    <a:gd name="connsiteX5" fmla="*/ 566802 w 1457843"/>
                    <a:gd name="connsiteY5" fmla="*/ 457208 h 739511"/>
                    <a:gd name="connsiteX6" fmla="*/ 401702 w 1457843"/>
                    <a:gd name="connsiteY6" fmla="*/ 381008 h 739511"/>
                    <a:gd name="connsiteX7" fmla="*/ 328677 w 1457843"/>
                    <a:gd name="connsiteY7" fmla="*/ 257183 h 739511"/>
                    <a:gd name="connsiteX8" fmla="*/ 214377 w 1457843"/>
                    <a:gd name="connsiteY8" fmla="*/ 212733 h 739511"/>
                    <a:gd name="connsiteX9" fmla="*/ 77852 w 1457843"/>
                    <a:gd name="connsiteY9" fmla="*/ 349258 h 739511"/>
                    <a:gd name="connsiteX10" fmla="*/ 1652 w 1457843"/>
                    <a:gd name="connsiteY10" fmla="*/ 514358 h 739511"/>
                    <a:gd name="connsiteX11" fmla="*/ 49277 w 1457843"/>
                    <a:gd name="connsiteY11" fmla="*/ 657233 h 739511"/>
                    <a:gd name="connsiteX12" fmla="*/ 300102 w 1457843"/>
                    <a:gd name="connsiteY12" fmla="*/ 733433 h 739511"/>
                    <a:gd name="connsiteX13" fmla="*/ 674752 w 1457843"/>
                    <a:gd name="connsiteY13" fmla="*/ 698508 h 739511"/>
                    <a:gd name="connsiteX14" fmla="*/ 1176402 w 1457843"/>
                    <a:gd name="connsiteY14" fmla="*/ 412758 h 739511"/>
                    <a:gd name="connsiteX15" fmla="*/ 1424052 w 1457843"/>
                    <a:gd name="connsiteY15" fmla="*/ 196858 h 739511"/>
                    <a:gd name="connsiteX16" fmla="*/ 1424052 w 1457843"/>
                    <a:gd name="connsiteY16" fmla="*/ 57158 h 739511"/>
                    <a:gd name="connsiteX17" fmla="*/ 1131952 w 1457843"/>
                    <a:gd name="connsiteY17" fmla="*/ 8 h 739511"/>
                    <a:gd name="connsiteX18" fmla="*/ 722377 w 1457843"/>
                    <a:gd name="connsiteY18" fmla="*/ 60333 h 739511"/>
                    <a:gd name="connsiteX19" fmla="*/ 509652 w 1457843"/>
                    <a:gd name="connsiteY19" fmla="*/ 114308 h 739511"/>
                    <a:gd name="connsiteX20" fmla="*/ 414402 w 1457843"/>
                    <a:gd name="connsiteY20" fmla="*/ 92083 h 739511"/>
                    <a:gd name="connsiteX0" fmla="*/ 414402 w 1457843"/>
                    <a:gd name="connsiteY0" fmla="*/ 92083 h 739511"/>
                    <a:gd name="connsiteX1" fmla="*/ 315977 w 1457843"/>
                    <a:gd name="connsiteY1" fmla="*/ 133358 h 739511"/>
                    <a:gd name="connsiteX2" fmla="*/ 389002 w 1457843"/>
                    <a:gd name="connsiteY2" fmla="*/ 212733 h 739511"/>
                    <a:gd name="connsiteX3" fmla="*/ 477902 w 1457843"/>
                    <a:gd name="connsiteY3" fmla="*/ 215908 h 739511"/>
                    <a:gd name="connsiteX4" fmla="*/ 566802 w 1457843"/>
                    <a:gd name="connsiteY4" fmla="*/ 346083 h 739511"/>
                    <a:gd name="connsiteX5" fmla="*/ 566802 w 1457843"/>
                    <a:gd name="connsiteY5" fmla="*/ 457208 h 739511"/>
                    <a:gd name="connsiteX6" fmla="*/ 401702 w 1457843"/>
                    <a:gd name="connsiteY6" fmla="*/ 381008 h 739511"/>
                    <a:gd name="connsiteX7" fmla="*/ 328677 w 1457843"/>
                    <a:gd name="connsiteY7" fmla="*/ 257183 h 739511"/>
                    <a:gd name="connsiteX8" fmla="*/ 214377 w 1457843"/>
                    <a:gd name="connsiteY8" fmla="*/ 212733 h 739511"/>
                    <a:gd name="connsiteX9" fmla="*/ 77852 w 1457843"/>
                    <a:gd name="connsiteY9" fmla="*/ 349258 h 739511"/>
                    <a:gd name="connsiteX10" fmla="*/ 1652 w 1457843"/>
                    <a:gd name="connsiteY10" fmla="*/ 514358 h 739511"/>
                    <a:gd name="connsiteX11" fmla="*/ 49277 w 1457843"/>
                    <a:gd name="connsiteY11" fmla="*/ 657233 h 739511"/>
                    <a:gd name="connsiteX12" fmla="*/ 300102 w 1457843"/>
                    <a:gd name="connsiteY12" fmla="*/ 733433 h 739511"/>
                    <a:gd name="connsiteX13" fmla="*/ 674752 w 1457843"/>
                    <a:gd name="connsiteY13" fmla="*/ 698508 h 739511"/>
                    <a:gd name="connsiteX14" fmla="*/ 1176402 w 1457843"/>
                    <a:gd name="connsiteY14" fmla="*/ 412758 h 739511"/>
                    <a:gd name="connsiteX15" fmla="*/ 1424052 w 1457843"/>
                    <a:gd name="connsiteY15" fmla="*/ 196858 h 739511"/>
                    <a:gd name="connsiteX16" fmla="*/ 1424052 w 1457843"/>
                    <a:gd name="connsiteY16" fmla="*/ 57158 h 739511"/>
                    <a:gd name="connsiteX17" fmla="*/ 1131952 w 1457843"/>
                    <a:gd name="connsiteY17" fmla="*/ 8 h 739511"/>
                    <a:gd name="connsiteX18" fmla="*/ 722377 w 1457843"/>
                    <a:gd name="connsiteY18" fmla="*/ 60333 h 739511"/>
                    <a:gd name="connsiteX19" fmla="*/ 503302 w 1457843"/>
                    <a:gd name="connsiteY19" fmla="*/ 88908 h 739511"/>
                    <a:gd name="connsiteX20" fmla="*/ 414402 w 1457843"/>
                    <a:gd name="connsiteY20" fmla="*/ 92083 h 739511"/>
                    <a:gd name="connsiteX0" fmla="*/ 414402 w 1457843"/>
                    <a:gd name="connsiteY0" fmla="*/ 92083 h 739511"/>
                    <a:gd name="connsiteX1" fmla="*/ 315977 w 1457843"/>
                    <a:gd name="connsiteY1" fmla="*/ 133358 h 739511"/>
                    <a:gd name="connsiteX2" fmla="*/ 379477 w 1457843"/>
                    <a:gd name="connsiteY2" fmla="*/ 228608 h 739511"/>
                    <a:gd name="connsiteX3" fmla="*/ 477902 w 1457843"/>
                    <a:gd name="connsiteY3" fmla="*/ 215908 h 739511"/>
                    <a:gd name="connsiteX4" fmla="*/ 566802 w 1457843"/>
                    <a:gd name="connsiteY4" fmla="*/ 346083 h 739511"/>
                    <a:gd name="connsiteX5" fmla="*/ 566802 w 1457843"/>
                    <a:gd name="connsiteY5" fmla="*/ 457208 h 739511"/>
                    <a:gd name="connsiteX6" fmla="*/ 401702 w 1457843"/>
                    <a:gd name="connsiteY6" fmla="*/ 381008 h 739511"/>
                    <a:gd name="connsiteX7" fmla="*/ 328677 w 1457843"/>
                    <a:gd name="connsiteY7" fmla="*/ 257183 h 739511"/>
                    <a:gd name="connsiteX8" fmla="*/ 214377 w 1457843"/>
                    <a:gd name="connsiteY8" fmla="*/ 212733 h 739511"/>
                    <a:gd name="connsiteX9" fmla="*/ 77852 w 1457843"/>
                    <a:gd name="connsiteY9" fmla="*/ 349258 h 739511"/>
                    <a:gd name="connsiteX10" fmla="*/ 1652 w 1457843"/>
                    <a:gd name="connsiteY10" fmla="*/ 514358 h 739511"/>
                    <a:gd name="connsiteX11" fmla="*/ 49277 w 1457843"/>
                    <a:gd name="connsiteY11" fmla="*/ 657233 h 739511"/>
                    <a:gd name="connsiteX12" fmla="*/ 300102 w 1457843"/>
                    <a:gd name="connsiteY12" fmla="*/ 733433 h 739511"/>
                    <a:gd name="connsiteX13" fmla="*/ 674752 w 1457843"/>
                    <a:gd name="connsiteY13" fmla="*/ 698508 h 739511"/>
                    <a:gd name="connsiteX14" fmla="*/ 1176402 w 1457843"/>
                    <a:gd name="connsiteY14" fmla="*/ 412758 h 739511"/>
                    <a:gd name="connsiteX15" fmla="*/ 1424052 w 1457843"/>
                    <a:gd name="connsiteY15" fmla="*/ 196858 h 739511"/>
                    <a:gd name="connsiteX16" fmla="*/ 1424052 w 1457843"/>
                    <a:gd name="connsiteY16" fmla="*/ 57158 h 739511"/>
                    <a:gd name="connsiteX17" fmla="*/ 1131952 w 1457843"/>
                    <a:gd name="connsiteY17" fmla="*/ 8 h 739511"/>
                    <a:gd name="connsiteX18" fmla="*/ 722377 w 1457843"/>
                    <a:gd name="connsiteY18" fmla="*/ 60333 h 739511"/>
                    <a:gd name="connsiteX19" fmla="*/ 503302 w 1457843"/>
                    <a:gd name="connsiteY19" fmla="*/ 88908 h 739511"/>
                    <a:gd name="connsiteX20" fmla="*/ 414402 w 1457843"/>
                    <a:gd name="connsiteY20" fmla="*/ 92083 h 739511"/>
                    <a:gd name="connsiteX0" fmla="*/ 414402 w 1457843"/>
                    <a:gd name="connsiteY0" fmla="*/ 103160 h 750588"/>
                    <a:gd name="connsiteX1" fmla="*/ 315977 w 1457843"/>
                    <a:gd name="connsiteY1" fmla="*/ 144435 h 750588"/>
                    <a:gd name="connsiteX2" fmla="*/ 379477 w 1457843"/>
                    <a:gd name="connsiteY2" fmla="*/ 239685 h 750588"/>
                    <a:gd name="connsiteX3" fmla="*/ 477902 w 1457843"/>
                    <a:gd name="connsiteY3" fmla="*/ 226985 h 750588"/>
                    <a:gd name="connsiteX4" fmla="*/ 566802 w 1457843"/>
                    <a:gd name="connsiteY4" fmla="*/ 357160 h 750588"/>
                    <a:gd name="connsiteX5" fmla="*/ 566802 w 1457843"/>
                    <a:gd name="connsiteY5" fmla="*/ 468285 h 750588"/>
                    <a:gd name="connsiteX6" fmla="*/ 401702 w 1457843"/>
                    <a:gd name="connsiteY6" fmla="*/ 392085 h 750588"/>
                    <a:gd name="connsiteX7" fmla="*/ 328677 w 1457843"/>
                    <a:gd name="connsiteY7" fmla="*/ 268260 h 750588"/>
                    <a:gd name="connsiteX8" fmla="*/ 214377 w 1457843"/>
                    <a:gd name="connsiteY8" fmla="*/ 223810 h 750588"/>
                    <a:gd name="connsiteX9" fmla="*/ 77852 w 1457843"/>
                    <a:gd name="connsiteY9" fmla="*/ 360335 h 750588"/>
                    <a:gd name="connsiteX10" fmla="*/ 1652 w 1457843"/>
                    <a:gd name="connsiteY10" fmla="*/ 525435 h 750588"/>
                    <a:gd name="connsiteX11" fmla="*/ 49277 w 1457843"/>
                    <a:gd name="connsiteY11" fmla="*/ 668310 h 750588"/>
                    <a:gd name="connsiteX12" fmla="*/ 300102 w 1457843"/>
                    <a:gd name="connsiteY12" fmla="*/ 744510 h 750588"/>
                    <a:gd name="connsiteX13" fmla="*/ 674752 w 1457843"/>
                    <a:gd name="connsiteY13" fmla="*/ 709585 h 750588"/>
                    <a:gd name="connsiteX14" fmla="*/ 1176402 w 1457843"/>
                    <a:gd name="connsiteY14" fmla="*/ 423835 h 750588"/>
                    <a:gd name="connsiteX15" fmla="*/ 1424052 w 1457843"/>
                    <a:gd name="connsiteY15" fmla="*/ 207935 h 750588"/>
                    <a:gd name="connsiteX16" fmla="*/ 1424052 w 1457843"/>
                    <a:gd name="connsiteY16" fmla="*/ 68235 h 750588"/>
                    <a:gd name="connsiteX17" fmla="*/ 1131952 w 1457843"/>
                    <a:gd name="connsiteY17" fmla="*/ 11085 h 750588"/>
                    <a:gd name="connsiteX18" fmla="*/ 833502 w 1457843"/>
                    <a:gd name="connsiteY18" fmla="*/ 284135 h 750588"/>
                    <a:gd name="connsiteX19" fmla="*/ 503302 w 1457843"/>
                    <a:gd name="connsiteY19" fmla="*/ 99985 h 750588"/>
                    <a:gd name="connsiteX20" fmla="*/ 414402 w 1457843"/>
                    <a:gd name="connsiteY20" fmla="*/ 103160 h 750588"/>
                    <a:gd name="connsiteX0" fmla="*/ 414402 w 1457843"/>
                    <a:gd name="connsiteY0" fmla="*/ 103160 h 750588"/>
                    <a:gd name="connsiteX1" fmla="*/ 315977 w 1457843"/>
                    <a:gd name="connsiteY1" fmla="*/ 144435 h 750588"/>
                    <a:gd name="connsiteX2" fmla="*/ 379477 w 1457843"/>
                    <a:gd name="connsiteY2" fmla="*/ 239685 h 750588"/>
                    <a:gd name="connsiteX3" fmla="*/ 477902 w 1457843"/>
                    <a:gd name="connsiteY3" fmla="*/ 226985 h 750588"/>
                    <a:gd name="connsiteX4" fmla="*/ 566802 w 1457843"/>
                    <a:gd name="connsiteY4" fmla="*/ 357160 h 750588"/>
                    <a:gd name="connsiteX5" fmla="*/ 566802 w 1457843"/>
                    <a:gd name="connsiteY5" fmla="*/ 468285 h 750588"/>
                    <a:gd name="connsiteX6" fmla="*/ 401702 w 1457843"/>
                    <a:gd name="connsiteY6" fmla="*/ 392085 h 750588"/>
                    <a:gd name="connsiteX7" fmla="*/ 328677 w 1457843"/>
                    <a:gd name="connsiteY7" fmla="*/ 268260 h 750588"/>
                    <a:gd name="connsiteX8" fmla="*/ 214377 w 1457843"/>
                    <a:gd name="connsiteY8" fmla="*/ 223810 h 750588"/>
                    <a:gd name="connsiteX9" fmla="*/ 77852 w 1457843"/>
                    <a:gd name="connsiteY9" fmla="*/ 360335 h 750588"/>
                    <a:gd name="connsiteX10" fmla="*/ 1652 w 1457843"/>
                    <a:gd name="connsiteY10" fmla="*/ 525435 h 750588"/>
                    <a:gd name="connsiteX11" fmla="*/ 49277 w 1457843"/>
                    <a:gd name="connsiteY11" fmla="*/ 668310 h 750588"/>
                    <a:gd name="connsiteX12" fmla="*/ 300102 w 1457843"/>
                    <a:gd name="connsiteY12" fmla="*/ 744510 h 750588"/>
                    <a:gd name="connsiteX13" fmla="*/ 674752 w 1457843"/>
                    <a:gd name="connsiteY13" fmla="*/ 709585 h 750588"/>
                    <a:gd name="connsiteX14" fmla="*/ 1176402 w 1457843"/>
                    <a:gd name="connsiteY14" fmla="*/ 423835 h 750588"/>
                    <a:gd name="connsiteX15" fmla="*/ 1424052 w 1457843"/>
                    <a:gd name="connsiteY15" fmla="*/ 207935 h 750588"/>
                    <a:gd name="connsiteX16" fmla="*/ 1424052 w 1457843"/>
                    <a:gd name="connsiteY16" fmla="*/ 68235 h 750588"/>
                    <a:gd name="connsiteX17" fmla="*/ 1131952 w 1457843"/>
                    <a:gd name="connsiteY17" fmla="*/ 11085 h 750588"/>
                    <a:gd name="connsiteX18" fmla="*/ 833502 w 1457843"/>
                    <a:gd name="connsiteY18" fmla="*/ 284135 h 750588"/>
                    <a:gd name="connsiteX19" fmla="*/ 731902 w 1457843"/>
                    <a:gd name="connsiteY19" fmla="*/ 58710 h 750588"/>
                    <a:gd name="connsiteX20" fmla="*/ 503302 w 1457843"/>
                    <a:gd name="connsiteY20" fmla="*/ 99985 h 750588"/>
                    <a:gd name="connsiteX21" fmla="*/ 414402 w 1457843"/>
                    <a:gd name="connsiteY21" fmla="*/ 103160 h 750588"/>
                    <a:gd name="connsiteX0" fmla="*/ 414402 w 1457843"/>
                    <a:gd name="connsiteY0" fmla="*/ 93178 h 740606"/>
                    <a:gd name="connsiteX1" fmla="*/ 315977 w 1457843"/>
                    <a:gd name="connsiteY1" fmla="*/ 134453 h 740606"/>
                    <a:gd name="connsiteX2" fmla="*/ 379477 w 1457843"/>
                    <a:gd name="connsiteY2" fmla="*/ 229703 h 740606"/>
                    <a:gd name="connsiteX3" fmla="*/ 477902 w 1457843"/>
                    <a:gd name="connsiteY3" fmla="*/ 217003 h 740606"/>
                    <a:gd name="connsiteX4" fmla="*/ 566802 w 1457843"/>
                    <a:gd name="connsiteY4" fmla="*/ 347178 h 740606"/>
                    <a:gd name="connsiteX5" fmla="*/ 566802 w 1457843"/>
                    <a:gd name="connsiteY5" fmla="*/ 458303 h 740606"/>
                    <a:gd name="connsiteX6" fmla="*/ 401702 w 1457843"/>
                    <a:gd name="connsiteY6" fmla="*/ 382103 h 740606"/>
                    <a:gd name="connsiteX7" fmla="*/ 328677 w 1457843"/>
                    <a:gd name="connsiteY7" fmla="*/ 258278 h 740606"/>
                    <a:gd name="connsiteX8" fmla="*/ 214377 w 1457843"/>
                    <a:gd name="connsiteY8" fmla="*/ 213828 h 740606"/>
                    <a:gd name="connsiteX9" fmla="*/ 77852 w 1457843"/>
                    <a:gd name="connsiteY9" fmla="*/ 350353 h 740606"/>
                    <a:gd name="connsiteX10" fmla="*/ 1652 w 1457843"/>
                    <a:gd name="connsiteY10" fmla="*/ 515453 h 740606"/>
                    <a:gd name="connsiteX11" fmla="*/ 49277 w 1457843"/>
                    <a:gd name="connsiteY11" fmla="*/ 658328 h 740606"/>
                    <a:gd name="connsiteX12" fmla="*/ 300102 w 1457843"/>
                    <a:gd name="connsiteY12" fmla="*/ 734528 h 740606"/>
                    <a:gd name="connsiteX13" fmla="*/ 674752 w 1457843"/>
                    <a:gd name="connsiteY13" fmla="*/ 699603 h 740606"/>
                    <a:gd name="connsiteX14" fmla="*/ 1176402 w 1457843"/>
                    <a:gd name="connsiteY14" fmla="*/ 413853 h 740606"/>
                    <a:gd name="connsiteX15" fmla="*/ 1424052 w 1457843"/>
                    <a:gd name="connsiteY15" fmla="*/ 197953 h 740606"/>
                    <a:gd name="connsiteX16" fmla="*/ 1424052 w 1457843"/>
                    <a:gd name="connsiteY16" fmla="*/ 58253 h 740606"/>
                    <a:gd name="connsiteX17" fmla="*/ 1131952 w 1457843"/>
                    <a:gd name="connsiteY17" fmla="*/ 1103 h 740606"/>
                    <a:gd name="connsiteX18" fmla="*/ 839852 w 1457843"/>
                    <a:gd name="connsiteY18" fmla="*/ 42378 h 740606"/>
                    <a:gd name="connsiteX19" fmla="*/ 833502 w 1457843"/>
                    <a:gd name="connsiteY19" fmla="*/ 274153 h 740606"/>
                    <a:gd name="connsiteX20" fmla="*/ 731902 w 1457843"/>
                    <a:gd name="connsiteY20" fmla="*/ 48728 h 740606"/>
                    <a:gd name="connsiteX21" fmla="*/ 503302 w 1457843"/>
                    <a:gd name="connsiteY21" fmla="*/ 90003 h 740606"/>
                    <a:gd name="connsiteX22" fmla="*/ 414402 w 1457843"/>
                    <a:gd name="connsiteY22" fmla="*/ 93178 h 740606"/>
                    <a:gd name="connsiteX0" fmla="*/ 414402 w 1457843"/>
                    <a:gd name="connsiteY0" fmla="*/ 93178 h 740606"/>
                    <a:gd name="connsiteX1" fmla="*/ 315977 w 1457843"/>
                    <a:gd name="connsiteY1" fmla="*/ 134453 h 740606"/>
                    <a:gd name="connsiteX2" fmla="*/ 379477 w 1457843"/>
                    <a:gd name="connsiteY2" fmla="*/ 229703 h 740606"/>
                    <a:gd name="connsiteX3" fmla="*/ 477902 w 1457843"/>
                    <a:gd name="connsiteY3" fmla="*/ 217003 h 740606"/>
                    <a:gd name="connsiteX4" fmla="*/ 566802 w 1457843"/>
                    <a:gd name="connsiteY4" fmla="*/ 347178 h 740606"/>
                    <a:gd name="connsiteX5" fmla="*/ 566802 w 1457843"/>
                    <a:gd name="connsiteY5" fmla="*/ 458303 h 740606"/>
                    <a:gd name="connsiteX6" fmla="*/ 401702 w 1457843"/>
                    <a:gd name="connsiteY6" fmla="*/ 382103 h 740606"/>
                    <a:gd name="connsiteX7" fmla="*/ 328677 w 1457843"/>
                    <a:gd name="connsiteY7" fmla="*/ 258278 h 740606"/>
                    <a:gd name="connsiteX8" fmla="*/ 214377 w 1457843"/>
                    <a:gd name="connsiteY8" fmla="*/ 213828 h 740606"/>
                    <a:gd name="connsiteX9" fmla="*/ 77852 w 1457843"/>
                    <a:gd name="connsiteY9" fmla="*/ 350353 h 740606"/>
                    <a:gd name="connsiteX10" fmla="*/ 1652 w 1457843"/>
                    <a:gd name="connsiteY10" fmla="*/ 515453 h 740606"/>
                    <a:gd name="connsiteX11" fmla="*/ 49277 w 1457843"/>
                    <a:gd name="connsiteY11" fmla="*/ 658328 h 740606"/>
                    <a:gd name="connsiteX12" fmla="*/ 300102 w 1457843"/>
                    <a:gd name="connsiteY12" fmla="*/ 734528 h 740606"/>
                    <a:gd name="connsiteX13" fmla="*/ 674752 w 1457843"/>
                    <a:gd name="connsiteY13" fmla="*/ 699603 h 740606"/>
                    <a:gd name="connsiteX14" fmla="*/ 1176402 w 1457843"/>
                    <a:gd name="connsiteY14" fmla="*/ 413853 h 740606"/>
                    <a:gd name="connsiteX15" fmla="*/ 1424052 w 1457843"/>
                    <a:gd name="connsiteY15" fmla="*/ 197953 h 740606"/>
                    <a:gd name="connsiteX16" fmla="*/ 1424052 w 1457843"/>
                    <a:gd name="connsiteY16" fmla="*/ 58253 h 740606"/>
                    <a:gd name="connsiteX17" fmla="*/ 1131952 w 1457843"/>
                    <a:gd name="connsiteY17" fmla="*/ 1103 h 740606"/>
                    <a:gd name="connsiteX18" fmla="*/ 839852 w 1457843"/>
                    <a:gd name="connsiteY18" fmla="*/ 42378 h 740606"/>
                    <a:gd name="connsiteX19" fmla="*/ 833502 w 1457843"/>
                    <a:gd name="connsiteY19" fmla="*/ 274153 h 740606"/>
                    <a:gd name="connsiteX20" fmla="*/ 671577 w 1457843"/>
                    <a:gd name="connsiteY20" fmla="*/ 232878 h 740606"/>
                    <a:gd name="connsiteX21" fmla="*/ 731902 w 1457843"/>
                    <a:gd name="connsiteY21" fmla="*/ 48728 h 740606"/>
                    <a:gd name="connsiteX22" fmla="*/ 503302 w 1457843"/>
                    <a:gd name="connsiteY22" fmla="*/ 90003 h 740606"/>
                    <a:gd name="connsiteX23" fmla="*/ 414402 w 1457843"/>
                    <a:gd name="connsiteY23" fmla="*/ 93178 h 740606"/>
                    <a:gd name="connsiteX0" fmla="*/ 414402 w 1457843"/>
                    <a:gd name="connsiteY0" fmla="*/ 93178 h 740606"/>
                    <a:gd name="connsiteX1" fmla="*/ 315977 w 1457843"/>
                    <a:gd name="connsiteY1" fmla="*/ 134453 h 740606"/>
                    <a:gd name="connsiteX2" fmla="*/ 379477 w 1457843"/>
                    <a:gd name="connsiteY2" fmla="*/ 229703 h 740606"/>
                    <a:gd name="connsiteX3" fmla="*/ 477902 w 1457843"/>
                    <a:gd name="connsiteY3" fmla="*/ 217003 h 740606"/>
                    <a:gd name="connsiteX4" fmla="*/ 566802 w 1457843"/>
                    <a:gd name="connsiteY4" fmla="*/ 347178 h 740606"/>
                    <a:gd name="connsiteX5" fmla="*/ 566802 w 1457843"/>
                    <a:gd name="connsiteY5" fmla="*/ 458303 h 740606"/>
                    <a:gd name="connsiteX6" fmla="*/ 401702 w 1457843"/>
                    <a:gd name="connsiteY6" fmla="*/ 382103 h 740606"/>
                    <a:gd name="connsiteX7" fmla="*/ 328677 w 1457843"/>
                    <a:gd name="connsiteY7" fmla="*/ 258278 h 740606"/>
                    <a:gd name="connsiteX8" fmla="*/ 214377 w 1457843"/>
                    <a:gd name="connsiteY8" fmla="*/ 213828 h 740606"/>
                    <a:gd name="connsiteX9" fmla="*/ 77852 w 1457843"/>
                    <a:gd name="connsiteY9" fmla="*/ 350353 h 740606"/>
                    <a:gd name="connsiteX10" fmla="*/ 1652 w 1457843"/>
                    <a:gd name="connsiteY10" fmla="*/ 515453 h 740606"/>
                    <a:gd name="connsiteX11" fmla="*/ 49277 w 1457843"/>
                    <a:gd name="connsiteY11" fmla="*/ 658328 h 740606"/>
                    <a:gd name="connsiteX12" fmla="*/ 300102 w 1457843"/>
                    <a:gd name="connsiteY12" fmla="*/ 734528 h 740606"/>
                    <a:gd name="connsiteX13" fmla="*/ 674752 w 1457843"/>
                    <a:gd name="connsiteY13" fmla="*/ 699603 h 740606"/>
                    <a:gd name="connsiteX14" fmla="*/ 1176402 w 1457843"/>
                    <a:gd name="connsiteY14" fmla="*/ 413853 h 740606"/>
                    <a:gd name="connsiteX15" fmla="*/ 1424052 w 1457843"/>
                    <a:gd name="connsiteY15" fmla="*/ 197953 h 740606"/>
                    <a:gd name="connsiteX16" fmla="*/ 1424052 w 1457843"/>
                    <a:gd name="connsiteY16" fmla="*/ 58253 h 740606"/>
                    <a:gd name="connsiteX17" fmla="*/ 1131952 w 1457843"/>
                    <a:gd name="connsiteY17" fmla="*/ 1103 h 740606"/>
                    <a:gd name="connsiteX18" fmla="*/ 839852 w 1457843"/>
                    <a:gd name="connsiteY18" fmla="*/ 42378 h 740606"/>
                    <a:gd name="connsiteX19" fmla="*/ 833502 w 1457843"/>
                    <a:gd name="connsiteY19" fmla="*/ 274153 h 740606"/>
                    <a:gd name="connsiteX20" fmla="*/ 671577 w 1457843"/>
                    <a:gd name="connsiteY20" fmla="*/ 232878 h 740606"/>
                    <a:gd name="connsiteX21" fmla="*/ 766827 w 1457843"/>
                    <a:gd name="connsiteY21" fmla="*/ 13803 h 740606"/>
                    <a:gd name="connsiteX22" fmla="*/ 503302 w 1457843"/>
                    <a:gd name="connsiteY22" fmla="*/ 90003 h 740606"/>
                    <a:gd name="connsiteX23" fmla="*/ 414402 w 1457843"/>
                    <a:gd name="connsiteY23" fmla="*/ 93178 h 740606"/>
                    <a:gd name="connsiteX0" fmla="*/ 414402 w 1457843"/>
                    <a:gd name="connsiteY0" fmla="*/ 93178 h 740606"/>
                    <a:gd name="connsiteX1" fmla="*/ 315977 w 1457843"/>
                    <a:gd name="connsiteY1" fmla="*/ 134453 h 740606"/>
                    <a:gd name="connsiteX2" fmla="*/ 379477 w 1457843"/>
                    <a:gd name="connsiteY2" fmla="*/ 229703 h 740606"/>
                    <a:gd name="connsiteX3" fmla="*/ 477902 w 1457843"/>
                    <a:gd name="connsiteY3" fmla="*/ 217003 h 740606"/>
                    <a:gd name="connsiteX4" fmla="*/ 566802 w 1457843"/>
                    <a:gd name="connsiteY4" fmla="*/ 347178 h 740606"/>
                    <a:gd name="connsiteX5" fmla="*/ 566802 w 1457843"/>
                    <a:gd name="connsiteY5" fmla="*/ 458303 h 740606"/>
                    <a:gd name="connsiteX6" fmla="*/ 401702 w 1457843"/>
                    <a:gd name="connsiteY6" fmla="*/ 382103 h 740606"/>
                    <a:gd name="connsiteX7" fmla="*/ 328677 w 1457843"/>
                    <a:gd name="connsiteY7" fmla="*/ 258278 h 740606"/>
                    <a:gd name="connsiteX8" fmla="*/ 214377 w 1457843"/>
                    <a:gd name="connsiteY8" fmla="*/ 213828 h 740606"/>
                    <a:gd name="connsiteX9" fmla="*/ 77852 w 1457843"/>
                    <a:gd name="connsiteY9" fmla="*/ 350353 h 740606"/>
                    <a:gd name="connsiteX10" fmla="*/ 1652 w 1457843"/>
                    <a:gd name="connsiteY10" fmla="*/ 515453 h 740606"/>
                    <a:gd name="connsiteX11" fmla="*/ 49277 w 1457843"/>
                    <a:gd name="connsiteY11" fmla="*/ 658328 h 740606"/>
                    <a:gd name="connsiteX12" fmla="*/ 300102 w 1457843"/>
                    <a:gd name="connsiteY12" fmla="*/ 734528 h 740606"/>
                    <a:gd name="connsiteX13" fmla="*/ 674752 w 1457843"/>
                    <a:gd name="connsiteY13" fmla="*/ 699603 h 740606"/>
                    <a:gd name="connsiteX14" fmla="*/ 1176402 w 1457843"/>
                    <a:gd name="connsiteY14" fmla="*/ 413853 h 740606"/>
                    <a:gd name="connsiteX15" fmla="*/ 1424052 w 1457843"/>
                    <a:gd name="connsiteY15" fmla="*/ 197953 h 740606"/>
                    <a:gd name="connsiteX16" fmla="*/ 1424052 w 1457843"/>
                    <a:gd name="connsiteY16" fmla="*/ 58253 h 740606"/>
                    <a:gd name="connsiteX17" fmla="*/ 1131952 w 1457843"/>
                    <a:gd name="connsiteY17" fmla="*/ 1103 h 740606"/>
                    <a:gd name="connsiteX18" fmla="*/ 839852 w 1457843"/>
                    <a:gd name="connsiteY18" fmla="*/ 42378 h 740606"/>
                    <a:gd name="connsiteX19" fmla="*/ 833502 w 1457843"/>
                    <a:gd name="connsiteY19" fmla="*/ 274153 h 740606"/>
                    <a:gd name="connsiteX20" fmla="*/ 671577 w 1457843"/>
                    <a:gd name="connsiteY20" fmla="*/ 232878 h 740606"/>
                    <a:gd name="connsiteX21" fmla="*/ 766827 w 1457843"/>
                    <a:gd name="connsiteY21" fmla="*/ 13803 h 740606"/>
                    <a:gd name="connsiteX22" fmla="*/ 414402 w 1457843"/>
                    <a:gd name="connsiteY22" fmla="*/ 93178 h 740606"/>
                    <a:gd name="connsiteX0" fmla="*/ 573152 w 1457843"/>
                    <a:gd name="connsiteY0" fmla="*/ 39203 h 740606"/>
                    <a:gd name="connsiteX1" fmla="*/ 315977 w 1457843"/>
                    <a:gd name="connsiteY1" fmla="*/ 134453 h 740606"/>
                    <a:gd name="connsiteX2" fmla="*/ 379477 w 1457843"/>
                    <a:gd name="connsiteY2" fmla="*/ 229703 h 740606"/>
                    <a:gd name="connsiteX3" fmla="*/ 477902 w 1457843"/>
                    <a:gd name="connsiteY3" fmla="*/ 217003 h 740606"/>
                    <a:gd name="connsiteX4" fmla="*/ 566802 w 1457843"/>
                    <a:gd name="connsiteY4" fmla="*/ 347178 h 740606"/>
                    <a:gd name="connsiteX5" fmla="*/ 566802 w 1457843"/>
                    <a:gd name="connsiteY5" fmla="*/ 458303 h 740606"/>
                    <a:gd name="connsiteX6" fmla="*/ 401702 w 1457843"/>
                    <a:gd name="connsiteY6" fmla="*/ 382103 h 740606"/>
                    <a:gd name="connsiteX7" fmla="*/ 328677 w 1457843"/>
                    <a:gd name="connsiteY7" fmla="*/ 258278 h 740606"/>
                    <a:gd name="connsiteX8" fmla="*/ 214377 w 1457843"/>
                    <a:gd name="connsiteY8" fmla="*/ 213828 h 740606"/>
                    <a:gd name="connsiteX9" fmla="*/ 77852 w 1457843"/>
                    <a:gd name="connsiteY9" fmla="*/ 350353 h 740606"/>
                    <a:gd name="connsiteX10" fmla="*/ 1652 w 1457843"/>
                    <a:gd name="connsiteY10" fmla="*/ 515453 h 740606"/>
                    <a:gd name="connsiteX11" fmla="*/ 49277 w 1457843"/>
                    <a:gd name="connsiteY11" fmla="*/ 658328 h 740606"/>
                    <a:gd name="connsiteX12" fmla="*/ 300102 w 1457843"/>
                    <a:gd name="connsiteY12" fmla="*/ 734528 h 740606"/>
                    <a:gd name="connsiteX13" fmla="*/ 674752 w 1457843"/>
                    <a:gd name="connsiteY13" fmla="*/ 699603 h 740606"/>
                    <a:gd name="connsiteX14" fmla="*/ 1176402 w 1457843"/>
                    <a:gd name="connsiteY14" fmla="*/ 413853 h 740606"/>
                    <a:gd name="connsiteX15" fmla="*/ 1424052 w 1457843"/>
                    <a:gd name="connsiteY15" fmla="*/ 197953 h 740606"/>
                    <a:gd name="connsiteX16" fmla="*/ 1424052 w 1457843"/>
                    <a:gd name="connsiteY16" fmla="*/ 58253 h 740606"/>
                    <a:gd name="connsiteX17" fmla="*/ 1131952 w 1457843"/>
                    <a:gd name="connsiteY17" fmla="*/ 1103 h 740606"/>
                    <a:gd name="connsiteX18" fmla="*/ 839852 w 1457843"/>
                    <a:gd name="connsiteY18" fmla="*/ 42378 h 740606"/>
                    <a:gd name="connsiteX19" fmla="*/ 833502 w 1457843"/>
                    <a:gd name="connsiteY19" fmla="*/ 274153 h 740606"/>
                    <a:gd name="connsiteX20" fmla="*/ 671577 w 1457843"/>
                    <a:gd name="connsiteY20" fmla="*/ 232878 h 740606"/>
                    <a:gd name="connsiteX21" fmla="*/ 766827 w 1457843"/>
                    <a:gd name="connsiteY21" fmla="*/ 13803 h 740606"/>
                    <a:gd name="connsiteX22" fmla="*/ 573152 w 1457843"/>
                    <a:gd name="connsiteY22" fmla="*/ 39203 h 740606"/>
                    <a:gd name="connsiteX0" fmla="*/ 572225 w 1456916"/>
                    <a:gd name="connsiteY0" fmla="*/ 39203 h 755769"/>
                    <a:gd name="connsiteX1" fmla="*/ 315050 w 1456916"/>
                    <a:gd name="connsiteY1" fmla="*/ 134453 h 755769"/>
                    <a:gd name="connsiteX2" fmla="*/ 378550 w 1456916"/>
                    <a:gd name="connsiteY2" fmla="*/ 229703 h 755769"/>
                    <a:gd name="connsiteX3" fmla="*/ 476975 w 1456916"/>
                    <a:gd name="connsiteY3" fmla="*/ 217003 h 755769"/>
                    <a:gd name="connsiteX4" fmla="*/ 565875 w 1456916"/>
                    <a:gd name="connsiteY4" fmla="*/ 347178 h 755769"/>
                    <a:gd name="connsiteX5" fmla="*/ 565875 w 1456916"/>
                    <a:gd name="connsiteY5" fmla="*/ 458303 h 755769"/>
                    <a:gd name="connsiteX6" fmla="*/ 400775 w 1456916"/>
                    <a:gd name="connsiteY6" fmla="*/ 382103 h 755769"/>
                    <a:gd name="connsiteX7" fmla="*/ 327750 w 1456916"/>
                    <a:gd name="connsiteY7" fmla="*/ 258278 h 755769"/>
                    <a:gd name="connsiteX8" fmla="*/ 213450 w 1456916"/>
                    <a:gd name="connsiteY8" fmla="*/ 213828 h 755769"/>
                    <a:gd name="connsiteX9" fmla="*/ 76925 w 1456916"/>
                    <a:gd name="connsiteY9" fmla="*/ 350353 h 755769"/>
                    <a:gd name="connsiteX10" fmla="*/ 725 w 1456916"/>
                    <a:gd name="connsiteY10" fmla="*/ 515453 h 755769"/>
                    <a:gd name="connsiteX11" fmla="*/ 48350 w 1456916"/>
                    <a:gd name="connsiteY11" fmla="*/ 658328 h 755769"/>
                    <a:gd name="connsiteX12" fmla="*/ 200750 w 1456916"/>
                    <a:gd name="connsiteY12" fmla="*/ 451953 h 755769"/>
                    <a:gd name="connsiteX13" fmla="*/ 299175 w 1456916"/>
                    <a:gd name="connsiteY13" fmla="*/ 734528 h 755769"/>
                    <a:gd name="connsiteX14" fmla="*/ 673825 w 1456916"/>
                    <a:gd name="connsiteY14" fmla="*/ 699603 h 755769"/>
                    <a:gd name="connsiteX15" fmla="*/ 1175475 w 1456916"/>
                    <a:gd name="connsiteY15" fmla="*/ 413853 h 755769"/>
                    <a:gd name="connsiteX16" fmla="*/ 1423125 w 1456916"/>
                    <a:gd name="connsiteY16" fmla="*/ 197953 h 755769"/>
                    <a:gd name="connsiteX17" fmla="*/ 1423125 w 1456916"/>
                    <a:gd name="connsiteY17" fmla="*/ 58253 h 755769"/>
                    <a:gd name="connsiteX18" fmla="*/ 1131025 w 1456916"/>
                    <a:gd name="connsiteY18" fmla="*/ 1103 h 755769"/>
                    <a:gd name="connsiteX19" fmla="*/ 838925 w 1456916"/>
                    <a:gd name="connsiteY19" fmla="*/ 42378 h 755769"/>
                    <a:gd name="connsiteX20" fmla="*/ 832575 w 1456916"/>
                    <a:gd name="connsiteY20" fmla="*/ 274153 h 755769"/>
                    <a:gd name="connsiteX21" fmla="*/ 670650 w 1456916"/>
                    <a:gd name="connsiteY21" fmla="*/ 232878 h 755769"/>
                    <a:gd name="connsiteX22" fmla="*/ 765900 w 1456916"/>
                    <a:gd name="connsiteY22" fmla="*/ 13803 h 755769"/>
                    <a:gd name="connsiteX23" fmla="*/ 572225 w 1456916"/>
                    <a:gd name="connsiteY23" fmla="*/ 39203 h 755769"/>
                    <a:gd name="connsiteX0" fmla="*/ 572079 w 1456770"/>
                    <a:gd name="connsiteY0" fmla="*/ 39203 h 755769"/>
                    <a:gd name="connsiteX1" fmla="*/ 314904 w 1456770"/>
                    <a:gd name="connsiteY1" fmla="*/ 134453 h 755769"/>
                    <a:gd name="connsiteX2" fmla="*/ 378404 w 1456770"/>
                    <a:gd name="connsiteY2" fmla="*/ 229703 h 755769"/>
                    <a:gd name="connsiteX3" fmla="*/ 476829 w 1456770"/>
                    <a:gd name="connsiteY3" fmla="*/ 217003 h 755769"/>
                    <a:gd name="connsiteX4" fmla="*/ 565729 w 1456770"/>
                    <a:gd name="connsiteY4" fmla="*/ 347178 h 755769"/>
                    <a:gd name="connsiteX5" fmla="*/ 565729 w 1456770"/>
                    <a:gd name="connsiteY5" fmla="*/ 458303 h 755769"/>
                    <a:gd name="connsiteX6" fmla="*/ 400629 w 1456770"/>
                    <a:gd name="connsiteY6" fmla="*/ 382103 h 755769"/>
                    <a:gd name="connsiteX7" fmla="*/ 327604 w 1456770"/>
                    <a:gd name="connsiteY7" fmla="*/ 258278 h 755769"/>
                    <a:gd name="connsiteX8" fmla="*/ 213304 w 1456770"/>
                    <a:gd name="connsiteY8" fmla="*/ 213828 h 755769"/>
                    <a:gd name="connsiteX9" fmla="*/ 76779 w 1456770"/>
                    <a:gd name="connsiteY9" fmla="*/ 350353 h 755769"/>
                    <a:gd name="connsiteX10" fmla="*/ 579 w 1456770"/>
                    <a:gd name="connsiteY10" fmla="*/ 515453 h 755769"/>
                    <a:gd name="connsiteX11" fmla="*/ 48204 w 1456770"/>
                    <a:gd name="connsiteY11" fmla="*/ 658328 h 755769"/>
                    <a:gd name="connsiteX12" fmla="*/ 162503 w 1456770"/>
                    <a:gd name="connsiteY12" fmla="*/ 674203 h 755769"/>
                    <a:gd name="connsiteX13" fmla="*/ 200604 w 1456770"/>
                    <a:gd name="connsiteY13" fmla="*/ 451953 h 755769"/>
                    <a:gd name="connsiteX14" fmla="*/ 299029 w 1456770"/>
                    <a:gd name="connsiteY14" fmla="*/ 734528 h 755769"/>
                    <a:gd name="connsiteX15" fmla="*/ 673679 w 1456770"/>
                    <a:gd name="connsiteY15" fmla="*/ 699603 h 755769"/>
                    <a:gd name="connsiteX16" fmla="*/ 1175329 w 1456770"/>
                    <a:gd name="connsiteY16" fmla="*/ 413853 h 755769"/>
                    <a:gd name="connsiteX17" fmla="*/ 1422979 w 1456770"/>
                    <a:gd name="connsiteY17" fmla="*/ 197953 h 755769"/>
                    <a:gd name="connsiteX18" fmla="*/ 1422979 w 1456770"/>
                    <a:gd name="connsiteY18" fmla="*/ 58253 h 755769"/>
                    <a:gd name="connsiteX19" fmla="*/ 1130879 w 1456770"/>
                    <a:gd name="connsiteY19" fmla="*/ 1103 h 755769"/>
                    <a:gd name="connsiteX20" fmla="*/ 838779 w 1456770"/>
                    <a:gd name="connsiteY20" fmla="*/ 42378 h 755769"/>
                    <a:gd name="connsiteX21" fmla="*/ 832429 w 1456770"/>
                    <a:gd name="connsiteY21" fmla="*/ 274153 h 755769"/>
                    <a:gd name="connsiteX22" fmla="*/ 670504 w 1456770"/>
                    <a:gd name="connsiteY22" fmla="*/ 232878 h 755769"/>
                    <a:gd name="connsiteX23" fmla="*/ 765754 w 1456770"/>
                    <a:gd name="connsiteY23" fmla="*/ 13803 h 755769"/>
                    <a:gd name="connsiteX24" fmla="*/ 572079 w 1456770"/>
                    <a:gd name="connsiteY24" fmla="*/ 39203 h 755769"/>
                    <a:gd name="connsiteX0" fmla="*/ 572079 w 1456770"/>
                    <a:gd name="connsiteY0" fmla="*/ 39203 h 742455"/>
                    <a:gd name="connsiteX1" fmla="*/ 314904 w 1456770"/>
                    <a:gd name="connsiteY1" fmla="*/ 134453 h 742455"/>
                    <a:gd name="connsiteX2" fmla="*/ 378404 w 1456770"/>
                    <a:gd name="connsiteY2" fmla="*/ 229703 h 742455"/>
                    <a:gd name="connsiteX3" fmla="*/ 476829 w 1456770"/>
                    <a:gd name="connsiteY3" fmla="*/ 217003 h 742455"/>
                    <a:gd name="connsiteX4" fmla="*/ 565729 w 1456770"/>
                    <a:gd name="connsiteY4" fmla="*/ 347178 h 742455"/>
                    <a:gd name="connsiteX5" fmla="*/ 565729 w 1456770"/>
                    <a:gd name="connsiteY5" fmla="*/ 458303 h 742455"/>
                    <a:gd name="connsiteX6" fmla="*/ 400629 w 1456770"/>
                    <a:gd name="connsiteY6" fmla="*/ 382103 h 742455"/>
                    <a:gd name="connsiteX7" fmla="*/ 327604 w 1456770"/>
                    <a:gd name="connsiteY7" fmla="*/ 258278 h 742455"/>
                    <a:gd name="connsiteX8" fmla="*/ 213304 w 1456770"/>
                    <a:gd name="connsiteY8" fmla="*/ 213828 h 742455"/>
                    <a:gd name="connsiteX9" fmla="*/ 76779 w 1456770"/>
                    <a:gd name="connsiteY9" fmla="*/ 350353 h 742455"/>
                    <a:gd name="connsiteX10" fmla="*/ 579 w 1456770"/>
                    <a:gd name="connsiteY10" fmla="*/ 515453 h 742455"/>
                    <a:gd name="connsiteX11" fmla="*/ 48204 w 1456770"/>
                    <a:gd name="connsiteY11" fmla="*/ 658328 h 742455"/>
                    <a:gd name="connsiteX12" fmla="*/ 162503 w 1456770"/>
                    <a:gd name="connsiteY12" fmla="*/ 674203 h 742455"/>
                    <a:gd name="connsiteX13" fmla="*/ 200604 w 1456770"/>
                    <a:gd name="connsiteY13" fmla="*/ 451953 h 742455"/>
                    <a:gd name="connsiteX14" fmla="*/ 286328 w 1456770"/>
                    <a:gd name="connsiteY14" fmla="*/ 632928 h 742455"/>
                    <a:gd name="connsiteX15" fmla="*/ 299029 w 1456770"/>
                    <a:gd name="connsiteY15" fmla="*/ 734528 h 742455"/>
                    <a:gd name="connsiteX16" fmla="*/ 673679 w 1456770"/>
                    <a:gd name="connsiteY16" fmla="*/ 699603 h 742455"/>
                    <a:gd name="connsiteX17" fmla="*/ 1175329 w 1456770"/>
                    <a:gd name="connsiteY17" fmla="*/ 413853 h 742455"/>
                    <a:gd name="connsiteX18" fmla="*/ 1422979 w 1456770"/>
                    <a:gd name="connsiteY18" fmla="*/ 197953 h 742455"/>
                    <a:gd name="connsiteX19" fmla="*/ 1422979 w 1456770"/>
                    <a:gd name="connsiteY19" fmla="*/ 58253 h 742455"/>
                    <a:gd name="connsiteX20" fmla="*/ 1130879 w 1456770"/>
                    <a:gd name="connsiteY20" fmla="*/ 1103 h 742455"/>
                    <a:gd name="connsiteX21" fmla="*/ 838779 w 1456770"/>
                    <a:gd name="connsiteY21" fmla="*/ 42378 h 742455"/>
                    <a:gd name="connsiteX22" fmla="*/ 832429 w 1456770"/>
                    <a:gd name="connsiteY22" fmla="*/ 274153 h 742455"/>
                    <a:gd name="connsiteX23" fmla="*/ 670504 w 1456770"/>
                    <a:gd name="connsiteY23" fmla="*/ 232878 h 742455"/>
                    <a:gd name="connsiteX24" fmla="*/ 765754 w 1456770"/>
                    <a:gd name="connsiteY24" fmla="*/ 13803 h 742455"/>
                    <a:gd name="connsiteX25" fmla="*/ 572079 w 1456770"/>
                    <a:gd name="connsiteY25" fmla="*/ 39203 h 742455"/>
                    <a:gd name="connsiteX0" fmla="*/ 572079 w 1456770"/>
                    <a:gd name="connsiteY0" fmla="*/ 39203 h 732349"/>
                    <a:gd name="connsiteX1" fmla="*/ 314904 w 1456770"/>
                    <a:gd name="connsiteY1" fmla="*/ 134453 h 732349"/>
                    <a:gd name="connsiteX2" fmla="*/ 378404 w 1456770"/>
                    <a:gd name="connsiteY2" fmla="*/ 229703 h 732349"/>
                    <a:gd name="connsiteX3" fmla="*/ 476829 w 1456770"/>
                    <a:gd name="connsiteY3" fmla="*/ 217003 h 732349"/>
                    <a:gd name="connsiteX4" fmla="*/ 565729 w 1456770"/>
                    <a:gd name="connsiteY4" fmla="*/ 347178 h 732349"/>
                    <a:gd name="connsiteX5" fmla="*/ 565729 w 1456770"/>
                    <a:gd name="connsiteY5" fmla="*/ 458303 h 732349"/>
                    <a:gd name="connsiteX6" fmla="*/ 400629 w 1456770"/>
                    <a:gd name="connsiteY6" fmla="*/ 382103 h 732349"/>
                    <a:gd name="connsiteX7" fmla="*/ 327604 w 1456770"/>
                    <a:gd name="connsiteY7" fmla="*/ 258278 h 732349"/>
                    <a:gd name="connsiteX8" fmla="*/ 213304 w 1456770"/>
                    <a:gd name="connsiteY8" fmla="*/ 213828 h 732349"/>
                    <a:gd name="connsiteX9" fmla="*/ 76779 w 1456770"/>
                    <a:gd name="connsiteY9" fmla="*/ 350353 h 732349"/>
                    <a:gd name="connsiteX10" fmla="*/ 579 w 1456770"/>
                    <a:gd name="connsiteY10" fmla="*/ 515453 h 732349"/>
                    <a:gd name="connsiteX11" fmla="*/ 48204 w 1456770"/>
                    <a:gd name="connsiteY11" fmla="*/ 658328 h 732349"/>
                    <a:gd name="connsiteX12" fmla="*/ 162503 w 1456770"/>
                    <a:gd name="connsiteY12" fmla="*/ 674203 h 732349"/>
                    <a:gd name="connsiteX13" fmla="*/ 200604 w 1456770"/>
                    <a:gd name="connsiteY13" fmla="*/ 451953 h 732349"/>
                    <a:gd name="connsiteX14" fmla="*/ 286328 w 1456770"/>
                    <a:gd name="connsiteY14" fmla="*/ 632928 h 732349"/>
                    <a:gd name="connsiteX15" fmla="*/ 267279 w 1456770"/>
                    <a:gd name="connsiteY15" fmla="*/ 718653 h 732349"/>
                    <a:gd name="connsiteX16" fmla="*/ 673679 w 1456770"/>
                    <a:gd name="connsiteY16" fmla="*/ 699603 h 732349"/>
                    <a:gd name="connsiteX17" fmla="*/ 1175329 w 1456770"/>
                    <a:gd name="connsiteY17" fmla="*/ 413853 h 732349"/>
                    <a:gd name="connsiteX18" fmla="*/ 1422979 w 1456770"/>
                    <a:gd name="connsiteY18" fmla="*/ 197953 h 732349"/>
                    <a:gd name="connsiteX19" fmla="*/ 1422979 w 1456770"/>
                    <a:gd name="connsiteY19" fmla="*/ 58253 h 732349"/>
                    <a:gd name="connsiteX20" fmla="*/ 1130879 w 1456770"/>
                    <a:gd name="connsiteY20" fmla="*/ 1103 h 732349"/>
                    <a:gd name="connsiteX21" fmla="*/ 838779 w 1456770"/>
                    <a:gd name="connsiteY21" fmla="*/ 42378 h 732349"/>
                    <a:gd name="connsiteX22" fmla="*/ 832429 w 1456770"/>
                    <a:gd name="connsiteY22" fmla="*/ 274153 h 732349"/>
                    <a:gd name="connsiteX23" fmla="*/ 670504 w 1456770"/>
                    <a:gd name="connsiteY23" fmla="*/ 232878 h 732349"/>
                    <a:gd name="connsiteX24" fmla="*/ 765754 w 1456770"/>
                    <a:gd name="connsiteY24" fmla="*/ 13803 h 732349"/>
                    <a:gd name="connsiteX25" fmla="*/ 572079 w 1456770"/>
                    <a:gd name="connsiteY25" fmla="*/ 39203 h 732349"/>
                    <a:gd name="connsiteX0" fmla="*/ 572079 w 1456770"/>
                    <a:gd name="connsiteY0" fmla="*/ 39203 h 719868"/>
                    <a:gd name="connsiteX1" fmla="*/ 314904 w 1456770"/>
                    <a:gd name="connsiteY1" fmla="*/ 134453 h 719868"/>
                    <a:gd name="connsiteX2" fmla="*/ 378404 w 1456770"/>
                    <a:gd name="connsiteY2" fmla="*/ 229703 h 719868"/>
                    <a:gd name="connsiteX3" fmla="*/ 476829 w 1456770"/>
                    <a:gd name="connsiteY3" fmla="*/ 217003 h 719868"/>
                    <a:gd name="connsiteX4" fmla="*/ 565729 w 1456770"/>
                    <a:gd name="connsiteY4" fmla="*/ 347178 h 719868"/>
                    <a:gd name="connsiteX5" fmla="*/ 565729 w 1456770"/>
                    <a:gd name="connsiteY5" fmla="*/ 458303 h 719868"/>
                    <a:gd name="connsiteX6" fmla="*/ 400629 w 1456770"/>
                    <a:gd name="connsiteY6" fmla="*/ 382103 h 719868"/>
                    <a:gd name="connsiteX7" fmla="*/ 327604 w 1456770"/>
                    <a:gd name="connsiteY7" fmla="*/ 258278 h 719868"/>
                    <a:gd name="connsiteX8" fmla="*/ 213304 w 1456770"/>
                    <a:gd name="connsiteY8" fmla="*/ 213828 h 719868"/>
                    <a:gd name="connsiteX9" fmla="*/ 76779 w 1456770"/>
                    <a:gd name="connsiteY9" fmla="*/ 350353 h 719868"/>
                    <a:gd name="connsiteX10" fmla="*/ 579 w 1456770"/>
                    <a:gd name="connsiteY10" fmla="*/ 515453 h 719868"/>
                    <a:gd name="connsiteX11" fmla="*/ 48204 w 1456770"/>
                    <a:gd name="connsiteY11" fmla="*/ 658328 h 719868"/>
                    <a:gd name="connsiteX12" fmla="*/ 162503 w 1456770"/>
                    <a:gd name="connsiteY12" fmla="*/ 674203 h 719868"/>
                    <a:gd name="connsiteX13" fmla="*/ 200604 w 1456770"/>
                    <a:gd name="connsiteY13" fmla="*/ 451953 h 719868"/>
                    <a:gd name="connsiteX14" fmla="*/ 286328 w 1456770"/>
                    <a:gd name="connsiteY14" fmla="*/ 632928 h 719868"/>
                    <a:gd name="connsiteX15" fmla="*/ 267279 w 1456770"/>
                    <a:gd name="connsiteY15" fmla="*/ 718653 h 719868"/>
                    <a:gd name="connsiteX16" fmla="*/ 502228 w 1456770"/>
                    <a:gd name="connsiteY16" fmla="*/ 575778 h 719868"/>
                    <a:gd name="connsiteX17" fmla="*/ 673679 w 1456770"/>
                    <a:gd name="connsiteY17" fmla="*/ 699603 h 719868"/>
                    <a:gd name="connsiteX18" fmla="*/ 1175329 w 1456770"/>
                    <a:gd name="connsiteY18" fmla="*/ 413853 h 719868"/>
                    <a:gd name="connsiteX19" fmla="*/ 1422979 w 1456770"/>
                    <a:gd name="connsiteY19" fmla="*/ 197953 h 719868"/>
                    <a:gd name="connsiteX20" fmla="*/ 1422979 w 1456770"/>
                    <a:gd name="connsiteY20" fmla="*/ 58253 h 719868"/>
                    <a:gd name="connsiteX21" fmla="*/ 1130879 w 1456770"/>
                    <a:gd name="connsiteY21" fmla="*/ 1103 h 719868"/>
                    <a:gd name="connsiteX22" fmla="*/ 838779 w 1456770"/>
                    <a:gd name="connsiteY22" fmla="*/ 42378 h 719868"/>
                    <a:gd name="connsiteX23" fmla="*/ 832429 w 1456770"/>
                    <a:gd name="connsiteY23" fmla="*/ 274153 h 719868"/>
                    <a:gd name="connsiteX24" fmla="*/ 670504 w 1456770"/>
                    <a:gd name="connsiteY24" fmla="*/ 232878 h 719868"/>
                    <a:gd name="connsiteX25" fmla="*/ 765754 w 1456770"/>
                    <a:gd name="connsiteY25" fmla="*/ 13803 h 719868"/>
                    <a:gd name="connsiteX26" fmla="*/ 572079 w 1456770"/>
                    <a:gd name="connsiteY26" fmla="*/ 39203 h 719868"/>
                    <a:gd name="connsiteX0" fmla="*/ 572079 w 1456770"/>
                    <a:gd name="connsiteY0" fmla="*/ 39203 h 744808"/>
                    <a:gd name="connsiteX1" fmla="*/ 314904 w 1456770"/>
                    <a:gd name="connsiteY1" fmla="*/ 134453 h 744808"/>
                    <a:gd name="connsiteX2" fmla="*/ 378404 w 1456770"/>
                    <a:gd name="connsiteY2" fmla="*/ 229703 h 744808"/>
                    <a:gd name="connsiteX3" fmla="*/ 476829 w 1456770"/>
                    <a:gd name="connsiteY3" fmla="*/ 217003 h 744808"/>
                    <a:gd name="connsiteX4" fmla="*/ 565729 w 1456770"/>
                    <a:gd name="connsiteY4" fmla="*/ 347178 h 744808"/>
                    <a:gd name="connsiteX5" fmla="*/ 565729 w 1456770"/>
                    <a:gd name="connsiteY5" fmla="*/ 458303 h 744808"/>
                    <a:gd name="connsiteX6" fmla="*/ 400629 w 1456770"/>
                    <a:gd name="connsiteY6" fmla="*/ 382103 h 744808"/>
                    <a:gd name="connsiteX7" fmla="*/ 327604 w 1456770"/>
                    <a:gd name="connsiteY7" fmla="*/ 258278 h 744808"/>
                    <a:gd name="connsiteX8" fmla="*/ 213304 w 1456770"/>
                    <a:gd name="connsiteY8" fmla="*/ 213828 h 744808"/>
                    <a:gd name="connsiteX9" fmla="*/ 76779 w 1456770"/>
                    <a:gd name="connsiteY9" fmla="*/ 350353 h 744808"/>
                    <a:gd name="connsiteX10" fmla="*/ 579 w 1456770"/>
                    <a:gd name="connsiteY10" fmla="*/ 515453 h 744808"/>
                    <a:gd name="connsiteX11" fmla="*/ 48204 w 1456770"/>
                    <a:gd name="connsiteY11" fmla="*/ 658328 h 744808"/>
                    <a:gd name="connsiteX12" fmla="*/ 162503 w 1456770"/>
                    <a:gd name="connsiteY12" fmla="*/ 674203 h 744808"/>
                    <a:gd name="connsiteX13" fmla="*/ 200604 w 1456770"/>
                    <a:gd name="connsiteY13" fmla="*/ 451953 h 744808"/>
                    <a:gd name="connsiteX14" fmla="*/ 286328 w 1456770"/>
                    <a:gd name="connsiteY14" fmla="*/ 632928 h 744808"/>
                    <a:gd name="connsiteX15" fmla="*/ 267279 w 1456770"/>
                    <a:gd name="connsiteY15" fmla="*/ 718653 h 744808"/>
                    <a:gd name="connsiteX16" fmla="*/ 505403 w 1456770"/>
                    <a:gd name="connsiteY16" fmla="*/ 734528 h 744808"/>
                    <a:gd name="connsiteX17" fmla="*/ 502228 w 1456770"/>
                    <a:gd name="connsiteY17" fmla="*/ 575778 h 744808"/>
                    <a:gd name="connsiteX18" fmla="*/ 673679 w 1456770"/>
                    <a:gd name="connsiteY18" fmla="*/ 699603 h 744808"/>
                    <a:gd name="connsiteX19" fmla="*/ 1175329 w 1456770"/>
                    <a:gd name="connsiteY19" fmla="*/ 413853 h 744808"/>
                    <a:gd name="connsiteX20" fmla="*/ 1422979 w 1456770"/>
                    <a:gd name="connsiteY20" fmla="*/ 197953 h 744808"/>
                    <a:gd name="connsiteX21" fmla="*/ 1422979 w 1456770"/>
                    <a:gd name="connsiteY21" fmla="*/ 58253 h 744808"/>
                    <a:gd name="connsiteX22" fmla="*/ 1130879 w 1456770"/>
                    <a:gd name="connsiteY22" fmla="*/ 1103 h 744808"/>
                    <a:gd name="connsiteX23" fmla="*/ 838779 w 1456770"/>
                    <a:gd name="connsiteY23" fmla="*/ 42378 h 744808"/>
                    <a:gd name="connsiteX24" fmla="*/ 832429 w 1456770"/>
                    <a:gd name="connsiteY24" fmla="*/ 274153 h 744808"/>
                    <a:gd name="connsiteX25" fmla="*/ 670504 w 1456770"/>
                    <a:gd name="connsiteY25" fmla="*/ 232878 h 744808"/>
                    <a:gd name="connsiteX26" fmla="*/ 765754 w 1456770"/>
                    <a:gd name="connsiteY26" fmla="*/ 13803 h 744808"/>
                    <a:gd name="connsiteX27" fmla="*/ 572079 w 1456770"/>
                    <a:gd name="connsiteY27" fmla="*/ 39203 h 744808"/>
                    <a:gd name="connsiteX0" fmla="*/ 572079 w 1456770"/>
                    <a:gd name="connsiteY0" fmla="*/ 39203 h 744808"/>
                    <a:gd name="connsiteX1" fmla="*/ 314904 w 1456770"/>
                    <a:gd name="connsiteY1" fmla="*/ 134453 h 744808"/>
                    <a:gd name="connsiteX2" fmla="*/ 378404 w 1456770"/>
                    <a:gd name="connsiteY2" fmla="*/ 229703 h 744808"/>
                    <a:gd name="connsiteX3" fmla="*/ 476829 w 1456770"/>
                    <a:gd name="connsiteY3" fmla="*/ 217003 h 744808"/>
                    <a:gd name="connsiteX4" fmla="*/ 565729 w 1456770"/>
                    <a:gd name="connsiteY4" fmla="*/ 347178 h 744808"/>
                    <a:gd name="connsiteX5" fmla="*/ 565729 w 1456770"/>
                    <a:gd name="connsiteY5" fmla="*/ 458303 h 744808"/>
                    <a:gd name="connsiteX6" fmla="*/ 400629 w 1456770"/>
                    <a:gd name="connsiteY6" fmla="*/ 382103 h 744808"/>
                    <a:gd name="connsiteX7" fmla="*/ 327604 w 1456770"/>
                    <a:gd name="connsiteY7" fmla="*/ 258278 h 744808"/>
                    <a:gd name="connsiteX8" fmla="*/ 213304 w 1456770"/>
                    <a:gd name="connsiteY8" fmla="*/ 213828 h 744808"/>
                    <a:gd name="connsiteX9" fmla="*/ 76779 w 1456770"/>
                    <a:gd name="connsiteY9" fmla="*/ 350353 h 744808"/>
                    <a:gd name="connsiteX10" fmla="*/ 579 w 1456770"/>
                    <a:gd name="connsiteY10" fmla="*/ 515453 h 744808"/>
                    <a:gd name="connsiteX11" fmla="*/ 48204 w 1456770"/>
                    <a:gd name="connsiteY11" fmla="*/ 658328 h 744808"/>
                    <a:gd name="connsiteX12" fmla="*/ 162503 w 1456770"/>
                    <a:gd name="connsiteY12" fmla="*/ 674203 h 744808"/>
                    <a:gd name="connsiteX13" fmla="*/ 200604 w 1456770"/>
                    <a:gd name="connsiteY13" fmla="*/ 451953 h 744808"/>
                    <a:gd name="connsiteX14" fmla="*/ 286328 w 1456770"/>
                    <a:gd name="connsiteY14" fmla="*/ 632928 h 744808"/>
                    <a:gd name="connsiteX15" fmla="*/ 267279 w 1456770"/>
                    <a:gd name="connsiteY15" fmla="*/ 718653 h 744808"/>
                    <a:gd name="connsiteX16" fmla="*/ 505403 w 1456770"/>
                    <a:gd name="connsiteY16" fmla="*/ 734528 h 744808"/>
                    <a:gd name="connsiteX17" fmla="*/ 502228 w 1456770"/>
                    <a:gd name="connsiteY17" fmla="*/ 575778 h 744808"/>
                    <a:gd name="connsiteX18" fmla="*/ 673679 w 1456770"/>
                    <a:gd name="connsiteY18" fmla="*/ 699603 h 744808"/>
                    <a:gd name="connsiteX19" fmla="*/ 746703 w 1456770"/>
                    <a:gd name="connsiteY19" fmla="*/ 378928 h 744808"/>
                    <a:gd name="connsiteX20" fmla="*/ 1175329 w 1456770"/>
                    <a:gd name="connsiteY20" fmla="*/ 413853 h 744808"/>
                    <a:gd name="connsiteX21" fmla="*/ 1422979 w 1456770"/>
                    <a:gd name="connsiteY21" fmla="*/ 197953 h 744808"/>
                    <a:gd name="connsiteX22" fmla="*/ 1422979 w 1456770"/>
                    <a:gd name="connsiteY22" fmla="*/ 58253 h 744808"/>
                    <a:gd name="connsiteX23" fmla="*/ 1130879 w 1456770"/>
                    <a:gd name="connsiteY23" fmla="*/ 1103 h 744808"/>
                    <a:gd name="connsiteX24" fmla="*/ 838779 w 1456770"/>
                    <a:gd name="connsiteY24" fmla="*/ 42378 h 744808"/>
                    <a:gd name="connsiteX25" fmla="*/ 832429 w 1456770"/>
                    <a:gd name="connsiteY25" fmla="*/ 274153 h 744808"/>
                    <a:gd name="connsiteX26" fmla="*/ 670504 w 1456770"/>
                    <a:gd name="connsiteY26" fmla="*/ 232878 h 744808"/>
                    <a:gd name="connsiteX27" fmla="*/ 765754 w 1456770"/>
                    <a:gd name="connsiteY27" fmla="*/ 13803 h 744808"/>
                    <a:gd name="connsiteX28" fmla="*/ 572079 w 1456770"/>
                    <a:gd name="connsiteY28" fmla="*/ 39203 h 744808"/>
                    <a:gd name="connsiteX0" fmla="*/ 572079 w 1456770"/>
                    <a:gd name="connsiteY0" fmla="*/ 39203 h 744808"/>
                    <a:gd name="connsiteX1" fmla="*/ 314904 w 1456770"/>
                    <a:gd name="connsiteY1" fmla="*/ 134453 h 744808"/>
                    <a:gd name="connsiteX2" fmla="*/ 378404 w 1456770"/>
                    <a:gd name="connsiteY2" fmla="*/ 229703 h 744808"/>
                    <a:gd name="connsiteX3" fmla="*/ 476829 w 1456770"/>
                    <a:gd name="connsiteY3" fmla="*/ 217003 h 744808"/>
                    <a:gd name="connsiteX4" fmla="*/ 565729 w 1456770"/>
                    <a:gd name="connsiteY4" fmla="*/ 347178 h 744808"/>
                    <a:gd name="connsiteX5" fmla="*/ 565729 w 1456770"/>
                    <a:gd name="connsiteY5" fmla="*/ 458303 h 744808"/>
                    <a:gd name="connsiteX6" fmla="*/ 400629 w 1456770"/>
                    <a:gd name="connsiteY6" fmla="*/ 382103 h 744808"/>
                    <a:gd name="connsiteX7" fmla="*/ 327604 w 1456770"/>
                    <a:gd name="connsiteY7" fmla="*/ 258278 h 744808"/>
                    <a:gd name="connsiteX8" fmla="*/ 213304 w 1456770"/>
                    <a:gd name="connsiteY8" fmla="*/ 213828 h 744808"/>
                    <a:gd name="connsiteX9" fmla="*/ 76779 w 1456770"/>
                    <a:gd name="connsiteY9" fmla="*/ 350353 h 744808"/>
                    <a:gd name="connsiteX10" fmla="*/ 579 w 1456770"/>
                    <a:gd name="connsiteY10" fmla="*/ 515453 h 744808"/>
                    <a:gd name="connsiteX11" fmla="*/ 48204 w 1456770"/>
                    <a:gd name="connsiteY11" fmla="*/ 658328 h 744808"/>
                    <a:gd name="connsiteX12" fmla="*/ 162503 w 1456770"/>
                    <a:gd name="connsiteY12" fmla="*/ 674203 h 744808"/>
                    <a:gd name="connsiteX13" fmla="*/ 200604 w 1456770"/>
                    <a:gd name="connsiteY13" fmla="*/ 451953 h 744808"/>
                    <a:gd name="connsiteX14" fmla="*/ 286328 w 1456770"/>
                    <a:gd name="connsiteY14" fmla="*/ 632928 h 744808"/>
                    <a:gd name="connsiteX15" fmla="*/ 267279 w 1456770"/>
                    <a:gd name="connsiteY15" fmla="*/ 718653 h 744808"/>
                    <a:gd name="connsiteX16" fmla="*/ 505403 w 1456770"/>
                    <a:gd name="connsiteY16" fmla="*/ 734528 h 744808"/>
                    <a:gd name="connsiteX17" fmla="*/ 502228 w 1456770"/>
                    <a:gd name="connsiteY17" fmla="*/ 575778 h 744808"/>
                    <a:gd name="connsiteX18" fmla="*/ 673679 w 1456770"/>
                    <a:gd name="connsiteY18" fmla="*/ 699603 h 744808"/>
                    <a:gd name="connsiteX19" fmla="*/ 892753 w 1456770"/>
                    <a:gd name="connsiteY19" fmla="*/ 572603 h 744808"/>
                    <a:gd name="connsiteX20" fmla="*/ 746703 w 1456770"/>
                    <a:gd name="connsiteY20" fmla="*/ 378928 h 744808"/>
                    <a:gd name="connsiteX21" fmla="*/ 1175329 w 1456770"/>
                    <a:gd name="connsiteY21" fmla="*/ 413853 h 744808"/>
                    <a:gd name="connsiteX22" fmla="*/ 1422979 w 1456770"/>
                    <a:gd name="connsiteY22" fmla="*/ 197953 h 744808"/>
                    <a:gd name="connsiteX23" fmla="*/ 1422979 w 1456770"/>
                    <a:gd name="connsiteY23" fmla="*/ 58253 h 744808"/>
                    <a:gd name="connsiteX24" fmla="*/ 1130879 w 1456770"/>
                    <a:gd name="connsiteY24" fmla="*/ 1103 h 744808"/>
                    <a:gd name="connsiteX25" fmla="*/ 838779 w 1456770"/>
                    <a:gd name="connsiteY25" fmla="*/ 42378 h 744808"/>
                    <a:gd name="connsiteX26" fmla="*/ 832429 w 1456770"/>
                    <a:gd name="connsiteY26" fmla="*/ 274153 h 744808"/>
                    <a:gd name="connsiteX27" fmla="*/ 670504 w 1456770"/>
                    <a:gd name="connsiteY27" fmla="*/ 232878 h 744808"/>
                    <a:gd name="connsiteX28" fmla="*/ 765754 w 1456770"/>
                    <a:gd name="connsiteY28" fmla="*/ 13803 h 744808"/>
                    <a:gd name="connsiteX29" fmla="*/ 572079 w 1456770"/>
                    <a:gd name="connsiteY29" fmla="*/ 39203 h 744808"/>
                    <a:gd name="connsiteX0" fmla="*/ 572079 w 1456770"/>
                    <a:gd name="connsiteY0" fmla="*/ 39203 h 744808"/>
                    <a:gd name="connsiteX1" fmla="*/ 314904 w 1456770"/>
                    <a:gd name="connsiteY1" fmla="*/ 134453 h 744808"/>
                    <a:gd name="connsiteX2" fmla="*/ 378404 w 1456770"/>
                    <a:gd name="connsiteY2" fmla="*/ 229703 h 744808"/>
                    <a:gd name="connsiteX3" fmla="*/ 476829 w 1456770"/>
                    <a:gd name="connsiteY3" fmla="*/ 217003 h 744808"/>
                    <a:gd name="connsiteX4" fmla="*/ 565729 w 1456770"/>
                    <a:gd name="connsiteY4" fmla="*/ 347178 h 744808"/>
                    <a:gd name="connsiteX5" fmla="*/ 565729 w 1456770"/>
                    <a:gd name="connsiteY5" fmla="*/ 458303 h 744808"/>
                    <a:gd name="connsiteX6" fmla="*/ 400629 w 1456770"/>
                    <a:gd name="connsiteY6" fmla="*/ 382103 h 744808"/>
                    <a:gd name="connsiteX7" fmla="*/ 327604 w 1456770"/>
                    <a:gd name="connsiteY7" fmla="*/ 258278 h 744808"/>
                    <a:gd name="connsiteX8" fmla="*/ 213304 w 1456770"/>
                    <a:gd name="connsiteY8" fmla="*/ 213828 h 744808"/>
                    <a:gd name="connsiteX9" fmla="*/ 76779 w 1456770"/>
                    <a:gd name="connsiteY9" fmla="*/ 350353 h 744808"/>
                    <a:gd name="connsiteX10" fmla="*/ 579 w 1456770"/>
                    <a:gd name="connsiteY10" fmla="*/ 515453 h 744808"/>
                    <a:gd name="connsiteX11" fmla="*/ 48204 w 1456770"/>
                    <a:gd name="connsiteY11" fmla="*/ 658328 h 744808"/>
                    <a:gd name="connsiteX12" fmla="*/ 162503 w 1456770"/>
                    <a:gd name="connsiteY12" fmla="*/ 674203 h 744808"/>
                    <a:gd name="connsiteX13" fmla="*/ 200604 w 1456770"/>
                    <a:gd name="connsiteY13" fmla="*/ 451953 h 744808"/>
                    <a:gd name="connsiteX14" fmla="*/ 286328 w 1456770"/>
                    <a:gd name="connsiteY14" fmla="*/ 632928 h 744808"/>
                    <a:gd name="connsiteX15" fmla="*/ 267279 w 1456770"/>
                    <a:gd name="connsiteY15" fmla="*/ 718653 h 744808"/>
                    <a:gd name="connsiteX16" fmla="*/ 505403 w 1456770"/>
                    <a:gd name="connsiteY16" fmla="*/ 734528 h 744808"/>
                    <a:gd name="connsiteX17" fmla="*/ 502228 w 1456770"/>
                    <a:gd name="connsiteY17" fmla="*/ 575778 h 744808"/>
                    <a:gd name="connsiteX18" fmla="*/ 673679 w 1456770"/>
                    <a:gd name="connsiteY18" fmla="*/ 699603 h 744808"/>
                    <a:gd name="connsiteX19" fmla="*/ 892753 w 1456770"/>
                    <a:gd name="connsiteY19" fmla="*/ 572603 h 744808"/>
                    <a:gd name="connsiteX20" fmla="*/ 734003 w 1456770"/>
                    <a:gd name="connsiteY20" fmla="*/ 496403 h 744808"/>
                    <a:gd name="connsiteX21" fmla="*/ 746703 w 1456770"/>
                    <a:gd name="connsiteY21" fmla="*/ 378928 h 744808"/>
                    <a:gd name="connsiteX22" fmla="*/ 1175329 w 1456770"/>
                    <a:gd name="connsiteY22" fmla="*/ 413853 h 744808"/>
                    <a:gd name="connsiteX23" fmla="*/ 1422979 w 1456770"/>
                    <a:gd name="connsiteY23" fmla="*/ 197953 h 744808"/>
                    <a:gd name="connsiteX24" fmla="*/ 1422979 w 1456770"/>
                    <a:gd name="connsiteY24" fmla="*/ 58253 h 744808"/>
                    <a:gd name="connsiteX25" fmla="*/ 1130879 w 1456770"/>
                    <a:gd name="connsiteY25" fmla="*/ 1103 h 744808"/>
                    <a:gd name="connsiteX26" fmla="*/ 838779 w 1456770"/>
                    <a:gd name="connsiteY26" fmla="*/ 42378 h 744808"/>
                    <a:gd name="connsiteX27" fmla="*/ 832429 w 1456770"/>
                    <a:gd name="connsiteY27" fmla="*/ 274153 h 744808"/>
                    <a:gd name="connsiteX28" fmla="*/ 670504 w 1456770"/>
                    <a:gd name="connsiteY28" fmla="*/ 232878 h 744808"/>
                    <a:gd name="connsiteX29" fmla="*/ 765754 w 1456770"/>
                    <a:gd name="connsiteY29" fmla="*/ 13803 h 744808"/>
                    <a:gd name="connsiteX30" fmla="*/ 572079 w 1456770"/>
                    <a:gd name="connsiteY30" fmla="*/ 39203 h 744808"/>
                    <a:gd name="connsiteX0" fmla="*/ 572079 w 1456770"/>
                    <a:gd name="connsiteY0" fmla="*/ 39203 h 744808"/>
                    <a:gd name="connsiteX1" fmla="*/ 314904 w 1456770"/>
                    <a:gd name="connsiteY1" fmla="*/ 134453 h 744808"/>
                    <a:gd name="connsiteX2" fmla="*/ 378404 w 1456770"/>
                    <a:gd name="connsiteY2" fmla="*/ 229703 h 744808"/>
                    <a:gd name="connsiteX3" fmla="*/ 476829 w 1456770"/>
                    <a:gd name="connsiteY3" fmla="*/ 217003 h 744808"/>
                    <a:gd name="connsiteX4" fmla="*/ 565729 w 1456770"/>
                    <a:gd name="connsiteY4" fmla="*/ 347178 h 744808"/>
                    <a:gd name="connsiteX5" fmla="*/ 565729 w 1456770"/>
                    <a:gd name="connsiteY5" fmla="*/ 458303 h 744808"/>
                    <a:gd name="connsiteX6" fmla="*/ 400629 w 1456770"/>
                    <a:gd name="connsiteY6" fmla="*/ 382103 h 744808"/>
                    <a:gd name="connsiteX7" fmla="*/ 327604 w 1456770"/>
                    <a:gd name="connsiteY7" fmla="*/ 258278 h 744808"/>
                    <a:gd name="connsiteX8" fmla="*/ 213304 w 1456770"/>
                    <a:gd name="connsiteY8" fmla="*/ 213828 h 744808"/>
                    <a:gd name="connsiteX9" fmla="*/ 76779 w 1456770"/>
                    <a:gd name="connsiteY9" fmla="*/ 350353 h 744808"/>
                    <a:gd name="connsiteX10" fmla="*/ 579 w 1456770"/>
                    <a:gd name="connsiteY10" fmla="*/ 515453 h 744808"/>
                    <a:gd name="connsiteX11" fmla="*/ 48204 w 1456770"/>
                    <a:gd name="connsiteY11" fmla="*/ 658328 h 744808"/>
                    <a:gd name="connsiteX12" fmla="*/ 162503 w 1456770"/>
                    <a:gd name="connsiteY12" fmla="*/ 674203 h 744808"/>
                    <a:gd name="connsiteX13" fmla="*/ 200604 w 1456770"/>
                    <a:gd name="connsiteY13" fmla="*/ 451953 h 744808"/>
                    <a:gd name="connsiteX14" fmla="*/ 286328 w 1456770"/>
                    <a:gd name="connsiteY14" fmla="*/ 632928 h 744808"/>
                    <a:gd name="connsiteX15" fmla="*/ 267279 w 1456770"/>
                    <a:gd name="connsiteY15" fmla="*/ 718653 h 744808"/>
                    <a:gd name="connsiteX16" fmla="*/ 505403 w 1456770"/>
                    <a:gd name="connsiteY16" fmla="*/ 734528 h 744808"/>
                    <a:gd name="connsiteX17" fmla="*/ 502228 w 1456770"/>
                    <a:gd name="connsiteY17" fmla="*/ 575778 h 744808"/>
                    <a:gd name="connsiteX18" fmla="*/ 673679 w 1456770"/>
                    <a:gd name="connsiteY18" fmla="*/ 699603 h 744808"/>
                    <a:gd name="connsiteX19" fmla="*/ 892753 w 1456770"/>
                    <a:gd name="connsiteY19" fmla="*/ 572603 h 744808"/>
                    <a:gd name="connsiteX20" fmla="*/ 734003 w 1456770"/>
                    <a:gd name="connsiteY20" fmla="*/ 496403 h 744808"/>
                    <a:gd name="connsiteX21" fmla="*/ 746703 w 1456770"/>
                    <a:gd name="connsiteY21" fmla="*/ 378928 h 744808"/>
                    <a:gd name="connsiteX22" fmla="*/ 991178 w 1456770"/>
                    <a:gd name="connsiteY22" fmla="*/ 461478 h 744808"/>
                    <a:gd name="connsiteX23" fmla="*/ 1175329 w 1456770"/>
                    <a:gd name="connsiteY23" fmla="*/ 413853 h 744808"/>
                    <a:gd name="connsiteX24" fmla="*/ 1422979 w 1456770"/>
                    <a:gd name="connsiteY24" fmla="*/ 197953 h 744808"/>
                    <a:gd name="connsiteX25" fmla="*/ 1422979 w 1456770"/>
                    <a:gd name="connsiteY25" fmla="*/ 58253 h 744808"/>
                    <a:gd name="connsiteX26" fmla="*/ 1130879 w 1456770"/>
                    <a:gd name="connsiteY26" fmla="*/ 1103 h 744808"/>
                    <a:gd name="connsiteX27" fmla="*/ 838779 w 1456770"/>
                    <a:gd name="connsiteY27" fmla="*/ 42378 h 744808"/>
                    <a:gd name="connsiteX28" fmla="*/ 832429 w 1456770"/>
                    <a:gd name="connsiteY28" fmla="*/ 274153 h 744808"/>
                    <a:gd name="connsiteX29" fmla="*/ 670504 w 1456770"/>
                    <a:gd name="connsiteY29" fmla="*/ 232878 h 744808"/>
                    <a:gd name="connsiteX30" fmla="*/ 765754 w 1456770"/>
                    <a:gd name="connsiteY30" fmla="*/ 13803 h 744808"/>
                    <a:gd name="connsiteX31" fmla="*/ 572079 w 1456770"/>
                    <a:gd name="connsiteY31" fmla="*/ 39203 h 744808"/>
                    <a:gd name="connsiteX0" fmla="*/ 572079 w 1456770"/>
                    <a:gd name="connsiteY0" fmla="*/ 39203 h 744808"/>
                    <a:gd name="connsiteX1" fmla="*/ 314904 w 1456770"/>
                    <a:gd name="connsiteY1" fmla="*/ 134453 h 744808"/>
                    <a:gd name="connsiteX2" fmla="*/ 378404 w 1456770"/>
                    <a:gd name="connsiteY2" fmla="*/ 229703 h 744808"/>
                    <a:gd name="connsiteX3" fmla="*/ 476829 w 1456770"/>
                    <a:gd name="connsiteY3" fmla="*/ 217003 h 744808"/>
                    <a:gd name="connsiteX4" fmla="*/ 565729 w 1456770"/>
                    <a:gd name="connsiteY4" fmla="*/ 347178 h 744808"/>
                    <a:gd name="connsiteX5" fmla="*/ 565729 w 1456770"/>
                    <a:gd name="connsiteY5" fmla="*/ 458303 h 744808"/>
                    <a:gd name="connsiteX6" fmla="*/ 400629 w 1456770"/>
                    <a:gd name="connsiteY6" fmla="*/ 382103 h 744808"/>
                    <a:gd name="connsiteX7" fmla="*/ 327604 w 1456770"/>
                    <a:gd name="connsiteY7" fmla="*/ 258278 h 744808"/>
                    <a:gd name="connsiteX8" fmla="*/ 213304 w 1456770"/>
                    <a:gd name="connsiteY8" fmla="*/ 213828 h 744808"/>
                    <a:gd name="connsiteX9" fmla="*/ 76779 w 1456770"/>
                    <a:gd name="connsiteY9" fmla="*/ 350353 h 744808"/>
                    <a:gd name="connsiteX10" fmla="*/ 579 w 1456770"/>
                    <a:gd name="connsiteY10" fmla="*/ 515453 h 744808"/>
                    <a:gd name="connsiteX11" fmla="*/ 48204 w 1456770"/>
                    <a:gd name="connsiteY11" fmla="*/ 658328 h 744808"/>
                    <a:gd name="connsiteX12" fmla="*/ 162503 w 1456770"/>
                    <a:gd name="connsiteY12" fmla="*/ 674203 h 744808"/>
                    <a:gd name="connsiteX13" fmla="*/ 200604 w 1456770"/>
                    <a:gd name="connsiteY13" fmla="*/ 451953 h 744808"/>
                    <a:gd name="connsiteX14" fmla="*/ 286328 w 1456770"/>
                    <a:gd name="connsiteY14" fmla="*/ 632928 h 744808"/>
                    <a:gd name="connsiteX15" fmla="*/ 267279 w 1456770"/>
                    <a:gd name="connsiteY15" fmla="*/ 718653 h 744808"/>
                    <a:gd name="connsiteX16" fmla="*/ 505403 w 1456770"/>
                    <a:gd name="connsiteY16" fmla="*/ 734528 h 744808"/>
                    <a:gd name="connsiteX17" fmla="*/ 502228 w 1456770"/>
                    <a:gd name="connsiteY17" fmla="*/ 575778 h 744808"/>
                    <a:gd name="connsiteX18" fmla="*/ 673679 w 1456770"/>
                    <a:gd name="connsiteY18" fmla="*/ 699603 h 744808"/>
                    <a:gd name="connsiteX19" fmla="*/ 892753 w 1456770"/>
                    <a:gd name="connsiteY19" fmla="*/ 572603 h 744808"/>
                    <a:gd name="connsiteX20" fmla="*/ 734003 w 1456770"/>
                    <a:gd name="connsiteY20" fmla="*/ 496403 h 744808"/>
                    <a:gd name="connsiteX21" fmla="*/ 746703 w 1456770"/>
                    <a:gd name="connsiteY21" fmla="*/ 378928 h 744808"/>
                    <a:gd name="connsiteX22" fmla="*/ 930853 w 1456770"/>
                    <a:gd name="connsiteY22" fmla="*/ 356703 h 744808"/>
                    <a:gd name="connsiteX23" fmla="*/ 991178 w 1456770"/>
                    <a:gd name="connsiteY23" fmla="*/ 461478 h 744808"/>
                    <a:gd name="connsiteX24" fmla="*/ 1175329 w 1456770"/>
                    <a:gd name="connsiteY24" fmla="*/ 413853 h 744808"/>
                    <a:gd name="connsiteX25" fmla="*/ 1422979 w 1456770"/>
                    <a:gd name="connsiteY25" fmla="*/ 197953 h 744808"/>
                    <a:gd name="connsiteX26" fmla="*/ 1422979 w 1456770"/>
                    <a:gd name="connsiteY26" fmla="*/ 58253 h 744808"/>
                    <a:gd name="connsiteX27" fmla="*/ 1130879 w 1456770"/>
                    <a:gd name="connsiteY27" fmla="*/ 1103 h 744808"/>
                    <a:gd name="connsiteX28" fmla="*/ 838779 w 1456770"/>
                    <a:gd name="connsiteY28" fmla="*/ 42378 h 744808"/>
                    <a:gd name="connsiteX29" fmla="*/ 832429 w 1456770"/>
                    <a:gd name="connsiteY29" fmla="*/ 274153 h 744808"/>
                    <a:gd name="connsiteX30" fmla="*/ 670504 w 1456770"/>
                    <a:gd name="connsiteY30" fmla="*/ 232878 h 744808"/>
                    <a:gd name="connsiteX31" fmla="*/ 765754 w 1456770"/>
                    <a:gd name="connsiteY31" fmla="*/ 13803 h 744808"/>
                    <a:gd name="connsiteX32" fmla="*/ 572079 w 1456770"/>
                    <a:gd name="connsiteY32" fmla="*/ 39203 h 744808"/>
                    <a:gd name="connsiteX0" fmla="*/ 572079 w 1456770"/>
                    <a:gd name="connsiteY0" fmla="*/ 39203 h 744808"/>
                    <a:gd name="connsiteX1" fmla="*/ 314904 w 1456770"/>
                    <a:gd name="connsiteY1" fmla="*/ 134453 h 744808"/>
                    <a:gd name="connsiteX2" fmla="*/ 378404 w 1456770"/>
                    <a:gd name="connsiteY2" fmla="*/ 229703 h 744808"/>
                    <a:gd name="connsiteX3" fmla="*/ 476829 w 1456770"/>
                    <a:gd name="connsiteY3" fmla="*/ 217003 h 744808"/>
                    <a:gd name="connsiteX4" fmla="*/ 565729 w 1456770"/>
                    <a:gd name="connsiteY4" fmla="*/ 347178 h 744808"/>
                    <a:gd name="connsiteX5" fmla="*/ 565729 w 1456770"/>
                    <a:gd name="connsiteY5" fmla="*/ 458303 h 744808"/>
                    <a:gd name="connsiteX6" fmla="*/ 400629 w 1456770"/>
                    <a:gd name="connsiteY6" fmla="*/ 382103 h 744808"/>
                    <a:gd name="connsiteX7" fmla="*/ 327604 w 1456770"/>
                    <a:gd name="connsiteY7" fmla="*/ 258278 h 744808"/>
                    <a:gd name="connsiteX8" fmla="*/ 213304 w 1456770"/>
                    <a:gd name="connsiteY8" fmla="*/ 213828 h 744808"/>
                    <a:gd name="connsiteX9" fmla="*/ 76779 w 1456770"/>
                    <a:gd name="connsiteY9" fmla="*/ 350353 h 744808"/>
                    <a:gd name="connsiteX10" fmla="*/ 579 w 1456770"/>
                    <a:gd name="connsiteY10" fmla="*/ 515453 h 744808"/>
                    <a:gd name="connsiteX11" fmla="*/ 48204 w 1456770"/>
                    <a:gd name="connsiteY11" fmla="*/ 658328 h 744808"/>
                    <a:gd name="connsiteX12" fmla="*/ 162503 w 1456770"/>
                    <a:gd name="connsiteY12" fmla="*/ 674203 h 744808"/>
                    <a:gd name="connsiteX13" fmla="*/ 200604 w 1456770"/>
                    <a:gd name="connsiteY13" fmla="*/ 451953 h 744808"/>
                    <a:gd name="connsiteX14" fmla="*/ 286328 w 1456770"/>
                    <a:gd name="connsiteY14" fmla="*/ 632928 h 744808"/>
                    <a:gd name="connsiteX15" fmla="*/ 267279 w 1456770"/>
                    <a:gd name="connsiteY15" fmla="*/ 718653 h 744808"/>
                    <a:gd name="connsiteX16" fmla="*/ 505403 w 1456770"/>
                    <a:gd name="connsiteY16" fmla="*/ 734528 h 744808"/>
                    <a:gd name="connsiteX17" fmla="*/ 502228 w 1456770"/>
                    <a:gd name="connsiteY17" fmla="*/ 575778 h 744808"/>
                    <a:gd name="connsiteX18" fmla="*/ 673679 w 1456770"/>
                    <a:gd name="connsiteY18" fmla="*/ 699603 h 744808"/>
                    <a:gd name="connsiteX19" fmla="*/ 892753 w 1456770"/>
                    <a:gd name="connsiteY19" fmla="*/ 572603 h 744808"/>
                    <a:gd name="connsiteX20" fmla="*/ 734003 w 1456770"/>
                    <a:gd name="connsiteY20" fmla="*/ 496403 h 744808"/>
                    <a:gd name="connsiteX21" fmla="*/ 746703 w 1456770"/>
                    <a:gd name="connsiteY21" fmla="*/ 378928 h 744808"/>
                    <a:gd name="connsiteX22" fmla="*/ 930853 w 1456770"/>
                    <a:gd name="connsiteY22" fmla="*/ 356703 h 744808"/>
                    <a:gd name="connsiteX23" fmla="*/ 937203 w 1456770"/>
                    <a:gd name="connsiteY23" fmla="*/ 524978 h 744808"/>
                    <a:gd name="connsiteX24" fmla="*/ 1175329 w 1456770"/>
                    <a:gd name="connsiteY24" fmla="*/ 413853 h 744808"/>
                    <a:gd name="connsiteX25" fmla="*/ 1422979 w 1456770"/>
                    <a:gd name="connsiteY25" fmla="*/ 197953 h 744808"/>
                    <a:gd name="connsiteX26" fmla="*/ 1422979 w 1456770"/>
                    <a:gd name="connsiteY26" fmla="*/ 58253 h 744808"/>
                    <a:gd name="connsiteX27" fmla="*/ 1130879 w 1456770"/>
                    <a:gd name="connsiteY27" fmla="*/ 1103 h 744808"/>
                    <a:gd name="connsiteX28" fmla="*/ 838779 w 1456770"/>
                    <a:gd name="connsiteY28" fmla="*/ 42378 h 744808"/>
                    <a:gd name="connsiteX29" fmla="*/ 832429 w 1456770"/>
                    <a:gd name="connsiteY29" fmla="*/ 274153 h 744808"/>
                    <a:gd name="connsiteX30" fmla="*/ 670504 w 1456770"/>
                    <a:gd name="connsiteY30" fmla="*/ 232878 h 744808"/>
                    <a:gd name="connsiteX31" fmla="*/ 765754 w 1456770"/>
                    <a:gd name="connsiteY31" fmla="*/ 13803 h 744808"/>
                    <a:gd name="connsiteX32" fmla="*/ 572079 w 1456770"/>
                    <a:gd name="connsiteY32" fmla="*/ 39203 h 744808"/>
                    <a:gd name="connsiteX0" fmla="*/ 572079 w 1466498"/>
                    <a:gd name="connsiteY0" fmla="*/ 39203 h 744808"/>
                    <a:gd name="connsiteX1" fmla="*/ 314904 w 1466498"/>
                    <a:gd name="connsiteY1" fmla="*/ 134453 h 744808"/>
                    <a:gd name="connsiteX2" fmla="*/ 378404 w 1466498"/>
                    <a:gd name="connsiteY2" fmla="*/ 229703 h 744808"/>
                    <a:gd name="connsiteX3" fmla="*/ 476829 w 1466498"/>
                    <a:gd name="connsiteY3" fmla="*/ 217003 h 744808"/>
                    <a:gd name="connsiteX4" fmla="*/ 565729 w 1466498"/>
                    <a:gd name="connsiteY4" fmla="*/ 347178 h 744808"/>
                    <a:gd name="connsiteX5" fmla="*/ 565729 w 1466498"/>
                    <a:gd name="connsiteY5" fmla="*/ 458303 h 744808"/>
                    <a:gd name="connsiteX6" fmla="*/ 400629 w 1466498"/>
                    <a:gd name="connsiteY6" fmla="*/ 382103 h 744808"/>
                    <a:gd name="connsiteX7" fmla="*/ 327604 w 1466498"/>
                    <a:gd name="connsiteY7" fmla="*/ 258278 h 744808"/>
                    <a:gd name="connsiteX8" fmla="*/ 213304 w 1466498"/>
                    <a:gd name="connsiteY8" fmla="*/ 213828 h 744808"/>
                    <a:gd name="connsiteX9" fmla="*/ 76779 w 1466498"/>
                    <a:gd name="connsiteY9" fmla="*/ 350353 h 744808"/>
                    <a:gd name="connsiteX10" fmla="*/ 579 w 1466498"/>
                    <a:gd name="connsiteY10" fmla="*/ 515453 h 744808"/>
                    <a:gd name="connsiteX11" fmla="*/ 48204 w 1466498"/>
                    <a:gd name="connsiteY11" fmla="*/ 658328 h 744808"/>
                    <a:gd name="connsiteX12" fmla="*/ 162503 w 1466498"/>
                    <a:gd name="connsiteY12" fmla="*/ 674203 h 744808"/>
                    <a:gd name="connsiteX13" fmla="*/ 200604 w 1466498"/>
                    <a:gd name="connsiteY13" fmla="*/ 451953 h 744808"/>
                    <a:gd name="connsiteX14" fmla="*/ 286328 w 1466498"/>
                    <a:gd name="connsiteY14" fmla="*/ 632928 h 744808"/>
                    <a:gd name="connsiteX15" fmla="*/ 267279 w 1466498"/>
                    <a:gd name="connsiteY15" fmla="*/ 718653 h 744808"/>
                    <a:gd name="connsiteX16" fmla="*/ 505403 w 1466498"/>
                    <a:gd name="connsiteY16" fmla="*/ 734528 h 744808"/>
                    <a:gd name="connsiteX17" fmla="*/ 502228 w 1466498"/>
                    <a:gd name="connsiteY17" fmla="*/ 575778 h 744808"/>
                    <a:gd name="connsiteX18" fmla="*/ 673679 w 1466498"/>
                    <a:gd name="connsiteY18" fmla="*/ 699603 h 744808"/>
                    <a:gd name="connsiteX19" fmla="*/ 892753 w 1466498"/>
                    <a:gd name="connsiteY19" fmla="*/ 572603 h 744808"/>
                    <a:gd name="connsiteX20" fmla="*/ 734003 w 1466498"/>
                    <a:gd name="connsiteY20" fmla="*/ 496403 h 744808"/>
                    <a:gd name="connsiteX21" fmla="*/ 746703 w 1466498"/>
                    <a:gd name="connsiteY21" fmla="*/ 378928 h 744808"/>
                    <a:gd name="connsiteX22" fmla="*/ 930853 w 1466498"/>
                    <a:gd name="connsiteY22" fmla="*/ 356703 h 744808"/>
                    <a:gd name="connsiteX23" fmla="*/ 937203 w 1466498"/>
                    <a:gd name="connsiteY23" fmla="*/ 524978 h 744808"/>
                    <a:gd name="connsiteX24" fmla="*/ 1175329 w 1466498"/>
                    <a:gd name="connsiteY24" fmla="*/ 413853 h 744808"/>
                    <a:gd name="connsiteX25" fmla="*/ 1022928 w 1466498"/>
                    <a:gd name="connsiteY25" fmla="*/ 99528 h 744808"/>
                    <a:gd name="connsiteX26" fmla="*/ 1422979 w 1466498"/>
                    <a:gd name="connsiteY26" fmla="*/ 197953 h 744808"/>
                    <a:gd name="connsiteX27" fmla="*/ 1422979 w 1466498"/>
                    <a:gd name="connsiteY27" fmla="*/ 58253 h 744808"/>
                    <a:gd name="connsiteX28" fmla="*/ 1130879 w 1466498"/>
                    <a:gd name="connsiteY28" fmla="*/ 1103 h 744808"/>
                    <a:gd name="connsiteX29" fmla="*/ 838779 w 1466498"/>
                    <a:gd name="connsiteY29" fmla="*/ 42378 h 744808"/>
                    <a:gd name="connsiteX30" fmla="*/ 832429 w 1466498"/>
                    <a:gd name="connsiteY30" fmla="*/ 274153 h 744808"/>
                    <a:gd name="connsiteX31" fmla="*/ 670504 w 1466498"/>
                    <a:gd name="connsiteY31" fmla="*/ 232878 h 744808"/>
                    <a:gd name="connsiteX32" fmla="*/ 765754 w 1466498"/>
                    <a:gd name="connsiteY32" fmla="*/ 13803 h 744808"/>
                    <a:gd name="connsiteX33" fmla="*/ 572079 w 1466498"/>
                    <a:gd name="connsiteY33" fmla="*/ 39203 h 744808"/>
                    <a:gd name="connsiteX0" fmla="*/ 572079 w 1466498"/>
                    <a:gd name="connsiteY0" fmla="*/ 39203 h 744808"/>
                    <a:gd name="connsiteX1" fmla="*/ 314904 w 1466498"/>
                    <a:gd name="connsiteY1" fmla="*/ 134453 h 744808"/>
                    <a:gd name="connsiteX2" fmla="*/ 378404 w 1466498"/>
                    <a:gd name="connsiteY2" fmla="*/ 229703 h 744808"/>
                    <a:gd name="connsiteX3" fmla="*/ 476829 w 1466498"/>
                    <a:gd name="connsiteY3" fmla="*/ 217003 h 744808"/>
                    <a:gd name="connsiteX4" fmla="*/ 565729 w 1466498"/>
                    <a:gd name="connsiteY4" fmla="*/ 347178 h 744808"/>
                    <a:gd name="connsiteX5" fmla="*/ 565729 w 1466498"/>
                    <a:gd name="connsiteY5" fmla="*/ 458303 h 744808"/>
                    <a:gd name="connsiteX6" fmla="*/ 400629 w 1466498"/>
                    <a:gd name="connsiteY6" fmla="*/ 382103 h 744808"/>
                    <a:gd name="connsiteX7" fmla="*/ 327604 w 1466498"/>
                    <a:gd name="connsiteY7" fmla="*/ 258278 h 744808"/>
                    <a:gd name="connsiteX8" fmla="*/ 213304 w 1466498"/>
                    <a:gd name="connsiteY8" fmla="*/ 213828 h 744808"/>
                    <a:gd name="connsiteX9" fmla="*/ 76779 w 1466498"/>
                    <a:gd name="connsiteY9" fmla="*/ 350353 h 744808"/>
                    <a:gd name="connsiteX10" fmla="*/ 579 w 1466498"/>
                    <a:gd name="connsiteY10" fmla="*/ 515453 h 744808"/>
                    <a:gd name="connsiteX11" fmla="*/ 48204 w 1466498"/>
                    <a:gd name="connsiteY11" fmla="*/ 658328 h 744808"/>
                    <a:gd name="connsiteX12" fmla="*/ 162503 w 1466498"/>
                    <a:gd name="connsiteY12" fmla="*/ 674203 h 744808"/>
                    <a:gd name="connsiteX13" fmla="*/ 200604 w 1466498"/>
                    <a:gd name="connsiteY13" fmla="*/ 451953 h 744808"/>
                    <a:gd name="connsiteX14" fmla="*/ 286328 w 1466498"/>
                    <a:gd name="connsiteY14" fmla="*/ 632928 h 744808"/>
                    <a:gd name="connsiteX15" fmla="*/ 267279 w 1466498"/>
                    <a:gd name="connsiteY15" fmla="*/ 718653 h 744808"/>
                    <a:gd name="connsiteX16" fmla="*/ 505403 w 1466498"/>
                    <a:gd name="connsiteY16" fmla="*/ 734528 h 744808"/>
                    <a:gd name="connsiteX17" fmla="*/ 502228 w 1466498"/>
                    <a:gd name="connsiteY17" fmla="*/ 575778 h 744808"/>
                    <a:gd name="connsiteX18" fmla="*/ 673679 w 1466498"/>
                    <a:gd name="connsiteY18" fmla="*/ 699603 h 744808"/>
                    <a:gd name="connsiteX19" fmla="*/ 892753 w 1466498"/>
                    <a:gd name="connsiteY19" fmla="*/ 572603 h 744808"/>
                    <a:gd name="connsiteX20" fmla="*/ 734003 w 1466498"/>
                    <a:gd name="connsiteY20" fmla="*/ 496403 h 744808"/>
                    <a:gd name="connsiteX21" fmla="*/ 746703 w 1466498"/>
                    <a:gd name="connsiteY21" fmla="*/ 378928 h 744808"/>
                    <a:gd name="connsiteX22" fmla="*/ 930853 w 1466498"/>
                    <a:gd name="connsiteY22" fmla="*/ 356703 h 744808"/>
                    <a:gd name="connsiteX23" fmla="*/ 937203 w 1466498"/>
                    <a:gd name="connsiteY23" fmla="*/ 524978 h 744808"/>
                    <a:gd name="connsiteX24" fmla="*/ 1273754 w 1466498"/>
                    <a:gd name="connsiteY24" fmla="*/ 340828 h 744808"/>
                    <a:gd name="connsiteX25" fmla="*/ 1022928 w 1466498"/>
                    <a:gd name="connsiteY25" fmla="*/ 99528 h 744808"/>
                    <a:gd name="connsiteX26" fmla="*/ 1422979 w 1466498"/>
                    <a:gd name="connsiteY26" fmla="*/ 197953 h 744808"/>
                    <a:gd name="connsiteX27" fmla="*/ 1422979 w 1466498"/>
                    <a:gd name="connsiteY27" fmla="*/ 58253 h 744808"/>
                    <a:gd name="connsiteX28" fmla="*/ 1130879 w 1466498"/>
                    <a:gd name="connsiteY28" fmla="*/ 1103 h 744808"/>
                    <a:gd name="connsiteX29" fmla="*/ 838779 w 1466498"/>
                    <a:gd name="connsiteY29" fmla="*/ 42378 h 744808"/>
                    <a:gd name="connsiteX30" fmla="*/ 832429 w 1466498"/>
                    <a:gd name="connsiteY30" fmla="*/ 274153 h 744808"/>
                    <a:gd name="connsiteX31" fmla="*/ 670504 w 1466498"/>
                    <a:gd name="connsiteY31" fmla="*/ 232878 h 744808"/>
                    <a:gd name="connsiteX32" fmla="*/ 765754 w 1466498"/>
                    <a:gd name="connsiteY32" fmla="*/ 13803 h 744808"/>
                    <a:gd name="connsiteX33" fmla="*/ 572079 w 1466498"/>
                    <a:gd name="connsiteY33" fmla="*/ 39203 h 744808"/>
                    <a:gd name="connsiteX0" fmla="*/ 572079 w 1466498"/>
                    <a:gd name="connsiteY0" fmla="*/ 39203 h 744808"/>
                    <a:gd name="connsiteX1" fmla="*/ 314904 w 1466498"/>
                    <a:gd name="connsiteY1" fmla="*/ 134453 h 744808"/>
                    <a:gd name="connsiteX2" fmla="*/ 378404 w 1466498"/>
                    <a:gd name="connsiteY2" fmla="*/ 229703 h 744808"/>
                    <a:gd name="connsiteX3" fmla="*/ 476829 w 1466498"/>
                    <a:gd name="connsiteY3" fmla="*/ 217003 h 744808"/>
                    <a:gd name="connsiteX4" fmla="*/ 565729 w 1466498"/>
                    <a:gd name="connsiteY4" fmla="*/ 347178 h 744808"/>
                    <a:gd name="connsiteX5" fmla="*/ 565729 w 1466498"/>
                    <a:gd name="connsiteY5" fmla="*/ 458303 h 744808"/>
                    <a:gd name="connsiteX6" fmla="*/ 400629 w 1466498"/>
                    <a:gd name="connsiteY6" fmla="*/ 382103 h 744808"/>
                    <a:gd name="connsiteX7" fmla="*/ 327604 w 1466498"/>
                    <a:gd name="connsiteY7" fmla="*/ 258278 h 744808"/>
                    <a:gd name="connsiteX8" fmla="*/ 213304 w 1466498"/>
                    <a:gd name="connsiteY8" fmla="*/ 213828 h 744808"/>
                    <a:gd name="connsiteX9" fmla="*/ 76779 w 1466498"/>
                    <a:gd name="connsiteY9" fmla="*/ 350353 h 744808"/>
                    <a:gd name="connsiteX10" fmla="*/ 579 w 1466498"/>
                    <a:gd name="connsiteY10" fmla="*/ 515453 h 744808"/>
                    <a:gd name="connsiteX11" fmla="*/ 48204 w 1466498"/>
                    <a:gd name="connsiteY11" fmla="*/ 658328 h 744808"/>
                    <a:gd name="connsiteX12" fmla="*/ 162503 w 1466498"/>
                    <a:gd name="connsiteY12" fmla="*/ 674203 h 744808"/>
                    <a:gd name="connsiteX13" fmla="*/ 200604 w 1466498"/>
                    <a:gd name="connsiteY13" fmla="*/ 451953 h 744808"/>
                    <a:gd name="connsiteX14" fmla="*/ 286328 w 1466498"/>
                    <a:gd name="connsiteY14" fmla="*/ 632928 h 744808"/>
                    <a:gd name="connsiteX15" fmla="*/ 267279 w 1466498"/>
                    <a:gd name="connsiteY15" fmla="*/ 718653 h 744808"/>
                    <a:gd name="connsiteX16" fmla="*/ 505403 w 1466498"/>
                    <a:gd name="connsiteY16" fmla="*/ 734528 h 744808"/>
                    <a:gd name="connsiteX17" fmla="*/ 502228 w 1466498"/>
                    <a:gd name="connsiteY17" fmla="*/ 575778 h 744808"/>
                    <a:gd name="connsiteX18" fmla="*/ 673679 w 1466498"/>
                    <a:gd name="connsiteY18" fmla="*/ 699603 h 744808"/>
                    <a:gd name="connsiteX19" fmla="*/ 892753 w 1466498"/>
                    <a:gd name="connsiteY19" fmla="*/ 572603 h 744808"/>
                    <a:gd name="connsiteX20" fmla="*/ 734003 w 1466498"/>
                    <a:gd name="connsiteY20" fmla="*/ 496403 h 744808"/>
                    <a:gd name="connsiteX21" fmla="*/ 746703 w 1466498"/>
                    <a:gd name="connsiteY21" fmla="*/ 378928 h 744808"/>
                    <a:gd name="connsiteX22" fmla="*/ 930853 w 1466498"/>
                    <a:gd name="connsiteY22" fmla="*/ 356703 h 744808"/>
                    <a:gd name="connsiteX23" fmla="*/ 937203 w 1466498"/>
                    <a:gd name="connsiteY23" fmla="*/ 524978 h 744808"/>
                    <a:gd name="connsiteX24" fmla="*/ 1273754 w 1466498"/>
                    <a:gd name="connsiteY24" fmla="*/ 340828 h 744808"/>
                    <a:gd name="connsiteX25" fmla="*/ 1099128 w 1466498"/>
                    <a:gd name="connsiteY25" fmla="*/ 315428 h 744808"/>
                    <a:gd name="connsiteX26" fmla="*/ 1022928 w 1466498"/>
                    <a:gd name="connsiteY26" fmla="*/ 99528 h 744808"/>
                    <a:gd name="connsiteX27" fmla="*/ 1422979 w 1466498"/>
                    <a:gd name="connsiteY27" fmla="*/ 197953 h 744808"/>
                    <a:gd name="connsiteX28" fmla="*/ 1422979 w 1466498"/>
                    <a:gd name="connsiteY28" fmla="*/ 58253 h 744808"/>
                    <a:gd name="connsiteX29" fmla="*/ 1130879 w 1466498"/>
                    <a:gd name="connsiteY29" fmla="*/ 1103 h 744808"/>
                    <a:gd name="connsiteX30" fmla="*/ 838779 w 1466498"/>
                    <a:gd name="connsiteY30" fmla="*/ 42378 h 744808"/>
                    <a:gd name="connsiteX31" fmla="*/ 832429 w 1466498"/>
                    <a:gd name="connsiteY31" fmla="*/ 274153 h 744808"/>
                    <a:gd name="connsiteX32" fmla="*/ 670504 w 1466498"/>
                    <a:gd name="connsiteY32" fmla="*/ 232878 h 744808"/>
                    <a:gd name="connsiteX33" fmla="*/ 765754 w 1466498"/>
                    <a:gd name="connsiteY33" fmla="*/ 13803 h 744808"/>
                    <a:gd name="connsiteX34" fmla="*/ 572079 w 1466498"/>
                    <a:gd name="connsiteY34" fmla="*/ 39203 h 744808"/>
                    <a:gd name="connsiteX0" fmla="*/ 572079 w 1437885"/>
                    <a:gd name="connsiteY0" fmla="*/ 39203 h 744808"/>
                    <a:gd name="connsiteX1" fmla="*/ 314904 w 1437885"/>
                    <a:gd name="connsiteY1" fmla="*/ 134453 h 744808"/>
                    <a:gd name="connsiteX2" fmla="*/ 378404 w 1437885"/>
                    <a:gd name="connsiteY2" fmla="*/ 229703 h 744808"/>
                    <a:gd name="connsiteX3" fmla="*/ 476829 w 1437885"/>
                    <a:gd name="connsiteY3" fmla="*/ 217003 h 744808"/>
                    <a:gd name="connsiteX4" fmla="*/ 565729 w 1437885"/>
                    <a:gd name="connsiteY4" fmla="*/ 347178 h 744808"/>
                    <a:gd name="connsiteX5" fmla="*/ 565729 w 1437885"/>
                    <a:gd name="connsiteY5" fmla="*/ 458303 h 744808"/>
                    <a:gd name="connsiteX6" fmla="*/ 400629 w 1437885"/>
                    <a:gd name="connsiteY6" fmla="*/ 382103 h 744808"/>
                    <a:gd name="connsiteX7" fmla="*/ 327604 w 1437885"/>
                    <a:gd name="connsiteY7" fmla="*/ 258278 h 744808"/>
                    <a:gd name="connsiteX8" fmla="*/ 213304 w 1437885"/>
                    <a:gd name="connsiteY8" fmla="*/ 213828 h 744808"/>
                    <a:gd name="connsiteX9" fmla="*/ 76779 w 1437885"/>
                    <a:gd name="connsiteY9" fmla="*/ 350353 h 744808"/>
                    <a:gd name="connsiteX10" fmla="*/ 579 w 1437885"/>
                    <a:gd name="connsiteY10" fmla="*/ 515453 h 744808"/>
                    <a:gd name="connsiteX11" fmla="*/ 48204 w 1437885"/>
                    <a:gd name="connsiteY11" fmla="*/ 658328 h 744808"/>
                    <a:gd name="connsiteX12" fmla="*/ 162503 w 1437885"/>
                    <a:gd name="connsiteY12" fmla="*/ 674203 h 744808"/>
                    <a:gd name="connsiteX13" fmla="*/ 200604 w 1437885"/>
                    <a:gd name="connsiteY13" fmla="*/ 451953 h 744808"/>
                    <a:gd name="connsiteX14" fmla="*/ 286328 w 1437885"/>
                    <a:gd name="connsiteY14" fmla="*/ 632928 h 744808"/>
                    <a:gd name="connsiteX15" fmla="*/ 267279 w 1437885"/>
                    <a:gd name="connsiteY15" fmla="*/ 718653 h 744808"/>
                    <a:gd name="connsiteX16" fmla="*/ 505403 w 1437885"/>
                    <a:gd name="connsiteY16" fmla="*/ 734528 h 744808"/>
                    <a:gd name="connsiteX17" fmla="*/ 502228 w 1437885"/>
                    <a:gd name="connsiteY17" fmla="*/ 575778 h 744808"/>
                    <a:gd name="connsiteX18" fmla="*/ 673679 w 1437885"/>
                    <a:gd name="connsiteY18" fmla="*/ 699603 h 744808"/>
                    <a:gd name="connsiteX19" fmla="*/ 892753 w 1437885"/>
                    <a:gd name="connsiteY19" fmla="*/ 572603 h 744808"/>
                    <a:gd name="connsiteX20" fmla="*/ 734003 w 1437885"/>
                    <a:gd name="connsiteY20" fmla="*/ 496403 h 744808"/>
                    <a:gd name="connsiteX21" fmla="*/ 746703 w 1437885"/>
                    <a:gd name="connsiteY21" fmla="*/ 378928 h 744808"/>
                    <a:gd name="connsiteX22" fmla="*/ 930853 w 1437885"/>
                    <a:gd name="connsiteY22" fmla="*/ 356703 h 744808"/>
                    <a:gd name="connsiteX23" fmla="*/ 937203 w 1437885"/>
                    <a:gd name="connsiteY23" fmla="*/ 524978 h 744808"/>
                    <a:gd name="connsiteX24" fmla="*/ 1273754 w 1437885"/>
                    <a:gd name="connsiteY24" fmla="*/ 340828 h 744808"/>
                    <a:gd name="connsiteX25" fmla="*/ 1099128 w 1437885"/>
                    <a:gd name="connsiteY25" fmla="*/ 315428 h 744808"/>
                    <a:gd name="connsiteX26" fmla="*/ 1022928 w 1437885"/>
                    <a:gd name="connsiteY26" fmla="*/ 99528 h 744808"/>
                    <a:gd name="connsiteX27" fmla="*/ 1356304 w 1437885"/>
                    <a:gd name="connsiteY27" fmla="*/ 261453 h 744808"/>
                    <a:gd name="connsiteX28" fmla="*/ 1422979 w 1437885"/>
                    <a:gd name="connsiteY28" fmla="*/ 58253 h 744808"/>
                    <a:gd name="connsiteX29" fmla="*/ 1130879 w 1437885"/>
                    <a:gd name="connsiteY29" fmla="*/ 1103 h 744808"/>
                    <a:gd name="connsiteX30" fmla="*/ 838779 w 1437885"/>
                    <a:gd name="connsiteY30" fmla="*/ 42378 h 744808"/>
                    <a:gd name="connsiteX31" fmla="*/ 832429 w 1437885"/>
                    <a:gd name="connsiteY31" fmla="*/ 274153 h 744808"/>
                    <a:gd name="connsiteX32" fmla="*/ 670504 w 1437885"/>
                    <a:gd name="connsiteY32" fmla="*/ 232878 h 744808"/>
                    <a:gd name="connsiteX33" fmla="*/ 765754 w 1437885"/>
                    <a:gd name="connsiteY33" fmla="*/ 13803 h 744808"/>
                    <a:gd name="connsiteX34" fmla="*/ 572079 w 1437885"/>
                    <a:gd name="connsiteY34" fmla="*/ 39203 h 744808"/>
                    <a:gd name="connsiteX0" fmla="*/ 572079 w 1434370"/>
                    <a:gd name="connsiteY0" fmla="*/ 39203 h 744808"/>
                    <a:gd name="connsiteX1" fmla="*/ 314904 w 1434370"/>
                    <a:gd name="connsiteY1" fmla="*/ 134453 h 744808"/>
                    <a:gd name="connsiteX2" fmla="*/ 378404 w 1434370"/>
                    <a:gd name="connsiteY2" fmla="*/ 229703 h 744808"/>
                    <a:gd name="connsiteX3" fmla="*/ 476829 w 1434370"/>
                    <a:gd name="connsiteY3" fmla="*/ 217003 h 744808"/>
                    <a:gd name="connsiteX4" fmla="*/ 565729 w 1434370"/>
                    <a:gd name="connsiteY4" fmla="*/ 347178 h 744808"/>
                    <a:gd name="connsiteX5" fmla="*/ 565729 w 1434370"/>
                    <a:gd name="connsiteY5" fmla="*/ 458303 h 744808"/>
                    <a:gd name="connsiteX6" fmla="*/ 400629 w 1434370"/>
                    <a:gd name="connsiteY6" fmla="*/ 382103 h 744808"/>
                    <a:gd name="connsiteX7" fmla="*/ 327604 w 1434370"/>
                    <a:gd name="connsiteY7" fmla="*/ 258278 h 744808"/>
                    <a:gd name="connsiteX8" fmla="*/ 213304 w 1434370"/>
                    <a:gd name="connsiteY8" fmla="*/ 213828 h 744808"/>
                    <a:gd name="connsiteX9" fmla="*/ 76779 w 1434370"/>
                    <a:gd name="connsiteY9" fmla="*/ 350353 h 744808"/>
                    <a:gd name="connsiteX10" fmla="*/ 579 w 1434370"/>
                    <a:gd name="connsiteY10" fmla="*/ 515453 h 744808"/>
                    <a:gd name="connsiteX11" fmla="*/ 48204 w 1434370"/>
                    <a:gd name="connsiteY11" fmla="*/ 658328 h 744808"/>
                    <a:gd name="connsiteX12" fmla="*/ 162503 w 1434370"/>
                    <a:gd name="connsiteY12" fmla="*/ 674203 h 744808"/>
                    <a:gd name="connsiteX13" fmla="*/ 200604 w 1434370"/>
                    <a:gd name="connsiteY13" fmla="*/ 451953 h 744808"/>
                    <a:gd name="connsiteX14" fmla="*/ 286328 w 1434370"/>
                    <a:gd name="connsiteY14" fmla="*/ 632928 h 744808"/>
                    <a:gd name="connsiteX15" fmla="*/ 267279 w 1434370"/>
                    <a:gd name="connsiteY15" fmla="*/ 718653 h 744808"/>
                    <a:gd name="connsiteX16" fmla="*/ 505403 w 1434370"/>
                    <a:gd name="connsiteY16" fmla="*/ 734528 h 744808"/>
                    <a:gd name="connsiteX17" fmla="*/ 502228 w 1434370"/>
                    <a:gd name="connsiteY17" fmla="*/ 575778 h 744808"/>
                    <a:gd name="connsiteX18" fmla="*/ 673679 w 1434370"/>
                    <a:gd name="connsiteY18" fmla="*/ 699603 h 744808"/>
                    <a:gd name="connsiteX19" fmla="*/ 892753 w 1434370"/>
                    <a:gd name="connsiteY19" fmla="*/ 572603 h 744808"/>
                    <a:gd name="connsiteX20" fmla="*/ 734003 w 1434370"/>
                    <a:gd name="connsiteY20" fmla="*/ 496403 h 744808"/>
                    <a:gd name="connsiteX21" fmla="*/ 746703 w 1434370"/>
                    <a:gd name="connsiteY21" fmla="*/ 378928 h 744808"/>
                    <a:gd name="connsiteX22" fmla="*/ 930853 w 1434370"/>
                    <a:gd name="connsiteY22" fmla="*/ 356703 h 744808"/>
                    <a:gd name="connsiteX23" fmla="*/ 937203 w 1434370"/>
                    <a:gd name="connsiteY23" fmla="*/ 524978 h 744808"/>
                    <a:gd name="connsiteX24" fmla="*/ 1273754 w 1434370"/>
                    <a:gd name="connsiteY24" fmla="*/ 340828 h 744808"/>
                    <a:gd name="connsiteX25" fmla="*/ 1099128 w 1434370"/>
                    <a:gd name="connsiteY25" fmla="*/ 315428 h 744808"/>
                    <a:gd name="connsiteX26" fmla="*/ 1022928 w 1434370"/>
                    <a:gd name="connsiteY26" fmla="*/ 99528 h 744808"/>
                    <a:gd name="connsiteX27" fmla="*/ 1181679 w 1434370"/>
                    <a:gd name="connsiteY27" fmla="*/ 232878 h 744808"/>
                    <a:gd name="connsiteX28" fmla="*/ 1356304 w 1434370"/>
                    <a:gd name="connsiteY28" fmla="*/ 261453 h 744808"/>
                    <a:gd name="connsiteX29" fmla="*/ 1422979 w 1434370"/>
                    <a:gd name="connsiteY29" fmla="*/ 58253 h 744808"/>
                    <a:gd name="connsiteX30" fmla="*/ 1130879 w 1434370"/>
                    <a:gd name="connsiteY30" fmla="*/ 1103 h 744808"/>
                    <a:gd name="connsiteX31" fmla="*/ 838779 w 1434370"/>
                    <a:gd name="connsiteY31" fmla="*/ 42378 h 744808"/>
                    <a:gd name="connsiteX32" fmla="*/ 832429 w 1434370"/>
                    <a:gd name="connsiteY32" fmla="*/ 274153 h 744808"/>
                    <a:gd name="connsiteX33" fmla="*/ 670504 w 1434370"/>
                    <a:gd name="connsiteY33" fmla="*/ 232878 h 744808"/>
                    <a:gd name="connsiteX34" fmla="*/ 765754 w 1434370"/>
                    <a:gd name="connsiteY34" fmla="*/ 13803 h 744808"/>
                    <a:gd name="connsiteX35" fmla="*/ 572079 w 1434370"/>
                    <a:gd name="connsiteY35" fmla="*/ 39203 h 744808"/>
                    <a:gd name="connsiteX0" fmla="*/ 572079 w 1444035"/>
                    <a:gd name="connsiteY0" fmla="*/ 39203 h 744808"/>
                    <a:gd name="connsiteX1" fmla="*/ 314904 w 1444035"/>
                    <a:gd name="connsiteY1" fmla="*/ 134453 h 744808"/>
                    <a:gd name="connsiteX2" fmla="*/ 378404 w 1444035"/>
                    <a:gd name="connsiteY2" fmla="*/ 229703 h 744808"/>
                    <a:gd name="connsiteX3" fmla="*/ 476829 w 1444035"/>
                    <a:gd name="connsiteY3" fmla="*/ 217003 h 744808"/>
                    <a:gd name="connsiteX4" fmla="*/ 565729 w 1444035"/>
                    <a:gd name="connsiteY4" fmla="*/ 347178 h 744808"/>
                    <a:gd name="connsiteX5" fmla="*/ 565729 w 1444035"/>
                    <a:gd name="connsiteY5" fmla="*/ 458303 h 744808"/>
                    <a:gd name="connsiteX6" fmla="*/ 400629 w 1444035"/>
                    <a:gd name="connsiteY6" fmla="*/ 382103 h 744808"/>
                    <a:gd name="connsiteX7" fmla="*/ 327604 w 1444035"/>
                    <a:gd name="connsiteY7" fmla="*/ 258278 h 744808"/>
                    <a:gd name="connsiteX8" fmla="*/ 213304 w 1444035"/>
                    <a:gd name="connsiteY8" fmla="*/ 213828 h 744808"/>
                    <a:gd name="connsiteX9" fmla="*/ 76779 w 1444035"/>
                    <a:gd name="connsiteY9" fmla="*/ 350353 h 744808"/>
                    <a:gd name="connsiteX10" fmla="*/ 579 w 1444035"/>
                    <a:gd name="connsiteY10" fmla="*/ 515453 h 744808"/>
                    <a:gd name="connsiteX11" fmla="*/ 48204 w 1444035"/>
                    <a:gd name="connsiteY11" fmla="*/ 658328 h 744808"/>
                    <a:gd name="connsiteX12" fmla="*/ 162503 w 1444035"/>
                    <a:gd name="connsiteY12" fmla="*/ 674203 h 744808"/>
                    <a:gd name="connsiteX13" fmla="*/ 200604 w 1444035"/>
                    <a:gd name="connsiteY13" fmla="*/ 451953 h 744808"/>
                    <a:gd name="connsiteX14" fmla="*/ 286328 w 1444035"/>
                    <a:gd name="connsiteY14" fmla="*/ 632928 h 744808"/>
                    <a:gd name="connsiteX15" fmla="*/ 267279 w 1444035"/>
                    <a:gd name="connsiteY15" fmla="*/ 718653 h 744808"/>
                    <a:gd name="connsiteX16" fmla="*/ 505403 w 1444035"/>
                    <a:gd name="connsiteY16" fmla="*/ 734528 h 744808"/>
                    <a:gd name="connsiteX17" fmla="*/ 502228 w 1444035"/>
                    <a:gd name="connsiteY17" fmla="*/ 575778 h 744808"/>
                    <a:gd name="connsiteX18" fmla="*/ 673679 w 1444035"/>
                    <a:gd name="connsiteY18" fmla="*/ 699603 h 744808"/>
                    <a:gd name="connsiteX19" fmla="*/ 892753 w 1444035"/>
                    <a:gd name="connsiteY19" fmla="*/ 572603 h 744808"/>
                    <a:gd name="connsiteX20" fmla="*/ 734003 w 1444035"/>
                    <a:gd name="connsiteY20" fmla="*/ 496403 h 744808"/>
                    <a:gd name="connsiteX21" fmla="*/ 746703 w 1444035"/>
                    <a:gd name="connsiteY21" fmla="*/ 378928 h 744808"/>
                    <a:gd name="connsiteX22" fmla="*/ 930853 w 1444035"/>
                    <a:gd name="connsiteY22" fmla="*/ 356703 h 744808"/>
                    <a:gd name="connsiteX23" fmla="*/ 937203 w 1444035"/>
                    <a:gd name="connsiteY23" fmla="*/ 524978 h 744808"/>
                    <a:gd name="connsiteX24" fmla="*/ 1273754 w 1444035"/>
                    <a:gd name="connsiteY24" fmla="*/ 340828 h 744808"/>
                    <a:gd name="connsiteX25" fmla="*/ 1099128 w 1444035"/>
                    <a:gd name="connsiteY25" fmla="*/ 315428 h 744808"/>
                    <a:gd name="connsiteX26" fmla="*/ 1022928 w 1444035"/>
                    <a:gd name="connsiteY26" fmla="*/ 99528 h 744808"/>
                    <a:gd name="connsiteX27" fmla="*/ 1181679 w 1444035"/>
                    <a:gd name="connsiteY27" fmla="*/ 232878 h 744808"/>
                    <a:gd name="connsiteX28" fmla="*/ 1394404 w 1444035"/>
                    <a:gd name="connsiteY28" fmla="*/ 267803 h 744808"/>
                    <a:gd name="connsiteX29" fmla="*/ 1422979 w 1444035"/>
                    <a:gd name="connsiteY29" fmla="*/ 58253 h 744808"/>
                    <a:gd name="connsiteX30" fmla="*/ 1130879 w 1444035"/>
                    <a:gd name="connsiteY30" fmla="*/ 1103 h 744808"/>
                    <a:gd name="connsiteX31" fmla="*/ 838779 w 1444035"/>
                    <a:gd name="connsiteY31" fmla="*/ 42378 h 744808"/>
                    <a:gd name="connsiteX32" fmla="*/ 832429 w 1444035"/>
                    <a:gd name="connsiteY32" fmla="*/ 274153 h 744808"/>
                    <a:gd name="connsiteX33" fmla="*/ 670504 w 1444035"/>
                    <a:gd name="connsiteY33" fmla="*/ 232878 h 744808"/>
                    <a:gd name="connsiteX34" fmla="*/ 765754 w 1444035"/>
                    <a:gd name="connsiteY34" fmla="*/ 13803 h 744808"/>
                    <a:gd name="connsiteX35" fmla="*/ 572079 w 1444035"/>
                    <a:gd name="connsiteY35" fmla="*/ 39203 h 744808"/>
                    <a:gd name="connsiteX0" fmla="*/ 572079 w 1444035"/>
                    <a:gd name="connsiteY0" fmla="*/ 39203 h 744808"/>
                    <a:gd name="connsiteX1" fmla="*/ 314904 w 1444035"/>
                    <a:gd name="connsiteY1" fmla="*/ 134453 h 744808"/>
                    <a:gd name="connsiteX2" fmla="*/ 378404 w 1444035"/>
                    <a:gd name="connsiteY2" fmla="*/ 229703 h 744808"/>
                    <a:gd name="connsiteX3" fmla="*/ 476829 w 1444035"/>
                    <a:gd name="connsiteY3" fmla="*/ 217003 h 744808"/>
                    <a:gd name="connsiteX4" fmla="*/ 565729 w 1444035"/>
                    <a:gd name="connsiteY4" fmla="*/ 347178 h 744808"/>
                    <a:gd name="connsiteX5" fmla="*/ 565729 w 1444035"/>
                    <a:gd name="connsiteY5" fmla="*/ 458303 h 744808"/>
                    <a:gd name="connsiteX6" fmla="*/ 400629 w 1444035"/>
                    <a:gd name="connsiteY6" fmla="*/ 382103 h 744808"/>
                    <a:gd name="connsiteX7" fmla="*/ 327604 w 1444035"/>
                    <a:gd name="connsiteY7" fmla="*/ 258278 h 744808"/>
                    <a:gd name="connsiteX8" fmla="*/ 213304 w 1444035"/>
                    <a:gd name="connsiteY8" fmla="*/ 213828 h 744808"/>
                    <a:gd name="connsiteX9" fmla="*/ 76779 w 1444035"/>
                    <a:gd name="connsiteY9" fmla="*/ 350353 h 744808"/>
                    <a:gd name="connsiteX10" fmla="*/ 579 w 1444035"/>
                    <a:gd name="connsiteY10" fmla="*/ 515453 h 744808"/>
                    <a:gd name="connsiteX11" fmla="*/ 48204 w 1444035"/>
                    <a:gd name="connsiteY11" fmla="*/ 658328 h 744808"/>
                    <a:gd name="connsiteX12" fmla="*/ 162503 w 1444035"/>
                    <a:gd name="connsiteY12" fmla="*/ 674203 h 744808"/>
                    <a:gd name="connsiteX13" fmla="*/ 200604 w 1444035"/>
                    <a:gd name="connsiteY13" fmla="*/ 451953 h 744808"/>
                    <a:gd name="connsiteX14" fmla="*/ 286328 w 1444035"/>
                    <a:gd name="connsiteY14" fmla="*/ 632928 h 744808"/>
                    <a:gd name="connsiteX15" fmla="*/ 267279 w 1444035"/>
                    <a:gd name="connsiteY15" fmla="*/ 718653 h 744808"/>
                    <a:gd name="connsiteX16" fmla="*/ 505403 w 1444035"/>
                    <a:gd name="connsiteY16" fmla="*/ 734528 h 744808"/>
                    <a:gd name="connsiteX17" fmla="*/ 502228 w 1444035"/>
                    <a:gd name="connsiteY17" fmla="*/ 575778 h 744808"/>
                    <a:gd name="connsiteX18" fmla="*/ 673679 w 1444035"/>
                    <a:gd name="connsiteY18" fmla="*/ 699603 h 744808"/>
                    <a:gd name="connsiteX19" fmla="*/ 892753 w 1444035"/>
                    <a:gd name="connsiteY19" fmla="*/ 572603 h 744808"/>
                    <a:gd name="connsiteX20" fmla="*/ 734003 w 1444035"/>
                    <a:gd name="connsiteY20" fmla="*/ 496403 h 744808"/>
                    <a:gd name="connsiteX21" fmla="*/ 746703 w 1444035"/>
                    <a:gd name="connsiteY21" fmla="*/ 378928 h 744808"/>
                    <a:gd name="connsiteX22" fmla="*/ 930853 w 1444035"/>
                    <a:gd name="connsiteY22" fmla="*/ 356703 h 744808"/>
                    <a:gd name="connsiteX23" fmla="*/ 937203 w 1444035"/>
                    <a:gd name="connsiteY23" fmla="*/ 524978 h 744808"/>
                    <a:gd name="connsiteX24" fmla="*/ 1321379 w 1444035"/>
                    <a:gd name="connsiteY24" fmla="*/ 353528 h 744808"/>
                    <a:gd name="connsiteX25" fmla="*/ 1099128 w 1444035"/>
                    <a:gd name="connsiteY25" fmla="*/ 315428 h 744808"/>
                    <a:gd name="connsiteX26" fmla="*/ 1022928 w 1444035"/>
                    <a:gd name="connsiteY26" fmla="*/ 99528 h 744808"/>
                    <a:gd name="connsiteX27" fmla="*/ 1181679 w 1444035"/>
                    <a:gd name="connsiteY27" fmla="*/ 232878 h 744808"/>
                    <a:gd name="connsiteX28" fmla="*/ 1394404 w 1444035"/>
                    <a:gd name="connsiteY28" fmla="*/ 267803 h 744808"/>
                    <a:gd name="connsiteX29" fmla="*/ 1422979 w 1444035"/>
                    <a:gd name="connsiteY29" fmla="*/ 58253 h 744808"/>
                    <a:gd name="connsiteX30" fmla="*/ 1130879 w 1444035"/>
                    <a:gd name="connsiteY30" fmla="*/ 1103 h 744808"/>
                    <a:gd name="connsiteX31" fmla="*/ 838779 w 1444035"/>
                    <a:gd name="connsiteY31" fmla="*/ 42378 h 744808"/>
                    <a:gd name="connsiteX32" fmla="*/ 832429 w 1444035"/>
                    <a:gd name="connsiteY32" fmla="*/ 274153 h 744808"/>
                    <a:gd name="connsiteX33" fmla="*/ 670504 w 1444035"/>
                    <a:gd name="connsiteY33" fmla="*/ 232878 h 744808"/>
                    <a:gd name="connsiteX34" fmla="*/ 765754 w 1444035"/>
                    <a:gd name="connsiteY34" fmla="*/ 13803 h 744808"/>
                    <a:gd name="connsiteX35" fmla="*/ 572079 w 1444035"/>
                    <a:gd name="connsiteY35" fmla="*/ 39203 h 744808"/>
                    <a:gd name="connsiteX0" fmla="*/ 572079 w 1444035"/>
                    <a:gd name="connsiteY0" fmla="*/ 39203 h 744808"/>
                    <a:gd name="connsiteX1" fmla="*/ 314904 w 1444035"/>
                    <a:gd name="connsiteY1" fmla="*/ 134453 h 744808"/>
                    <a:gd name="connsiteX2" fmla="*/ 378404 w 1444035"/>
                    <a:gd name="connsiteY2" fmla="*/ 229703 h 744808"/>
                    <a:gd name="connsiteX3" fmla="*/ 476829 w 1444035"/>
                    <a:gd name="connsiteY3" fmla="*/ 217003 h 744808"/>
                    <a:gd name="connsiteX4" fmla="*/ 565729 w 1444035"/>
                    <a:gd name="connsiteY4" fmla="*/ 347178 h 744808"/>
                    <a:gd name="connsiteX5" fmla="*/ 565729 w 1444035"/>
                    <a:gd name="connsiteY5" fmla="*/ 458303 h 744808"/>
                    <a:gd name="connsiteX6" fmla="*/ 400629 w 1444035"/>
                    <a:gd name="connsiteY6" fmla="*/ 382103 h 744808"/>
                    <a:gd name="connsiteX7" fmla="*/ 327604 w 1444035"/>
                    <a:gd name="connsiteY7" fmla="*/ 258278 h 744808"/>
                    <a:gd name="connsiteX8" fmla="*/ 213304 w 1444035"/>
                    <a:gd name="connsiteY8" fmla="*/ 213828 h 744808"/>
                    <a:gd name="connsiteX9" fmla="*/ 76779 w 1444035"/>
                    <a:gd name="connsiteY9" fmla="*/ 350353 h 744808"/>
                    <a:gd name="connsiteX10" fmla="*/ 579 w 1444035"/>
                    <a:gd name="connsiteY10" fmla="*/ 515453 h 744808"/>
                    <a:gd name="connsiteX11" fmla="*/ 48204 w 1444035"/>
                    <a:gd name="connsiteY11" fmla="*/ 658328 h 744808"/>
                    <a:gd name="connsiteX12" fmla="*/ 162503 w 1444035"/>
                    <a:gd name="connsiteY12" fmla="*/ 674203 h 744808"/>
                    <a:gd name="connsiteX13" fmla="*/ 200604 w 1444035"/>
                    <a:gd name="connsiteY13" fmla="*/ 451953 h 744808"/>
                    <a:gd name="connsiteX14" fmla="*/ 286328 w 1444035"/>
                    <a:gd name="connsiteY14" fmla="*/ 632928 h 744808"/>
                    <a:gd name="connsiteX15" fmla="*/ 267279 w 1444035"/>
                    <a:gd name="connsiteY15" fmla="*/ 718653 h 744808"/>
                    <a:gd name="connsiteX16" fmla="*/ 505403 w 1444035"/>
                    <a:gd name="connsiteY16" fmla="*/ 734528 h 744808"/>
                    <a:gd name="connsiteX17" fmla="*/ 502228 w 1444035"/>
                    <a:gd name="connsiteY17" fmla="*/ 575778 h 744808"/>
                    <a:gd name="connsiteX18" fmla="*/ 673679 w 1444035"/>
                    <a:gd name="connsiteY18" fmla="*/ 699603 h 744808"/>
                    <a:gd name="connsiteX19" fmla="*/ 892753 w 1444035"/>
                    <a:gd name="connsiteY19" fmla="*/ 572603 h 744808"/>
                    <a:gd name="connsiteX20" fmla="*/ 734003 w 1444035"/>
                    <a:gd name="connsiteY20" fmla="*/ 496403 h 744808"/>
                    <a:gd name="connsiteX21" fmla="*/ 746703 w 1444035"/>
                    <a:gd name="connsiteY21" fmla="*/ 378928 h 744808"/>
                    <a:gd name="connsiteX22" fmla="*/ 930853 w 1444035"/>
                    <a:gd name="connsiteY22" fmla="*/ 356703 h 744808"/>
                    <a:gd name="connsiteX23" fmla="*/ 1000703 w 1444035"/>
                    <a:gd name="connsiteY23" fmla="*/ 559903 h 744808"/>
                    <a:gd name="connsiteX24" fmla="*/ 1321379 w 1444035"/>
                    <a:gd name="connsiteY24" fmla="*/ 353528 h 744808"/>
                    <a:gd name="connsiteX25" fmla="*/ 1099128 w 1444035"/>
                    <a:gd name="connsiteY25" fmla="*/ 315428 h 744808"/>
                    <a:gd name="connsiteX26" fmla="*/ 1022928 w 1444035"/>
                    <a:gd name="connsiteY26" fmla="*/ 99528 h 744808"/>
                    <a:gd name="connsiteX27" fmla="*/ 1181679 w 1444035"/>
                    <a:gd name="connsiteY27" fmla="*/ 232878 h 744808"/>
                    <a:gd name="connsiteX28" fmla="*/ 1394404 w 1444035"/>
                    <a:gd name="connsiteY28" fmla="*/ 267803 h 744808"/>
                    <a:gd name="connsiteX29" fmla="*/ 1422979 w 1444035"/>
                    <a:gd name="connsiteY29" fmla="*/ 58253 h 744808"/>
                    <a:gd name="connsiteX30" fmla="*/ 1130879 w 1444035"/>
                    <a:gd name="connsiteY30" fmla="*/ 1103 h 744808"/>
                    <a:gd name="connsiteX31" fmla="*/ 838779 w 1444035"/>
                    <a:gd name="connsiteY31" fmla="*/ 42378 h 744808"/>
                    <a:gd name="connsiteX32" fmla="*/ 832429 w 1444035"/>
                    <a:gd name="connsiteY32" fmla="*/ 274153 h 744808"/>
                    <a:gd name="connsiteX33" fmla="*/ 670504 w 1444035"/>
                    <a:gd name="connsiteY33" fmla="*/ 232878 h 744808"/>
                    <a:gd name="connsiteX34" fmla="*/ 765754 w 1444035"/>
                    <a:gd name="connsiteY34" fmla="*/ 13803 h 744808"/>
                    <a:gd name="connsiteX35" fmla="*/ 572079 w 1444035"/>
                    <a:gd name="connsiteY35" fmla="*/ 39203 h 744808"/>
                    <a:gd name="connsiteX0" fmla="*/ 572079 w 1444035"/>
                    <a:gd name="connsiteY0" fmla="*/ 39203 h 744808"/>
                    <a:gd name="connsiteX1" fmla="*/ 314904 w 1444035"/>
                    <a:gd name="connsiteY1" fmla="*/ 134453 h 744808"/>
                    <a:gd name="connsiteX2" fmla="*/ 378404 w 1444035"/>
                    <a:gd name="connsiteY2" fmla="*/ 229703 h 744808"/>
                    <a:gd name="connsiteX3" fmla="*/ 476829 w 1444035"/>
                    <a:gd name="connsiteY3" fmla="*/ 217003 h 744808"/>
                    <a:gd name="connsiteX4" fmla="*/ 565729 w 1444035"/>
                    <a:gd name="connsiteY4" fmla="*/ 347178 h 744808"/>
                    <a:gd name="connsiteX5" fmla="*/ 565729 w 1444035"/>
                    <a:gd name="connsiteY5" fmla="*/ 458303 h 744808"/>
                    <a:gd name="connsiteX6" fmla="*/ 400629 w 1444035"/>
                    <a:gd name="connsiteY6" fmla="*/ 382103 h 744808"/>
                    <a:gd name="connsiteX7" fmla="*/ 327604 w 1444035"/>
                    <a:gd name="connsiteY7" fmla="*/ 258278 h 744808"/>
                    <a:gd name="connsiteX8" fmla="*/ 213304 w 1444035"/>
                    <a:gd name="connsiteY8" fmla="*/ 213828 h 744808"/>
                    <a:gd name="connsiteX9" fmla="*/ 76779 w 1444035"/>
                    <a:gd name="connsiteY9" fmla="*/ 350353 h 744808"/>
                    <a:gd name="connsiteX10" fmla="*/ 579 w 1444035"/>
                    <a:gd name="connsiteY10" fmla="*/ 515453 h 744808"/>
                    <a:gd name="connsiteX11" fmla="*/ 48204 w 1444035"/>
                    <a:gd name="connsiteY11" fmla="*/ 658328 h 744808"/>
                    <a:gd name="connsiteX12" fmla="*/ 162503 w 1444035"/>
                    <a:gd name="connsiteY12" fmla="*/ 674203 h 744808"/>
                    <a:gd name="connsiteX13" fmla="*/ 200604 w 1444035"/>
                    <a:gd name="connsiteY13" fmla="*/ 451953 h 744808"/>
                    <a:gd name="connsiteX14" fmla="*/ 286328 w 1444035"/>
                    <a:gd name="connsiteY14" fmla="*/ 632928 h 744808"/>
                    <a:gd name="connsiteX15" fmla="*/ 267279 w 1444035"/>
                    <a:gd name="connsiteY15" fmla="*/ 718653 h 744808"/>
                    <a:gd name="connsiteX16" fmla="*/ 505403 w 1444035"/>
                    <a:gd name="connsiteY16" fmla="*/ 734528 h 744808"/>
                    <a:gd name="connsiteX17" fmla="*/ 502228 w 1444035"/>
                    <a:gd name="connsiteY17" fmla="*/ 575778 h 744808"/>
                    <a:gd name="connsiteX18" fmla="*/ 673679 w 1444035"/>
                    <a:gd name="connsiteY18" fmla="*/ 699603 h 744808"/>
                    <a:gd name="connsiteX19" fmla="*/ 949903 w 1444035"/>
                    <a:gd name="connsiteY19" fmla="*/ 604353 h 744808"/>
                    <a:gd name="connsiteX20" fmla="*/ 734003 w 1444035"/>
                    <a:gd name="connsiteY20" fmla="*/ 496403 h 744808"/>
                    <a:gd name="connsiteX21" fmla="*/ 746703 w 1444035"/>
                    <a:gd name="connsiteY21" fmla="*/ 378928 h 744808"/>
                    <a:gd name="connsiteX22" fmla="*/ 930853 w 1444035"/>
                    <a:gd name="connsiteY22" fmla="*/ 356703 h 744808"/>
                    <a:gd name="connsiteX23" fmla="*/ 1000703 w 1444035"/>
                    <a:gd name="connsiteY23" fmla="*/ 559903 h 744808"/>
                    <a:gd name="connsiteX24" fmla="*/ 1321379 w 1444035"/>
                    <a:gd name="connsiteY24" fmla="*/ 353528 h 744808"/>
                    <a:gd name="connsiteX25" fmla="*/ 1099128 w 1444035"/>
                    <a:gd name="connsiteY25" fmla="*/ 315428 h 744808"/>
                    <a:gd name="connsiteX26" fmla="*/ 1022928 w 1444035"/>
                    <a:gd name="connsiteY26" fmla="*/ 99528 h 744808"/>
                    <a:gd name="connsiteX27" fmla="*/ 1181679 w 1444035"/>
                    <a:gd name="connsiteY27" fmla="*/ 232878 h 744808"/>
                    <a:gd name="connsiteX28" fmla="*/ 1394404 w 1444035"/>
                    <a:gd name="connsiteY28" fmla="*/ 267803 h 744808"/>
                    <a:gd name="connsiteX29" fmla="*/ 1422979 w 1444035"/>
                    <a:gd name="connsiteY29" fmla="*/ 58253 h 744808"/>
                    <a:gd name="connsiteX30" fmla="*/ 1130879 w 1444035"/>
                    <a:gd name="connsiteY30" fmla="*/ 1103 h 744808"/>
                    <a:gd name="connsiteX31" fmla="*/ 838779 w 1444035"/>
                    <a:gd name="connsiteY31" fmla="*/ 42378 h 744808"/>
                    <a:gd name="connsiteX32" fmla="*/ 832429 w 1444035"/>
                    <a:gd name="connsiteY32" fmla="*/ 274153 h 744808"/>
                    <a:gd name="connsiteX33" fmla="*/ 670504 w 1444035"/>
                    <a:gd name="connsiteY33" fmla="*/ 232878 h 744808"/>
                    <a:gd name="connsiteX34" fmla="*/ 765754 w 1444035"/>
                    <a:gd name="connsiteY34" fmla="*/ 13803 h 744808"/>
                    <a:gd name="connsiteX35" fmla="*/ 572079 w 1444035"/>
                    <a:gd name="connsiteY35" fmla="*/ 39203 h 744808"/>
                    <a:gd name="connsiteX0" fmla="*/ 572079 w 1444035"/>
                    <a:gd name="connsiteY0" fmla="*/ 39203 h 744808"/>
                    <a:gd name="connsiteX1" fmla="*/ 314904 w 1444035"/>
                    <a:gd name="connsiteY1" fmla="*/ 134453 h 744808"/>
                    <a:gd name="connsiteX2" fmla="*/ 378404 w 1444035"/>
                    <a:gd name="connsiteY2" fmla="*/ 229703 h 744808"/>
                    <a:gd name="connsiteX3" fmla="*/ 476829 w 1444035"/>
                    <a:gd name="connsiteY3" fmla="*/ 217003 h 744808"/>
                    <a:gd name="connsiteX4" fmla="*/ 565729 w 1444035"/>
                    <a:gd name="connsiteY4" fmla="*/ 347178 h 744808"/>
                    <a:gd name="connsiteX5" fmla="*/ 565729 w 1444035"/>
                    <a:gd name="connsiteY5" fmla="*/ 458303 h 744808"/>
                    <a:gd name="connsiteX6" fmla="*/ 400629 w 1444035"/>
                    <a:gd name="connsiteY6" fmla="*/ 382103 h 744808"/>
                    <a:gd name="connsiteX7" fmla="*/ 327604 w 1444035"/>
                    <a:gd name="connsiteY7" fmla="*/ 258278 h 744808"/>
                    <a:gd name="connsiteX8" fmla="*/ 213304 w 1444035"/>
                    <a:gd name="connsiteY8" fmla="*/ 213828 h 744808"/>
                    <a:gd name="connsiteX9" fmla="*/ 76779 w 1444035"/>
                    <a:gd name="connsiteY9" fmla="*/ 350353 h 744808"/>
                    <a:gd name="connsiteX10" fmla="*/ 579 w 1444035"/>
                    <a:gd name="connsiteY10" fmla="*/ 515453 h 744808"/>
                    <a:gd name="connsiteX11" fmla="*/ 48204 w 1444035"/>
                    <a:gd name="connsiteY11" fmla="*/ 658328 h 744808"/>
                    <a:gd name="connsiteX12" fmla="*/ 162503 w 1444035"/>
                    <a:gd name="connsiteY12" fmla="*/ 674203 h 744808"/>
                    <a:gd name="connsiteX13" fmla="*/ 200604 w 1444035"/>
                    <a:gd name="connsiteY13" fmla="*/ 451953 h 744808"/>
                    <a:gd name="connsiteX14" fmla="*/ 286328 w 1444035"/>
                    <a:gd name="connsiteY14" fmla="*/ 632928 h 744808"/>
                    <a:gd name="connsiteX15" fmla="*/ 267279 w 1444035"/>
                    <a:gd name="connsiteY15" fmla="*/ 718653 h 744808"/>
                    <a:gd name="connsiteX16" fmla="*/ 505403 w 1444035"/>
                    <a:gd name="connsiteY16" fmla="*/ 734528 h 744808"/>
                    <a:gd name="connsiteX17" fmla="*/ 502228 w 1444035"/>
                    <a:gd name="connsiteY17" fmla="*/ 575778 h 744808"/>
                    <a:gd name="connsiteX18" fmla="*/ 673679 w 1444035"/>
                    <a:gd name="connsiteY18" fmla="*/ 728178 h 744808"/>
                    <a:gd name="connsiteX19" fmla="*/ 949903 w 1444035"/>
                    <a:gd name="connsiteY19" fmla="*/ 604353 h 744808"/>
                    <a:gd name="connsiteX20" fmla="*/ 734003 w 1444035"/>
                    <a:gd name="connsiteY20" fmla="*/ 496403 h 744808"/>
                    <a:gd name="connsiteX21" fmla="*/ 746703 w 1444035"/>
                    <a:gd name="connsiteY21" fmla="*/ 378928 h 744808"/>
                    <a:gd name="connsiteX22" fmla="*/ 930853 w 1444035"/>
                    <a:gd name="connsiteY22" fmla="*/ 356703 h 744808"/>
                    <a:gd name="connsiteX23" fmla="*/ 1000703 w 1444035"/>
                    <a:gd name="connsiteY23" fmla="*/ 559903 h 744808"/>
                    <a:gd name="connsiteX24" fmla="*/ 1321379 w 1444035"/>
                    <a:gd name="connsiteY24" fmla="*/ 353528 h 744808"/>
                    <a:gd name="connsiteX25" fmla="*/ 1099128 w 1444035"/>
                    <a:gd name="connsiteY25" fmla="*/ 315428 h 744808"/>
                    <a:gd name="connsiteX26" fmla="*/ 1022928 w 1444035"/>
                    <a:gd name="connsiteY26" fmla="*/ 99528 h 744808"/>
                    <a:gd name="connsiteX27" fmla="*/ 1181679 w 1444035"/>
                    <a:gd name="connsiteY27" fmla="*/ 232878 h 744808"/>
                    <a:gd name="connsiteX28" fmla="*/ 1394404 w 1444035"/>
                    <a:gd name="connsiteY28" fmla="*/ 267803 h 744808"/>
                    <a:gd name="connsiteX29" fmla="*/ 1422979 w 1444035"/>
                    <a:gd name="connsiteY29" fmla="*/ 58253 h 744808"/>
                    <a:gd name="connsiteX30" fmla="*/ 1130879 w 1444035"/>
                    <a:gd name="connsiteY30" fmla="*/ 1103 h 744808"/>
                    <a:gd name="connsiteX31" fmla="*/ 838779 w 1444035"/>
                    <a:gd name="connsiteY31" fmla="*/ 42378 h 744808"/>
                    <a:gd name="connsiteX32" fmla="*/ 832429 w 1444035"/>
                    <a:gd name="connsiteY32" fmla="*/ 274153 h 744808"/>
                    <a:gd name="connsiteX33" fmla="*/ 670504 w 1444035"/>
                    <a:gd name="connsiteY33" fmla="*/ 232878 h 744808"/>
                    <a:gd name="connsiteX34" fmla="*/ 765754 w 1444035"/>
                    <a:gd name="connsiteY34" fmla="*/ 13803 h 744808"/>
                    <a:gd name="connsiteX35" fmla="*/ 572079 w 1444035"/>
                    <a:gd name="connsiteY35" fmla="*/ 39203 h 744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444035" h="744808">
                      <a:moveTo>
                        <a:pt x="572079" y="39203"/>
                      </a:moveTo>
                      <a:cubicBezTo>
                        <a:pt x="496937" y="59311"/>
                        <a:pt x="347183" y="102703"/>
                        <a:pt x="314904" y="134453"/>
                      </a:cubicBezTo>
                      <a:cubicBezTo>
                        <a:pt x="282625" y="166203"/>
                        <a:pt x="351416" y="215945"/>
                        <a:pt x="378404" y="229703"/>
                      </a:cubicBezTo>
                      <a:cubicBezTo>
                        <a:pt x="405392" y="243461"/>
                        <a:pt x="445608" y="197424"/>
                        <a:pt x="476829" y="217003"/>
                      </a:cubicBezTo>
                      <a:cubicBezTo>
                        <a:pt x="508050" y="236582"/>
                        <a:pt x="550912" y="306961"/>
                        <a:pt x="565729" y="347178"/>
                      </a:cubicBezTo>
                      <a:cubicBezTo>
                        <a:pt x="580546" y="387395"/>
                        <a:pt x="593246" y="452482"/>
                        <a:pt x="565729" y="458303"/>
                      </a:cubicBezTo>
                      <a:cubicBezTo>
                        <a:pt x="538212" y="464124"/>
                        <a:pt x="440316" y="415440"/>
                        <a:pt x="400629" y="382103"/>
                      </a:cubicBezTo>
                      <a:cubicBezTo>
                        <a:pt x="360942" y="348766"/>
                        <a:pt x="358825" y="286324"/>
                        <a:pt x="327604" y="258278"/>
                      </a:cubicBezTo>
                      <a:cubicBezTo>
                        <a:pt x="296383" y="230232"/>
                        <a:pt x="255108" y="198482"/>
                        <a:pt x="213304" y="213828"/>
                      </a:cubicBezTo>
                      <a:cubicBezTo>
                        <a:pt x="171500" y="229174"/>
                        <a:pt x="112233" y="300082"/>
                        <a:pt x="76779" y="350353"/>
                      </a:cubicBezTo>
                      <a:cubicBezTo>
                        <a:pt x="41325" y="400624"/>
                        <a:pt x="5341" y="464124"/>
                        <a:pt x="579" y="515453"/>
                      </a:cubicBezTo>
                      <a:cubicBezTo>
                        <a:pt x="-4183" y="566782"/>
                        <a:pt x="21217" y="631870"/>
                        <a:pt x="48204" y="658328"/>
                      </a:cubicBezTo>
                      <a:cubicBezTo>
                        <a:pt x="75191" y="684786"/>
                        <a:pt x="137103" y="708599"/>
                        <a:pt x="162503" y="674203"/>
                      </a:cubicBezTo>
                      <a:cubicBezTo>
                        <a:pt x="187903" y="639807"/>
                        <a:pt x="187904" y="458303"/>
                        <a:pt x="200604" y="451953"/>
                      </a:cubicBezTo>
                      <a:cubicBezTo>
                        <a:pt x="213304" y="445603"/>
                        <a:pt x="269924" y="585832"/>
                        <a:pt x="286328" y="632928"/>
                      </a:cubicBezTo>
                      <a:cubicBezTo>
                        <a:pt x="302732" y="680024"/>
                        <a:pt x="230767" y="701720"/>
                        <a:pt x="267279" y="718653"/>
                      </a:cubicBezTo>
                      <a:cubicBezTo>
                        <a:pt x="303792" y="735586"/>
                        <a:pt x="466245" y="758340"/>
                        <a:pt x="505403" y="734528"/>
                      </a:cubicBezTo>
                      <a:cubicBezTo>
                        <a:pt x="544561" y="710716"/>
                        <a:pt x="453545" y="564666"/>
                        <a:pt x="502228" y="575778"/>
                      </a:cubicBezTo>
                      <a:cubicBezTo>
                        <a:pt x="550911" y="586890"/>
                        <a:pt x="599067" y="723416"/>
                        <a:pt x="673679" y="728178"/>
                      </a:cubicBezTo>
                      <a:cubicBezTo>
                        <a:pt x="748292" y="732941"/>
                        <a:pt x="929266" y="643511"/>
                        <a:pt x="949903" y="604353"/>
                      </a:cubicBezTo>
                      <a:cubicBezTo>
                        <a:pt x="970540" y="565195"/>
                        <a:pt x="758345" y="528682"/>
                        <a:pt x="734003" y="496403"/>
                      </a:cubicBezTo>
                      <a:cubicBezTo>
                        <a:pt x="709661" y="464124"/>
                        <a:pt x="731886" y="396390"/>
                        <a:pt x="746703" y="378928"/>
                      </a:cubicBezTo>
                      <a:cubicBezTo>
                        <a:pt x="761520" y="361466"/>
                        <a:pt x="890107" y="342945"/>
                        <a:pt x="930853" y="356703"/>
                      </a:cubicBezTo>
                      <a:cubicBezTo>
                        <a:pt x="971599" y="370461"/>
                        <a:pt x="941965" y="556199"/>
                        <a:pt x="1000703" y="559903"/>
                      </a:cubicBezTo>
                      <a:cubicBezTo>
                        <a:pt x="1059441" y="563607"/>
                        <a:pt x="1304975" y="394274"/>
                        <a:pt x="1321379" y="353528"/>
                      </a:cubicBezTo>
                      <a:cubicBezTo>
                        <a:pt x="1337783" y="312782"/>
                        <a:pt x="1140932" y="355645"/>
                        <a:pt x="1099128" y="315428"/>
                      </a:cubicBezTo>
                      <a:cubicBezTo>
                        <a:pt x="1057324" y="275211"/>
                        <a:pt x="1008111" y="122282"/>
                        <a:pt x="1022928" y="99528"/>
                      </a:cubicBezTo>
                      <a:cubicBezTo>
                        <a:pt x="1037745" y="76774"/>
                        <a:pt x="1126116" y="205891"/>
                        <a:pt x="1181679" y="232878"/>
                      </a:cubicBezTo>
                      <a:cubicBezTo>
                        <a:pt x="1237242" y="259866"/>
                        <a:pt x="1354187" y="296907"/>
                        <a:pt x="1394404" y="267803"/>
                      </a:cubicBezTo>
                      <a:cubicBezTo>
                        <a:pt x="1434621" y="238699"/>
                        <a:pt x="1466900" y="102703"/>
                        <a:pt x="1422979" y="58253"/>
                      </a:cubicBezTo>
                      <a:cubicBezTo>
                        <a:pt x="1379058" y="13803"/>
                        <a:pt x="1228246" y="3749"/>
                        <a:pt x="1130879" y="1103"/>
                      </a:cubicBezTo>
                      <a:cubicBezTo>
                        <a:pt x="1033512" y="-1543"/>
                        <a:pt x="888521" y="-3130"/>
                        <a:pt x="838779" y="42378"/>
                      </a:cubicBezTo>
                      <a:cubicBezTo>
                        <a:pt x="789037" y="87886"/>
                        <a:pt x="860475" y="242403"/>
                        <a:pt x="832429" y="274153"/>
                      </a:cubicBezTo>
                      <a:cubicBezTo>
                        <a:pt x="804383" y="305903"/>
                        <a:pt x="687437" y="270449"/>
                        <a:pt x="670504" y="232878"/>
                      </a:cubicBezTo>
                      <a:cubicBezTo>
                        <a:pt x="653571" y="195307"/>
                        <a:pt x="812321" y="20682"/>
                        <a:pt x="765754" y="13803"/>
                      </a:cubicBezTo>
                      <a:cubicBezTo>
                        <a:pt x="722892" y="-9480"/>
                        <a:pt x="647221" y="19095"/>
                        <a:pt x="572079" y="39203"/>
                      </a:cubicBezTo>
                      <a:close/>
                    </a:path>
                  </a:pathLst>
                </a:custGeom>
                <a:solidFill>
                  <a:srgbClr val="99FFCC"/>
                </a:solidFill>
                <a:ln w="19050" cmpd="sng">
                  <a:solidFill>
                    <a:srgbClr val="7F7F7F"/>
                  </a:solidFill>
                </a:ln>
                <a:effectLst>
                  <a:outerShdw blurRad="50800" dist="38100" dir="2700000">
                    <a:srgbClr val="000000">
                      <a:alpha val="43000"/>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grpSp>
            <p:nvGrpSpPr>
              <p:cNvPr id="59" name="Group 58"/>
              <p:cNvGrpSpPr/>
              <p:nvPr/>
            </p:nvGrpSpPr>
            <p:grpSpPr>
              <a:xfrm rot="18643266">
                <a:off x="2547555" y="3287358"/>
                <a:ext cx="192393" cy="274762"/>
                <a:chOff x="596030" y="3705752"/>
                <a:chExt cx="553392" cy="523915"/>
              </a:xfrm>
            </p:grpSpPr>
            <p:sp>
              <p:nvSpPr>
                <p:cNvPr id="60" name="Freeform 59"/>
                <p:cNvSpPr/>
                <p:nvPr/>
              </p:nvSpPr>
              <p:spPr>
                <a:xfrm>
                  <a:off x="650626" y="3711394"/>
                  <a:ext cx="453482" cy="518273"/>
                </a:xfrm>
                <a:custGeom>
                  <a:avLst/>
                  <a:gdLst>
                    <a:gd name="connsiteX0" fmla="*/ 73274 w 453482"/>
                    <a:gd name="connsiteY0" fmla="*/ 63681 h 518273"/>
                    <a:gd name="connsiteX1" fmla="*/ 3424 w 453482"/>
                    <a:gd name="connsiteY1" fmla="*/ 165281 h 518273"/>
                    <a:gd name="connsiteX2" fmla="*/ 184399 w 453482"/>
                    <a:gd name="connsiteY2" fmla="*/ 193856 h 518273"/>
                    <a:gd name="connsiteX3" fmla="*/ 117724 w 453482"/>
                    <a:gd name="connsiteY3" fmla="*/ 349431 h 518273"/>
                    <a:gd name="connsiteX4" fmla="*/ 320924 w 453482"/>
                    <a:gd name="connsiteY4" fmla="*/ 327206 h 518273"/>
                    <a:gd name="connsiteX5" fmla="*/ 320924 w 453482"/>
                    <a:gd name="connsiteY5" fmla="*/ 441506 h 518273"/>
                    <a:gd name="connsiteX6" fmla="*/ 197099 w 453482"/>
                    <a:gd name="connsiteY6" fmla="*/ 454206 h 518273"/>
                    <a:gd name="connsiteX7" fmla="*/ 327274 w 453482"/>
                    <a:gd name="connsiteY7" fmla="*/ 517706 h 518273"/>
                    <a:gd name="connsiteX8" fmla="*/ 438399 w 453482"/>
                    <a:gd name="connsiteY8" fmla="*/ 412931 h 518273"/>
                    <a:gd name="connsiteX9" fmla="*/ 432049 w 453482"/>
                    <a:gd name="connsiteY9" fmla="*/ 260531 h 518273"/>
                    <a:gd name="connsiteX10" fmla="*/ 251074 w 453482"/>
                    <a:gd name="connsiteY10" fmla="*/ 263706 h 518273"/>
                    <a:gd name="connsiteX11" fmla="*/ 311399 w 453482"/>
                    <a:gd name="connsiteY11" fmla="*/ 124006 h 518273"/>
                    <a:gd name="connsiteX12" fmla="*/ 162174 w 453482"/>
                    <a:gd name="connsiteY12" fmla="*/ 92256 h 518273"/>
                    <a:gd name="connsiteX13" fmla="*/ 165349 w 453482"/>
                    <a:gd name="connsiteY13" fmla="*/ 181 h 518273"/>
                    <a:gd name="connsiteX14" fmla="*/ 73274 w 453482"/>
                    <a:gd name="connsiteY14" fmla="*/ 63681 h 518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3482" h="518273">
                      <a:moveTo>
                        <a:pt x="73274" y="63681"/>
                      </a:moveTo>
                      <a:cubicBezTo>
                        <a:pt x="46286" y="91198"/>
                        <a:pt x="-15097" y="143585"/>
                        <a:pt x="3424" y="165281"/>
                      </a:cubicBezTo>
                      <a:cubicBezTo>
                        <a:pt x="21945" y="186977"/>
                        <a:pt x="165349" y="163164"/>
                        <a:pt x="184399" y="193856"/>
                      </a:cubicBezTo>
                      <a:cubicBezTo>
                        <a:pt x="203449" y="224548"/>
                        <a:pt x="94970" y="327206"/>
                        <a:pt x="117724" y="349431"/>
                      </a:cubicBezTo>
                      <a:cubicBezTo>
                        <a:pt x="140478" y="371656"/>
                        <a:pt x="287057" y="311860"/>
                        <a:pt x="320924" y="327206"/>
                      </a:cubicBezTo>
                      <a:cubicBezTo>
                        <a:pt x="354791" y="342552"/>
                        <a:pt x="341562" y="420339"/>
                        <a:pt x="320924" y="441506"/>
                      </a:cubicBezTo>
                      <a:cubicBezTo>
                        <a:pt x="300287" y="462673"/>
                        <a:pt x="196041" y="441506"/>
                        <a:pt x="197099" y="454206"/>
                      </a:cubicBezTo>
                      <a:cubicBezTo>
                        <a:pt x="198157" y="466906"/>
                        <a:pt x="287057" y="524585"/>
                        <a:pt x="327274" y="517706"/>
                      </a:cubicBezTo>
                      <a:cubicBezTo>
                        <a:pt x="367491" y="510827"/>
                        <a:pt x="420937" y="455793"/>
                        <a:pt x="438399" y="412931"/>
                      </a:cubicBezTo>
                      <a:cubicBezTo>
                        <a:pt x="455861" y="370069"/>
                        <a:pt x="463270" y="285402"/>
                        <a:pt x="432049" y="260531"/>
                      </a:cubicBezTo>
                      <a:cubicBezTo>
                        <a:pt x="400828" y="235660"/>
                        <a:pt x="271182" y="286460"/>
                        <a:pt x="251074" y="263706"/>
                      </a:cubicBezTo>
                      <a:cubicBezTo>
                        <a:pt x="230966" y="240952"/>
                        <a:pt x="326216" y="152581"/>
                        <a:pt x="311399" y="124006"/>
                      </a:cubicBezTo>
                      <a:cubicBezTo>
                        <a:pt x="296582" y="95431"/>
                        <a:pt x="186516" y="112893"/>
                        <a:pt x="162174" y="92256"/>
                      </a:cubicBezTo>
                      <a:cubicBezTo>
                        <a:pt x="137832" y="71619"/>
                        <a:pt x="183341" y="3356"/>
                        <a:pt x="165349" y="181"/>
                      </a:cubicBezTo>
                      <a:cubicBezTo>
                        <a:pt x="147357" y="-2994"/>
                        <a:pt x="100262" y="36164"/>
                        <a:pt x="73274" y="63681"/>
                      </a:cubicBezTo>
                      <a:close/>
                    </a:path>
                  </a:pathLst>
                </a:custGeom>
                <a:noFill/>
                <a:ln w="9525" cmpd="sng">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1" name="Freeform 60"/>
                <p:cNvSpPr/>
                <p:nvPr/>
              </p:nvSpPr>
              <p:spPr>
                <a:xfrm>
                  <a:off x="596030" y="3705752"/>
                  <a:ext cx="553392" cy="522862"/>
                </a:xfrm>
                <a:custGeom>
                  <a:avLst/>
                  <a:gdLst>
                    <a:gd name="connsiteX0" fmla="*/ 89770 w 553392"/>
                    <a:gd name="connsiteY0" fmla="*/ 228073 h 522862"/>
                    <a:gd name="connsiteX1" fmla="*/ 254870 w 553392"/>
                    <a:gd name="connsiteY1" fmla="*/ 145523 h 522862"/>
                    <a:gd name="connsiteX2" fmla="*/ 165970 w 553392"/>
                    <a:gd name="connsiteY2" fmla="*/ 259823 h 522862"/>
                    <a:gd name="connsiteX3" fmla="*/ 286620 w 553392"/>
                    <a:gd name="connsiteY3" fmla="*/ 291573 h 522862"/>
                    <a:gd name="connsiteX4" fmla="*/ 296145 w 553392"/>
                    <a:gd name="connsiteY4" fmla="*/ 396348 h 522862"/>
                    <a:gd name="connsiteX5" fmla="*/ 454895 w 553392"/>
                    <a:gd name="connsiteY5" fmla="*/ 386823 h 522862"/>
                    <a:gd name="connsiteX6" fmla="*/ 391395 w 553392"/>
                    <a:gd name="connsiteY6" fmla="*/ 469373 h 522862"/>
                    <a:gd name="connsiteX7" fmla="*/ 315195 w 553392"/>
                    <a:gd name="connsiteY7" fmla="*/ 421748 h 522862"/>
                    <a:gd name="connsiteX8" fmla="*/ 283445 w 553392"/>
                    <a:gd name="connsiteY8" fmla="*/ 520173 h 522862"/>
                    <a:gd name="connsiteX9" fmla="*/ 400920 w 553392"/>
                    <a:gd name="connsiteY9" fmla="*/ 494773 h 522862"/>
                    <a:gd name="connsiteX10" fmla="*/ 483470 w 553392"/>
                    <a:gd name="connsiteY10" fmla="*/ 491598 h 522862"/>
                    <a:gd name="connsiteX11" fmla="*/ 473945 w 553392"/>
                    <a:gd name="connsiteY11" fmla="*/ 367773 h 522862"/>
                    <a:gd name="connsiteX12" fmla="*/ 553320 w 553392"/>
                    <a:gd name="connsiteY12" fmla="*/ 301098 h 522862"/>
                    <a:gd name="connsiteX13" fmla="*/ 486645 w 553392"/>
                    <a:gd name="connsiteY13" fmla="*/ 231248 h 522862"/>
                    <a:gd name="connsiteX14" fmla="*/ 410445 w 553392"/>
                    <a:gd name="connsiteY14" fmla="*/ 320148 h 522862"/>
                    <a:gd name="connsiteX15" fmla="*/ 378695 w 553392"/>
                    <a:gd name="connsiteY15" fmla="*/ 237598 h 522862"/>
                    <a:gd name="connsiteX16" fmla="*/ 273920 w 553392"/>
                    <a:gd name="connsiteY16" fmla="*/ 231248 h 522862"/>
                    <a:gd name="connsiteX17" fmla="*/ 381870 w 553392"/>
                    <a:gd name="connsiteY17" fmla="*/ 164573 h 522862"/>
                    <a:gd name="connsiteX18" fmla="*/ 331070 w 553392"/>
                    <a:gd name="connsiteY18" fmla="*/ 82023 h 522862"/>
                    <a:gd name="connsiteX19" fmla="*/ 277095 w 553392"/>
                    <a:gd name="connsiteY19" fmla="*/ 126473 h 522862"/>
                    <a:gd name="connsiteX20" fmla="*/ 191370 w 553392"/>
                    <a:gd name="connsiteY20" fmla="*/ 123298 h 522862"/>
                    <a:gd name="connsiteX21" fmla="*/ 267570 w 553392"/>
                    <a:gd name="connsiteY21" fmla="*/ 50273 h 522862"/>
                    <a:gd name="connsiteX22" fmla="*/ 181845 w 553392"/>
                    <a:gd name="connsiteY22" fmla="*/ 37573 h 522862"/>
                    <a:gd name="connsiteX23" fmla="*/ 115170 w 553392"/>
                    <a:gd name="connsiteY23" fmla="*/ 2648 h 522862"/>
                    <a:gd name="connsiteX24" fmla="*/ 131045 w 553392"/>
                    <a:gd name="connsiteY24" fmla="*/ 116948 h 522862"/>
                    <a:gd name="connsiteX25" fmla="*/ 870 w 553392"/>
                    <a:gd name="connsiteY25" fmla="*/ 120123 h 522862"/>
                    <a:gd name="connsiteX26" fmla="*/ 89770 w 553392"/>
                    <a:gd name="connsiteY26" fmla="*/ 228073 h 522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53392" h="522862">
                      <a:moveTo>
                        <a:pt x="89770" y="228073"/>
                      </a:moveTo>
                      <a:cubicBezTo>
                        <a:pt x="132103" y="232306"/>
                        <a:pt x="242170" y="140231"/>
                        <a:pt x="254870" y="145523"/>
                      </a:cubicBezTo>
                      <a:cubicBezTo>
                        <a:pt x="267570" y="150815"/>
                        <a:pt x="160678" y="235481"/>
                        <a:pt x="165970" y="259823"/>
                      </a:cubicBezTo>
                      <a:cubicBezTo>
                        <a:pt x="171262" y="284165"/>
                        <a:pt x="264924" y="268819"/>
                        <a:pt x="286620" y="291573"/>
                      </a:cubicBezTo>
                      <a:cubicBezTo>
                        <a:pt x="308316" y="314327"/>
                        <a:pt x="268099" y="380473"/>
                        <a:pt x="296145" y="396348"/>
                      </a:cubicBezTo>
                      <a:cubicBezTo>
                        <a:pt x="324191" y="412223"/>
                        <a:pt x="439020" y="374652"/>
                        <a:pt x="454895" y="386823"/>
                      </a:cubicBezTo>
                      <a:cubicBezTo>
                        <a:pt x="470770" y="398994"/>
                        <a:pt x="414678" y="463552"/>
                        <a:pt x="391395" y="469373"/>
                      </a:cubicBezTo>
                      <a:cubicBezTo>
                        <a:pt x="368112" y="475194"/>
                        <a:pt x="333187" y="413281"/>
                        <a:pt x="315195" y="421748"/>
                      </a:cubicBezTo>
                      <a:cubicBezTo>
                        <a:pt x="297203" y="430215"/>
                        <a:pt x="269158" y="508002"/>
                        <a:pt x="283445" y="520173"/>
                      </a:cubicBezTo>
                      <a:cubicBezTo>
                        <a:pt x="297732" y="532344"/>
                        <a:pt x="367583" y="499535"/>
                        <a:pt x="400920" y="494773"/>
                      </a:cubicBezTo>
                      <a:cubicBezTo>
                        <a:pt x="434257" y="490011"/>
                        <a:pt x="471299" y="512765"/>
                        <a:pt x="483470" y="491598"/>
                      </a:cubicBezTo>
                      <a:cubicBezTo>
                        <a:pt x="495641" y="470431"/>
                        <a:pt x="462303" y="399523"/>
                        <a:pt x="473945" y="367773"/>
                      </a:cubicBezTo>
                      <a:cubicBezTo>
                        <a:pt x="485587" y="336023"/>
                        <a:pt x="551203" y="323852"/>
                        <a:pt x="553320" y="301098"/>
                      </a:cubicBezTo>
                      <a:cubicBezTo>
                        <a:pt x="555437" y="278344"/>
                        <a:pt x="510458" y="228073"/>
                        <a:pt x="486645" y="231248"/>
                      </a:cubicBezTo>
                      <a:cubicBezTo>
                        <a:pt x="462833" y="234423"/>
                        <a:pt x="428436" y="319090"/>
                        <a:pt x="410445" y="320148"/>
                      </a:cubicBezTo>
                      <a:cubicBezTo>
                        <a:pt x="392454" y="321206"/>
                        <a:pt x="401449" y="252415"/>
                        <a:pt x="378695" y="237598"/>
                      </a:cubicBezTo>
                      <a:cubicBezTo>
                        <a:pt x="355941" y="222781"/>
                        <a:pt x="273391" y="243419"/>
                        <a:pt x="273920" y="231248"/>
                      </a:cubicBezTo>
                      <a:cubicBezTo>
                        <a:pt x="274449" y="219077"/>
                        <a:pt x="372345" y="189444"/>
                        <a:pt x="381870" y="164573"/>
                      </a:cubicBezTo>
                      <a:cubicBezTo>
                        <a:pt x="391395" y="139702"/>
                        <a:pt x="348532" y="88373"/>
                        <a:pt x="331070" y="82023"/>
                      </a:cubicBezTo>
                      <a:cubicBezTo>
                        <a:pt x="313608" y="75673"/>
                        <a:pt x="300378" y="119594"/>
                        <a:pt x="277095" y="126473"/>
                      </a:cubicBezTo>
                      <a:cubicBezTo>
                        <a:pt x="253812" y="133352"/>
                        <a:pt x="192957" y="135998"/>
                        <a:pt x="191370" y="123298"/>
                      </a:cubicBezTo>
                      <a:cubicBezTo>
                        <a:pt x="189783" y="110598"/>
                        <a:pt x="269157" y="64560"/>
                        <a:pt x="267570" y="50273"/>
                      </a:cubicBezTo>
                      <a:cubicBezTo>
                        <a:pt x="265983" y="35986"/>
                        <a:pt x="207245" y="45510"/>
                        <a:pt x="181845" y="37573"/>
                      </a:cubicBezTo>
                      <a:cubicBezTo>
                        <a:pt x="156445" y="29636"/>
                        <a:pt x="123637" y="-10581"/>
                        <a:pt x="115170" y="2648"/>
                      </a:cubicBezTo>
                      <a:cubicBezTo>
                        <a:pt x="106703" y="15877"/>
                        <a:pt x="150095" y="97369"/>
                        <a:pt x="131045" y="116948"/>
                      </a:cubicBezTo>
                      <a:cubicBezTo>
                        <a:pt x="111995" y="136527"/>
                        <a:pt x="9337" y="102661"/>
                        <a:pt x="870" y="120123"/>
                      </a:cubicBezTo>
                      <a:cubicBezTo>
                        <a:pt x="-7597" y="137585"/>
                        <a:pt x="47437" y="223840"/>
                        <a:pt x="89770" y="228073"/>
                      </a:cubicBezTo>
                      <a:close/>
                    </a:path>
                  </a:pathLst>
                </a:custGeom>
                <a:noFill/>
                <a:ln w="9525" cmpd="sng">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sp>
          <p:nvSpPr>
            <p:cNvPr id="136" name="Oval 90"/>
            <p:cNvSpPr>
              <a:spLocks noChangeArrowheads="1"/>
            </p:cNvSpPr>
            <p:nvPr/>
          </p:nvSpPr>
          <p:spPr bwMode="auto">
            <a:xfrm rot="13124442" flipH="1">
              <a:off x="2895469" y="3740169"/>
              <a:ext cx="195542" cy="125580"/>
            </a:xfrm>
            <a:prstGeom prst="ellipse">
              <a:avLst/>
            </a:prstGeom>
            <a:pattFill prst="pct60">
              <a:fgClr>
                <a:schemeClr val="bg2"/>
              </a:fgClr>
              <a:bgClr>
                <a:prstClr val="white"/>
              </a:bgClr>
            </a:pattFill>
            <a:ln w="19050" cmpd="sng">
              <a:noFill/>
              <a:round/>
              <a:headEnd/>
              <a:tailEnd/>
            </a:ln>
            <a:effectLst/>
          </p:spPr>
          <p:txBody>
            <a:bodyPr wrap="none" anchor="ctr"/>
            <a:lstStyle/>
            <a:p>
              <a:endParaRPr lang="en-US" dirty="0">
                <a:latin typeface="Helvetica"/>
                <a:cs typeface="Helvetica"/>
              </a:endParaRPr>
            </a:p>
          </p:txBody>
        </p:sp>
        <p:sp>
          <p:nvSpPr>
            <p:cNvPr id="135" name="Oval 90"/>
            <p:cNvSpPr>
              <a:spLocks noChangeArrowheads="1"/>
            </p:cNvSpPr>
            <p:nvPr/>
          </p:nvSpPr>
          <p:spPr bwMode="auto">
            <a:xfrm rot="13124442" flipH="1">
              <a:off x="2771238" y="3655361"/>
              <a:ext cx="134240" cy="125580"/>
            </a:xfrm>
            <a:prstGeom prst="ellipse">
              <a:avLst/>
            </a:prstGeom>
            <a:pattFill prst="pct60">
              <a:fgClr>
                <a:schemeClr val="bg2"/>
              </a:fgClr>
              <a:bgClr>
                <a:prstClr val="white"/>
              </a:bgClr>
            </a:pattFill>
            <a:ln w="19050" cmpd="sng">
              <a:noFill/>
              <a:round/>
              <a:headEnd/>
              <a:tailEnd/>
            </a:ln>
            <a:effectLst/>
          </p:spPr>
          <p:txBody>
            <a:bodyPr wrap="none" anchor="ctr"/>
            <a:lstStyle/>
            <a:p>
              <a:endParaRPr lang="en-US" dirty="0">
                <a:latin typeface="Helvetica"/>
                <a:cs typeface="Helvetica"/>
              </a:endParaRPr>
            </a:p>
          </p:txBody>
        </p:sp>
        <p:sp>
          <p:nvSpPr>
            <p:cNvPr id="134" name="Oval 90"/>
            <p:cNvSpPr>
              <a:spLocks noChangeArrowheads="1"/>
            </p:cNvSpPr>
            <p:nvPr/>
          </p:nvSpPr>
          <p:spPr bwMode="auto">
            <a:xfrm rot="13124442" flipH="1">
              <a:off x="3063625" y="3895915"/>
              <a:ext cx="134240" cy="125580"/>
            </a:xfrm>
            <a:prstGeom prst="ellipse">
              <a:avLst/>
            </a:prstGeom>
            <a:pattFill prst="pct60">
              <a:fgClr>
                <a:schemeClr val="bg2"/>
              </a:fgClr>
              <a:bgClr>
                <a:prstClr val="white"/>
              </a:bgClr>
            </a:pattFill>
            <a:ln w="19050" cmpd="sng">
              <a:noFill/>
              <a:round/>
              <a:headEnd/>
              <a:tailEnd/>
            </a:ln>
            <a:effectLst/>
          </p:spPr>
          <p:txBody>
            <a:bodyPr wrap="none" anchor="ctr"/>
            <a:lstStyle/>
            <a:p>
              <a:endParaRPr lang="en-US" dirty="0">
                <a:latin typeface="Helvetica"/>
                <a:cs typeface="Helvetica"/>
              </a:endParaRPr>
            </a:p>
          </p:txBody>
        </p:sp>
        <p:sp>
          <p:nvSpPr>
            <p:cNvPr id="133" name="Oval 90"/>
            <p:cNvSpPr>
              <a:spLocks noChangeArrowheads="1"/>
            </p:cNvSpPr>
            <p:nvPr/>
          </p:nvSpPr>
          <p:spPr bwMode="auto">
            <a:xfrm rot="13124442" flipH="1">
              <a:off x="2259248" y="4009313"/>
              <a:ext cx="134240" cy="125580"/>
            </a:xfrm>
            <a:prstGeom prst="ellipse">
              <a:avLst/>
            </a:prstGeom>
            <a:pattFill prst="pct60">
              <a:fgClr>
                <a:schemeClr val="bg2"/>
              </a:fgClr>
              <a:bgClr>
                <a:prstClr val="white"/>
              </a:bgClr>
            </a:pattFill>
            <a:ln w="19050" cmpd="sng">
              <a:noFill/>
              <a:round/>
              <a:headEnd/>
              <a:tailEnd/>
            </a:ln>
            <a:effectLst/>
          </p:spPr>
          <p:txBody>
            <a:bodyPr wrap="none" anchor="ctr"/>
            <a:lstStyle/>
            <a:p>
              <a:endParaRPr lang="en-US" dirty="0">
                <a:latin typeface="Helvetica"/>
                <a:cs typeface="Helvetica"/>
              </a:endParaRPr>
            </a:p>
          </p:txBody>
        </p:sp>
        <p:sp>
          <p:nvSpPr>
            <p:cNvPr id="132" name="Oval 90"/>
            <p:cNvSpPr>
              <a:spLocks noChangeArrowheads="1"/>
            </p:cNvSpPr>
            <p:nvPr/>
          </p:nvSpPr>
          <p:spPr bwMode="auto">
            <a:xfrm rot="13124442" flipH="1">
              <a:off x="2245625" y="3626205"/>
              <a:ext cx="134240" cy="125580"/>
            </a:xfrm>
            <a:prstGeom prst="ellipse">
              <a:avLst/>
            </a:prstGeom>
            <a:pattFill prst="pct60">
              <a:fgClr>
                <a:schemeClr val="bg2"/>
              </a:fgClr>
              <a:bgClr>
                <a:prstClr val="white"/>
              </a:bgClr>
            </a:pattFill>
            <a:ln w="19050" cmpd="sng">
              <a:noFill/>
              <a:round/>
              <a:headEnd/>
              <a:tailEnd/>
            </a:ln>
            <a:effectLst/>
          </p:spPr>
          <p:txBody>
            <a:bodyPr wrap="none" anchor="ctr"/>
            <a:lstStyle/>
            <a:p>
              <a:endParaRPr lang="en-US" dirty="0">
                <a:latin typeface="Helvetica"/>
                <a:cs typeface="Helvetica"/>
              </a:endParaRPr>
            </a:p>
          </p:txBody>
        </p:sp>
        <p:sp>
          <p:nvSpPr>
            <p:cNvPr id="131" name="Oval 90"/>
            <p:cNvSpPr>
              <a:spLocks noChangeArrowheads="1"/>
            </p:cNvSpPr>
            <p:nvPr/>
          </p:nvSpPr>
          <p:spPr bwMode="auto">
            <a:xfrm rot="13124442" flipH="1">
              <a:off x="2317365" y="3510221"/>
              <a:ext cx="134240" cy="125580"/>
            </a:xfrm>
            <a:prstGeom prst="ellipse">
              <a:avLst/>
            </a:prstGeom>
            <a:pattFill prst="pct60">
              <a:fgClr>
                <a:schemeClr val="bg2"/>
              </a:fgClr>
              <a:bgClr>
                <a:prstClr val="white"/>
              </a:bgClr>
            </a:pattFill>
            <a:ln w="19050" cmpd="sng">
              <a:noFill/>
              <a:round/>
              <a:headEnd/>
              <a:tailEnd/>
            </a:ln>
            <a:effectLst/>
          </p:spPr>
          <p:txBody>
            <a:bodyPr wrap="none" anchor="ctr"/>
            <a:lstStyle/>
            <a:p>
              <a:endParaRPr lang="en-US" dirty="0">
                <a:latin typeface="Helvetica"/>
                <a:cs typeface="Helvetica"/>
              </a:endParaRPr>
            </a:p>
          </p:txBody>
        </p:sp>
        <p:sp>
          <p:nvSpPr>
            <p:cNvPr id="130" name="Oval 90"/>
            <p:cNvSpPr>
              <a:spLocks noChangeArrowheads="1"/>
            </p:cNvSpPr>
            <p:nvPr/>
          </p:nvSpPr>
          <p:spPr bwMode="auto">
            <a:xfrm rot="13124442" flipH="1">
              <a:off x="2992450" y="3604188"/>
              <a:ext cx="134240" cy="125580"/>
            </a:xfrm>
            <a:prstGeom prst="ellipse">
              <a:avLst/>
            </a:prstGeom>
            <a:pattFill prst="pct60">
              <a:fgClr>
                <a:schemeClr val="bg2"/>
              </a:fgClr>
              <a:bgClr>
                <a:prstClr val="white"/>
              </a:bgClr>
            </a:pattFill>
            <a:ln w="19050" cmpd="sng">
              <a:noFill/>
              <a:round/>
              <a:headEnd/>
              <a:tailEnd/>
            </a:ln>
            <a:effectLst/>
          </p:spPr>
          <p:txBody>
            <a:bodyPr wrap="none" anchor="ctr"/>
            <a:lstStyle/>
            <a:p>
              <a:endParaRPr lang="en-US" dirty="0">
                <a:latin typeface="Helvetica"/>
                <a:cs typeface="Helvetica"/>
              </a:endParaRPr>
            </a:p>
          </p:txBody>
        </p:sp>
        <p:sp>
          <p:nvSpPr>
            <p:cNvPr id="129" name="Oval 90"/>
            <p:cNvSpPr>
              <a:spLocks noChangeArrowheads="1"/>
            </p:cNvSpPr>
            <p:nvPr/>
          </p:nvSpPr>
          <p:spPr bwMode="auto">
            <a:xfrm rot="13124442" flipH="1">
              <a:off x="2086922" y="3932972"/>
              <a:ext cx="134240" cy="125580"/>
            </a:xfrm>
            <a:prstGeom prst="ellipse">
              <a:avLst/>
            </a:prstGeom>
            <a:pattFill prst="pct60">
              <a:fgClr>
                <a:schemeClr val="bg2"/>
              </a:fgClr>
              <a:bgClr>
                <a:prstClr val="white"/>
              </a:bgClr>
            </a:pattFill>
            <a:ln w="19050" cmpd="sng">
              <a:noFill/>
              <a:round/>
              <a:headEnd/>
              <a:tailEnd/>
            </a:ln>
            <a:effectLst/>
          </p:spPr>
          <p:txBody>
            <a:bodyPr wrap="none" anchor="ctr"/>
            <a:lstStyle/>
            <a:p>
              <a:endParaRPr lang="en-US" dirty="0">
                <a:latin typeface="Helvetica"/>
                <a:cs typeface="Helvetica"/>
              </a:endParaRPr>
            </a:p>
          </p:txBody>
        </p:sp>
        <p:sp>
          <p:nvSpPr>
            <p:cNvPr id="67" name="Oval 60"/>
            <p:cNvSpPr>
              <a:spLocks noChangeArrowheads="1"/>
            </p:cNvSpPr>
            <p:nvPr/>
          </p:nvSpPr>
          <p:spPr bwMode="auto">
            <a:xfrm rot="7882374" flipH="1">
              <a:off x="2187287" y="4254616"/>
              <a:ext cx="82275" cy="116919"/>
            </a:xfrm>
            <a:prstGeom prst="ellipse">
              <a:avLst/>
            </a:prstGeom>
            <a:solidFill>
              <a:srgbClr val="FFCC00"/>
            </a:solidFill>
            <a:ln w="19050" cmpd="sng" algn="ctr">
              <a:solidFill>
                <a:srgbClr val="7F7F7F"/>
              </a:solidFill>
              <a:round/>
              <a:headEnd/>
              <a:tailEnd/>
            </a:ln>
            <a:effectLst/>
          </p:spPr>
          <p:txBody>
            <a:bodyPr wrap="none" anchor="ctr"/>
            <a:lstStyle/>
            <a:p>
              <a:endParaRPr lang="en-US" dirty="0">
                <a:latin typeface="Helvetica"/>
                <a:cs typeface="Helvetica"/>
              </a:endParaRPr>
            </a:p>
          </p:txBody>
        </p:sp>
        <p:sp>
          <p:nvSpPr>
            <p:cNvPr id="68" name="Oval 66"/>
            <p:cNvSpPr>
              <a:spLocks noChangeArrowheads="1"/>
            </p:cNvSpPr>
            <p:nvPr/>
          </p:nvSpPr>
          <p:spPr bwMode="auto">
            <a:xfrm rot="8790743" flipH="1">
              <a:off x="2017371" y="4127491"/>
              <a:ext cx="90935" cy="103927"/>
            </a:xfrm>
            <a:prstGeom prst="ellipse">
              <a:avLst/>
            </a:prstGeom>
            <a:solidFill>
              <a:srgbClr val="FFCC00"/>
            </a:solidFill>
            <a:ln w="19050" cmpd="sng" algn="ctr">
              <a:solidFill>
                <a:srgbClr val="7F7F7F"/>
              </a:solidFill>
              <a:round/>
              <a:headEnd/>
              <a:tailEnd/>
            </a:ln>
            <a:effectLst/>
          </p:spPr>
          <p:txBody>
            <a:bodyPr wrap="none" anchor="ctr"/>
            <a:lstStyle/>
            <a:p>
              <a:endParaRPr lang="en-US" dirty="0">
                <a:latin typeface="Helvetica"/>
                <a:cs typeface="Helvetica"/>
              </a:endParaRPr>
            </a:p>
          </p:txBody>
        </p:sp>
        <p:sp>
          <p:nvSpPr>
            <p:cNvPr id="69" name="Oval 67"/>
            <p:cNvSpPr>
              <a:spLocks noChangeArrowheads="1"/>
            </p:cNvSpPr>
            <p:nvPr/>
          </p:nvSpPr>
          <p:spPr bwMode="auto">
            <a:xfrm rot="9213250" flipH="1">
              <a:off x="2551612" y="4455758"/>
              <a:ext cx="73615" cy="103927"/>
            </a:xfrm>
            <a:prstGeom prst="ellipse">
              <a:avLst/>
            </a:prstGeom>
            <a:solidFill>
              <a:srgbClr val="FFCC00"/>
            </a:solidFill>
            <a:ln w="19050" cmpd="sng">
              <a:solidFill>
                <a:srgbClr val="7F7F7F"/>
              </a:solidFill>
              <a:round/>
              <a:headEnd/>
              <a:tailEnd/>
            </a:ln>
            <a:effectLst/>
          </p:spPr>
          <p:txBody>
            <a:bodyPr wrap="none" anchor="ctr"/>
            <a:lstStyle/>
            <a:p>
              <a:endParaRPr lang="en-US" dirty="0">
                <a:latin typeface="Helvetica"/>
                <a:cs typeface="Helvetica"/>
              </a:endParaRPr>
            </a:p>
          </p:txBody>
        </p:sp>
        <p:sp>
          <p:nvSpPr>
            <p:cNvPr id="70" name="Freeform 68"/>
            <p:cNvSpPr>
              <a:spLocks/>
            </p:cNvSpPr>
            <p:nvPr/>
          </p:nvSpPr>
          <p:spPr bwMode="auto">
            <a:xfrm rot="7612471" flipH="1">
              <a:off x="2364958" y="3738791"/>
              <a:ext cx="251156" cy="857394"/>
            </a:xfrm>
            <a:custGeom>
              <a:avLst/>
              <a:gdLst/>
              <a:ahLst/>
              <a:cxnLst>
                <a:cxn ang="0">
                  <a:pos x="53" y="64"/>
                </a:cxn>
                <a:cxn ang="0">
                  <a:pos x="109" y="0"/>
                </a:cxn>
                <a:cxn ang="0">
                  <a:pos x="245" y="48"/>
                </a:cxn>
                <a:cxn ang="0">
                  <a:pos x="253" y="72"/>
                </a:cxn>
                <a:cxn ang="0">
                  <a:pos x="277" y="88"/>
                </a:cxn>
                <a:cxn ang="0">
                  <a:pos x="293" y="136"/>
                </a:cxn>
                <a:cxn ang="0">
                  <a:pos x="309" y="184"/>
                </a:cxn>
                <a:cxn ang="0">
                  <a:pos x="277" y="304"/>
                </a:cxn>
                <a:cxn ang="0">
                  <a:pos x="341" y="536"/>
                </a:cxn>
                <a:cxn ang="0">
                  <a:pos x="341" y="848"/>
                </a:cxn>
                <a:cxn ang="0">
                  <a:pos x="293" y="920"/>
                </a:cxn>
                <a:cxn ang="0">
                  <a:pos x="301" y="1096"/>
                </a:cxn>
                <a:cxn ang="0">
                  <a:pos x="205" y="1376"/>
                </a:cxn>
                <a:cxn ang="0">
                  <a:pos x="109" y="1368"/>
                </a:cxn>
                <a:cxn ang="0">
                  <a:pos x="77" y="1320"/>
                </a:cxn>
                <a:cxn ang="0">
                  <a:pos x="173" y="1232"/>
                </a:cxn>
                <a:cxn ang="0">
                  <a:pos x="189" y="1088"/>
                </a:cxn>
                <a:cxn ang="0">
                  <a:pos x="157" y="1040"/>
                </a:cxn>
                <a:cxn ang="0">
                  <a:pos x="141" y="936"/>
                </a:cxn>
                <a:cxn ang="0">
                  <a:pos x="173" y="920"/>
                </a:cxn>
                <a:cxn ang="0">
                  <a:pos x="213" y="848"/>
                </a:cxn>
                <a:cxn ang="0">
                  <a:pos x="205" y="792"/>
                </a:cxn>
                <a:cxn ang="0">
                  <a:pos x="125" y="752"/>
                </a:cxn>
                <a:cxn ang="0">
                  <a:pos x="181" y="576"/>
                </a:cxn>
                <a:cxn ang="0">
                  <a:pos x="157" y="424"/>
                </a:cxn>
                <a:cxn ang="0">
                  <a:pos x="173" y="360"/>
                </a:cxn>
                <a:cxn ang="0">
                  <a:pos x="189" y="312"/>
                </a:cxn>
                <a:cxn ang="0">
                  <a:pos x="181" y="240"/>
                </a:cxn>
                <a:cxn ang="0">
                  <a:pos x="133" y="224"/>
                </a:cxn>
                <a:cxn ang="0">
                  <a:pos x="29" y="200"/>
                </a:cxn>
                <a:cxn ang="0">
                  <a:pos x="53" y="64"/>
                </a:cxn>
              </a:cxnLst>
              <a:rect l="0" t="0" r="r" b="b"/>
              <a:pathLst>
                <a:path w="360" h="1381">
                  <a:moveTo>
                    <a:pt x="53" y="64"/>
                  </a:moveTo>
                  <a:cubicBezTo>
                    <a:pt x="69" y="31"/>
                    <a:pt x="74" y="12"/>
                    <a:pt x="109" y="0"/>
                  </a:cubicBezTo>
                  <a:cubicBezTo>
                    <a:pt x="228" y="11"/>
                    <a:pt x="172" y="0"/>
                    <a:pt x="245" y="48"/>
                  </a:cubicBezTo>
                  <a:cubicBezTo>
                    <a:pt x="248" y="56"/>
                    <a:pt x="248" y="65"/>
                    <a:pt x="253" y="72"/>
                  </a:cubicBezTo>
                  <a:cubicBezTo>
                    <a:pt x="259" y="80"/>
                    <a:pt x="272" y="80"/>
                    <a:pt x="277" y="88"/>
                  </a:cubicBezTo>
                  <a:cubicBezTo>
                    <a:pt x="286" y="102"/>
                    <a:pt x="288" y="120"/>
                    <a:pt x="293" y="136"/>
                  </a:cubicBezTo>
                  <a:cubicBezTo>
                    <a:pt x="298" y="152"/>
                    <a:pt x="309" y="184"/>
                    <a:pt x="309" y="184"/>
                  </a:cubicBezTo>
                  <a:cubicBezTo>
                    <a:pt x="300" y="264"/>
                    <a:pt x="297" y="245"/>
                    <a:pt x="277" y="304"/>
                  </a:cubicBezTo>
                  <a:cubicBezTo>
                    <a:pt x="284" y="408"/>
                    <a:pt x="287" y="454"/>
                    <a:pt x="341" y="536"/>
                  </a:cubicBezTo>
                  <a:cubicBezTo>
                    <a:pt x="353" y="657"/>
                    <a:pt x="360" y="693"/>
                    <a:pt x="341" y="848"/>
                  </a:cubicBezTo>
                  <a:cubicBezTo>
                    <a:pt x="340" y="856"/>
                    <a:pt x="300" y="899"/>
                    <a:pt x="293" y="920"/>
                  </a:cubicBezTo>
                  <a:cubicBezTo>
                    <a:pt x="296" y="979"/>
                    <a:pt x="297" y="1037"/>
                    <a:pt x="301" y="1096"/>
                  </a:cubicBezTo>
                  <a:cubicBezTo>
                    <a:pt x="309" y="1217"/>
                    <a:pt x="337" y="1332"/>
                    <a:pt x="205" y="1376"/>
                  </a:cubicBezTo>
                  <a:cubicBezTo>
                    <a:pt x="173" y="1373"/>
                    <a:pt x="138" y="1381"/>
                    <a:pt x="109" y="1368"/>
                  </a:cubicBezTo>
                  <a:cubicBezTo>
                    <a:pt x="91" y="1360"/>
                    <a:pt x="77" y="1320"/>
                    <a:pt x="77" y="1320"/>
                  </a:cubicBezTo>
                  <a:cubicBezTo>
                    <a:pt x="51" y="1218"/>
                    <a:pt x="71" y="1241"/>
                    <a:pt x="173" y="1232"/>
                  </a:cubicBezTo>
                  <a:cubicBezTo>
                    <a:pt x="202" y="1189"/>
                    <a:pt x="205" y="1140"/>
                    <a:pt x="189" y="1088"/>
                  </a:cubicBezTo>
                  <a:cubicBezTo>
                    <a:pt x="183" y="1070"/>
                    <a:pt x="157" y="1040"/>
                    <a:pt x="157" y="1040"/>
                  </a:cubicBezTo>
                  <a:cubicBezTo>
                    <a:pt x="148" y="1004"/>
                    <a:pt x="117" y="975"/>
                    <a:pt x="141" y="936"/>
                  </a:cubicBezTo>
                  <a:cubicBezTo>
                    <a:pt x="147" y="926"/>
                    <a:pt x="162" y="925"/>
                    <a:pt x="173" y="920"/>
                  </a:cubicBezTo>
                  <a:cubicBezTo>
                    <a:pt x="210" y="865"/>
                    <a:pt x="199" y="890"/>
                    <a:pt x="213" y="848"/>
                  </a:cubicBezTo>
                  <a:cubicBezTo>
                    <a:pt x="210" y="829"/>
                    <a:pt x="213" y="809"/>
                    <a:pt x="205" y="792"/>
                  </a:cubicBezTo>
                  <a:cubicBezTo>
                    <a:pt x="196" y="772"/>
                    <a:pt x="144" y="758"/>
                    <a:pt x="125" y="752"/>
                  </a:cubicBezTo>
                  <a:cubicBezTo>
                    <a:pt x="48" y="675"/>
                    <a:pt x="105" y="614"/>
                    <a:pt x="181" y="576"/>
                  </a:cubicBezTo>
                  <a:cubicBezTo>
                    <a:pt x="200" y="518"/>
                    <a:pt x="174" y="476"/>
                    <a:pt x="157" y="424"/>
                  </a:cubicBezTo>
                  <a:cubicBezTo>
                    <a:pt x="162" y="403"/>
                    <a:pt x="167" y="381"/>
                    <a:pt x="173" y="360"/>
                  </a:cubicBezTo>
                  <a:cubicBezTo>
                    <a:pt x="178" y="344"/>
                    <a:pt x="189" y="312"/>
                    <a:pt x="189" y="312"/>
                  </a:cubicBezTo>
                  <a:cubicBezTo>
                    <a:pt x="186" y="288"/>
                    <a:pt x="194" y="260"/>
                    <a:pt x="181" y="240"/>
                  </a:cubicBezTo>
                  <a:cubicBezTo>
                    <a:pt x="172" y="226"/>
                    <a:pt x="149" y="229"/>
                    <a:pt x="133" y="224"/>
                  </a:cubicBezTo>
                  <a:cubicBezTo>
                    <a:pt x="99" y="213"/>
                    <a:pt x="63" y="211"/>
                    <a:pt x="29" y="200"/>
                  </a:cubicBezTo>
                  <a:cubicBezTo>
                    <a:pt x="0" y="157"/>
                    <a:pt x="1" y="81"/>
                    <a:pt x="53" y="64"/>
                  </a:cubicBezTo>
                  <a:close/>
                </a:path>
              </a:pathLst>
            </a:custGeom>
            <a:solidFill>
              <a:srgbClr val="FFCC00"/>
            </a:solidFill>
            <a:ln w="19050" cmpd="sng">
              <a:solidFill>
                <a:srgbClr val="7F7F7F"/>
              </a:solidFill>
              <a:round/>
              <a:headEnd/>
              <a:tailEnd/>
            </a:ln>
            <a:effectLst/>
          </p:spPr>
          <p:txBody>
            <a:bodyPr wrap="none" anchor="ctr"/>
            <a:lstStyle/>
            <a:p>
              <a:endParaRPr lang="en-US" dirty="0">
                <a:latin typeface="Helvetica"/>
                <a:cs typeface="Helvetica"/>
              </a:endParaRPr>
            </a:p>
          </p:txBody>
        </p:sp>
        <p:sp>
          <p:nvSpPr>
            <p:cNvPr id="71" name="Oval 69"/>
            <p:cNvSpPr>
              <a:spLocks noChangeArrowheads="1"/>
            </p:cNvSpPr>
            <p:nvPr/>
          </p:nvSpPr>
          <p:spPr bwMode="auto">
            <a:xfrm rot="7612471" flipH="1">
              <a:off x="2420509" y="4300203"/>
              <a:ext cx="134240" cy="138569"/>
            </a:xfrm>
            <a:prstGeom prst="ellipse">
              <a:avLst/>
            </a:prstGeom>
            <a:solidFill>
              <a:srgbClr val="FFCC00"/>
            </a:solidFill>
            <a:ln w="19050" cmpd="sng">
              <a:solidFill>
                <a:srgbClr val="7F7F7F"/>
              </a:solidFill>
              <a:round/>
              <a:headEnd/>
              <a:tailEnd/>
            </a:ln>
            <a:effectLst/>
          </p:spPr>
          <p:txBody>
            <a:bodyPr wrap="none" anchor="ctr"/>
            <a:lstStyle/>
            <a:p>
              <a:endParaRPr lang="en-US" dirty="0">
                <a:latin typeface="Helvetica"/>
                <a:cs typeface="Helvetica"/>
              </a:endParaRPr>
            </a:p>
          </p:txBody>
        </p:sp>
        <p:sp>
          <p:nvSpPr>
            <p:cNvPr id="74" name="Oval 72"/>
            <p:cNvSpPr>
              <a:spLocks noChangeArrowheads="1"/>
            </p:cNvSpPr>
            <p:nvPr/>
          </p:nvSpPr>
          <p:spPr bwMode="auto">
            <a:xfrm rot="9213250" flipH="1">
              <a:off x="2283602" y="4170531"/>
              <a:ext cx="73615" cy="99599"/>
            </a:xfrm>
            <a:prstGeom prst="ellipse">
              <a:avLst/>
            </a:prstGeom>
            <a:solidFill>
              <a:srgbClr val="FFCC00"/>
            </a:solidFill>
            <a:ln w="19050" cmpd="sng">
              <a:solidFill>
                <a:srgbClr val="7F7F7F"/>
              </a:solidFill>
              <a:round/>
              <a:headEnd/>
              <a:tailEnd/>
            </a:ln>
            <a:effectLst/>
          </p:spPr>
          <p:txBody>
            <a:bodyPr wrap="none" anchor="ctr"/>
            <a:lstStyle/>
            <a:p>
              <a:endParaRPr lang="en-US" dirty="0">
                <a:latin typeface="Helvetica"/>
                <a:cs typeface="Helvetica"/>
              </a:endParaRPr>
            </a:p>
          </p:txBody>
        </p:sp>
        <p:sp>
          <p:nvSpPr>
            <p:cNvPr id="85" name="Oval 90"/>
            <p:cNvSpPr>
              <a:spLocks noChangeArrowheads="1"/>
            </p:cNvSpPr>
            <p:nvPr/>
          </p:nvSpPr>
          <p:spPr bwMode="auto">
            <a:xfrm rot="13124442" flipH="1">
              <a:off x="3182174" y="3741351"/>
              <a:ext cx="134240" cy="125580"/>
            </a:xfrm>
            <a:prstGeom prst="ellipse">
              <a:avLst/>
            </a:prstGeom>
            <a:pattFill prst="pct60">
              <a:fgClr>
                <a:schemeClr val="bg2"/>
              </a:fgClr>
              <a:bgClr>
                <a:prstClr val="white"/>
              </a:bgClr>
            </a:pattFill>
            <a:ln w="19050" cmpd="sng">
              <a:noFill/>
              <a:round/>
              <a:headEnd/>
              <a:tailEnd/>
            </a:ln>
            <a:effectLst/>
          </p:spPr>
          <p:txBody>
            <a:bodyPr wrap="none" anchor="ctr"/>
            <a:lstStyle/>
            <a:p>
              <a:endParaRPr lang="en-US" dirty="0">
                <a:latin typeface="Helvetica"/>
                <a:cs typeface="Helvetica"/>
              </a:endParaRPr>
            </a:p>
          </p:txBody>
        </p:sp>
        <p:sp>
          <p:nvSpPr>
            <p:cNvPr id="87" name="Oval 92"/>
            <p:cNvSpPr>
              <a:spLocks noChangeArrowheads="1"/>
            </p:cNvSpPr>
            <p:nvPr/>
          </p:nvSpPr>
          <p:spPr bwMode="auto">
            <a:xfrm rot="13124442" flipH="1">
              <a:off x="3227062" y="3887151"/>
              <a:ext cx="134240" cy="125577"/>
            </a:xfrm>
            <a:prstGeom prst="ellipse">
              <a:avLst/>
            </a:prstGeom>
            <a:pattFill prst="pct60">
              <a:fgClr>
                <a:schemeClr val="bg2"/>
              </a:fgClr>
              <a:bgClr>
                <a:prstClr val="white"/>
              </a:bgClr>
            </a:pattFill>
            <a:ln w="19050" cmpd="sng">
              <a:noFill/>
              <a:round/>
              <a:headEnd/>
              <a:tailEnd/>
            </a:ln>
            <a:effectLst/>
          </p:spPr>
          <p:txBody>
            <a:bodyPr wrap="none" anchor="ctr"/>
            <a:lstStyle/>
            <a:p>
              <a:endParaRPr lang="en-US" dirty="0">
                <a:latin typeface="Helvetica"/>
                <a:cs typeface="Helvetica"/>
              </a:endParaRPr>
            </a:p>
          </p:txBody>
        </p:sp>
        <p:sp>
          <p:nvSpPr>
            <p:cNvPr id="88" name="Oval 93"/>
            <p:cNvSpPr>
              <a:spLocks noChangeArrowheads="1"/>
            </p:cNvSpPr>
            <p:nvPr/>
          </p:nvSpPr>
          <p:spPr bwMode="auto">
            <a:xfrm rot="9443999" flipH="1">
              <a:off x="2647014" y="3192266"/>
              <a:ext cx="90938" cy="151561"/>
            </a:xfrm>
            <a:prstGeom prst="ellipse">
              <a:avLst/>
            </a:prstGeom>
            <a:solidFill>
              <a:srgbClr val="FFCC00"/>
            </a:solidFill>
            <a:ln w="19050" cmpd="sng">
              <a:solidFill>
                <a:srgbClr val="7F7F7F"/>
              </a:solidFill>
              <a:round/>
              <a:headEnd/>
              <a:tailEnd/>
            </a:ln>
            <a:effectLst/>
          </p:spPr>
          <p:txBody>
            <a:bodyPr wrap="none" anchor="ctr"/>
            <a:lstStyle/>
            <a:p>
              <a:endParaRPr lang="en-US" dirty="0">
                <a:latin typeface="Helvetica"/>
                <a:cs typeface="Helvetica"/>
              </a:endParaRPr>
            </a:p>
          </p:txBody>
        </p:sp>
        <p:sp>
          <p:nvSpPr>
            <p:cNvPr id="89" name="Freeform 94"/>
            <p:cNvSpPr>
              <a:spLocks/>
            </p:cNvSpPr>
            <p:nvPr/>
          </p:nvSpPr>
          <p:spPr bwMode="auto">
            <a:xfrm rot="7843221" flipH="1">
              <a:off x="2504217" y="3533961"/>
              <a:ext cx="173210" cy="926680"/>
            </a:xfrm>
            <a:custGeom>
              <a:avLst/>
              <a:gdLst/>
              <a:ahLst/>
              <a:cxnLst>
                <a:cxn ang="0">
                  <a:pos x="115" y="0"/>
                </a:cxn>
                <a:cxn ang="0">
                  <a:pos x="91" y="112"/>
                </a:cxn>
                <a:cxn ang="0">
                  <a:pos x="91" y="480"/>
                </a:cxn>
                <a:cxn ang="0">
                  <a:pos x="115" y="1168"/>
                </a:cxn>
                <a:cxn ang="0">
                  <a:pos x="147" y="1224"/>
                </a:cxn>
                <a:cxn ang="0">
                  <a:pos x="179" y="1272"/>
                </a:cxn>
                <a:cxn ang="0">
                  <a:pos x="195" y="1384"/>
                </a:cxn>
                <a:cxn ang="0">
                  <a:pos x="243" y="1368"/>
                </a:cxn>
                <a:cxn ang="0">
                  <a:pos x="259" y="1312"/>
                </a:cxn>
                <a:cxn ang="0">
                  <a:pos x="211" y="1088"/>
                </a:cxn>
                <a:cxn ang="0">
                  <a:pos x="187" y="1040"/>
                </a:cxn>
                <a:cxn ang="0">
                  <a:pos x="211" y="552"/>
                </a:cxn>
                <a:cxn ang="0">
                  <a:pos x="219" y="128"/>
                </a:cxn>
                <a:cxn ang="0">
                  <a:pos x="115" y="0"/>
                </a:cxn>
              </a:cxnLst>
              <a:rect l="0" t="0" r="r" b="b"/>
              <a:pathLst>
                <a:path w="259" h="1397">
                  <a:moveTo>
                    <a:pt x="115" y="0"/>
                  </a:moveTo>
                  <a:cubicBezTo>
                    <a:pt x="106" y="37"/>
                    <a:pt x="100" y="75"/>
                    <a:pt x="91" y="112"/>
                  </a:cubicBezTo>
                  <a:cubicBezTo>
                    <a:pt x="85" y="257"/>
                    <a:pt x="58" y="347"/>
                    <a:pt x="91" y="480"/>
                  </a:cubicBezTo>
                  <a:cubicBezTo>
                    <a:pt x="78" y="695"/>
                    <a:pt x="0" y="995"/>
                    <a:pt x="115" y="1168"/>
                  </a:cubicBezTo>
                  <a:cubicBezTo>
                    <a:pt x="129" y="1224"/>
                    <a:pt x="112" y="1179"/>
                    <a:pt x="147" y="1224"/>
                  </a:cubicBezTo>
                  <a:cubicBezTo>
                    <a:pt x="159" y="1239"/>
                    <a:pt x="179" y="1272"/>
                    <a:pt x="179" y="1272"/>
                  </a:cubicBezTo>
                  <a:cubicBezTo>
                    <a:pt x="188" y="1309"/>
                    <a:pt x="170" y="1356"/>
                    <a:pt x="195" y="1384"/>
                  </a:cubicBezTo>
                  <a:cubicBezTo>
                    <a:pt x="206" y="1397"/>
                    <a:pt x="243" y="1368"/>
                    <a:pt x="243" y="1368"/>
                  </a:cubicBezTo>
                  <a:cubicBezTo>
                    <a:pt x="248" y="1349"/>
                    <a:pt x="259" y="1331"/>
                    <a:pt x="259" y="1312"/>
                  </a:cubicBezTo>
                  <a:cubicBezTo>
                    <a:pt x="259" y="1244"/>
                    <a:pt x="243" y="1151"/>
                    <a:pt x="211" y="1088"/>
                  </a:cubicBezTo>
                  <a:cubicBezTo>
                    <a:pt x="180" y="1026"/>
                    <a:pt x="207" y="1100"/>
                    <a:pt x="187" y="1040"/>
                  </a:cubicBezTo>
                  <a:cubicBezTo>
                    <a:pt x="164" y="882"/>
                    <a:pt x="160" y="706"/>
                    <a:pt x="211" y="552"/>
                  </a:cubicBezTo>
                  <a:cubicBezTo>
                    <a:pt x="225" y="394"/>
                    <a:pt x="228" y="315"/>
                    <a:pt x="219" y="128"/>
                  </a:cubicBezTo>
                  <a:cubicBezTo>
                    <a:pt x="215" y="54"/>
                    <a:pt x="181" y="17"/>
                    <a:pt x="115" y="0"/>
                  </a:cubicBezTo>
                  <a:close/>
                </a:path>
              </a:pathLst>
            </a:custGeom>
            <a:solidFill>
              <a:srgbClr val="FFCC00"/>
            </a:solidFill>
            <a:ln w="19050" cmpd="sng">
              <a:solidFill>
                <a:srgbClr val="7F7F7F"/>
              </a:solidFill>
              <a:round/>
              <a:headEnd/>
              <a:tailEnd/>
            </a:ln>
            <a:effectLst/>
          </p:spPr>
          <p:txBody>
            <a:bodyPr wrap="none" anchor="ctr"/>
            <a:lstStyle/>
            <a:p>
              <a:endParaRPr lang="en-US" dirty="0">
                <a:latin typeface="Helvetica"/>
                <a:cs typeface="Helvetica"/>
              </a:endParaRPr>
            </a:p>
          </p:txBody>
        </p:sp>
        <p:sp>
          <p:nvSpPr>
            <p:cNvPr id="90" name="Freeform 95"/>
            <p:cNvSpPr>
              <a:spLocks/>
            </p:cNvSpPr>
            <p:nvPr/>
          </p:nvSpPr>
          <p:spPr bwMode="auto">
            <a:xfrm rot="7843221" flipH="1">
              <a:off x="2590197" y="3436975"/>
              <a:ext cx="168878" cy="926680"/>
            </a:xfrm>
            <a:custGeom>
              <a:avLst/>
              <a:gdLst/>
              <a:ahLst/>
              <a:cxnLst>
                <a:cxn ang="0">
                  <a:pos x="115" y="0"/>
                </a:cxn>
                <a:cxn ang="0">
                  <a:pos x="91" y="112"/>
                </a:cxn>
                <a:cxn ang="0">
                  <a:pos x="91" y="480"/>
                </a:cxn>
                <a:cxn ang="0">
                  <a:pos x="115" y="1168"/>
                </a:cxn>
                <a:cxn ang="0">
                  <a:pos x="147" y="1224"/>
                </a:cxn>
                <a:cxn ang="0">
                  <a:pos x="179" y="1272"/>
                </a:cxn>
                <a:cxn ang="0">
                  <a:pos x="195" y="1384"/>
                </a:cxn>
                <a:cxn ang="0">
                  <a:pos x="243" y="1368"/>
                </a:cxn>
                <a:cxn ang="0">
                  <a:pos x="259" y="1312"/>
                </a:cxn>
                <a:cxn ang="0">
                  <a:pos x="211" y="1088"/>
                </a:cxn>
                <a:cxn ang="0">
                  <a:pos x="187" y="1040"/>
                </a:cxn>
                <a:cxn ang="0">
                  <a:pos x="211" y="552"/>
                </a:cxn>
                <a:cxn ang="0">
                  <a:pos x="219" y="128"/>
                </a:cxn>
                <a:cxn ang="0">
                  <a:pos x="115" y="0"/>
                </a:cxn>
              </a:cxnLst>
              <a:rect l="0" t="0" r="r" b="b"/>
              <a:pathLst>
                <a:path w="259" h="1397">
                  <a:moveTo>
                    <a:pt x="115" y="0"/>
                  </a:moveTo>
                  <a:cubicBezTo>
                    <a:pt x="106" y="37"/>
                    <a:pt x="100" y="75"/>
                    <a:pt x="91" y="112"/>
                  </a:cubicBezTo>
                  <a:cubicBezTo>
                    <a:pt x="85" y="257"/>
                    <a:pt x="58" y="347"/>
                    <a:pt x="91" y="480"/>
                  </a:cubicBezTo>
                  <a:cubicBezTo>
                    <a:pt x="78" y="695"/>
                    <a:pt x="0" y="995"/>
                    <a:pt x="115" y="1168"/>
                  </a:cubicBezTo>
                  <a:cubicBezTo>
                    <a:pt x="129" y="1224"/>
                    <a:pt x="112" y="1179"/>
                    <a:pt x="147" y="1224"/>
                  </a:cubicBezTo>
                  <a:cubicBezTo>
                    <a:pt x="159" y="1239"/>
                    <a:pt x="179" y="1272"/>
                    <a:pt x="179" y="1272"/>
                  </a:cubicBezTo>
                  <a:cubicBezTo>
                    <a:pt x="188" y="1309"/>
                    <a:pt x="170" y="1356"/>
                    <a:pt x="195" y="1384"/>
                  </a:cubicBezTo>
                  <a:cubicBezTo>
                    <a:pt x="206" y="1397"/>
                    <a:pt x="243" y="1368"/>
                    <a:pt x="243" y="1368"/>
                  </a:cubicBezTo>
                  <a:cubicBezTo>
                    <a:pt x="248" y="1349"/>
                    <a:pt x="259" y="1331"/>
                    <a:pt x="259" y="1312"/>
                  </a:cubicBezTo>
                  <a:cubicBezTo>
                    <a:pt x="259" y="1244"/>
                    <a:pt x="243" y="1151"/>
                    <a:pt x="211" y="1088"/>
                  </a:cubicBezTo>
                  <a:cubicBezTo>
                    <a:pt x="180" y="1026"/>
                    <a:pt x="207" y="1100"/>
                    <a:pt x="187" y="1040"/>
                  </a:cubicBezTo>
                  <a:cubicBezTo>
                    <a:pt x="164" y="882"/>
                    <a:pt x="160" y="706"/>
                    <a:pt x="211" y="552"/>
                  </a:cubicBezTo>
                  <a:cubicBezTo>
                    <a:pt x="225" y="394"/>
                    <a:pt x="228" y="315"/>
                    <a:pt x="219" y="128"/>
                  </a:cubicBezTo>
                  <a:cubicBezTo>
                    <a:pt x="215" y="54"/>
                    <a:pt x="181" y="17"/>
                    <a:pt x="115" y="0"/>
                  </a:cubicBezTo>
                  <a:close/>
                </a:path>
              </a:pathLst>
            </a:custGeom>
            <a:solidFill>
              <a:srgbClr val="FFCC00"/>
            </a:solidFill>
            <a:ln w="19050" cmpd="sng">
              <a:solidFill>
                <a:srgbClr val="7F7F7F"/>
              </a:solidFill>
              <a:round/>
              <a:headEnd/>
              <a:tailEnd/>
            </a:ln>
            <a:effectLst/>
          </p:spPr>
          <p:txBody>
            <a:bodyPr wrap="none" anchor="ctr"/>
            <a:lstStyle/>
            <a:p>
              <a:endParaRPr lang="en-US" dirty="0">
                <a:latin typeface="Helvetica"/>
                <a:cs typeface="Helvetica"/>
              </a:endParaRPr>
            </a:p>
          </p:txBody>
        </p:sp>
        <p:sp>
          <p:nvSpPr>
            <p:cNvPr id="91" name="Freeform 96"/>
            <p:cNvSpPr>
              <a:spLocks/>
            </p:cNvSpPr>
            <p:nvPr/>
          </p:nvSpPr>
          <p:spPr bwMode="auto">
            <a:xfrm rot="7843221" flipH="1">
              <a:off x="2681190" y="3140513"/>
              <a:ext cx="207855" cy="1186497"/>
            </a:xfrm>
            <a:custGeom>
              <a:avLst/>
              <a:gdLst/>
              <a:ahLst/>
              <a:cxnLst>
                <a:cxn ang="0">
                  <a:pos x="195" y="27"/>
                </a:cxn>
                <a:cxn ang="0">
                  <a:pos x="123" y="67"/>
                </a:cxn>
                <a:cxn ang="0">
                  <a:pos x="83" y="195"/>
                </a:cxn>
                <a:cxn ang="0">
                  <a:pos x="35" y="235"/>
                </a:cxn>
                <a:cxn ang="0">
                  <a:pos x="43" y="531"/>
                </a:cxn>
                <a:cxn ang="0">
                  <a:pos x="75" y="579"/>
                </a:cxn>
                <a:cxn ang="0">
                  <a:pos x="27" y="731"/>
                </a:cxn>
                <a:cxn ang="0">
                  <a:pos x="3" y="947"/>
                </a:cxn>
                <a:cxn ang="0">
                  <a:pos x="11" y="1083"/>
                </a:cxn>
                <a:cxn ang="0">
                  <a:pos x="51" y="1155"/>
                </a:cxn>
                <a:cxn ang="0">
                  <a:pos x="107" y="1291"/>
                </a:cxn>
                <a:cxn ang="0">
                  <a:pos x="91" y="1507"/>
                </a:cxn>
                <a:cxn ang="0">
                  <a:pos x="59" y="1595"/>
                </a:cxn>
                <a:cxn ang="0">
                  <a:pos x="99" y="1715"/>
                </a:cxn>
                <a:cxn ang="0">
                  <a:pos x="163" y="1779"/>
                </a:cxn>
                <a:cxn ang="0">
                  <a:pos x="251" y="1771"/>
                </a:cxn>
                <a:cxn ang="0">
                  <a:pos x="243" y="1603"/>
                </a:cxn>
                <a:cxn ang="0">
                  <a:pos x="179" y="1579"/>
                </a:cxn>
                <a:cxn ang="0">
                  <a:pos x="187" y="1491"/>
                </a:cxn>
                <a:cxn ang="0">
                  <a:pos x="211" y="1467"/>
                </a:cxn>
                <a:cxn ang="0">
                  <a:pos x="219" y="1435"/>
                </a:cxn>
                <a:cxn ang="0">
                  <a:pos x="211" y="1315"/>
                </a:cxn>
                <a:cxn ang="0">
                  <a:pos x="187" y="1267"/>
                </a:cxn>
                <a:cxn ang="0">
                  <a:pos x="131" y="1139"/>
                </a:cxn>
                <a:cxn ang="0">
                  <a:pos x="115" y="1091"/>
                </a:cxn>
                <a:cxn ang="0">
                  <a:pos x="99" y="1067"/>
                </a:cxn>
                <a:cxn ang="0">
                  <a:pos x="83" y="1019"/>
                </a:cxn>
                <a:cxn ang="0">
                  <a:pos x="75" y="995"/>
                </a:cxn>
                <a:cxn ang="0">
                  <a:pos x="107" y="707"/>
                </a:cxn>
                <a:cxn ang="0">
                  <a:pos x="123" y="659"/>
                </a:cxn>
                <a:cxn ang="0">
                  <a:pos x="115" y="539"/>
                </a:cxn>
                <a:cxn ang="0">
                  <a:pos x="91" y="523"/>
                </a:cxn>
                <a:cxn ang="0">
                  <a:pos x="43" y="419"/>
                </a:cxn>
                <a:cxn ang="0">
                  <a:pos x="235" y="315"/>
                </a:cxn>
                <a:cxn ang="0">
                  <a:pos x="227" y="211"/>
                </a:cxn>
                <a:cxn ang="0">
                  <a:pos x="219" y="139"/>
                </a:cxn>
                <a:cxn ang="0">
                  <a:pos x="267" y="107"/>
                </a:cxn>
                <a:cxn ang="0">
                  <a:pos x="147" y="35"/>
                </a:cxn>
              </a:cxnLst>
              <a:rect l="0" t="0" r="r" b="b"/>
              <a:pathLst>
                <a:path w="311" h="1779">
                  <a:moveTo>
                    <a:pt x="195" y="27"/>
                  </a:moveTo>
                  <a:cubicBezTo>
                    <a:pt x="140" y="64"/>
                    <a:pt x="165" y="53"/>
                    <a:pt x="123" y="67"/>
                  </a:cubicBezTo>
                  <a:cubicBezTo>
                    <a:pt x="71" y="119"/>
                    <a:pt x="107" y="124"/>
                    <a:pt x="83" y="195"/>
                  </a:cubicBezTo>
                  <a:cubicBezTo>
                    <a:pt x="79" y="208"/>
                    <a:pt x="46" y="228"/>
                    <a:pt x="35" y="235"/>
                  </a:cubicBezTo>
                  <a:cubicBezTo>
                    <a:pt x="0" y="340"/>
                    <a:pt x="9" y="303"/>
                    <a:pt x="43" y="531"/>
                  </a:cubicBezTo>
                  <a:cubicBezTo>
                    <a:pt x="46" y="550"/>
                    <a:pt x="75" y="579"/>
                    <a:pt x="75" y="579"/>
                  </a:cubicBezTo>
                  <a:cubicBezTo>
                    <a:pt x="64" y="634"/>
                    <a:pt x="40" y="677"/>
                    <a:pt x="27" y="731"/>
                  </a:cubicBezTo>
                  <a:cubicBezTo>
                    <a:pt x="36" y="817"/>
                    <a:pt x="53" y="872"/>
                    <a:pt x="3" y="947"/>
                  </a:cubicBezTo>
                  <a:cubicBezTo>
                    <a:pt x="6" y="992"/>
                    <a:pt x="6" y="1038"/>
                    <a:pt x="11" y="1083"/>
                  </a:cubicBezTo>
                  <a:cubicBezTo>
                    <a:pt x="14" y="1110"/>
                    <a:pt x="51" y="1155"/>
                    <a:pt x="51" y="1155"/>
                  </a:cubicBezTo>
                  <a:cubicBezTo>
                    <a:pt x="63" y="1283"/>
                    <a:pt x="50" y="1215"/>
                    <a:pt x="107" y="1291"/>
                  </a:cubicBezTo>
                  <a:cubicBezTo>
                    <a:pt x="126" y="1365"/>
                    <a:pt x="141" y="1440"/>
                    <a:pt x="91" y="1507"/>
                  </a:cubicBezTo>
                  <a:cubicBezTo>
                    <a:pt x="80" y="1540"/>
                    <a:pt x="66" y="1559"/>
                    <a:pt x="59" y="1595"/>
                  </a:cubicBezTo>
                  <a:cubicBezTo>
                    <a:pt x="70" y="1675"/>
                    <a:pt x="59" y="1634"/>
                    <a:pt x="99" y="1715"/>
                  </a:cubicBezTo>
                  <a:cubicBezTo>
                    <a:pt x="112" y="1742"/>
                    <a:pt x="163" y="1779"/>
                    <a:pt x="163" y="1779"/>
                  </a:cubicBezTo>
                  <a:cubicBezTo>
                    <a:pt x="192" y="1776"/>
                    <a:pt x="223" y="1779"/>
                    <a:pt x="251" y="1771"/>
                  </a:cubicBezTo>
                  <a:cubicBezTo>
                    <a:pt x="311" y="1754"/>
                    <a:pt x="284" y="1631"/>
                    <a:pt x="243" y="1603"/>
                  </a:cubicBezTo>
                  <a:cubicBezTo>
                    <a:pt x="224" y="1590"/>
                    <a:pt x="199" y="1589"/>
                    <a:pt x="179" y="1579"/>
                  </a:cubicBezTo>
                  <a:cubicBezTo>
                    <a:pt x="182" y="1550"/>
                    <a:pt x="179" y="1519"/>
                    <a:pt x="187" y="1491"/>
                  </a:cubicBezTo>
                  <a:cubicBezTo>
                    <a:pt x="190" y="1480"/>
                    <a:pt x="205" y="1477"/>
                    <a:pt x="211" y="1467"/>
                  </a:cubicBezTo>
                  <a:cubicBezTo>
                    <a:pt x="216" y="1457"/>
                    <a:pt x="216" y="1446"/>
                    <a:pt x="219" y="1435"/>
                  </a:cubicBezTo>
                  <a:cubicBezTo>
                    <a:pt x="216" y="1395"/>
                    <a:pt x="215" y="1355"/>
                    <a:pt x="211" y="1315"/>
                  </a:cubicBezTo>
                  <a:cubicBezTo>
                    <a:pt x="208" y="1289"/>
                    <a:pt x="198" y="1290"/>
                    <a:pt x="187" y="1267"/>
                  </a:cubicBezTo>
                  <a:cubicBezTo>
                    <a:pt x="166" y="1226"/>
                    <a:pt x="148" y="1182"/>
                    <a:pt x="131" y="1139"/>
                  </a:cubicBezTo>
                  <a:cubicBezTo>
                    <a:pt x="125" y="1123"/>
                    <a:pt x="124" y="1105"/>
                    <a:pt x="115" y="1091"/>
                  </a:cubicBezTo>
                  <a:cubicBezTo>
                    <a:pt x="110" y="1083"/>
                    <a:pt x="103" y="1076"/>
                    <a:pt x="99" y="1067"/>
                  </a:cubicBezTo>
                  <a:cubicBezTo>
                    <a:pt x="92" y="1052"/>
                    <a:pt x="88" y="1035"/>
                    <a:pt x="83" y="1019"/>
                  </a:cubicBezTo>
                  <a:cubicBezTo>
                    <a:pt x="80" y="1011"/>
                    <a:pt x="75" y="995"/>
                    <a:pt x="75" y="995"/>
                  </a:cubicBezTo>
                  <a:cubicBezTo>
                    <a:pt x="89" y="899"/>
                    <a:pt x="94" y="803"/>
                    <a:pt x="107" y="707"/>
                  </a:cubicBezTo>
                  <a:cubicBezTo>
                    <a:pt x="109" y="690"/>
                    <a:pt x="123" y="659"/>
                    <a:pt x="123" y="659"/>
                  </a:cubicBezTo>
                  <a:cubicBezTo>
                    <a:pt x="120" y="619"/>
                    <a:pt x="124" y="578"/>
                    <a:pt x="115" y="539"/>
                  </a:cubicBezTo>
                  <a:cubicBezTo>
                    <a:pt x="113" y="530"/>
                    <a:pt x="97" y="530"/>
                    <a:pt x="91" y="523"/>
                  </a:cubicBezTo>
                  <a:cubicBezTo>
                    <a:pt x="60" y="488"/>
                    <a:pt x="54" y="462"/>
                    <a:pt x="43" y="419"/>
                  </a:cubicBezTo>
                  <a:cubicBezTo>
                    <a:pt x="59" y="278"/>
                    <a:pt x="40" y="324"/>
                    <a:pt x="235" y="315"/>
                  </a:cubicBezTo>
                  <a:cubicBezTo>
                    <a:pt x="284" y="283"/>
                    <a:pt x="276" y="244"/>
                    <a:pt x="227" y="211"/>
                  </a:cubicBezTo>
                  <a:cubicBezTo>
                    <a:pt x="211" y="187"/>
                    <a:pt x="194" y="174"/>
                    <a:pt x="219" y="139"/>
                  </a:cubicBezTo>
                  <a:cubicBezTo>
                    <a:pt x="230" y="123"/>
                    <a:pt x="267" y="107"/>
                    <a:pt x="267" y="107"/>
                  </a:cubicBezTo>
                  <a:cubicBezTo>
                    <a:pt x="303" y="0"/>
                    <a:pt x="243" y="35"/>
                    <a:pt x="147" y="35"/>
                  </a:cubicBezTo>
                </a:path>
              </a:pathLst>
            </a:custGeom>
            <a:solidFill>
              <a:srgbClr val="FFCC00"/>
            </a:solidFill>
            <a:ln w="19050" cmpd="sng">
              <a:solidFill>
                <a:srgbClr val="7F7F7F"/>
              </a:solidFill>
              <a:round/>
              <a:headEnd/>
              <a:tailEnd/>
            </a:ln>
            <a:effectLst/>
          </p:spPr>
          <p:txBody>
            <a:bodyPr wrap="none" anchor="ctr"/>
            <a:lstStyle/>
            <a:p>
              <a:endParaRPr lang="en-US" dirty="0">
                <a:latin typeface="Helvetica"/>
                <a:cs typeface="Helvetica"/>
              </a:endParaRPr>
            </a:p>
          </p:txBody>
        </p:sp>
        <p:sp>
          <p:nvSpPr>
            <p:cNvPr id="92" name="Freeform 97"/>
            <p:cNvSpPr>
              <a:spLocks/>
            </p:cNvSpPr>
            <p:nvPr/>
          </p:nvSpPr>
          <p:spPr bwMode="auto">
            <a:xfrm rot="18405663">
              <a:off x="2982483" y="3725318"/>
              <a:ext cx="90938" cy="225175"/>
            </a:xfrm>
            <a:custGeom>
              <a:avLst/>
              <a:gdLst/>
              <a:ahLst/>
              <a:cxnLst>
                <a:cxn ang="0">
                  <a:pos x="40" y="16"/>
                </a:cxn>
                <a:cxn ang="0">
                  <a:pos x="16" y="144"/>
                </a:cxn>
                <a:cxn ang="0">
                  <a:pos x="0" y="192"/>
                </a:cxn>
                <a:cxn ang="0">
                  <a:pos x="40" y="344"/>
                </a:cxn>
                <a:cxn ang="0">
                  <a:pos x="80" y="264"/>
                </a:cxn>
                <a:cxn ang="0">
                  <a:pos x="136" y="104"/>
                </a:cxn>
                <a:cxn ang="0">
                  <a:pos x="80" y="0"/>
                </a:cxn>
                <a:cxn ang="0">
                  <a:pos x="40" y="16"/>
                </a:cxn>
              </a:cxnLst>
              <a:rect l="0" t="0" r="r" b="b"/>
              <a:pathLst>
                <a:path w="136" h="344">
                  <a:moveTo>
                    <a:pt x="40" y="16"/>
                  </a:moveTo>
                  <a:cubicBezTo>
                    <a:pt x="1" y="74"/>
                    <a:pt x="37" y="12"/>
                    <a:pt x="16" y="144"/>
                  </a:cubicBezTo>
                  <a:cubicBezTo>
                    <a:pt x="13" y="161"/>
                    <a:pt x="0" y="192"/>
                    <a:pt x="0" y="192"/>
                  </a:cubicBezTo>
                  <a:cubicBezTo>
                    <a:pt x="6" y="246"/>
                    <a:pt x="9" y="298"/>
                    <a:pt x="40" y="344"/>
                  </a:cubicBezTo>
                  <a:cubicBezTo>
                    <a:pt x="99" y="329"/>
                    <a:pt x="90" y="322"/>
                    <a:pt x="80" y="264"/>
                  </a:cubicBezTo>
                  <a:cubicBezTo>
                    <a:pt x="87" y="184"/>
                    <a:pt x="83" y="157"/>
                    <a:pt x="136" y="104"/>
                  </a:cubicBezTo>
                  <a:cubicBezTo>
                    <a:pt x="128" y="39"/>
                    <a:pt x="130" y="33"/>
                    <a:pt x="80" y="0"/>
                  </a:cubicBezTo>
                  <a:cubicBezTo>
                    <a:pt x="50" y="10"/>
                    <a:pt x="64" y="4"/>
                    <a:pt x="40" y="16"/>
                  </a:cubicBezTo>
                  <a:close/>
                </a:path>
              </a:pathLst>
            </a:custGeom>
            <a:solidFill>
              <a:srgbClr val="FFCC00"/>
            </a:solidFill>
            <a:ln w="19050" cmpd="sng">
              <a:solidFill>
                <a:srgbClr val="7F7F7F"/>
              </a:solidFill>
              <a:round/>
              <a:headEnd/>
              <a:tailEnd/>
            </a:ln>
            <a:effectLst/>
          </p:spPr>
          <p:txBody>
            <a:bodyPr wrap="none" anchor="ctr"/>
            <a:lstStyle/>
            <a:p>
              <a:endParaRPr lang="en-US" dirty="0">
                <a:latin typeface="Helvetica"/>
                <a:cs typeface="Helvetica"/>
              </a:endParaRPr>
            </a:p>
          </p:txBody>
        </p:sp>
        <p:sp>
          <p:nvSpPr>
            <p:cNvPr id="93" name="Freeform 98"/>
            <p:cNvSpPr>
              <a:spLocks/>
            </p:cNvSpPr>
            <p:nvPr/>
          </p:nvSpPr>
          <p:spPr bwMode="auto">
            <a:xfrm rot="7843221" flipH="1">
              <a:off x="2693623" y="3478445"/>
              <a:ext cx="121248" cy="307450"/>
            </a:xfrm>
            <a:custGeom>
              <a:avLst/>
              <a:gdLst/>
              <a:ahLst/>
              <a:cxnLst>
                <a:cxn ang="0">
                  <a:pos x="56" y="11"/>
                </a:cxn>
                <a:cxn ang="0">
                  <a:pos x="24" y="139"/>
                </a:cxn>
                <a:cxn ang="0">
                  <a:pos x="8" y="187"/>
                </a:cxn>
                <a:cxn ang="0">
                  <a:pos x="48" y="315"/>
                </a:cxn>
                <a:cxn ang="0">
                  <a:pos x="64" y="339"/>
                </a:cxn>
                <a:cxn ang="0">
                  <a:pos x="88" y="355"/>
                </a:cxn>
                <a:cxn ang="0">
                  <a:pos x="136" y="459"/>
                </a:cxn>
                <a:cxn ang="0">
                  <a:pos x="184" y="387"/>
                </a:cxn>
                <a:cxn ang="0">
                  <a:pos x="120" y="323"/>
                </a:cxn>
                <a:cxn ang="0">
                  <a:pos x="96" y="267"/>
                </a:cxn>
                <a:cxn ang="0">
                  <a:pos x="80" y="219"/>
                </a:cxn>
                <a:cxn ang="0">
                  <a:pos x="112" y="115"/>
                </a:cxn>
                <a:cxn ang="0">
                  <a:pos x="56" y="11"/>
                </a:cxn>
              </a:cxnLst>
              <a:rect l="0" t="0" r="r" b="b"/>
              <a:pathLst>
                <a:path w="184" h="466">
                  <a:moveTo>
                    <a:pt x="56" y="11"/>
                  </a:moveTo>
                  <a:cubicBezTo>
                    <a:pt x="24" y="59"/>
                    <a:pt x="36" y="75"/>
                    <a:pt x="24" y="139"/>
                  </a:cubicBezTo>
                  <a:cubicBezTo>
                    <a:pt x="21" y="156"/>
                    <a:pt x="8" y="187"/>
                    <a:pt x="8" y="187"/>
                  </a:cubicBezTo>
                  <a:cubicBezTo>
                    <a:pt x="14" y="249"/>
                    <a:pt x="0" y="283"/>
                    <a:pt x="48" y="315"/>
                  </a:cubicBezTo>
                  <a:cubicBezTo>
                    <a:pt x="53" y="323"/>
                    <a:pt x="57" y="332"/>
                    <a:pt x="64" y="339"/>
                  </a:cubicBezTo>
                  <a:cubicBezTo>
                    <a:pt x="71" y="346"/>
                    <a:pt x="84" y="346"/>
                    <a:pt x="88" y="355"/>
                  </a:cubicBezTo>
                  <a:cubicBezTo>
                    <a:pt x="136" y="466"/>
                    <a:pt x="75" y="439"/>
                    <a:pt x="136" y="459"/>
                  </a:cubicBezTo>
                  <a:cubicBezTo>
                    <a:pt x="166" y="439"/>
                    <a:pt x="173" y="420"/>
                    <a:pt x="184" y="387"/>
                  </a:cubicBezTo>
                  <a:cubicBezTo>
                    <a:pt x="166" y="359"/>
                    <a:pt x="148" y="341"/>
                    <a:pt x="120" y="323"/>
                  </a:cubicBezTo>
                  <a:cubicBezTo>
                    <a:pt x="95" y="285"/>
                    <a:pt x="110" y="314"/>
                    <a:pt x="96" y="267"/>
                  </a:cubicBezTo>
                  <a:cubicBezTo>
                    <a:pt x="91" y="251"/>
                    <a:pt x="80" y="219"/>
                    <a:pt x="80" y="219"/>
                  </a:cubicBezTo>
                  <a:cubicBezTo>
                    <a:pt x="87" y="178"/>
                    <a:pt x="89" y="149"/>
                    <a:pt x="112" y="115"/>
                  </a:cubicBezTo>
                  <a:cubicBezTo>
                    <a:pt x="99" y="0"/>
                    <a:pt x="117" y="72"/>
                    <a:pt x="56" y="11"/>
                  </a:cubicBezTo>
                  <a:close/>
                </a:path>
              </a:pathLst>
            </a:custGeom>
            <a:solidFill>
              <a:srgbClr val="FFCC00"/>
            </a:solidFill>
            <a:ln w="19050" cmpd="sng">
              <a:solidFill>
                <a:srgbClr val="7F7F7F"/>
              </a:solidFill>
              <a:round/>
              <a:headEnd/>
              <a:tailEnd/>
            </a:ln>
            <a:effectLst/>
          </p:spPr>
          <p:txBody>
            <a:bodyPr wrap="none" anchor="ctr"/>
            <a:lstStyle/>
            <a:p>
              <a:endParaRPr lang="en-US" dirty="0">
                <a:latin typeface="Helvetica"/>
                <a:cs typeface="Helvetica"/>
              </a:endParaRPr>
            </a:p>
          </p:txBody>
        </p:sp>
        <p:sp>
          <p:nvSpPr>
            <p:cNvPr id="94" name="Freeform 99"/>
            <p:cNvSpPr>
              <a:spLocks/>
            </p:cNvSpPr>
            <p:nvPr/>
          </p:nvSpPr>
          <p:spPr bwMode="auto">
            <a:xfrm rot="7843221" flipH="1">
              <a:off x="2496248" y="3258082"/>
              <a:ext cx="151558" cy="220847"/>
            </a:xfrm>
            <a:custGeom>
              <a:avLst/>
              <a:gdLst/>
              <a:ahLst/>
              <a:cxnLst>
                <a:cxn ang="0">
                  <a:pos x="56" y="11"/>
                </a:cxn>
                <a:cxn ang="0">
                  <a:pos x="24" y="139"/>
                </a:cxn>
                <a:cxn ang="0">
                  <a:pos x="8" y="187"/>
                </a:cxn>
                <a:cxn ang="0">
                  <a:pos x="48" y="315"/>
                </a:cxn>
                <a:cxn ang="0">
                  <a:pos x="64" y="339"/>
                </a:cxn>
                <a:cxn ang="0">
                  <a:pos x="88" y="355"/>
                </a:cxn>
                <a:cxn ang="0">
                  <a:pos x="136" y="459"/>
                </a:cxn>
                <a:cxn ang="0">
                  <a:pos x="184" y="387"/>
                </a:cxn>
                <a:cxn ang="0">
                  <a:pos x="120" y="323"/>
                </a:cxn>
                <a:cxn ang="0">
                  <a:pos x="96" y="267"/>
                </a:cxn>
                <a:cxn ang="0">
                  <a:pos x="80" y="219"/>
                </a:cxn>
                <a:cxn ang="0">
                  <a:pos x="112" y="115"/>
                </a:cxn>
                <a:cxn ang="0">
                  <a:pos x="56" y="11"/>
                </a:cxn>
              </a:cxnLst>
              <a:rect l="0" t="0" r="r" b="b"/>
              <a:pathLst>
                <a:path w="184" h="466">
                  <a:moveTo>
                    <a:pt x="56" y="11"/>
                  </a:moveTo>
                  <a:cubicBezTo>
                    <a:pt x="24" y="59"/>
                    <a:pt x="36" y="75"/>
                    <a:pt x="24" y="139"/>
                  </a:cubicBezTo>
                  <a:cubicBezTo>
                    <a:pt x="21" y="156"/>
                    <a:pt x="8" y="187"/>
                    <a:pt x="8" y="187"/>
                  </a:cubicBezTo>
                  <a:cubicBezTo>
                    <a:pt x="14" y="249"/>
                    <a:pt x="0" y="283"/>
                    <a:pt x="48" y="315"/>
                  </a:cubicBezTo>
                  <a:cubicBezTo>
                    <a:pt x="53" y="323"/>
                    <a:pt x="57" y="332"/>
                    <a:pt x="64" y="339"/>
                  </a:cubicBezTo>
                  <a:cubicBezTo>
                    <a:pt x="71" y="346"/>
                    <a:pt x="84" y="346"/>
                    <a:pt x="88" y="355"/>
                  </a:cubicBezTo>
                  <a:cubicBezTo>
                    <a:pt x="136" y="466"/>
                    <a:pt x="75" y="439"/>
                    <a:pt x="136" y="459"/>
                  </a:cubicBezTo>
                  <a:cubicBezTo>
                    <a:pt x="166" y="439"/>
                    <a:pt x="173" y="420"/>
                    <a:pt x="184" y="387"/>
                  </a:cubicBezTo>
                  <a:cubicBezTo>
                    <a:pt x="166" y="359"/>
                    <a:pt x="148" y="341"/>
                    <a:pt x="120" y="323"/>
                  </a:cubicBezTo>
                  <a:cubicBezTo>
                    <a:pt x="95" y="285"/>
                    <a:pt x="110" y="314"/>
                    <a:pt x="96" y="267"/>
                  </a:cubicBezTo>
                  <a:cubicBezTo>
                    <a:pt x="91" y="251"/>
                    <a:pt x="80" y="219"/>
                    <a:pt x="80" y="219"/>
                  </a:cubicBezTo>
                  <a:cubicBezTo>
                    <a:pt x="87" y="178"/>
                    <a:pt x="89" y="149"/>
                    <a:pt x="112" y="115"/>
                  </a:cubicBezTo>
                  <a:cubicBezTo>
                    <a:pt x="99" y="0"/>
                    <a:pt x="117" y="72"/>
                    <a:pt x="56" y="11"/>
                  </a:cubicBezTo>
                  <a:close/>
                </a:path>
              </a:pathLst>
            </a:custGeom>
            <a:solidFill>
              <a:srgbClr val="FFCC00"/>
            </a:solidFill>
            <a:ln w="19050" cmpd="sng">
              <a:solidFill>
                <a:srgbClr val="7F7F7F"/>
              </a:solidFill>
              <a:round/>
              <a:headEnd/>
              <a:tailEnd/>
            </a:ln>
            <a:effectLst/>
          </p:spPr>
          <p:txBody>
            <a:bodyPr wrap="none" anchor="ctr"/>
            <a:lstStyle/>
            <a:p>
              <a:endParaRPr lang="en-US" dirty="0">
                <a:latin typeface="Helvetica"/>
                <a:cs typeface="Helvetica"/>
              </a:endParaRPr>
            </a:p>
          </p:txBody>
        </p:sp>
        <p:sp>
          <p:nvSpPr>
            <p:cNvPr id="95" name="Freeform 100"/>
            <p:cNvSpPr>
              <a:spLocks/>
            </p:cNvSpPr>
            <p:nvPr/>
          </p:nvSpPr>
          <p:spPr bwMode="auto">
            <a:xfrm rot="7843221" flipH="1">
              <a:off x="3157029" y="3792572"/>
              <a:ext cx="212183" cy="220844"/>
            </a:xfrm>
            <a:custGeom>
              <a:avLst/>
              <a:gdLst/>
              <a:ahLst/>
              <a:cxnLst>
                <a:cxn ang="0">
                  <a:pos x="56" y="11"/>
                </a:cxn>
                <a:cxn ang="0">
                  <a:pos x="24" y="139"/>
                </a:cxn>
                <a:cxn ang="0">
                  <a:pos x="8" y="187"/>
                </a:cxn>
                <a:cxn ang="0">
                  <a:pos x="48" y="315"/>
                </a:cxn>
                <a:cxn ang="0">
                  <a:pos x="64" y="339"/>
                </a:cxn>
                <a:cxn ang="0">
                  <a:pos x="88" y="355"/>
                </a:cxn>
                <a:cxn ang="0">
                  <a:pos x="136" y="459"/>
                </a:cxn>
                <a:cxn ang="0">
                  <a:pos x="184" y="387"/>
                </a:cxn>
                <a:cxn ang="0">
                  <a:pos x="120" y="323"/>
                </a:cxn>
                <a:cxn ang="0">
                  <a:pos x="96" y="267"/>
                </a:cxn>
                <a:cxn ang="0">
                  <a:pos x="80" y="219"/>
                </a:cxn>
                <a:cxn ang="0">
                  <a:pos x="112" y="115"/>
                </a:cxn>
                <a:cxn ang="0">
                  <a:pos x="56" y="11"/>
                </a:cxn>
              </a:cxnLst>
              <a:rect l="0" t="0" r="r" b="b"/>
              <a:pathLst>
                <a:path w="184" h="466">
                  <a:moveTo>
                    <a:pt x="56" y="11"/>
                  </a:moveTo>
                  <a:cubicBezTo>
                    <a:pt x="24" y="59"/>
                    <a:pt x="36" y="75"/>
                    <a:pt x="24" y="139"/>
                  </a:cubicBezTo>
                  <a:cubicBezTo>
                    <a:pt x="21" y="156"/>
                    <a:pt x="8" y="187"/>
                    <a:pt x="8" y="187"/>
                  </a:cubicBezTo>
                  <a:cubicBezTo>
                    <a:pt x="14" y="249"/>
                    <a:pt x="0" y="283"/>
                    <a:pt x="48" y="315"/>
                  </a:cubicBezTo>
                  <a:cubicBezTo>
                    <a:pt x="53" y="323"/>
                    <a:pt x="57" y="332"/>
                    <a:pt x="64" y="339"/>
                  </a:cubicBezTo>
                  <a:cubicBezTo>
                    <a:pt x="71" y="346"/>
                    <a:pt x="84" y="346"/>
                    <a:pt x="88" y="355"/>
                  </a:cubicBezTo>
                  <a:cubicBezTo>
                    <a:pt x="136" y="466"/>
                    <a:pt x="75" y="439"/>
                    <a:pt x="136" y="459"/>
                  </a:cubicBezTo>
                  <a:cubicBezTo>
                    <a:pt x="166" y="439"/>
                    <a:pt x="173" y="420"/>
                    <a:pt x="184" y="387"/>
                  </a:cubicBezTo>
                  <a:cubicBezTo>
                    <a:pt x="166" y="359"/>
                    <a:pt x="148" y="341"/>
                    <a:pt x="120" y="323"/>
                  </a:cubicBezTo>
                  <a:cubicBezTo>
                    <a:pt x="95" y="285"/>
                    <a:pt x="110" y="314"/>
                    <a:pt x="96" y="267"/>
                  </a:cubicBezTo>
                  <a:cubicBezTo>
                    <a:pt x="91" y="251"/>
                    <a:pt x="80" y="219"/>
                    <a:pt x="80" y="219"/>
                  </a:cubicBezTo>
                  <a:cubicBezTo>
                    <a:pt x="87" y="178"/>
                    <a:pt x="89" y="149"/>
                    <a:pt x="112" y="115"/>
                  </a:cubicBezTo>
                  <a:cubicBezTo>
                    <a:pt x="99" y="0"/>
                    <a:pt x="117" y="72"/>
                    <a:pt x="56" y="11"/>
                  </a:cubicBezTo>
                  <a:close/>
                </a:path>
              </a:pathLst>
            </a:custGeom>
            <a:solidFill>
              <a:srgbClr val="FFCC00"/>
            </a:solidFill>
            <a:ln w="19050" cmpd="sng">
              <a:solidFill>
                <a:srgbClr val="7F7F7F"/>
              </a:solidFill>
              <a:round/>
              <a:headEnd/>
              <a:tailEnd/>
            </a:ln>
            <a:effectLst/>
          </p:spPr>
          <p:txBody>
            <a:bodyPr wrap="none" anchor="ctr"/>
            <a:lstStyle/>
            <a:p>
              <a:endParaRPr lang="en-US" dirty="0">
                <a:latin typeface="Helvetica"/>
                <a:cs typeface="Helvetica"/>
              </a:endParaRPr>
            </a:p>
          </p:txBody>
        </p:sp>
        <p:sp>
          <p:nvSpPr>
            <p:cNvPr id="96" name="Freeform 101"/>
            <p:cNvSpPr>
              <a:spLocks/>
            </p:cNvSpPr>
            <p:nvPr/>
          </p:nvSpPr>
          <p:spPr bwMode="auto">
            <a:xfrm rot="7843221" flipH="1">
              <a:off x="2906240" y="3542935"/>
              <a:ext cx="134240" cy="220847"/>
            </a:xfrm>
            <a:custGeom>
              <a:avLst/>
              <a:gdLst/>
              <a:ahLst/>
              <a:cxnLst>
                <a:cxn ang="0">
                  <a:pos x="85" y="11"/>
                </a:cxn>
                <a:cxn ang="0">
                  <a:pos x="37" y="115"/>
                </a:cxn>
                <a:cxn ang="0">
                  <a:pos x="69" y="331"/>
                </a:cxn>
                <a:cxn ang="0">
                  <a:pos x="101" y="235"/>
                </a:cxn>
                <a:cxn ang="0">
                  <a:pos x="85" y="187"/>
                </a:cxn>
                <a:cxn ang="0">
                  <a:pos x="93" y="147"/>
                </a:cxn>
                <a:cxn ang="0">
                  <a:pos x="189" y="75"/>
                </a:cxn>
                <a:cxn ang="0">
                  <a:pos x="181" y="11"/>
                </a:cxn>
                <a:cxn ang="0">
                  <a:pos x="133" y="27"/>
                </a:cxn>
                <a:cxn ang="0">
                  <a:pos x="109" y="35"/>
                </a:cxn>
                <a:cxn ang="0">
                  <a:pos x="85" y="11"/>
                </a:cxn>
              </a:cxnLst>
              <a:rect l="0" t="0" r="r" b="b"/>
              <a:pathLst>
                <a:path w="197" h="331">
                  <a:moveTo>
                    <a:pt x="85" y="11"/>
                  </a:moveTo>
                  <a:cubicBezTo>
                    <a:pt x="68" y="45"/>
                    <a:pt x="49" y="80"/>
                    <a:pt x="37" y="115"/>
                  </a:cubicBezTo>
                  <a:cubicBezTo>
                    <a:pt x="35" y="156"/>
                    <a:pt x="0" y="308"/>
                    <a:pt x="69" y="331"/>
                  </a:cubicBezTo>
                  <a:cubicBezTo>
                    <a:pt x="125" y="317"/>
                    <a:pt x="114" y="295"/>
                    <a:pt x="101" y="235"/>
                  </a:cubicBezTo>
                  <a:cubicBezTo>
                    <a:pt x="97" y="219"/>
                    <a:pt x="85" y="187"/>
                    <a:pt x="85" y="187"/>
                  </a:cubicBezTo>
                  <a:cubicBezTo>
                    <a:pt x="88" y="174"/>
                    <a:pt x="87" y="159"/>
                    <a:pt x="93" y="147"/>
                  </a:cubicBezTo>
                  <a:cubicBezTo>
                    <a:pt x="102" y="129"/>
                    <a:pt x="167" y="97"/>
                    <a:pt x="189" y="75"/>
                  </a:cubicBezTo>
                  <a:cubicBezTo>
                    <a:pt x="186" y="54"/>
                    <a:pt x="197" y="25"/>
                    <a:pt x="181" y="11"/>
                  </a:cubicBezTo>
                  <a:cubicBezTo>
                    <a:pt x="168" y="0"/>
                    <a:pt x="149" y="22"/>
                    <a:pt x="133" y="27"/>
                  </a:cubicBezTo>
                  <a:cubicBezTo>
                    <a:pt x="125" y="30"/>
                    <a:pt x="109" y="35"/>
                    <a:pt x="109" y="35"/>
                  </a:cubicBezTo>
                  <a:cubicBezTo>
                    <a:pt x="83" y="18"/>
                    <a:pt x="85" y="29"/>
                    <a:pt x="85" y="11"/>
                  </a:cubicBezTo>
                  <a:close/>
                </a:path>
              </a:pathLst>
            </a:custGeom>
            <a:solidFill>
              <a:srgbClr val="FFCC00"/>
            </a:solidFill>
            <a:ln w="19050" cmpd="sng">
              <a:solidFill>
                <a:srgbClr val="7F7F7F"/>
              </a:solidFill>
              <a:round/>
              <a:headEnd/>
              <a:tailEnd/>
            </a:ln>
            <a:effectLst/>
          </p:spPr>
          <p:txBody>
            <a:bodyPr wrap="none" anchor="ctr"/>
            <a:lstStyle/>
            <a:p>
              <a:endParaRPr lang="en-US" dirty="0">
                <a:latin typeface="Helvetica"/>
                <a:cs typeface="Helvetica"/>
              </a:endParaRPr>
            </a:p>
          </p:txBody>
        </p:sp>
        <p:sp>
          <p:nvSpPr>
            <p:cNvPr id="97" name="Oval 102"/>
            <p:cNvSpPr>
              <a:spLocks noChangeArrowheads="1"/>
            </p:cNvSpPr>
            <p:nvPr/>
          </p:nvSpPr>
          <p:spPr bwMode="auto">
            <a:xfrm rot="7843221" flipH="1">
              <a:off x="2122808" y="3739985"/>
              <a:ext cx="86607" cy="86607"/>
            </a:xfrm>
            <a:prstGeom prst="ellipse">
              <a:avLst/>
            </a:prstGeom>
            <a:solidFill>
              <a:srgbClr val="FFCC00"/>
            </a:solidFill>
            <a:ln w="19050" cmpd="sng">
              <a:solidFill>
                <a:srgbClr val="7F7F7F"/>
              </a:solidFill>
              <a:round/>
              <a:headEnd/>
              <a:tailEnd/>
            </a:ln>
            <a:effectLst/>
          </p:spPr>
          <p:txBody>
            <a:bodyPr wrap="none" anchor="ctr"/>
            <a:lstStyle/>
            <a:p>
              <a:endParaRPr lang="en-US" dirty="0">
                <a:latin typeface="Helvetica"/>
                <a:cs typeface="Helvetica"/>
              </a:endParaRPr>
            </a:p>
          </p:txBody>
        </p:sp>
        <p:sp>
          <p:nvSpPr>
            <p:cNvPr id="98" name="Oval 103"/>
            <p:cNvSpPr>
              <a:spLocks noChangeArrowheads="1"/>
            </p:cNvSpPr>
            <p:nvPr/>
          </p:nvSpPr>
          <p:spPr bwMode="auto">
            <a:xfrm rot="7843221" flipH="1">
              <a:off x="2206725" y="3486911"/>
              <a:ext cx="86607" cy="90935"/>
            </a:xfrm>
            <a:prstGeom prst="ellipse">
              <a:avLst/>
            </a:prstGeom>
            <a:solidFill>
              <a:srgbClr val="FFCC00"/>
            </a:solidFill>
            <a:ln w="19050" cmpd="sng">
              <a:solidFill>
                <a:srgbClr val="7F7F7F"/>
              </a:solidFill>
              <a:round/>
              <a:headEnd/>
              <a:tailEnd/>
            </a:ln>
            <a:effectLst/>
          </p:spPr>
          <p:txBody>
            <a:bodyPr wrap="none" anchor="ctr"/>
            <a:lstStyle/>
            <a:p>
              <a:endParaRPr lang="en-US" dirty="0">
                <a:latin typeface="Helvetica"/>
                <a:cs typeface="Helvetica"/>
              </a:endParaRPr>
            </a:p>
          </p:txBody>
        </p:sp>
        <p:sp>
          <p:nvSpPr>
            <p:cNvPr id="100" name="Oval 105"/>
            <p:cNvSpPr>
              <a:spLocks noChangeArrowheads="1"/>
            </p:cNvSpPr>
            <p:nvPr/>
          </p:nvSpPr>
          <p:spPr bwMode="auto">
            <a:xfrm rot="7843221" flipH="1">
              <a:off x="2218041" y="3169138"/>
              <a:ext cx="138569" cy="95267"/>
            </a:xfrm>
            <a:prstGeom prst="ellipse">
              <a:avLst/>
            </a:prstGeom>
            <a:solidFill>
              <a:srgbClr val="FFCC00"/>
            </a:solidFill>
            <a:ln w="19050" cmpd="sng">
              <a:solidFill>
                <a:srgbClr val="7F7F7F"/>
              </a:solidFill>
              <a:round/>
              <a:headEnd/>
              <a:tailEnd/>
            </a:ln>
            <a:effectLst/>
          </p:spPr>
          <p:txBody>
            <a:bodyPr wrap="none" anchor="ctr"/>
            <a:lstStyle/>
            <a:p>
              <a:endParaRPr lang="en-US" dirty="0">
                <a:latin typeface="Helvetica"/>
                <a:cs typeface="Helvetica"/>
              </a:endParaRPr>
            </a:p>
          </p:txBody>
        </p:sp>
        <p:sp>
          <p:nvSpPr>
            <p:cNvPr id="101" name="Oval 106"/>
            <p:cNvSpPr>
              <a:spLocks noChangeArrowheads="1"/>
            </p:cNvSpPr>
            <p:nvPr/>
          </p:nvSpPr>
          <p:spPr bwMode="auto">
            <a:xfrm rot="9443999" flipH="1">
              <a:off x="2386334" y="3075092"/>
              <a:ext cx="69286" cy="90938"/>
            </a:xfrm>
            <a:prstGeom prst="ellipse">
              <a:avLst/>
            </a:prstGeom>
            <a:solidFill>
              <a:srgbClr val="FFCC00"/>
            </a:solidFill>
            <a:ln w="19050" cmpd="sng">
              <a:solidFill>
                <a:srgbClr val="7F7F7F"/>
              </a:solidFill>
              <a:round/>
              <a:headEnd/>
              <a:tailEnd/>
            </a:ln>
            <a:effectLst/>
          </p:spPr>
          <p:txBody>
            <a:bodyPr wrap="none" anchor="ctr"/>
            <a:lstStyle/>
            <a:p>
              <a:endParaRPr lang="en-US" dirty="0">
                <a:latin typeface="Helvetica"/>
                <a:cs typeface="Helvetica"/>
              </a:endParaRPr>
            </a:p>
          </p:txBody>
        </p:sp>
        <p:sp>
          <p:nvSpPr>
            <p:cNvPr id="117" name="Oval 123"/>
            <p:cNvSpPr>
              <a:spLocks noChangeArrowheads="1"/>
            </p:cNvSpPr>
            <p:nvPr/>
          </p:nvSpPr>
          <p:spPr bwMode="auto">
            <a:xfrm rot="13124442" flipH="1">
              <a:off x="3369797" y="3600617"/>
              <a:ext cx="134237" cy="125577"/>
            </a:xfrm>
            <a:prstGeom prst="ellipse">
              <a:avLst/>
            </a:prstGeom>
            <a:solidFill>
              <a:srgbClr val="FFCC00"/>
            </a:solidFill>
            <a:ln w="19050" cmpd="sng">
              <a:solidFill>
                <a:srgbClr val="7F7F7F"/>
              </a:solidFill>
              <a:round/>
              <a:headEnd/>
              <a:tailEnd/>
            </a:ln>
            <a:effectLst/>
          </p:spPr>
          <p:txBody>
            <a:bodyPr wrap="none" anchor="ctr"/>
            <a:lstStyle/>
            <a:p>
              <a:endParaRPr lang="en-US" dirty="0">
                <a:latin typeface="Helvetica"/>
                <a:cs typeface="Helvetica"/>
              </a:endParaRPr>
            </a:p>
          </p:txBody>
        </p:sp>
        <p:sp>
          <p:nvSpPr>
            <p:cNvPr id="118" name="Oval 124"/>
            <p:cNvSpPr>
              <a:spLocks noChangeArrowheads="1"/>
            </p:cNvSpPr>
            <p:nvPr/>
          </p:nvSpPr>
          <p:spPr bwMode="auto">
            <a:xfrm rot="7843221" flipH="1">
              <a:off x="2437751" y="2847680"/>
              <a:ext cx="138569" cy="99596"/>
            </a:xfrm>
            <a:prstGeom prst="ellipse">
              <a:avLst/>
            </a:prstGeom>
            <a:solidFill>
              <a:srgbClr val="FFCC00"/>
            </a:solidFill>
            <a:ln w="19050" cmpd="sng">
              <a:solidFill>
                <a:srgbClr val="7F7F7F"/>
              </a:solidFill>
              <a:round/>
              <a:headEnd/>
              <a:tailEnd/>
            </a:ln>
            <a:effectLst/>
          </p:spPr>
          <p:txBody>
            <a:bodyPr wrap="none" anchor="ctr"/>
            <a:lstStyle/>
            <a:p>
              <a:endParaRPr lang="en-US" dirty="0">
                <a:latin typeface="Helvetica"/>
                <a:cs typeface="Helvetica"/>
              </a:endParaRPr>
            </a:p>
          </p:txBody>
        </p:sp>
        <p:sp>
          <p:nvSpPr>
            <p:cNvPr id="125" name="Oval 154"/>
            <p:cNvSpPr>
              <a:spLocks noChangeArrowheads="1"/>
            </p:cNvSpPr>
            <p:nvPr/>
          </p:nvSpPr>
          <p:spPr bwMode="auto">
            <a:xfrm rot="1166887" flipH="1">
              <a:off x="3563959" y="3988089"/>
              <a:ext cx="103927" cy="108259"/>
            </a:xfrm>
            <a:prstGeom prst="ellipse">
              <a:avLst/>
            </a:prstGeom>
            <a:solidFill>
              <a:srgbClr val="FFCC00"/>
            </a:solidFill>
            <a:ln w="19050" cmpd="sng">
              <a:solidFill>
                <a:srgbClr val="7F7F7F"/>
              </a:solidFill>
              <a:round/>
              <a:headEnd/>
              <a:tailEnd/>
            </a:ln>
            <a:effectLst/>
          </p:spPr>
          <p:txBody>
            <a:bodyPr wrap="none" anchor="ctr"/>
            <a:lstStyle/>
            <a:p>
              <a:endParaRPr lang="en-US" dirty="0">
                <a:latin typeface="Helvetica"/>
                <a:cs typeface="Helvetica"/>
              </a:endParaRPr>
            </a:p>
          </p:txBody>
        </p:sp>
        <p:sp>
          <p:nvSpPr>
            <p:cNvPr id="128" name="Oval 176"/>
            <p:cNvSpPr>
              <a:spLocks noChangeArrowheads="1"/>
            </p:cNvSpPr>
            <p:nvPr/>
          </p:nvSpPr>
          <p:spPr bwMode="auto">
            <a:xfrm rot="16200000" flipH="1" flipV="1">
              <a:off x="888628" y="3026596"/>
              <a:ext cx="623793" cy="646899"/>
            </a:xfrm>
            <a:prstGeom prst="ellipse">
              <a:avLst/>
            </a:prstGeom>
            <a:solidFill>
              <a:srgbClr val="C18345"/>
            </a:solidFill>
            <a:ln w="19050" cmpd="sng">
              <a:solidFill>
                <a:srgbClr val="7F7F7F"/>
              </a:solidFill>
              <a:round/>
              <a:headEnd/>
              <a:tailEnd/>
            </a:ln>
            <a:effectLst/>
          </p:spPr>
          <p:txBody>
            <a:bodyPr wrap="none" anchor="ctr"/>
            <a:lstStyle/>
            <a:p>
              <a:endParaRPr lang="en-US" dirty="0">
                <a:latin typeface="Helvetica"/>
                <a:cs typeface="Helvetica"/>
              </a:endParaRPr>
            </a:p>
          </p:txBody>
        </p:sp>
        <p:sp>
          <p:nvSpPr>
            <p:cNvPr id="10" name="Freeform 9"/>
            <p:cNvSpPr/>
            <p:nvPr/>
          </p:nvSpPr>
          <p:spPr>
            <a:xfrm>
              <a:off x="493810" y="4724334"/>
              <a:ext cx="2312368" cy="842860"/>
            </a:xfrm>
            <a:custGeom>
              <a:avLst/>
              <a:gdLst>
                <a:gd name="connsiteX0" fmla="*/ 315535 w 3046251"/>
                <a:gd name="connsiteY0" fmla="*/ 335543 h 1377845"/>
                <a:gd name="connsiteX1" fmla="*/ 10735 w 3046251"/>
                <a:gd name="connsiteY1" fmla="*/ 802903 h 1377845"/>
                <a:gd name="connsiteX2" fmla="*/ 721935 w 3046251"/>
                <a:gd name="connsiteY2" fmla="*/ 934983 h 1377845"/>
                <a:gd name="connsiteX3" fmla="*/ 803215 w 3046251"/>
                <a:gd name="connsiteY3" fmla="*/ 1331223 h 1377845"/>
                <a:gd name="connsiteX4" fmla="*/ 1229935 w 3046251"/>
                <a:gd name="connsiteY4" fmla="*/ 1148343 h 1377845"/>
                <a:gd name="connsiteX5" fmla="*/ 1941135 w 3046251"/>
                <a:gd name="connsiteY5" fmla="*/ 1371863 h 1377845"/>
                <a:gd name="connsiteX6" fmla="*/ 2916495 w 3046251"/>
                <a:gd name="connsiteY6" fmla="*/ 1290583 h 1377845"/>
                <a:gd name="connsiteX7" fmla="*/ 2936815 w 3046251"/>
                <a:gd name="connsiteY7" fmla="*/ 1046743 h 1377845"/>
                <a:gd name="connsiteX8" fmla="*/ 2002095 w 3046251"/>
                <a:gd name="connsiteY8" fmla="*/ 1168663 h 1377845"/>
                <a:gd name="connsiteX9" fmla="*/ 1656655 w 3046251"/>
                <a:gd name="connsiteY9" fmla="*/ 1046743 h 1377845"/>
                <a:gd name="connsiteX10" fmla="*/ 2154495 w 3046251"/>
                <a:gd name="connsiteY10" fmla="*/ 792743 h 1377845"/>
                <a:gd name="connsiteX11" fmla="*/ 1382335 w 3046251"/>
                <a:gd name="connsiteY11" fmla="*/ 924823 h 1377845"/>
                <a:gd name="connsiteX12" fmla="*/ 1626175 w 3046251"/>
                <a:gd name="connsiteY12" fmla="*/ 315223 h 1377845"/>
                <a:gd name="connsiteX13" fmla="*/ 996255 w 3046251"/>
                <a:gd name="connsiteY13" fmla="*/ 263 h 1377845"/>
                <a:gd name="connsiteX14" fmla="*/ 1158815 w 3046251"/>
                <a:gd name="connsiteY14" fmla="*/ 264423 h 1377845"/>
                <a:gd name="connsiteX15" fmla="*/ 620335 w 3046251"/>
                <a:gd name="connsiteY15" fmla="*/ 447303 h 1377845"/>
                <a:gd name="connsiteX16" fmla="*/ 315535 w 3046251"/>
                <a:gd name="connsiteY16" fmla="*/ 335543 h 1377845"/>
                <a:gd name="connsiteX0" fmla="*/ 315535 w 3046251"/>
                <a:gd name="connsiteY0" fmla="*/ 335543 h 1377845"/>
                <a:gd name="connsiteX1" fmla="*/ 10735 w 3046251"/>
                <a:gd name="connsiteY1" fmla="*/ 802903 h 1377845"/>
                <a:gd name="connsiteX2" fmla="*/ 721935 w 3046251"/>
                <a:gd name="connsiteY2" fmla="*/ 934983 h 1377845"/>
                <a:gd name="connsiteX3" fmla="*/ 803215 w 3046251"/>
                <a:gd name="connsiteY3" fmla="*/ 1331223 h 1377845"/>
                <a:gd name="connsiteX4" fmla="*/ 1229935 w 3046251"/>
                <a:gd name="connsiteY4" fmla="*/ 1148343 h 1377845"/>
                <a:gd name="connsiteX5" fmla="*/ 1941135 w 3046251"/>
                <a:gd name="connsiteY5" fmla="*/ 1371863 h 1377845"/>
                <a:gd name="connsiteX6" fmla="*/ 2916495 w 3046251"/>
                <a:gd name="connsiteY6" fmla="*/ 1290583 h 1377845"/>
                <a:gd name="connsiteX7" fmla="*/ 2936815 w 3046251"/>
                <a:gd name="connsiteY7" fmla="*/ 1046743 h 1377845"/>
                <a:gd name="connsiteX8" fmla="*/ 2002095 w 3046251"/>
                <a:gd name="connsiteY8" fmla="*/ 1168663 h 1377845"/>
                <a:gd name="connsiteX9" fmla="*/ 1656655 w 3046251"/>
                <a:gd name="connsiteY9" fmla="*/ 1046743 h 1377845"/>
                <a:gd name="connsiteX10" fmla="*/ 2124015 w 3046251"/>
                <a:gd name="connsiteY10" fmla="*/ 711463 h 1377845"/>
                <a:gd name="connsiteX11" fmla="*/ 1382335 w 3046251"/>
                <a:gd name="connsiteY11" fmla="*/ 924823 h 1377845"/>
                <a:gd name="connsiteX12" fmla="*/ 1626175 w 3046251"/>
                <a:gd name="connsiteY12" fmla="*/ 315223 h 1377845"/>
                <a:gd name="connsiteX13" fmla="*/ 996255 w 3046251"/>
                <a:gd name="connsiteY13" fmla="*/ 263 h 1377845"/>
                <a:gd name="connsiteX14" fmla="*/ 1158815 w 3046251"/>
                <a:gd name="connsiteY14" fmla="*/ 264423 h 1377845"/>
                <a:gd name="connsiteX15" fmla="*/ 620335 w 3046251"/>
                <a:gd name="connsiteY15" fmla="*/ 447303 h 1377845"/>
                <a:gd name="connsiteX16" fmla="*/ 315535 w 3046251"/>
                <a:gd name="connsiteY16" fmla="*/ 335543 h 1377845"/>
                <a:gd name="connsiteX0" fmla="*/ 315535 w 3046251"/>
                <a:gd name="connsiteY0" fmla="*/ 335543 h 1377845"/>
                <a:gd name="connsiteX1" fmla="*/ 10735 w 3046251"/>
                <a:gd name="connsiteY1" fmla="*/ 802903 h 1377845"/>
                <a:gd name="connsiteX2" fmla="*/ 721935 w 3046251"/>
                <a:gd name="connsiteY2" fmla="*/ 934983 h 1377845"/>
                <a:gd name="connsiteX3" fmla="*/ 803215 w 3046251"/>
                <a:gd name="connsiteY3" fmla="*/ 1331223 h 1377845"/>
                <a:gd name="connsiteX4" fmla="*/ 1229935 w 3046251"/>
                <a:gd name="connsiteY4" fmla="*/ 1148343 h 1377845"/>
                <a:gd name="connsiteX5" fmla="*/ 1941135 w 3046251"/>
                <a:gd name="connsiteY5" fmla="*/ 1371863 h 1377845"/>
                <a:gd name="connsiteX6" fmla="*/ 2916495 w 3046251"/>
                <a:gd name="connsiteY6" fmla="*/ 1290583 h 1377845"/>
                <a:gd name="connsiteX7" fmla="*/ 2936815 w 3046251"/>
                <a:gd name="connsiteY7" fmla="*/ 1046743 h 1377845"/>
                <a:gd name="connsiteX8" fmla="*/ 2002095 w 3046251"/>
                <a:gd name="connsiteY8" fmla="*/ 1168663 h 1377845"/>
                <a:gd name="connsiteX9" fmla="*/ 1656655 w 3046251"/>
                <a:gd name="connsiteY9" fmla="*/ 1046743 h 1377845"/>
                <a:gd name="connsiteX10" fmla="*/ 2124015 w 3046251"/>
                <a:gd name="connsiteY10" fmla="*/ 711463 h 1377845"/>
                <a:gd name="connsiteX11" fmla="*/ 1382335 w 3046251"/>
                <a:gd name="connsiteY11" fmla="*/ 924823 h 1377845"/>
                <a:gd name="connsiteX12" fmla="*/ 1626175 w 3046251"/>
                <a:gd name="connsiteY12" fmla="*/ 315223 h 1377845"/>
                <a:gd name="connsiteX13" fmla="*/ 996255 w 3046251"/>
                <a:gd name="connsiteY13" fmla="*/ 263 h 1377845"/>
                <a:gd name="connsiteX14" fmla="*/ 1158815 w 3046251"/>
                <a:gd name="connsiteY14" fmla="*/ 264423 h 1377845"/>
                <a:gd name="connsiteX15" fmla="*/ 620335 w 3046251"/>
                <a:gd name="connsiteY15" fmla="*/ 447303 h 1377845"/>
                <a:gd name="connsiteX16" fmla="*/ 315535 w 3046251"/>
                <a:gd name="connsiteY16" fmla="*/ 335543 h 1377845"/>
                <a:gd name="connsiteX0" fmla="*/ 318168 w 3048884"/>
                <a:gd name="connsiteY0" fmla="*/ 335543 h 1377845"/>
                <a:gd name="connsiteX1" fmla="*/ 13368 w 3048884"/>
                <a:gd name="connsiteY1" fmla="*/ 802903 h 1377845"/>
                <a:gd name="connsiteX2" fmla="*/ 724568 w 3048884"/>
                <a:gd name="connsiteY2" fmla="*/ 934983 h 1377845"/>
                <a:gd name="connsiteX3" fmla="*/ 805848 w 3048884"/>
                <a:gd name="connsiteY3" fmla="*/ 1331223 h 1377845"/>
                <a:gd name="connsiteX4" fmla="*/ 1232568 w 3048884"/>
                <a:gd name="connsiteY4" fmla="*/ 1148343 h 1377845"/>
                <a:gd name="connsiteX5" fmla="*/ 1943768 w 3048884"/>
                <a:gd name="connsiteY5" fmla="*/ 1371863 h 1377845"/>
                <a:gd name="connsiteX6" fmla="*/ 2919128 w 3048884"/>
                <a:gd name="connsiteY6" fmla="*/ 1290583 h 1377845"/>
                <a:gd name="connsiteX7" fmla="*/ 2939448 w 3048884"/>
                <a:gd name="connsiteY7" fmla="*/ 1046743 h 1377845"/>
                <a:gd name="connsiteX8" fmla="*/ 2004728 w 3048884"/>
                <a:gd name="connsiteY8" fmla="*/ 1168663 h 1377845"/>
                <a:gd name="connsiteX9" fmla="*/ 1659288 w 3048884"/>
                <a:gd name="connsiteY9" fmla="*/ 1046743 h 1377845"/>
                <a:gd name="connsiteX10" fmla="*/ 2126648 w 3048884"/>
                <a:gd name="connsiteY10" fmla="*/ 711463 h 1377845"/>
                <a:gd name="connsiteX11" fmla="*/ 1384968 w 3048884"/>
                <a:gd name="connsiteY11" fmla="*/ 924823 h 1377845"/>
                <a:gd name="connsiteX12" fmla="*/ 1628808 w 3048884"/>
                <a:gd name="connsiteY12" fmla="*/ 315223 h 1377845"/>
                <a:gd name="connsiteX13" fmla="*/ 998888 w 3048884"/>
                <a:gd name="connsiteY13" fmla="*/ 263 h 1377845"/>
                <a:gd name="connsiteX14" fmla="*/ 1161448 w 3048884"/>
                <a:gd name="connsiteY14" fmla="*/ 264423 h 1377845"/>
                <a:gd name="connsiteX15" fmla="*/ 1029368 w 3048884"/>
                <a:gd name="connsiteY15" fmla="*/ 802903 h 1377845"/>
                <a:gd name="connsiteX16" fmla="*/ 318168 w 3048884"/>
                <a:gd name="connsiteY16" fmla="*/ 335543 h 1377845"/>
                <a:gd name="connsiteX0" fmla="*/ 308831 w 3039547"/>
                <a:gd name="connsiteY0" fmla="*/ 335543 h 1377845"/>
                <a:gd name="connsiteX1" fmla="*/ 420591 w 3039547"/>
                <a:gd name="connsiteY1" fmla="*/ 691143 h 1377845"/>
                <a:gd name="connsiteX2" fmla="*/ 4031 w 3039547"/>
                <a:gd name="connsiteY2" fmla="*/ 802903 h 1377845"/>
                <a:gd name="connsiteX3" fmla="*/ 715231 w 3039547"/>
                <a:gd name="connsiteY3" fmla="*/ 934983 h 1377845"/>
                <a:gd name="connsiteX4" fmla="*/ 796511 w 3039547"/>
                <a:gd name="connsiteY4" fmla="*/ 1331223 h 1377845"/>
                <a:gd name="connsiteX5" fmla="*/ 1223231 w 3039547"/>
                <a:gd name="connsiteY5" fmla="*/ 1148343 h 1377845"/>
                <a:gd name="connsiteX6" fmla="*/ 1934431 w 3039547"/>
                <a:gd name="connsiteY6" fmla="*/ 1371863 h 1377845"/>
                <a:gd name="connsiteX7" fmla="*/ 2909791 w 3039547"/>
                <a:gd name="connsiteY7" fmla="*/ 1290583 h 1377845"/>
                <a:gd name="connsiteX8" fmla="*/ 2930111 w 3039547"/>
                <a:gd name="connsiteY8" fmla="*/ 1046743 h 1377845"/>
                <a:gd name="connsiteX9" fmla="*/ 1995391 w 3039547"/>
                <a:gd name="connsiteY9" fmla="*/ 1168663 h 1377845"/>
                <a:gd name="connsiteX10" fmla="*/ 1649951 w 3039547"/>
                <a:gd name="connsiteY10" fmla="*/ 1046743 h 1377845"/>
                <a:gd name="connsiteX11" fmla="*/ 2117311 w 3039547"/>
                <a:gd name="connsiteY11" fmla="*/ 711463 h 1377845"/>
                <a:gd name="connsiteX12" fmla="*/ 1375631 w 3039547"/>
                <a:gd name="connsiteY12" fmla="*/ 924823 h 1377845"/>
                <a:gd name="connsiteX13" fmla="*/ 1619471 w 3039547"/>
                <a:gd name="connsiteY13" fmla="*/ 315223 h 1377845"/>
                <a:gd name="connsiteX14" fmla="*/ 989551 w 3039547"/>
                <a:gd name="connsiteY14" fmla="*/ 263 h 1377845"/>
                <a:gd name="connsiteX15" fmla="*/ 1152111 w 3039547"/>
                <a:gd name="connsiteY15" fmla="*/ 264423 h 1377845"/>
                <a:gd name="connsiteX16" fmla="*/ 1020031 w 3039547"/>
                <a:gd name="connsiteY16" fmla="*/ 802903 h 1377845"/>
                <a:gd name="connsiteX17" fmla="*/ 308831 w 3039547"/>
                <a:gd name="connsiteY17" fmla="*/ 335543 h 1377845"/>
                <a:gd name="connsiteX0" fmla="*/ 308831 w 3039547"/>
                <a:gd name="connsiteY0" fmla="*/ 335543 h 1377845"/>
                <a:gd name="connsiteX1" fmla="*/ 420591 w 3039547"/>
                <a:gd name="connsiteY1" fmla="*/ 691143 h 1377845"/>
                <a:gd name="connsiteX2" fmla="*/ 4031 w 3039547"/>
                <a:gd name="connsiteY2" fmla="*/ 802903 h 1377845"/>
                <a:gd name="connsiteX3" fmla="*/ 715231 w 3039547"/>
                <a:gd name="connsiteY3" fmla="*/ 934983 h 1377845"/>
                <a:gd name="connsiteX4" fmla="*/ 796511 w 3039547"/>
                <a:gd name="connsiteY4" fmla="*/ 1331223 h 1377845"/>
                <a:gd name="connsiteX5" fmla="*/ 1223231 w 3039547"/>
                <a:gd name="connsiteY5" fmla="*/ 1148343 h 1377845"/>
                <a:gd name="connsiteX6" fmla="*/ 1934431 w 3039547"/>
                <a:gd name="connsiteY6" fmla="*/ 1371863 h 1377845"/>
                <a:gd name="connsiteX7" fmla="*/ 2909791 w 3039547"/>
                <a:gd name="connsiteY7" fmla="*/ 1290583 h 1377845"/>
                <a:gd name="connsiteX8" fmla="*/ 2930111 w 3039547"/>
                <a:gd name="connsiteY8" fmla="*/ 1046743 h 1377845"/>
                <a:gd name="connsiteX9" fmla="*/ 1995391 w 3039547"/>
                <a:gd name="connsiteY9" fmla="*/ 1168663 h 1377845"/>
                <a:gd name="connsiteX10" fmla="*/ 1649951 w 3039547"/>
                <a:gd name="connsiteY10" fmla="*/ 1046743 h 1377845"/>
                <a:gd name="connsiteX11" fmla="*/ 2117311 w 3039547"/>
                <a:gd name="connsiteY11" fmla="*/ 711463 h 1377845"/>
                <a:gd name="connsiteX12" fmla="*/ 1375631 w 3039547"/>
                <a:gd name="connsiteY12" fmla="*/ 924823 h 1377845"/>
                <a:gd name="connsiteX13" fmla="*/ 1619471 w 3039547"/>
                <a:gd name="connsiteY13" fmla="*/ 315223 h 1377845"/>
                <a:gd name="connsiteX14" fmla="*/ 989551 w 3039547"/>
                <a:gd name="connsiteY14" fmla="*/ 263 h 1377845"/>
                <a:gd name="connsiteX15" fmla="*/ 1152111 w 3039547"/>
                <a:gd name="connsiteY15" fmla="*/ 264423 h 1377845"/>
                <a:gd name="connsiteX16" fmla="*/ 1020031 w 3039547"/>
                <a:gd name="connsiteY16" fmla="*/ 802903 h 1377845"/>
                <a:gd name="connsiteX17" fmla="*/ 308831 w 3039547"/>
                <a:gd name="connsiteY17" fmla="*/ 335543 h 1377845"/>
                <a:gd name="connsiteX0" fmla="*/ 308831 w 3039547"/>
                <a:gd name="connsiteY0" fmla="*/ 335543 h 1377845"/>
                <a:gd name="connsiteX1" fmla="*/ 420591 w 3039547"/>
                <a:gd name="connsiteY1" fmla="*/ 691143 h 1377845"/>
                <a:gd name="connsiteX2" fmla="*/ 4031 w 3039547"/>
                <a:gd name="connsiteY2" fmla="*/ 802903 h 1377845"/>
                <a:gd name="connsiteX3" fmla="*/ 715231 w 3039547"/>
                <a:gd name="connsiteY3" fmla="*/ 934983 h 1377845"/>
                <a:gd name="connsiteX4" fmla="*/ 796511 w 3039547"/>
                <a:gd name="connsiteY4" fmla="*/ 1331223 h 1377845"/>
                <a:gd name="connsiteX5" fmla="*/ 1223231 w 3039547"/>
                <a:gd name="connsiteY5" fmla="*/ 1148343 h 1377845"/>
                <a:gd name="connsiteX6" fmla="*/ 1934431 w 3039547"/>
                <a:gd name="connsiteY6" fmla="*/ 1371863 h 1377845"/>
                <a:gd name="connsiteX7" fmla="*/ 2909791 w 3039547"/>
                <a:gd name="connsiteY7" fmla="*/ 1290583 h 1377845"/>
                <a:gd name="connsiteX8" fmla="*/ 2930111 w 3039547"/>
                <a:gd name="connsiteY8" fmla="*/ 1046743 h 1377845"/>
                <a:gd name="connsiteX9" fmla="*/ 1995391 w 3039547"/>
                <a:gd name="connsiteY9" fmla="*/ 1168663 h 1377845"/>
                <a:gd name="connsiteX10" fmla="*/ 1649951 w 3039547"/>
                <a:gd name="connsiteY10" fmla="*/ 1046743 h 1377845"/>
                <a:gd name="connsiteX11" fmla="*/ 2117311 w 3039547"/>
                <a:gd name="connsiteY11" fmla="*/ 711463 h 1377845"/>
                <a:gd name="connsiteX12" fmla="*/ 1375631 w 3039547"/>
                <a:gd name="connsiteY12" fmla="*/ 924823 h 1377845"/>
                <a:gd name="connsiteX13" fmla="*/ 1619471 w 3039547"/>
                <a:gd name="connsiteY13" fmla="*/ 315223 h 1377845"/>
                <a:gd name="connsiteX14" fmla="*/ 989551 w 3039547"/>
                <a:gd name="connsiteY14" fmla="*/ 263 h 1377845"/>
                <a:gd name="connsiteX15" fmla="*/ 1152111 w 3039547"/>
                <a:gd name="connsiteY15" fmla="*/ 264423 h 1377845"/>
                <a:gd name="connsiteX16" fmla="*/ 1020031 w 3039547"/>
                <a:gd name="connsiteY16" fmla="*/ 802903 h 1377845"/>
                <a:gd name="connsiteX17" fmla="*/ 308831 w 3039547"/>
                <a:gd name="connsiteY17" fmla="*/ 335543 h 1377845"/>
                <a:gd name="connsiteX0" fmla="*/ 308831 w 3039547"/>
                <a:gd name="connsiteY0" fmla="*/ 369203 h 1411505"/>
                <a:gd name="connsiteX1" fmla="*/ 420591 w 3039547"/>
                <a:gd name="connsiteY1" fmla="*/ 724803 h 1411505"/>
                <a:gd name="connsiteX2" fmla="*/ 4031 w 3039547"/>
                <a:gd name="connsiteY2" fmla="*/ 836563 h 1411505"/>
                <a:gd name="connsiteX3" fmla="*/ 715231 w 3039547"/>
                <a:gd name="connsiteY3" fmla="*/ 968643 h 1411505"/>
                <a:gd name="connsiteX4" fmla="*/ 796511 w 3039547"/>
                <a:gd name="connsiteY4" fmla="*/ 1364883 h 1411505"/>
                <a:gd name="connsiteX5" fmla="*/ 1223231 w 3039547"/>
                <a:gd name="connsiteY5" fmla="*/ 1182003 h 1411505"/>
                <a:gd name="connsiteX6" fmla="*/ 1934431 w 3039547"/>
                <a:gd name="connsiteY6" fmla="*/ 1405523 h 1411505"/>
                <a:gd name="connsiteX7" fmla="*/ 2909791 w 3039547"/>
                <a:gd name="connsiteY7" fmla="*/ 1324243 h 1411505"/>
                <a:gd name="connsiteX8" fmla="*/ 2930111 w 3039547"/>
                <a:gd name="connsiteY8" fmla="*/ 1080403 h 1411505"/>
                <a:gd name="connsiteX9" fmla="*/ 1995391 w 3039547"/>
                <a:gd name="connsiteY9" fmla="*/ 1202323 h 1411505"/>
                <a:gd name="connsiteX10" fmla="*/ 1649951 w 3039547"/>
                <a:gd name="connsiteY10" fmla="*/ 1080403 h 1411505"/>
                <a:gd name="connsiteX11" fmla="*/ 2117311 w 3039547"/>
                <a:gd name="connsiteY11" fmla="*/ 745123 h 1411505"/>
                <a:gd name="connsiteX12" fmla="*/ 1375631 w 3039547"/>
                <a:gd name="connsiteY12" fmla="*/ 958483 h 1411505"/>
                <a:gd name="connsiteX13" fmla="*/ 1619471 w 3039547"/>
                <a:gd name="connsiteY13" fmla="*/ 348883 h 1411505"/>
                <a:gd name="connsiteX14" fmla="*/ 989551 w 3039547"/>
                <a:gd name="connsiteY14" fmla="*/ 33923 h 1411505"/>
                <a:gd name="connsiteX15" fmla="*/ 1152111 w 3039547"/>
                <a:gd name="connsiteY15" fmla="*/ 298083 h 1411505"/>
                <a:gd name="connsiteX16" fmla="*/ 1020031 w 3039547"/>
                <a:gd name="connsiteY16" fmla="*/ 836563 h 1411505"/>
                <a:gd name="connsiteX17" fmla="*/ 308831 w 3039547"/>
                <a:gd name="connsiteY17" fmla="*/ 369203 h 1411505"/>
                <a:gd name="connsiteX0" fmla="*/ 308831 w 3039547"/>
                <a:gd name="connsiteY0" fmla="*/ 337622 h 1379924"/>
                <a:gd name="connsiteX1" fmla="*/ 420591 w 3039547"/>
                <a:gd name="connsiteY1" fmla="*/ 693222 h 1379924"/>
                <a:gd name="connsiteX2" fmla="*/ 4031 w 3039547"/>
                <a:gd name="connsiteY2" fmla="*/ 804982 h 1379924"/>
                <a:gd name="connsiteX3" fmla="*/ 715231 w 3039547"/>
                <a:gd name="connsiteY3" fmla="*/ 937062 h 1379924"/>
                <a:gd name="connsiteX4" fmla="*/ 796511 w 3039547"/>
                <a:gd name="connsiteY4" fmla="*/ 1333302 h 1379924"/>
                <a:gd name="connsiteX5" fmla="*/ 1223231 w 3039547"/>
                <a:gd name="connsiteY5" fmla="*/ 1150422 h 1379924"/>
                <a:gd name="connsiteX6" fmla="*/ 1934431 w 3039547"/>
                <a:gd name="connsiteY6" fmla="*/ 1373942 h 1379924"/>
                <a:gd name="connsiteX7" fmla="*/ 2909791 w 3039547"/>
                <a:gd name="connsiteY7" fmla="*/ 1292662 h 1379924"/>
                <a:gd name="connsiteX8" fmla="*/ 2930111 w 3039547"/>
                <a:gd name="connsiteY8" fmla="*/ 1048822 h 1379924"/>
                <a:gd name="connsiteX9" fmla="*/ 1995391 w 3039547"/>
                <a:gd name="connsiteY9" fmla="*/ 1170742 h 1379924"/>
                <a:gd name="connsiteX10" fmla="*/ 1649951 w 3039547"/>
                <a:gd name="connsiteY10" fmla="*/ 1048822 h 1379924"/>
                <a:gd name="connsiteX11" fmla="*/ 2117311 w 3039547"/>
                <a:gd name="connsiteY11" fmla="*/ 713542 h 1379924"/>
                <a:gd name="connsiteX12" fmla="*/ 1375631 w 3039547"/>
                <a:gd name="connsiteY12" fmla="*/ 926902 h 1379924"/>
                <a:gd name="connsiteX13" fmla="*/ 1619471 w 3039547"/>
                <a:gd name="connsiteY13" fmla="*/ 317302 h 1379924"/>
                <a:gd name="connsiteX14" fmla="*/ 989551 w 3039547"/>
                <a:gd name="connsiteY14" fmla="*/ 2342 h 1379924"/>
                <a:gd name="connsiteX15" fmla="*/ 1233391 w 3039547"/>
                <a:gd name="connsiteY15" fmla="*/ 469702 h 1379924"/>
                <a:gd name="connsiteX16" fmla="*/ 1020031 w 3039547"/>
                <a:gd name="connsiteY16" fmla="*/ 804982 h 1379924"/>
                <a:gd name="connsiteX17" fmla="*/ 308831 w 3039547"/>
                <a:gd name="connsiteY17" fmla="*/ 337622 h 1379924"/>
                <a:gd name="connsiteX0" fmla="*/ 308831 w 3039547"/>
                <a:gd name="connsiteY0" fmla="*/ 344270 h 1386572"/>
                <a:gd name="connsiteX1" fmla="*/ 420591 w 3039547"/>
                <a:gd name="connsiteY1" fmla="*/ 699870 h 1386572"/>
                <a:gd name="connsiteX2" fmla="*/ 4031 w 3039547"/>
                <a:gd name="connsiteY2" fmla="*/ 811630 h 1386572"/>
                <a:gd name="connsiteX3" fmla="*/ 715231 w 3039547"/>
                <a:gd name="connsiteY3" fmla="*/ 943710 h 1386572"/>
                <a:gd name="connsiteX4" fmla="*/ 796511 w 3039547"/>
                <a:gd name="connsiteY4" fmla="*/ 1339950 h 1386572"/>
                <a:gd name="connsiteX5" fmla="*/ 1223231 w 3039547"/>
                <a:gd name="connsiteY5" fmla="*/ 1157070 h 1386572"/>
                <a:gd name="connsiteX6" fmla="*/ 1934431 w 3039547"/>
                <a:gd name="connsiteY6" fmla="*/ 1380590 h 1386572"/>
                <a:gd name="connsiteX7" fmla="*/ 2909791 w 3039547"/>
                <a:gd name="connsiteY7" fmla="*/ 1299310 h 1386572"/>
                <a:gd name="connsiteX8" fmla="*/ 2930111 w 3039547"/>
                <a:gd name="connsiteY8" fmla="*/ 1055470 h 1386572"/>
                <a:gd name="connsiteX9" fmla="*/ 1995391 w 3039547"/>
                <a:gd name="connsiteY9" fmla="*/ 1177390 h 1386572"/>
                <a:gd name="connsiteX10" fmla="*/ 1649951 w 3039547"/>
                <a:gd name="connsiteY10" fmla="*/ 1055470 h 1386572"/>
                <a:gd name="connsiteX11" fmla="*/ 2117311 w 3039547"/>
                <a:gd name="connsiteY11" fmla="*/ 720190 h 1386572"/>
                <a:gd name="connsiteX12" fmla="*/ 1375631 w 3039547"/>
                <a:gd name="connsiteY12" fmla="*/ 933550 h 1386572"/>
                <a:gd name="connsiteX13" fmla="*/ 1619471 w 3039547"/>
                <a:gd name="connsiteY13" fmla="*/ 323950 h 1386572"/>
                <a:gd name="connsiteX14" fmla="*/ 989551 w 3039547"/>
                <a:gd name="connsiteY14" fmla="*/ 8990 h 1386572"/>
                <a:gd name="connsiteX15" fmla="*/ 1233391 w 3039547"/>
                <a:gd name="connsiteY15" fmla="*/ 476350 h 1386572"/>
                <a:gd name="connsiteX16" fmla="*/ 1020031 w 3039547"/>
                <a:gd name="connsiteY16" fmla="*/ 811630 h 1386572"/>
                <a:gd name="connsiteX17" fmla="*/ 308831 w 3039547"/>
                <a:gd name="connsiteY17" fmla="*/ 344270 h 1386572"/>
                <a:gd name="connsiteX0" fmla="*/ 308831 w 3039547"/>
                <a:gd name="connsiteY0" fmla="*/ 335818 h 1378120"/>
                <a:gd name="connsiteX1" fmla="*/ 420591 w 3039547"/>
                <a:gd name="connsiteY1" fmla="*/ 691418 h 1378120"/>
                <a:gd name="connsiteX2" fmla="*/ 4031 w 3039547"/>
                <a:gd name="connsiteY2" fmla="*/ 803178 h 1378120"/>
                <a:gd name="connsiteX3" fmla="*/ 715231 w 3039547"/>
                <a:gd name="connsiteY3" fmla="*/ 935258 h 1378120"/>
                <a:gd name="connsiteX4" fmla="*/ 796511 w 3039547"/>
                <a:gd name="connsiteY4" fmla="*/ 1331498 h 1378120"/>
                <a:gd name="connsiteX5" fmla="*/ 1223231 w 3039547"/>
                <a:gd name="connsiteY5" fmla="*/ 1148618 h 1378120"/>
                <a:gd name="connsiteX6" fmla="*/ 1934431 w 3039547"/>
                <a:gd name="connsiteY6" fmla="*/ 1372138 h 1378120"/>
                <a:gd name="connsiteX7" fmla="*/ 2909791 w 3039547"/>
                <a:gd name="connsiteY7" fmla="*/ 1290858 h 1378120"/>
                <a:gd name="connsiteX8" fmla="*/ 2930111 w 3039547"/>
                <a:gd name="connsiteY8" fmla="*/ 1047018 h 1378120"/>
                <a:gd name="connsiteX9" fmla="*/ 1995391 w 3039547"/>
                <a:gd name="connsiteY9" fmla="*/ 1168938 h 1378120"/>
                <a:gd name="connsiteX10" fmla="*/ 1649951 w 3039547"/>
                <a:gd name="connsiteY10" fmla="*/ 1047018 h 1378120"/>
                <a:gd name="connsiteX11" fmla="*/ 2117311 w 3039547"/>
                <a:gd name="connsiteY11" fmla="*/ 711738 h 1378120"/>
                <a:gd name="connsiteX12" fmla="*/ 1375631 w 3039547"/>
                <a:gd name="connsiteY12" fmla="*/ 925098 h 1378120"/>
                <a:gd name="connsiteX13" fmla="*/ 1487391 w 3039547"/>
                <a:gd name="connsiteY13" fmla="*/ 386618 h 1378120"/>
                <a:gd name="connsiteX14" fmla="*/ 989551 w 3039547"/>
                <a:gd name="connsiteY14" fmla="*/ 538 h 1378120"/>
                <a:gd name="connsiteX15" fmla="*/ 1233391 w 3039547"/>
                <a:gd name="connsiteY15" fmla="*/ 467898 h 1378120"/>
                <a:gd name="connsiteX16" fmla="*/ 1020031 w 3039547"/>
                <a:gd name="connsiteY16" fmla="*/ 803178 h 1378120"/>
                <a:gd name="connsiteX17" fmla="*/ 308831 w 3039547"/>
                <a:gd name="connsiteY17" fmla="*/ 335818 h 1378120"/>
                <a:gd name="connsiteX0" fmla="*/ 308831 w 3039547"/>
                <a:gd name="connsiteY0" fmla="*/ 315536 h 1357838"/>
                <a:gd name="connsiteX1" fmla="*/ 420591 w 3039547"/>
                <a:gd name="connsiteY1" fmla="*/ 671136 h 1357838"/>
                <a:gd name="connsiteX2" fmla="*/ 4031 w 3039547"/>
                <a:gd name="connsiteY2" fmla="*/ 782896 h 1357838"/>
                <a:gd name="connsiteX3" fmla="*/ 715231 w 3039547"/>
                <a:gd name="connsiteY3" fmla="*/ 914976 h 1357838"/>
                <a:gd name="connsiteX4" fmla="*/ 796511 w 3039547"/>
                <a:gd name="connsiteY4" fmla="*/ 1311216 h 1357838"/>
                <a:gd name="connsiteX5" fmla="*/ 1223231 w 3039547"/>
                <a:gd name="connsiteY5" fmla="*/ 1128336 h 1357838"/>
                <a:gd name="connsiteX6" fmla="*/ 1934431 w 3039547"/>
                <a:gd name="connsiteY6" fmla="*/ 1351856 h 1357838"/>
                <a:gd name="connsiteX7" fmla="*/ 2909791 w 3039547"/>
                <a:gd name="connsiteY7" fmla="*/ 1270576 h 1357838"/>
                <a:gd name="connsiteX8" fmla="*/ 2930111 w 3039547"/>
                <a:gd name="connsiteY8" fmla="*/ 1026736 h 1357838"/>
                <a:gd name="connsiteX9" fmla="*/ 1995391 w 3039547"/>
                <a:gd name="connsiteY9" fmla="*/ 1148656 h 1357838"/>
                <a:gd name="connsiteX10" fmla="*/ 1649951 w 3039547"/>
                <a:gd name="connsiteY10" fmla="*/ 1026736 h 1357838"/>
                <a:gd name="connsiteX11" fmla="*/ 2117311 w 3039547"/>
                <a:gd name="connsiteY11" fmla="*/ 691456 h 1357838"/>
                <a:gd name="connsiteX12" fmla="*/ 1375631 w 3039547"/>
                <a:gd name="connsiteY12" fmla="*/ 904816 h 1357838"/>
                <a:gd name="connsiteX13" fmla="*/ 1487391 w 3039547"/>
                <a:gd name="connsiteY13" fmla="*/ 366336 h 1357838"/>
                <a:gd name="connsiteX14" fmla="*/ 1101311 w 3039547"/>
                <a:gd name="connsiteY14" fmla="*/ 576 h 1357838"/>
                <a:gd name="connsiteX15" fmla="*/ 1233391 w 3039547"/>
                <a:gd name="connsiteY15" fmla="*/ 447616 h 1357838"/>
                <a:gd name="connsiteX16" fmla="*/ 1020031 w 3039547"/>
                <a:gd name="connsiteY16" fmla="*/ 782896 h 1357838"/>
                <a:gd name="connsiteX17" fmla="*/ 308831 w 3039547"/>
                <a:gd name="connsiteY17" fmla="*/ 315536 h 1357838"/>
                <a:gd name="connsiteX0" fmla="*/ 308831 w 3039547"/>
                <a:gd name="connsiteY0" fmla="*/ 319926 h 1362228"/>
                <a:gd name="connsiteX1" fmla="*/ 420591 w 3039547"/>
                <a:gd name="connsiteY1" fmla="*/ 675526 h 1362228"/>
                <a:gd name="connsiteX2" fmla="*/ 4031 w 3039547"/>
                <a:gd name="connsiteY2" fmla="*/ 787286 h 1362228"/>
                <a:gd name="connsiteX3" fmla="*/ 715231 w 3039547"/>
                <a:gd name="connsiteY3" fmla="*/ 919366 h 1362228"/>
                <a:gd name="connsiteX4" fmla="*/ 796511 w 3039547"/>
                <a:gd name="connsiteY4" fmla="*/ 1315606 h 1362228"/>
                <a:gd name="connsiteX5" fmla="*/ 1223231 w 3039547"/>
                <a:gd name="connsiteY5" fmla="*/ 1132726 h 1362228"/>
                <a:gd name="connsiteX6" fmla="*/ 1934431 w 3039547"/>
                <a:gd name="connsiteY6" fmla="*/ 1356246 h 1362228"/>
                <a:gd name="connsiteX7" fmla="*/ 2909791 w 3039547"/>
                <a:gd name="connsiteY7" fmla="*/ 1274966 h 1362228"/>
                <a:gd name="connsiteX8" fmla="*/ 2930111 w 3039547"/>
                <a:gd name="connsiteY8" fmla="*/ 1031126 h 1362228"/>
                <a:gd name="connsiteX9" fmla="*/ 1995391 w 3039547"/>
                <a:gd name="connsiteY9" fmla="*/ 1153046 h 1362228"/>
                <a:gd name="connsiteX10" fmla="*/ 1649951 w 3039547"/>
                <a:gd name="connsiteY10" fmla="*/ 1031126 h 1362228"/>
                <a:gd name="connsiteX11" fmla="*/ 2117311 w 3039547"/>
                <a:gd name="connsiteY11" fmla="*/ 695846 h 1362228"/>
                <a:gd name="connsiteX12" fmla="*/ 1375631 w 3039547"/>
                <a:gd name="connsiteY12" fmla="*/ 909206 h 1362228"/>
                <a:gd name="connsiteX13" fmla="*/ 1487391 w 3039547"/>
                <a:gd name="connsiteY13" fmla="*/ 370726 h 1362228"/>
                <a:gd name="connsiteX14" fmla="*/ 1101311 w 3039547"/>
                <a:gd name="connsiteY14" fmla="*/ 4966 h 1362228"/>
                <a:gd name="connsiteX15" fmla="*/ 1233391 w 3039547"/>
                <a:gd name="connsiteY15" fmla="*/ 452006 h 1362228"/>
                <a:gd name="connsiteX16" fmla="*/ 1020031 w 3039547"/>
                <a:gd name="connsiteY16" fmla="*/ 787286 h 1362228"/>
                <a:gd name="connsiteX17" fmla="*/ 308831 w 3039547"/>
                <a:gd name="connsiteY17" fmla="*/ 319926 h 1362228"/>
                <a:gd name="connsiteX0" fmla="*/ 796511 w 3039547"/>
                <a:gd name="connsiteY0" fmla="*/ 1315606 h 1431827"/>
                <a:gd name="connsiteX1" fmla="*/ 1223231 w 3039547"/>
                <a:gd name="connsiteY1" fmla="*/ 1132726 h 1431827"/>
                <a:gd name="connsiteX2" fmla="*/ 1934431 w 3039547"/>
                <a:gd name="connsiteY2" fmla="*/ 1356246 h 1431827"/>
                <a:gd name="connsiteX3" fmla="*/ 2909791 w 3039547"/>
                <a:gd name="connsiteY3" fmla="*/ 1274966 h 1431827"/>
                <a:gd name="connsiteX4" fmla="*/ 2930111 w 3039547"/>
                <a:gd name="connsiteY4" fmla="*/ 1031126 h 1431827"/>
                <a:gd name="connsiteX5" fmla="*/ 1995391 w 3039547"/>
                <a:gd name="connsiteY5" fmla="*/ 1153046 h 1431827"/>
                <a:gd name="connsiteX6" fmla="*/ 1649951 w 3039547"/>
                <a:gd name="connsiteY6" fmla="*/ 1031126 h 1431827"/>
                <a:gd name="connsiteX7" fmla="*/ 2117311 w 3039547"/>
                <a:gd name="connsiteY7" fmla="*/ 695846 h 1431827"/>
                <a:gd name="connsiteX8" fmla="*/ 1375631 w 3039547"/>
                <a:gd name="connsiteY8" fmla="*/ 909206 h 1431827"/>
                <a:gd name="connsiteX9" fmla="*/ 1487391 w 3039547"/>
                <a:gd name="connsiteY9" fmla="*/ 370726 h 1431827"/>
                <a:gd name="connsiteX10" fmla="*/ 1101311 w 3039547"/>
                <a:gd name="connsiteY10" fmla="*/ 4966 h 1431827"/>
                <a:gd name="connsiteX11" fmla="*/ 1233391 w 3039547"/>
                <a:gd name="connsiteY11" fmla="*/ 452006 h 1431827"/>
                <a:gd name="connsiteX12" fmla="*/ 1020031 w 3039547"/>
                <a:gd name="connsiteY12" fmla="*/ 787286 h 1431827"/>
                <a:gd name="connsiteX13" fmla="*/ 308831 w 3039547"/>
                <a:gd name="connsiteY13" fmla="*/ 319926 h 1431827"/>
                <a:gd name="connsiteX14" fmla="*/ 420591 w 3039547"/>
                <a:gd name="connsiteY14" fmla="*/ 675526 h 1431827"/>
                <a:gd name="connsiteX15" fmla="*/ 4031 w 3039547"/>
                <a:gd name="connsiteY15" fmla="*/ 787286 h 1431827"/>
                <a:gd name="connsiteX16" fmla="*/ 715231 w 3039547"/>
                <a:gd name="connsiteY16" fmla="*/ 919366 h 1431827"/>
                <a:gd name="connsiteX17" fmla="*/ 896938 w 3039547"/>
                <a:gd name="connsiteY17" fmla="*/ 1431827 h 1431827"/>
                <a:gd name="connsiteX0" fmla="*/ 1002247 w 3039547"/>
                <a:gd name="connsiteY0" fmla="*/ 1400350 h 1431827"/>
                <a:gd name="connsiteX1" fmla="*/ 1223231 w 3039547"/>
                <a:gd name="connsiteY1" fmla="*/ 1132726 h 1431827"/>
                <a:gd name="connsiteX2" fmla="*/ 1934431 w 3039547"/>
                <a:gd name="connsiteY2" fmla="*/ 1356246 h 1431827"/>
                <a:gd name="connsiteX3" fmla="*/ 2909791 w 3039547"/>
                <a:gd name="connsiteY3" fmla="*/ 1274966 h 1431827"/>
                <a:gd name="connsiteX4" fmla="*/ 2930111 w 3039547"/>
                <a:gd name="connsiteY4" fmla="*/ 1031126 h 1431827"/>
                <a:gd name="connsiteX5" fmla="*/ 1995391 w 3039547"/>
                <a:gd name="connsiteY5" fmla="*/ 1153046 h 1431827"/>
                <a:gd name="connsiteX6" fmla="*/ 1649951 w 3039547"/>
                <a:gd name="connsiteY6" fmla="*/ 1031126 h 1431827"/>
                <a:gd name="connsiteX7" fmla="*/ 2117311 w 3039547"/>
                <a:gd name="connsiteY7" fmla="*/ 695846 h 1431827"/>
                <a:gd name="connsiteX8" fmla="*/ 1375631 w 3039547"/>
                <a:gd name="connsiteY8" fmla="*/ 909206 h 1431827"/>
                <a:gd name="connsiteX9" fmla="*/ 1487391 w 3039547"/>
                <a:gd name="connsiteY9" fmla="*/ 370726 h 1431827"/>
                <a:gd name="connsiteX10" fmla="*/ 1101311 w 3039547"/>
                <a:gd name="connsiteY10" fmla="*/ 4966 h 1431827"/>
                <a:gd name="connsiteX11" fmla="*/ 1233391 w 3039547"/>
                <a:gd name="connsiteY11" fmla="*/ 452006 h 1431827"/>
                <a:gd name="connsiteX12" fmla="*/ 1020031 w 3039547"/>
                <a:gd name="connsiteY12" fmla="*/ 787286 h 1431827"/>
                <a:gd name="connsiteX13" fmla="*/ 308831 w 3039547"/>
                <a:gd name="connsiteY13" fmla="*/ 319926 h 1431827"/>
                <a:gd name="connsiteX14" fmla="*/ 420591 w 3039547"/>
                <a:gd name="connsiteY14" fmla="*/ 675526 h 1431827"/>
                <a:gd name="connsiteX15" fmla="*/ 4031 w 3039547"/>
                <a:gd name="connsiteY15" fmla="*/ 787286 h 1431827"/>
                <a:gd name="connsiteX16" fmla="*/ 715231 w 3039547"/>
                <a:gd name="connsiteY16" fmla="*/ 919366 h 1431827"/>
                <a:gd name="connsiteX17" fmla="*/ 896938 w 3039547"/>
                <a:gd name="connsiteY17" fmla="*/ 1431827 h 1431827"/>
                <a:gd name="connsiteX0" fmla="*/ 1002247 w 3039547"/>
                <a:gd name="connsiteY0" fmla="*/ 1400350 h 1431827"/>
                <a:gd name="connsiteX1" fmla="*/ 1223231 w 3039547"/>
                <a:gd name="connsiteY1" fmla="*/ 1132726 h 1431827"/>
                <a:gd name="connsiteX2" fmla="*/ 1934431 w 3039547"/>
                <a:gd name="connsiteY2" fmla="*/ 1356246 h 1431827"/>
                <a:gd name="connsiteX3" fmla="*/ 2909791 w 3039547"/>
                <a:gd name="connsiteY3" fmla="*/ 1274966 h 1431827"/>
                <a:gd name="connsiteX4" fmla="*/ 2930111 w 3039547"/>
                <a:gd name="connsiteY4" fmla="*/ 1031126 h 1431827"/>
                <a:gd name="connsiteX5" fmla="*/ 1995391 w 3039547"/>
                <a:gd name="connsiteY5" fmla="*/ 1153046 h 1431827"/>
                <a:gd name="connsiteX6" fmla="*/ 1649951 w 3039547"/>
                <a:gd name="connsiteY6" fmla="*/ 1031126 h 1431827"/>
                <a:gd name="connsiteX7" fmla="*/ 2117311 w 3039547"/>
                <a:gd name="connsiteY7" fmla="*/ 695846 h 1431827"/>
                <a:gd name="connsiteX8" fmla="*/ 1375631 w 3039547"/>
                <a:gd name="connsiteY8" fmla="*/ 909206 h 1431827"/>
                <a:gd name="connsiteX9" fmla="*/ 1487391 w 3039547"/>
                <a:gd name="connsiteY9" fmla="*/ 370726 h 1431827"/>
                <a:gd name="connsiteX10" fmla="*/ 1101311 w 3039547"/>
                <a:gd name="connsiteY10" fmla="*/ 4966 h 1431827"/>
                <a:gd name="connsiteX11" fmla="*/ 1233391 w 3039547"/>
                <a:gd name="connsiteY11" fmla="*/ 452006 h 1431827"/>
                <a:gd name="connsiteX12" fmla="*/ 1020031 w 3039547"/>
                <a:gd name="connsiteY12" fmla="*/ 787286 h 1431827"/>
                <a:gd name="connsiteX13" fmla="*/ 308831 w 3039547"/>
                <a:gd name="connsiteY13" fmla="*/ 319926 h 1431827"/>
                <a:gd name="connsiteX14" fmla="*/ 420591 w 3039547"/>
                <a:gd name="connsiteY14" fmla="*/ 675526 h 1431827"/>
                <a:gd name="connsiteX15" fmla="*/ 4031 w 3039547"/>
                <a:gd name="connsiteY15" fmla="*/ 787286 h 1431827"/>
                <a:gd name="connsiteX16" fmla="*/ 715231 w 3039547"/>
                <a:gd name="connsiteY16" fmla="*/ 919366 h 1431827"/>
                <a:gd name="connsiteX17" fmla="*/ 896938 w 3039547"/>
                <a:gd name="connsiteY17" fmla="*/ 1431827 h 1431827"/>
                <a:gd name="connsiteX0" fmla="*/ 1002247 w 3039547"/>
                <a:gd name="connsiteY0" fmla="*/ 1400350 h 1400350"/>
                <a:gd name="connsiteX1" fmla="*/ 1223231 w 3039547"/>
                <a:gd name="connsiteY1" fmla="*/ 1132726 h 1400350"/>
                <a:gd name="connsiteX2" fmla="*/ 1934431 w 3039547"/>
                <a:gd name="connsiteY2" fmla="*/ 1356246 h 1400350"/>
                <a:gd name="connsiteX3" fmla="*/ 2909791 w 3039547"/>
                <a:gd name="connsiteY3" fmla="*/ 1274966 h 1400350"/>
                <a:gd name="connsiteX4" fmla="*/ 2930111 w 3039547"/>
                <a:gd name="connsiteY4" fmla="*/ 1031126 h 1400350"/>
                <a:gd name="connsiteX5" fmla="*/ 1995391 w 3039547"/>
                <a:gd name="connsiteY5" fmla="*/ 1153046 h 1400350"/>
                <a:gd name="connsiteX6" fmla="*/ 1649951 w 3039547"/>
                <a:gd name="connsiteY6" fmla="*/ 1031126 h 1400350"/>
                <a:gd name="connsiteX7" fmla="*/ 2117311 w 3039547"/>
                <a:gd name="connsiteY7" fmla="*/ 695846 h 1400350"/>
                <a:gd name="connsiteX8" fmla="*/ 1375631 w 3039547"/>
                <a:gd name="connsiteY8" fmla="*/ 909206 h 1400350"/>
                <a:gd name="connsiteX9" fmla="*/ 1487391 w 3039547"/>
                <a:gd name="connsiteY9" fmla="*/ 370726 h 1400350"/>
                <a:gd name="connsiteX10" fmla="*/ 1101311 w 3039547"/>
                <a:gd name="connsiteY10" fmla="*/ 4966 h 1400350"/>
                <a:gd name="connsiteX11" fmla="*/ 1233391 w 3039547"/>
                <a:gd name="connsiteY11" fmla="*/ 452006 h 1400350"/>
                <a:gd name="connsiteX12" fmla="*/ 1020031 w 3039547"/>
                <a:gd name="connsiteY12" fmla="*/ 787286 h 1400350"/>
                <a:gd name="connsiteX13" fmla="*/ 308831 w 3039547"/>
                <a:gd name="connsiteY13" fmla="*/ 319926 h 1400350"/>
                <a:gd name="connsiteX14" fmla="*/ 420591 w 3039547"/>
                <a:gd name="connsiteY14" fmla="*/ 675526 h 1400350"/>
                <a:gd name="connsiteX15" fmla="*/ 4031 w 3039547"/>
                <a:gd name="connsiteY15" fmla="*/ 787286 h 1400350"/>
                <a:gd name="connsiteX16" fmla="*/ 715231 w 3039547"/>
                <a:gd name="connsiteY16" fmla="*/ 919366 h 1400350"/>
                <a:gd name="connsiteX17" fmla="*/ 813249 w 3039547"/>
                <a:gd name="connsiteY17" fmla="*/ 1347082 h 1400350"/>
                <a:gd name="connsiteX0" fmla="*/ 1002247 w 3039547"/>
                <a:gd name="connsiteY0" fmla="*/ 1400350 h 1400350"/>
                <a:gd name="connsiteX1" fmla="*/ 1223231 w 3039547"/>
                <a:gd name="connsiteY1" fmla="*/ 1132726 h 1400350"/>
                <a:gd name="connsiteX2" fmla="*/ 1934431 w 3039547"/>
                <a:gd name="connsiteY2" fmla="*/ 1356246 h 1400350"/>
                <a:gd name="connsiteX3" fmla="*/ 2909791 w 3039547"/>
                <a:gd name="connsiteY3" fmla="*/ 1274966 h 1400350"/>
                <a:gd name="connsiteX4" fmla="*/ 2930111 w 3039547"/>
                <a:gd name="connsiteY4" fmla="*/ 1031126 h 1400350"/>
                <a:gd name="connsiteX5" fmla="*/ 1995391 w 3039547"/>
                <a:gd name="connsiteY5" fmla="*/ 1153046 h 1400350"/>
                <a:gd name="connsiteX6" fmla="*/ 1649951 w 3039547"/>
                <a:gd name="connsiteY6" fmla="*/ 1031126 h 1400350"/>
                <a:gd name="connsiteX7" fmla="*/ 2117311 w 3039547"/>
                <a:gd name="connsiteY7" fmla="*/ 695846 h 1400350"/>
                <a:gd name="connsiteX8" fmla="*/ 1375631 w 3039547"/>
                <a:gd name="connsiteY8" fmla="*/ 909206 h 1400350"/>
                <a:gd name="connsiteX9" fmla="*/ 1487391 w 3039547"/>
                <a:gd name="connsiteY9" fmla="*/ 370726 h 1400350"/>
                <a:gd name="connsiteX10" fmla="*/ 1101311 w 3039547"/>
                <a:gd name="connsiteY10" fmla="*/ 4966 h 1400350"/>
                <a:gd name="connsiteX11" fmla="*/ 1233391 w 3039547"/>
                <a:gd name="connsiteY11" fmla="*/ 452006 h 1400350"/>
                <a:gd name="connsiteX12" fmla="*/ 1020031 w 3039547"/>
                <a:gd name="connsiteY12" fmla="*/ 787286 h 1400350"/>
                <a:gd name="connsiteX13" fmla="*/ 308831 w 3039547"/>
                <a:gd name="connsiteY13" fmla="*/ 319926 h 1400350"/>
                <a:gd name="connsiteX14" fmla="*/ 420591 w 3039547"/>
                <a:gd name="connsiteY14" fmla="*/ 675526 h 1400350"/>
                <a:gd name="connsiteX15" fmla="*/ 4031 w 3039547"/>
                <a:gd name="connsiteY15" fmla="*/ 787286 h 1400350"/>
                <a:gd name="connsiteX16" fmla="*/ 715231 w 3039547"/>
                <a:gd name="connsiteY16" fmla="*/ 919366 h 1400350"/>
                <a:gd name="connsiteX17" fmla="*/ 813249 w 3039547"/>
                <a:gd name="connsiteY17" fmla="*/ 1347082 h 1400350"/>
                <a:gd name="connsiteX0" fmla="*/ 1002247 w 3039547"/>
                <a:gd name="connsiteY0" fmla="*/ 1400350 h 1407614"/>
                <a:gd name="connsiteX1" fmla="*/ 1223231 w 3039547"/>
                <a:gd name="connsiteY1" fmla="*/ 1132726 h 1407614"/>
                <a:gd name="connsiteX2" fmla="*/ 1934431 w 3039547"/>
                <a:gd name="connsiteY2" fmla="*/ 1356246 h 1407614"/>
                <a:gd name="connsiteX3" fmla="*/ 2909791 w 3039547"/>
                <a:gd name="connsiteY3" fmla="*/ 1274966 h 1407614"/>
                <a:gd name="connsiteX4" fmla="*/ 2930111 w 3039547"/>
                <a:gd name="connsiteY4" fmla="*/ 1031126 h 1407614"/>
                <a:gd name="connsiteX5" fmla="*/ 1995391 w 3039547"/>
                <a:gd name="connsiteY5" fmla="*/ 1153046 h 1407614"/>
                <a:gd name="connsiteX6" fmla="*/ 1649951 w 3039547"/>
                <a:gd name="connsiteY6" fmla="*/ 1031126 h 1407614"/>
                <a:gd name="connsiteX7" fmla="*/ 2117311 w 3039547"/>
                <a:gd name="connsiteY7" fmla="*/ 695846 h 1407614"/>
                <a:gd name="connsiteX8" fmla="*/ 1375631 w 3039547"/>
                <a:gd name="connsiteY8" fmla="*/ 909206 h 1407614"/>
                <a:gd name="connsiteX9" fmla="*/ 1487391 w 3039547"/>
                <a:gd name="connsiteY9" fmla="*/ 370726 h 1407614"/>
                <a:gd name="connsiteX10" fmla="*/ 1101311 w 3039547"/>
                <a:gd name="connsiteY10" fmla="*/ 4966 h 1407614"/>
                <a:gd name="connsiteX11" fmla="*/ 1233391 w 3039547"/>
                <a:gd name="connsiteY11" fmla="*/ 452006 h 1407614"/>
                <a:gd name="connsiteX12" fmla="*/ 1020031 w 3039547"/>
                <a:gd name="connsiteY12" fmla="*/ 787286 h 1407614"/>
                <a:gd name="connsiteX13" fmla="*/ 308831 w 3039547"/>
                <a:gd name="connsiteY13" fmla="*/ 319926 h 1407614"/>
                <a:gd name="connsiteX14" fmla="*/ 420591 w 3039547"/>
                <a:gd name="connsiteY14" fmla="*/ 675526 h 1407614"/>
                <a:gd name="connsiteX15" fmla="*/ 4031 w 3039547"/>
                <a:gd name="connsiteY15" fmla="*/ 787286 h 1407614"/>
                <a:gd name="connsiteX16" fmla="*/ 715231 w 3039547"/>
                <a:gd name="connsiteY16" fmla="*/ 919366 h 1407614"/>
                <a:gd name="connsiteX17" fmla="*/ 813249 w 3039547"/>
                <a:gd name="connsiteY17" fmla="*/ 1407614 h 1407614"/>
                <a:gd name="connsiteX0" fmla="*/ 1002247 w 3039547"/>
                <a:gd name="connsiteY0" fmla="*/ 1400350 h 1400350"/>
                <a:gd name="connsiteX1" fmla="*/ 1223231 w 3039547"/>
                <a:gd name="connsiteY1" fmla="*/ 1132726 h 1400350"/>
                <a:gd name="connsiteX2" fmla="*/ 1934431 w 3039547"/>
                <a:gd name="connsiteY2" fmla="*/ 1356246 h 1400350"/>
                <a:gd name="connsiteX3" fmla="*/ 2909791 w 3039547"/>
                <a:gd name="connsiteY3" fmla="*/ 1274966 h 1400350"/>
                <a:gd name="connsiteX4" fmla="*/ 2930111 w 3039547"/>
                <a:gd name="connsiteY4" fmla="*/ 1031126 h 1400350"/>
                <a:gd name="connsiteX5" fmla="*/ 1995391 w 3039547"/>
                <a:gd name="connsiteY5" fmla="*/ 1153046 h 1400350"/>
                <a:gd name="connsiteX6" fmla="*/ 1649951 w 3039547"/>
                <a:gd name="connsiteY6" fmla="*/ 1031126 h 1400350"/>
                <a:gd name="connsiteX7" fmla="*/ 2117311 w 3039547"/>
                <a:gd name="connsiteY7" fmla="*/ 695846 h 1400350"/>
                <a:gd name="connsiteX8" fmla="*/ 1375631 w 3039547"/>
                <a:gd name="connsiteY8" fmla="*/ 909206 h 1400350"/>
                <a:gd name="connsiteX9" fmla="*/ 1487391 w 3039547"/>
                <a:gd name="connsiteY9" fmla="*/ 370726 h 1400350"/>
                <a:gd name="connsiteX10" fmla="*/ 1101311 w 3039547"/>
                <a:gd name="connsiteY10" fmla="*/ 4966 h 1400350"/>
                <a:gd name="connsiteX11" fmla="*/ 1233391 w 3039547"/>
                <a:gd name="connsiteY11" fmla="*/ 452006 h 1400350"/>
                <a:gd name="connsiteX12" fmla="*/ 1020031 w 3039547"/>
                <a:gd name="connsiteY12" fmla="*/ 787286 h 1400350"/>
                <a:gd name="connsiteX13" fmla="*/ 308831 w 3039547"/>
                <a:gd name="connsiteY13" fmla="*/ 319926 h 1400350"/>
                <a:gd name="connsiteX14" fmla="*/ 420591 w 3039547"/>
                <a:gd name="connsiteY14" fmla="*/ 675526 h 1400350"/>
                <a:gd name="connsiteX15" fmla="*/ 4031 w 3039547"/>
                <a:gd name="connsiteY15" fmla="*/ 787286 h 1400350"/>
                <a:gd name="connsiteX16" fmla="*/ 715231 w 3039547"/>
                <a:gd name="connsiteY16" fmla="*/ 919366 h 1400350"/>
                <a:gd name="connsiteX17" fmla="*/ 813249 w 3039547"/>
                <a:gd name="connsiteY17" fmla="*/ 1391472 h 1400350"/>
                <a:gd name="connsiteX0" fmla="*/ 1002247 w 3039547"/>
                <a:gd name="connsiteY0" fmla="*/ 1400350 h 1400350"/>
                <a:gd name="connsiteX1" fmla="*/ 1223231 w 3039547"/>
                <a:gd name="connsiteY1" fmla="*/ 1132726 h 1400350"/>
                <a:gd name="connsiteX2" fmla="*/ 1934431 w 3039547"/>
                <a:gd name="connsiteY2" fmla="*/ 1356246 h 1400350"/>
                <a:gd name="connsiteX3" fmla="*/ 2909791 w 3039547"/>
                <a:gd name="connsiteY3" fmla="*/ 1274966 h 1400350"/>
                <a:gd name="connsiteX4" fmla="*/ 2930111 w 3039547"/>
                <a:gd name="connsiteY4" fmla="*/ 1031126 h 1400350"/>
                <a:gd name="connsiteX5" fmla="*/ 1995391 w 3039547"/>
                <a:gd name="connsiteY5" fmla="*/ 1153046 h 1400350"/>
                <a:gd name="connsiteX6" fmla="*/ 1649951 w 3039547"/>
                <a:gd name="connsiteY6" fmla="*/ 1031126 h 1400350"/>
                <a:gd name="connsiteX7" fmla="*/ 2117311 w 3039547"/>
                <a:gd name="connsiteY7" fmla="*/ 695846 h 1400350"/>
                <a:gd name="connsiteX8" fmla="*/ 1375631 w 3039547"/>
                <a:gd name="connsiteY8" fmla="*/ 909206 h 1400350"/>
                <a:gd name="connsiteX9" fmla="*/ 1487391 w 3039547"/>
                <a:gd name="connsiteY9" fmla="*/ 370726 h 1400350"/>
                <a:gd name="connsiteX10" fmla="*/ 1101311 w 3039547"/>
                <a:gd name="connsiteY10" fmla="*/ 4966 h 1400350"/>
                <a:gd name="connsiteX11" fmla="*/ 1233391 w 3039547"/>
                <a:gd name="connsiteY11" fmla="*/ 452006 h 1400350"/>
                <a:gd name="connsiteX12" fmla="*/ 1020031 w 3039547"/>
                <a:gd name="connsiteY12" fmla="*/ 787286 h 1400350"/>
                <a:gd name="connsiteX13" fmla="*/ 308831 w 3039547"/>
                <a:gd name="connsiteY13" fmla="*/ 319926 h 1400350"/>
                <a:gd name="connsiteX14" fmla="*/ 420591 w 3039547"/>
                <a:gd name="connsiteY14" fmla="*/ 675526 h 1400350"/>
                <a:gd name="connsiteX15" fmla="*/ 4031 w 3039547"/>
                <a:gd name="connsiteY15" fmla="*/ 787286 h 1400350"/>
                <a:gd name="connsiteX16" fmla="*/ 715231 w 3039547"/>
                <a:gd name="connsiteY16" fmla="*/ 919366 h 1400350"/>
                <a:gd name="connsiteX17" fmla="*/ 813249 w 3039547"/>
                <a:gd name="connsiteY17" fmla="*/ 1391472 h 1400350"/>
                <a:gd name="connsiteX0" fmla="*/ 1002247 w 3039547"/>
                <a:gd name="connsiteY0" fmla="*/ 1400350 h 1400350"/>
                <a:gd name="connsiteX1" fmla="*/ 1223231 w 3039547"/>
                <a:gd name="connsiteY1" fmla="*/ 1132726 h 1400350"/>
                <a:gd name="connsiteX2" fmla="*/ 1934431 w 3039547"/>
                <a:gd name="connsiteY2" fmla="*/ 1356246 h 1400350"/>
                <a:gd name="connsiteX3" fmla="*/ 2909791 w 3039547"/>
                <a:gd name="connsiteY3" fmla="*/ 1274966 h 1400350"/>
                <a:gd name="connsiteX4" fmla="*/ 2930111 w 3039547"/>
                <a:gd name="connsiteY4" fmla="*/ 1031126 h 1400350"/>
                <a:gd name="connsiteX5" fmla="*/ 1995391 w 3039547"/>
                <a:gd name="connsiteY5" fmla="*/ 1153046 h 1400350"/>
                <a:gd name="connsiteX6" fmla="*/ 1649951 w 3039547"/>
                <a:gd name="connsiteY6" fmla="*/ 1031126 h 1400350"/>
                <a:gd name="connsiteX7" fmla="*/ 2117311 w 3039547"/>
                <a:gd name="connsiteY7" fmla="*/ 695846 h 1400350"/>
                <a:gd name="connsiteX8" fmla="*/ 1375631 w 3039547"/>
                <a:gd name="connsiteY8" fmla="*/ 909206 h 1400350"/>
                <a:gd name="connsiteX9" fmla="*/ 1487391 w 3039547"/>
                <a:gd name="connsiteY9" fmla="*/ 370726 h 1400350"/>
                <a:gd name="connsiteX10" fmla="*/ 1101311 w 3039547"/>
                <a:gd name="connsiteY10" fmla="*/ 4966 h 1400350"/>
                <a:gd name="connsiteX11" fmla="*/ 1233391 w 3039547"/>
                <a:gd name="connsiteY11" fmla="*/ 452006 h 1400350"/>
                <a:gd name="connsiteX12" fmla="*/ 1020031 w 3039547"/>
                <a:gd name="connsiteY12" fmla="*/ 787286 h 1400350"/>
                <a:gd name="connsiteX13" fmla="*/ 308831 w 3039547"/>
                <a:gd name="connsiteY13" fmla="*/ 319926 h 1400350"/>
                <a:gd name="connsiteX14" fmla="*/ 420591 w 3039547"/>
                <a:gd name="connsiteY14" fmla="*/ 675526 h 1400350"/>
                <a:gd name="connsiteX15" fmla="*/ 4031 w 3039547"/>
                <a:gd name="connsiteY15" fmla="*/ 787286 h 1400350"/>
                <a:gd name="connsiteX16" fmla="*/ 715231 w 3039547"/>
                <a:gd name="connsiteY16" fmla="*/ 919366 h 1400350"/>
                <a:gd name="connsiteX17" fmla="*/ 813249 w 3039547"/>
                <a:gd name="connsiteY17" fmla="*/ 1391472 h 1400350"/>
                <a:gd name="connsiteX0" fmla="*/ 1002247 w 3039547"/>
                <a:gd name="connsiteY0" fmla="*/ 1400350 h 1400350"/>
                <a:gd name="connsiteX1" fmla="*/ 1223231 w 3039547"/>
                <a:gd name="connsiteY1" fmla="*/ 1132726 h 1400350"/>
                <a:gd name="connsiteX2" fmla="*/ 1934431 w 3039547"/>
                <a:gd name="connsiteY2" fmla="*/ 1356246 h 1400350"/>
                <a:gd name="connsiteX3" fmla="*/ 2909791 w 3039547"/>
                <a:gd name="connsiteY3" fmla="*/ 1274966 h 1400350"/>
                <a:gd name="connsiteX4" fmla="*/ 2930111 w 3039547"/>
                <a:gd name="connsiteY4" fmla="*/ 1031126 h 1400350"/>
                <a:gd name="connsiteX5" fmla="*/ 1995391 w 3039547"/>
                <a:gd name="connsiteY5" fmla="*/ 1153046 h 1400350"/>
                <a:gd name="connsiteX6" fmla="*/ 1649951 w 3039547"/>
                <a:gd name="connsiteY6" fmla="*/ 1031126 h 1400350"/>
                <a:gd name="connsiteX7" fmla="*/ 2117311 w 3039547"/>
                <a:gd name="connsiteY7" fmla="*/ 695846 h 1400350"/>
                <a:gd name="connsiteX8" fmla="*/ 1375631 w 3039547"/>
                <a:gd name="connsiteY8" fmla="*/ 909206 h 1400350"/>
                <a:gd name="connsiteX9" fmla="*/ 1487391 w 3039547"/>
                <a:gd name="connsiteY9" fmla="*/ 370726 h 1400350"/>
                <a:gd name="connsiteX10" fmla="*/ 1101311 w 3039547"/>
                <a:gd name="connsiteY10" fmla="*/ 4966 h 1400350"/>
                <a:gd name="connsiteX11" fmla="*/ 1233391 w 3039547"/>
                <a:gd name="connsiteY11" fmla="*/ 452006 h 1400350"/>
                <a:gd name="connsiteX12" fmla="*/ 1020031 w 3039547"/>
                <a:gd name="connsiteY12" fmla="*/ 787286 h 1400350"/>
                <a:gd name="connsiteX13" fmla="*/ 308831 w 3039547"/>
                <a:gd name="connsiteY13" fmla="*/ 319926 h 1400350"/>
                <a:gd name="connsiteX14" fmla="*/ 420591 w 3039547"/>
                <a:gd name="connsiteY14" fmla="*/ 675526 h 1400350"/>
                <a:gd name="connsiteX15" fmla="*/ 4031 w 3039547"/>
                <a:gd name="connsiteY15" fmla="*/ 787286 h 1400350"/>
                <a:gd name="connsiteX16" fmla="*/ 715231 w 3039547"/>
                <a:gd name="connsiteY16" fmla="*/ 919366 h 1400350"/>
                <a:gd name="connsiteX17" fmla="*/ 813249 w 3039547"/>
                <a:gd name="connsiteY17" fmla="*/ 1391472 h 1400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39547" h="1400350">
                  <a:moveTo>
                    <a:pt x="1002247" y="1400350"/>
                  </a:moveTo>
                  <a:cubicBezTo>
                    <a:pt x="1086914" y="1335023"/>
                    <a:pt x="1067867" y="1140077"/>
                    <a:pt x="1223231" y="1132726"/>
                  </a:cubicBezTo>
                  <a:cubicBezTo>
                    <a:pt x="1378595" y="1125375"/>
                    <a:pt x="1653338" y="1332539"/>
                    <a:pt x="1934431" y="1356246"/>
                  </a:cubicBezTo>
                  <a:cubicBezTo>
                    <a:pt x="2215524" y="1379953"/>
                    <a:pt x="2743844" y="1329153"/>
                    <a:pt x="2909791" y="1274966"/>
                  </a:cubicBezTo>
                  <a:cubicBezTo>
                    <a:pt x="3075738" y="1220779"/>
                    <a:pt x="3082511" y="1051446"/>
                    <a:pt x="2930111" y="1031126"/>
                  </a:cubicBezTo>
                  <a:cubicBezTo>
                    <a:pt x="2777711" y="1010806"/>
                    <a:pt x="2208751" y="1153046"/>
                    <a:pt x="1995391" y="1153046"/>
                  </a:cubicBezTo>
                  <a:cubicBezTo>
                    <a:pt x="1782031" y="1153046"/>
                    <a:pt x="1629631" y="1107326"/>
                    <a:pt x="1649951" y="1031126"/>
                  </a:cubicBezTo>
                  <a:cubicBezTo>
                    <a:pt x="1670271" y="954926"/>
                    <a:pt x="2386551" y="807606"/>
                    <a:pt x="2117311" y="695846"/>
                  </a:cubicBezTo>
                  <a:cubicBezTo>
                    <a:pt x="1848071" y="584086"/>
                    <a:pt x="1480618" y="963393"/>
                    <a:pt x="1375631" y="909206"/>
                  </a:cubicBezTo>
                  <a:cubicBezTo>
                    <a:pt x="1270644" y="855019"/>
                    <a:pt x="1533111" y="521433"/>
                    <a:pt x="1487391" y="370726"/>
                  </a:cubicBezTo>
                  <a:cubicBezTo>
                    <a:pt x="1441671" y="220019"/>
                    <a:pt x="1296044" y="-39061"/>
                    <a:pt x="1101311" y="4966"/>
                  </a:cubicBezTo>
                  <a:cubicBezTo>
                    <a:pt x="906578" y="48993"/>
                    <a:pt x="1219330" y="349250"/>
                    <a:pt x="1233391" y="452006"/>
                  </a:cubicBezTo>
                  <a:cubicBezTo>
                    <a:pt x="1261401" y="554762"/>
                    <a:pt x="1174124" y="809299"/>
                    <a:pt x="1020031" y="787286"/>
                  </a:cubicBezTo>
                  <a:cubicBezTo>
                    <a:pt x="865938" y="765273"/>
                    <a:pt x="510338" y="297913"/>
                    <a:pt x="308831" y="319926"/>
                  </a:cubicBezTo>
                  <a:cubicBezTo>
                    <a:pt x="107324" y="341939"/>
                    <a:pt x="471391" y="597633"/>
                    <a:pt x="420591" y="675526"/>
                  </a:cubicBezTo>
                  <a:cubicBezTo>
                    <a:pt x="369791" y="753419"/>
                    <a:pt x="-45076" y="594246"/>
                    <a:pt x="4031" y="787286"/>
                  </a:cubicBezTo>
                  <a:cubicBezTo>
                    <a:pt x="53138" y="980326"/>
                    <a:pt x="580361" y="818668"/>
                    <a:pt x="715231" y="919366"/>
                  </a:cubicBezTo>
                  <a:cubicBezTo>
                    <a:pt x="850101" y="1020064"/>
                    <a:pt x="875735" y="1171088"/>
                    <a:pt x="813249" y="1391472"/>
                  </a:cubicBezTo>
                </a:path>
              </a:pathLst>
            </a:custGeom>
            <a:solidFill>
              <a:srgbClr val="E18D85"/>
            </a:solidFill>
            <a:ln w="19050" cmpd="sng">
              <a:solidFill>
                <a:schemeClr val="tx1">
                  <a:lumMod val="50000"/>
                  <a:lumOff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7" name="TextBox 136"/>
            <p:cNvSpPr txBox="1"/>
            <p:nvPr/>
          </p:nvSpPr>
          <p:spPr>
            <a:xfrm>
              <a:off x="850028" y="4543432"/>
              <a:ext cx="434071" cy="307777"/>
            </a:xfrm>
            <a:prstGeom prst="rect">
              <a:avLst/>
            </a:prstGeom>
            <a:noFill/>
          </p:spPr>
          <p:txBody>
            <a:bodyPr wrap="none" rtlCol="0">
              <a:spAutoFit/>
            </a:bodyPr>
            <a:lstStyle/>
            <a:p>
              <a:pPr algn="l"/>
              <a:r>
                <a:rPr lang="en-US" sz="1400" b="1" dirty="0" smtClean="0"/>
                <a:t>ER</a:t>
              </a:r>
              <a:endParaRPr lang="en-US" sz="1400" b="1" dirty="0"/>
            </a:p>
          </p:txBody>
        </p:sp>
        <p:sp>
          <p:nvSpPr>
            <p:cNvPr id="138" name="TextBox 137"/>
            <p:cNvSpPr txBox="1"/>
            <p:nvPr/>
          </p:nvSpPr>
          <p:spPr>
            <a:xfrm>
              <a:off x="576350" y="3640746"/>
              <a:ext cx="1197764" cy="307777"/>
            </a:xfrm>
            <a:prstGeom prst="rect">
              <a:avLst/>
            </a:prstGeom>
            <a:noFill/>
          </p:spPr>
          <p:txBody>
            <a:bodyPr wrap="none" rtlCol="0">
              <a:spAutoFit/>
            </a:bodyPr>
            <a:lstStyle/>
            <a:p>
              <a:pPr algn="l"/>
              <a:r>
                <a:rPr lang="en-US" sz="1400" b="1" dirty="0" smtClean="0"/>
                <a:t>peroxisome</a:t>
              </a:r>
              <a:endParaRPr lang="en-US" sz="1400" b="1" dirty="0"/>
            </a:p>
          </p:txBody>
        </p:sp>
        <p:sp>
          <p:nvSpPr>
            <p:cNvPr id="139" name="TextBox 138"/>
            <p:cNvSpPr txBox="1"/>
            <p:nvPr/>
          </p:nvSpPr>
          <p:spPr>
            <a:xfrm>
              <a:off x="2820416" y="4335740"/>
              <a:ext cx="643413" cy="307777"/>
            </a:xfrm>
            <a:prstGeom prst="rect">
              <a:avLst/>
            </a:prstGeom>
            <a:noFill/>
          </p:spPr>
          <p:txBody>
            <a:bodyPr wrap="none" rtlCol="0">
              <a:spAutoFit/>
            </a:bodyPr>
            <a:lstStyle/>
            <a:p>
              <a:pPr algn="l"/>
              <a:r>
                <a:rPr lang="en-US" sz="1400" b="1" dirty="0" smtClean="0"/>
                <a:t>Golgi</a:t>
              </a:r>
              <a:endParaRPr lang="en-US" sz="1400" b="1" dirty="0"/>
            </a:p>
          </p:txBody>
        </p:sp>
        <p:sp>
          <p:nvSpPr>
            <p:cNvPr id="143" name="TextBox 142"/>
            <p:cNvSpPr txBox="1"/>
            <p:nvPr/>
          </p:nvSpPr>
          <p:spPr>
            <a:xfrm>
              <a:off x="3434708" y="1731953"/>
              <a:ext cx="453970" cy="307777"/>
            </a:xfrm>
            <a:prstGeom prst="rect">
              <a:avLst/>
            </a:prstGeom>
            <a:noFill/>
          </p:spPr>
          <p:txBody>
            <a:bodyPr wrap="none" rtlCol="0">
              <a:spAutoFit/>
            </a:bodyPr>
            <a:lstStyle/>
            <a:p>
              <a:pPr algn="l"/>
              <a:r>
                <a:rPr lang="en-US" sz="1400" b="1" dirty="0" smtClean="0"/>
                <a:t>PM</a:t>
              </a:r>
              <a:endParaRPr lang="en-US" sz="1400" b="1" dirty="0"/>
            </a:p>
          </p:txBody>
        </p:sp>
      </p:grpSp>
      <p:sp>
        <p:nvSpPr>
          <p:cNvPr id="141" name="Rectangle 140"/>
          <p:cNvSpPr/>
          <p:nvPr/>
        </p:nvSpPr>
        <p:spPr bwMode="auto">
          <a:xfrm flipH="1">
            <a:off x="0" y="1256558"/>
            <a:ext cx="804238" cy="4331442"/>
          </a:xfrm>
          <a:prstGeom prst="rect">
            <a:avLst/>
          </a:prstGeom>
          <a:solidFill>
            <a:srgbClr val="A0FFF9"/>
          </a:solidFill>
          <a:ln w="9525" cap="flat" cmpd="sng" algn="ctr">
            <a:noFill/>
            <a:prstDash val="sysDash"/>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142" name="Text Box 23"/>
          <p:cNvSpPr txBox="1">
            <a:spLocks noChangeArrowheads="1"/>
          </p:cNvSpPr>
          <p:nvPr/>
        </p:nvSpPr>
        <p:spPr bwMode="auto">
          <a:xfrm flipH="1">
            <a:off x="0" y="2768756"/>
            <a:ext cx="795051" cy="461665"/>
          </a:xfrm>
          <a:prstGeom prst="rect">
            <a:avLst/>
          </a:prstGeom>
          <a:noFill/>
          <a:ln w="9525">
            <a:noFill/>
            <a:miter lim="800000"/>
            <a:headEnd/>
            <a:tailEnd/>
          </a:ln>
        </p:spPr>
        <p:txBody>
          <a:bodyPr wrap="square">
            <a:spAutoFit/>
          </a:bodyPr>
          <a:lstStyle/>
          <a:p>
            <a:r>
              <a:rPr lang="en-US" sz="1200" b="1" dirty="0" smtClean="0">
                <a:solidFill>
                  <a:srgbClr val="808080"/>
                </a:solidFill>
                <a:latin typeface="Helvetica"/>
                <a:cs typeface="Helvetica"/>
              </a:rPr>
              <a:t>outside of cell</a:t>
            </a:r>
            <a:endParaRPr lang="en-US" sz="1200" b="1" dirty="0">
              <a:solidFill>
                <a:srgbClr val="808080"/>
              </a:solidFill>
              <a:latin typeface="Helvetica"/>
              <a:cs typeface="Helvetica"/>
            </a:endParaRPr>
          </a:p>
        </p:txBody>
      </p:sp>
      <p:cxnSp>
        <p:nvCxnSpPr>
          <p:cNvPr id="14" name="Straight Connector 13"/>
          <p:cNvCxnSpPr/>
          <p:nvPr/>
        </p:nvCxnSpPr>
        <p:spPr>
          <a:xfrm>
            <a:off x="802640" y="1249680"/>
            <a:ext cx="0" cy="4338320"/>
          </a:xfrm>
          <a:prstGeom prst="line">
            <a:avLst/>
          </a:prstGeom>
          <a:ln w="28575" cmpd="sng">
            <a:solidFill>
              <a:srgbClr val="7F7F7F"/>
            </a:solidFill>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4467460" y="1451503"/>
            <a:ext cx="4491637" cy="2308324"/>
          </a:xfrm>
          <a:prstGeom prst="rect">
            <a:avLst/>
          </a:prstGeom>
          <a:noFill/>
        </p:spPr>
        <p:txBody>
          <a:bodyPr wrap="square" rtlCol="0">
            <a:spAutoFit/>
          </a:bodyPr>
          <a:lstStyle/>
          <a:p>
            <a:pPr marL="265113" indent="-265113" algn="l"/>
            <a:r>
              <a:rPr lang="en-US" sz="1600" b="1" u="sng" dirty="0" smtClean="0"/>
              <a:t>Unlike other organelles: </a:t>
            </a:r>
          </a:p>
          <a:p>
            <a:pPr marL="265113" indent="-265113" algn="l"/>
            <a:endParaRPr lang="en-US" sz="1600" dirty="0" smtClean="0"/>
          </a:p>
          <a:p>
            <a:pPr marL="342900" indent="-342900" algn="l">
              <a:buFont typeface="+mj-lt"/>
              <a:buAutoNum type="arabicPeriod"/>
            </a:pPr>
            <a:r>
              <a:rPr lang="en-US" sz="1600" dirty="0" smtClean="0"/>
              <a:t>Mitochondria are surrounded by TWO biological membranes.</a:t>
            </a:r>
          </a:p>
          <a:p>
            <a:pPr marL="342900" indent="-342900" algn="l">
              <a:buFont typeface="+mj-lt"/>
              <a:buAutoNum type="arabicPeriod"/>
            </a:pPr>
            <a:endParaRPr lang="en-US" sz="1600" dirty="0"/>
          </a:p>
          <a:p>
            <a:pPr marL="342900" indent="-342900" algn="l">
              <a:buFont typeface="+mj-lt"/>
              <a:buAutoNum type="arabicPeriod"/>
            </a:pPr>
            <a:r>
              <a:rPr lang="en-US" sz="1600" dirty="0" smtClean="0"/>
              <a:t>Mitochondria contain a circular DNA molecule.</a:t>
            </a:r>
          </a:p>
          <a:p>
            <a:pPr marL="342900" indent="-342900" algn="l">
              <a:buFont typeface="+mj-lt"/>
              <a:buAutoNum type="arabicPeriod"/>
            </a:pPr>
            <a:endParaRPr lang="en-US" sz="1600" dirty="0"/>
          </a:p>
          <a:p>
            <a:pPr marL="342900" indent="-342900" algn="l">
              <a:buFont typeface="+mj-lt"/>
              <a:buAutoNum type="arabicPeriod"/>
            </a:pPr>
            <a:r>
              <a:rPr lang="en-US" sz="1600" dirty="0" smtClean="0"/>
              <a:t>Mitochondria have ribosomes.</a:t>
            </a:r>
            <a:endParaRPr lang="en-US" sz="1600" dirty="0"/>
          </a:p>
        </p:txBody>
      </p:sp>
    </p:spTree>
    <p:extLst>
      <p:ext uri="{BB962C8B-B14F-4D97-AF65-F5344CB8AC3E}">
        <p14:creationId xmlns:p14="http://schemas.microsoft.com/office/powerpoint/2010/main" val="4168818700"/>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3"/>
          <p:cNvSpPr>
            <a:spLocks noChangeArrowheads="1"/>
          </p:cNvSpPr>
          <p:nvPr/>
        </p:nvSpPr>
        <p:spPr bwMode="auto">
          <a:xfrm>
            <a:off x="4470857" y="3289746"/>
            <a:ext cx="1804306" cy="338554"/>
          </a:xfrm>
          <a:prstGeom prst="rect">
            <a:avLst/>
          </a:prstGeom>
          <a:noFill/>
          <a:ln w="9525" algn="ctr">
            <a:noFill/>
            <a:miter lim="800000"/>
            <a:headEnd/>
            <a:tailEnd/>
          </a:ln>
          <a:effectLst/>
        </p:spPr>
        <p:txBody>
          <a:bodyPr wrap="none">
            <a:spAutoFit/>
          </a:bodyPr>
          <a:lstStyle/>
          <a:p>
            <a:pPr algn="l"/>
            <a:r>
              <a:rPr lang="en-US" sz="900" dirty="0" smtClean="0">
                <a:latin typeface="Helvetica"/>
                <a:cs typeface="Helvetica"/>
              </a:rPr>
              <a:t>green: </a:t>
            </a:r>
            <a:r>
              <a:rPr lang="en-US" sz="900" dirty="0" err="1" smtClean="0">
                <a:latin typeface="Helvetica"/>
                <a:cs typeface="Helvetica"/>
              </a:rPr>
              <a:t>mitoGFP</a:t>
            </a:r>
            <a:r>
              <a:rPr lang="en-US" sz="900" dirty="0" smtClean="0">
                <a:latin typeface="Helvetica"/>
                <a:cs typeface="Helvetica"/>
              </a:rPr>
              <a:t>, red: plastids</a:t>
            </a:r>
          </a:p>
          <a:p>
            <a:pPr algn="l"/>
            <a:r>
              <a:rPr lang="en-US" sz="700" dirty="0" smtClean="0">
                <a:latin typeface="Helvetica"/>
                <a:cs typeface="Helvetica"/>
              </a:rPr>
              <a:t>From</a:t>
            </a:r>
            <a:r>
              <a:rPr lang="en-US" sz="700" dirty="0">
                <a:latin typeface="Helvetica"/>
                <a:cs typeface="Helvetica"/>
              </a:rPr>
              <a:t>: http://</a:t>
            </a:r>
            <a:r>
              <a:rPr lang="en-US" sz="700" dirty="0" err="1">
                <a:latin typeface="Helvetica"/>
                <a:cs typeface="Helvetica"/>
              </a:rPr>
              <a:t>www.inra.fr</a:t>
            </a:r>
            <a:r>
              <a:rPr lang="en-US" sz="700" dirty="0">
                <a:latin typeface="Helvetica"/>
                <a:cs typeface="Helvetica"/>
              </a:rPr>
              <a:t>/</a:t>
            </a:r>
            <a:r>
              <a:rPr lang="en-US" sz="700" dirty="0" err="1">
                <a:latin typeface="Helvetica"/>
                <a:cs typeface="Helvetica"/>
              </a:rPr>
              <a:t>taarsat</a:t>
            </a:r>
            <a:r>
              <a:rPr lang="en-US" sz="700" dirty="0">
                <a:latin typeface="Helvetica"/>
                <a:cs typeface="Helvetica"/>
              </a:rPr>
              <a:t>/</a:t>
            </a:r>
            <a:r>
              <a:rPr lang="en-US" sz="700" dirty="0" err="1">
                <a:latin typeface="Helvetica"/>
                <a:cs typeface="Helvetica"/>
              </a:rPr>
              <a:t>GFP.html</a:t>
            </a:r>
            <a:endParaRPr lang="en-US" sz="700" dirty="0">
              <a:latin typeface="Helvetica"/>
              <a:cs typeface="Helvetica"/>
            </a:endParaRPr>
          </a:p>
        </p:txBody>
      </p:sp>
      <p:sp>
        <p:nvSpPr>
          <p:cNvPr id="46084" name="Text Box 4"/>
          <p:cNvSpPr txBox="1">
            <a:spLocks noChangeArrowheads="1"/>
          </p:cNvSpPr>
          <p:nvPr/>
        </p:nvSpPr>
        <p:spPr bwMode="auto">
          <a:xfrm>
            <a:off x="4311579" y="1420000"/>
            <a:ext cx="2054984" cy="304800"/>
          </a:xfrm>
          <a:prstGeom prst="rect">
            <a:avLst/>
          </a:prstGeom>
          <a:noFill/>
          <a:ln w="9525" algn="ctr">
            <a:noFill/>
            <a:miter lim="800000"/>
            <a:headEnd/>
            <a:tailEnd/>
          </a:ln>
          <a:effectLst/>
        </p:spPr>
        <p:txBody>
          <a:bodyPr wrap="square">
            <a:spAutoFit/>
          </a:bodyPr>
          <a:lstStyle/>
          <a:p>
            <a:r>
              <a:rPr lang="en-US" sz="1400" dirty="0" smtClean="0">
                <a:latin typeface="Helvetica"/>
                <a:cs typeface="Helvetica"/>
              </a:rPr>
              <a:t>Tobacco (</a:t>
            </a:r>
            <a:r>
              <a:rPr lang="en-US" sz="1400" dirty="0">
                <a:latin typeface="Helvetica"/>
                <a:cs typeface="Helvetica"/>
              </a:rPr>
              <a:t>plant)</a:t>
            </a:r>
          </a:p>
        </p:txBody>
      </p:sp>
      <p:pic>
        <p:nvPicPr>
          <p:cNvPr id="46085" name="Picture 5"/>
          <p:cNvPicPr>
            <a:picLocks noChangeAspect="1" noChangeArrowheads="1"/>
          </p:cNvPicPr>
          <p:nvPr/>
        </p:nvPicPr>
        <p:blipFill>
          <a:blip r:embed="rId3" cstate="print">
            <a:lum bright="12000"/>
          </a:blip>
          <a:srcRect/>
          <a:stretch>
            <a:fillRect/>
          </a:stretch>
        </p:blipFill>
        <p:spPr bwMode="auto">
          <a:xfrm>
            <a:off x="2721775" y="1874709"/>
            <a:ext cx="1343024" cy="1065454"/>
          </a:xfrm>
          <a:prstGeom prst="rect">
            <a:avLst/>
          </a:prstGeom>
          <a:noFill/>
          <a:ln w="9525" algn="ctr">
            <a:noFill/>
            <a:miter lim="800000"/>
            <a:headEnd/>
            <a:tailEnd/>
          </a:ln>
          <a:effectLst/>
        </p:spPr>
      </p:pic>
      <p:sp>
        <p:nvSpPr>
          <p:cNvPr id="46086" name="Text Box 6"/>
          <p:cNvSpPr txBox="1">
            <a:spLocks noChangeArrowheads="1"/>
          </p:cNvSpPr>
          <p:nvPr/>
        </p:nvSpPr>
        <p:spPr bwMode="auto">
          <a:xfrm>
            <a:off x="2754053" y="1509119"/>
            <a:ext cx="1172554" cy="307777"/>
          </a:xfrm>
          <a:prstGeom prst="rect">
            <a:avLst/>
          </a:prstGeom>
          <a:noFill/>
          <a:ln w="9525" algn="ctr">
            <a:noFill/>
            <a:miter lim="800000"/>
            <a:headEnd/>
            <a:tailEnd/>
          </a:ln>
          <a:effectLst/>
        </p:spPr>
        <p:txBody>
          <a:bodyPr wrap="none">
            <a:spAutoFit/>
          </a:bodyPr>
          <a:lstStyle/>
          <a:p>
            <a:pPr algn="l"/>
            <a:r>
              <a:rPr lang="en-US" sz="1400" dirty="0">
                <a:latin typeface="Helvetica"/>
                <a:cs typeface="Helvetica"/>
              </a:rPr>
              <a:t>yeast (fungi)</a:t>
            </a:r>
          </a:p>
        </p:txBody>
      </p:sp>
      <p:sp>
        <p:nvSpPr>
          <p:cNvPr id="46087" name="Rectangle 7"/>
          <p:cNvSpPr>
            <a:spLocks noChangeArrowheads="1"/>
          </p:cNvSpPr>
          <p:nvPr/>
        </p:nvSpPr>
        <p:spPr bwMode="auto">
          <a:xfrm>
            <a:off x="298393" y="929110"/>
            <a:ext cx="8370000" cy="338554"/>
          </a:xfrm>
          <a:prstGeom prst="rect">
            <a:avLst/>
          </a:prstGeom>
          <a:noFill/>
          <a:ln w="9525" algn="ctr">
            <a:noFill/>
            <a:miter lim="800000"/>
            <a:headEnd/>
            <a:tailEnd/>
          </a:ln>
          <a:effectLst/>
        </p:spPr>
        <p:txBody>
          <a:bodyPr wrap="none">
            <a:spAutoFit/>
          </a:bodyPr>
          <a:lstStyle/>
          <a:p>
            <a:pPr algn="l"/>
            <a:r>
              <a:rPr lang="en-US" sz="1600" dirty="0">
                <a:latin typeface="Helvetica"/>
                <a:cs typeface="Helvetica"/>
              </a:rPr>
              <a:t>Mitochondria labeled </a:t>
            </a:r>
            <a:r>
              <a:rPr lang="en-US" sz="1600" dirty="0" smtClean="0">
                <a:latin typeface="Helvetica"/>
                <a:cs typeface="Helvetica"/>
              </a:rPr>
              <a:t>by expression of a </a:t>
            </a:r>
            <a:r>
              <a:rPr lang="en-US" sz="1600" dirty="0" err="1" smtClean="0">
                <a:latin typeface="Helvetica"/>
                <a:cs typeface="Helvetica"/>
              </a:rPr>
              <a:t>mito</a:t>
            </a:r>
            <a:r>
              <a:rPr lang="en-US" sz="1600" dirty="0" smtClean="0">
                <a:latin typeface="Helvetica"/>
                <a:cs typeface="Helvetica"/>
              </a:rPr>
              <a:t>-targeted GFP reporter gene in each cell type</a:t>
            </a:r>
            <a:endParaRPr lang="en-US" sz="1600" dirty="0">
              <a:latin typeface="Helvetica"/>
              <a:cs typeface="Helvetica"/>
            </a:endParaRPr>
          </a:p>
        </p:txBody>
      </p:sp>
      <p:sp>
        <p:nvSpPr>
          <p:cNvPr id="46088" name="Text Box 8"/>
          <p:cNvSpPr txBox="1">
            <a:spLocks noChangeArrowheads="1"/>
          </p:cNvSpPr>
          <p:nvPr/>
        </p:nvSpPr>
        <p:spPr bwMode="auto">
          <a:xfrm>
            <a:off x="2696374" y="3011248"/>
            <a:ext cx="1646605" cy="446276"/>
          </a:xfrm>
          <a:prstGeom prst="rect">
            <a:avLst/>
          </a:prstGeom>
          <a:noFill/>
          <a:ln w="9525" algn="ctr">
            <a:noFill/>
            <a:miter lim="800000"/>
            <a:headEnd/>
            <a:tailEnd/>
          </a:ln>
          <a:effectLst/>
        </p:spPr>
        <p:txBody>
          <a:bodyPr wrap="none">
            <a:spAutoFit/>
          </a:bodyPr>
          <a:lstStyle/>
          <a:p>
            <a:pPr algn="l"/>
            <a:r>
              <a:rPr lang="en-US" sz="900" dirty="0" smtClean="0">
                <a:latin typeface="Helvetica"/>
                <a:cs typeface="Helvetica"/>
              </a:rPr>
              <a:t>green: </a:t>
            </a:r>
            <a:r>
              <a:rPr lang="en-US" sz="900" dirty="0" err="1" smtClean="0">
                <a:latin typeface="Helvetica"/>
                <a:cs typeface="Helvetica"/>
              </a:rPr>
              <a:t>mitoGFP</a:t>
            </a:r>
            <a:endParaRPr lang="en-US" sz="900" dirty="0" smtClean="0">
              <a:latin typeface="Helvetica"/>
              <a:cs typeface="Helvetica"/>
            </a:endParaRPr>
          </a:p>
          <a:p>
            <a:pPr algn="l"/>
            <a:r>
              <a:rPr lang="en-US" sz="700" dirty="0" smtClean="0">
                <a:latin typeface="Helvetica"/>
                <a:cs typeface="Helvetica"/>
              </a:rPr>
              <a:t>From</a:t>
            </a:r>
            <a:r>
              <a:rPr lang="en-US" sz="700" dirty="0">
                <a:latin typeface="Helvetica"/>
                <a:cs typeface="Helvetica"/>
              </a:rPr>
              <a:t>: http://www.plantsci.cam.ac.uk/</a:t>
            </a:r>
          </a:p>
          <a:p>
            <a:pPr algn="l"/>
            <a:r>
              <a:rPr lang="en-US" sz="700" dirty="0">
                <a:latin typeface="Helvetica"/>
                <a:cs typeface="Helvetica"/>
              </a:rPr>
              <a:t>Haseloff/GFP/yeastloc.html</a:t>
            </a:r>
          </a:p>
        </p:txBody>
      </p:sp>
      <p:pic>
        <p:nvPicPr>
          <p:cNvPr id="46089" name="Picture 9"/>
          <p:cNvPicPr>
            <a:picLocks noChangeAspect="1" noChangeArrowheads="1"/>
          </p:cNvPicPr>
          <p:nvPr/>
        </p:nvPicPr>
        <p:blipFill>
          <a:blip r:embed="rId4" cstate="print">
            <a:lum bright="12000"/>
          </a:blip>
          <a:srcRect t="56956" r="67967" b="6250"/>
          <a:stretch>
            <a:fillRect/>
          </a:stretch>
        </p:blipFill>
        <p:spPr bwMode="auto">
          <a:xfrm>
            <a:off x="7087960" y="1673097"/>
            <a:ext cx="1388556" cy="1625600"/>
          </a:xfrm>
          <a:prstGeom prst="rect">
            <a:avLst/>
          </a:prstGeom>
          <a:noFill/>
          <a:ln w="9525" algn="ctr">
            <a:noFill/>
            <a:miter lim="800000"/>
            <a:headEnd/>
            <a:tailEnd/>
          </a:ln>
          <a:effectLst/>
        </p:spPr>
      </p:pic>
      <p:sp>
        <p:nvSpPr>
          <p:cNvPr id="46090" name="Text Box 10"/>
          <p:cNvSpPr txBox="1">
            <a:spLocks noChangeArrowheads="1"/>
          </p:cNvSpPr>
          <p:nvPr/>
        </p:nvSpPr>
        <p:spPr bwMode="auto">
          <a:xfrm>
            <a:off x="6762693" y="1375440"/>
            <a:ext cx="2070411" cy="307777"/>
          </a:xfrm>
          <a:prstGeom prst="rect">
            <a:avLst/>
          </a:prstGeom>
          <a:noFill/>
          <a:ln w="9525" algn="ctr">
            <a:noFill/>
            <a:miter lim="800000"/>
            <a:headEnd/>
            <a:tailEnd/>
          </a:ln>
          <a:effectLst/>
        </p:spPr>
        <p:txBody>
          <a:bodyPr wrap="none">
            <a:spAutoFit/>
          </a:bodyPr>
          <a:lstStyle/>
          <a:p>
            <a:pPr algn="l"/>
            <a:r>
              <a:rPr lang="en-US" sz="1400" dirty="0">
                <a:latin typeface="Helvetica"/>
                <a:cs typeface="Helvetica"/>
              </a:rPr>
              <a:t>Dictyostelium (amoeba)</a:t>
            </a:r>
          </a:p>
        </p:txBody>
      </p:sp>
      <p:sp>
        <p:nvSpPr>
          <p:cNvPr id="46091" name="Text Box 11"/>
          <p:cNvSpPr txBox="1">
            <a:spLocks noChangeArrowheads="1"/>
          </p:cNvSpPr>
          <p:nvPr/>
        </p:nvSpPr>
        <p:spPr bwMode="auto">
          <a:xfrm>
            <a:off x="6972243" y="3434565"/>
            <a:ext cx="1816404" cy="446276"/>
          </a:xfrm>
          <a:prstGeom prst="rect">
            <a:avLst/>
          </a:prstGeom>
          <a:noFill/>
          <a:ln w="9525" algn="ctr">
            <a:noFill/>
            <a:miter lim="800000"/>
            <a:headEnd/>
            <a:tailEnd/>
          </a:ln>
          <a:effectLst/>
        </p:spPr>
        <p:txBody>
          <a:bodyPr wrap="none">
            <a:spAutoFit/>
          </a:bodyPr>
          <a:lstStyle/>
          <a:p>
            <a:pPr algn="l"/>
            <a:r>
              <a:rPr lang="en-US" sz="900" dirty="0" smtClean="0">
                <a:latin typeface="Helvetica"/>
                <a:cs typeface="Helvetica"/>
              </a:rPr>
              <a:t>green: </a:t>
            </a:r>
            <a:r>
              <a:rPr lang="en-US" sz="900" dirty="0" err="1" smtClean="0">
                <a:latin typeface="Helvetica"/>
                <a:cs typeface="Helvetica"/>
              </a:rPr>
              <a:t>mitoGFP</a:t>
            </a:r>
            <a:endParaRPr lang="en-US" sz="900" dirty="0" smtClean="0">
              <a:latin typeface="Helvetica"/>
              <a:cs typeface="Helvetica"/>
            </a:endParaRPr>
          </a:p>
          <a:p>
            <a:pPr algn="l"/>
            <a:r>
              <a:rPr lang="en-US" sz="700" dirty="0" smtClean="0">
                <a:latin typeface="Helvetica"/>
                <a:cs typeface="Helvetica"/>
              </a:rPr>
              <a:t>From</a:t>
            </a:r>
            <a:r>
              <a:rPr lang="en-US" sz="700" dirty="0">
                <a:latin typeface="Helvetica"/>
                <a:cs typeface="Helvetica"/>
              </a:rPr>
              <a:t>: http://agrippina.bcs.deakin.edu.au/</a:t>
            </a:r>
          </a:p>
          <a:p>
            <a:pPr algn="l"/>
            <a:r>
              <a:rPr lang="en-US" sz="700" dirty="0">
                <a:latin typeface="Helvetica"/>
                <a:cs typeface="Helvetica"/>
              </a:rPr>
              <a:t>beech/dictyostelium.html</a:t>
            </a:r>
          </a:p>
        </p:txBody>
      </p:sp>
      <p:pic>
        <p:nvPicPr>
          <p:cNvPr id="46092" name="Picture 12"/>
          <p:cNvPicPr>
            <a:picLocks noChangeAspect="1" noChangeArrowheads="1"/>
          </p:cNvPicPr>
          <p:nvPr/>
        </p:nvPicPr>
        <p:blipFill>
          <a:blip r:embed="rId5" cstate="print">
            <a:lum bright="12000"/>
          </a:blip>
          <a:srcRect l="2657" t="44531" r="43594" b="2499"/>
          <a:stretch>
            <a:fillRect/>
          </a:stretch>
        </p:blipFill>
        <p:spPr bwMode="auto">
          <a:xfrm>
            <a:off x="206318" y="1536571"/>
            <a:ext cx="1922185" cy="1894099"/>
          </a:xfrm>
          <a:prstGeom prst="rect">
            <a:avLst/>
          </a:prstGeom>
          <a:noFill/>
          <a:ln w="9525" algn="ctr">
            <a:noFill/>
            <a:miter lim="800000"/>
            <a:headEnd/>
            <a:tailEnd/>
          </a:ln>
          <a:effectLst/>
        </p:spPr>
      </p:pic>
      <p:sp>
        <p:nvSpPr>
          <p:cNvPr id="46093" name="Text Box 13"/>
          <p:cNvSpPr txBox="1">
            <a:spLocks noChangeArrowheads="1"/>
          </p:cNvSpPr>
          <p:nvPr/>
        </p:nvSpPr>
        <p:spPr bwMode="auto">
          <a:xfrm>
            <a:off x="523818" y="1212880"/>
            <a:ext cx="1092517" cy="307777"/>
          </a:xfrm>
          <a:prstGeom prst="rect">
            <a:avLst/>
          </a:prstGeom>
          <a:noFill/>
          <a:ln w="9525" algn="ctr">
            <a:noFill/>
            <a:miter lim="800000"/>
            <a:headEnd/>
            <a:tailEnd/>
          </a:ln>
          <a:effectLst/>
        </p:spPr>
        <p:txBody>
          <a:bodyPr wrap="none">
            <a:spAutoFit/>
          </a:bodyPr>
          <a:lstStyle/>
          <a:p>
            <a:pPr algn="l"/>
            <a:r>
              <a:rPr lang="en-US" sz="1400" dirty="0">
                <a:latin typeface="Helvetica"/>
                <a:cs typeface="Helvetica"/>
              </a:rPr>
              <a:t>rat (animal)</a:t>
            </a:r>
          </a:p>
        </p:txBody>
      </p:sp>
      <p:sp>
        <p:nvSpPr>
          <p:cNvPr id="46094" name="Text Box 14"/>
          <p:cNvSpPr txBox="1">
            <a:spLocks noChangeArrowheads="1"/>
          </p:cNvSpPr>
          <p:nvPr/>
        </p:nvSpPr>
        <p:spPr bwMode="auto">
          <a:xfrm>
            <a:off x="202687" y="3501404"/>
            <a:ext cx="2081200" cy="446276"/>
          </a:xfrm>
          <a:prstGeom prst="rect">
            <a:avLst/>
          </a:prstGeom>
          <a:noFill/>
          <a:ln w="9525" algn="ctr">
            <a:noFill/>
            <a:miter lim="800000"/>
            <a:headEnd/>
            <a:tailEnd/>
          </a:ln>
          <a:effectLst/>
        </p:spPr>
        <p:txBody>
          <a:bodyPr wrap="none">
            <a:spAutoFit/>
          </a:bodyPr>
          <a:lstStyle/>
          <a:p>
            <a:pPr algn="l"/>
            <a:r>
              <a:rPr lang="en-US" sz="900" dirty="0" smtClean="0">
                <a:latin typeface="Helvetica"/>
                <a:cs typeface="Helvetica"/>
              </a:rPr>
              <a:t>green</a:t>
            </a:r>
            <a:r>
              <a:rPr lang="en-US" sz="900" dirty="0">
                <a:latin typeface="Helvetica"/>
                <a:cs typeface="Helvetica"/>
              </a:rPr>
              <a:t>: </a:t>
            </a:r>
            <a:r>
              <a:rPr lang="en-US" sz="900" dirty="0" err="1" smtClean="0">
                <a:latin typeface="Helvetica"/>
                <a:cs typeface="Helvetica"/>
              </a:rPr>
              <a:t>mitoGFP</a:t>
            </a:r>
            <a:r>
              <a:rPr lang="en-US" sz="900" dirty="0" smtClean="0">
                <a:latin typeface="Helvetica"/>
                <a:cs typeface="Helvetica"/>
              </a:rPr>
              <a:t>, blue</a:t>
            </a:r>
            <a:r>
              <a:rPr lang="en-US" sz="900" dirty="0">
                <a:latin typeface="Helvetica"/>
                <a:cs typeface="Helvetica"/>
              </a:rPr>
              <a:t>: DNA, red: </a:t>
            </a:r>
            <a:r>
              <a:rPr lang="en-US" sz="900" dirty="0" smtClean="0">
                <a:latin typeface="Helvetica"/>
                <a:cs typeface="Helvetica"/>
              </a:rPr>
              <a:t>MTs</a:t>
            </a:r>
          </a:p>
          <a:p>
            <a:pPr algn="l"/>
            <a:r>
              <a:rPr lang="en-US" sz="700" dirty="0" smtClean="0">
                <a:latin typeface="Helvetica"/>
                <a:cs typeface="Helvetica"/>
              </a:rPr>
              <a:t>From</a:t>
            </a:r>
            <a:r>
              <a:rPr lang="en-US" sz="700" dirty="0">
                <a:latin typeface="Helvetica"/>
                <a:cs typeface="Helvetica"/>
              </a:rPr>
              <a:t>: http://www2.cbm.uam.es/confocal/</a:t>
            </a:r>
          </a:p>
          <a:p>
            <a:pPr algn="l"/>
            <a:r>
              <a:rPr lang="en-US" sz="700" dirty="0">
                <a:latin typeface="Helvetica"/>
                <a:cs typeface="Helvetica"/>
              </a:rPr>
              <a:t>Paginas%20Imagenes/Cuezva.htm</a:t>
            </a:r>
          </a:p>
        </p:txBody>
      </p:sp>
      <p:sp>
        <p:nvSpPr>
          <p:cNvPr id="15" name="Rectangle 7"/>
          <p:cNvSpPr>
            <a:spLocks noChangeArrowheads="1"/>
          </p:cNvSpPr>
          <p:nvPr/>
        </p:nvSpPr>
        <p:spPr bwMode="auto">
          <a:xfrm>
            <a:off x="273050" y="347663"/>
            <a:ext cx="8152104" cy="369332"/>
          </a:xfrm>
          <a:prstGeom prst="rect">
            <a:avLst/>
          </a:prstGeom>
          <a:noFill/>
          <a:ln w="9525" algn="ctr">
            <a:noFill/>
            <a:miter lim="800000"/>
            <a:headEnd/>
            <a:tailEnd/>
          </a:ln>
          <a:effectLst/>
        </p:spPr>
        <p:txBody>
          <a:bodyPr wrap="none">
            <a:spAutoFit/>
          </a:bodyPr>
          <a:lstStyle/>
          <a:p>
            <a:pPr algn="l"/>
            <a:r>
              <a:rPr lang="en-US" dirty="0" smtClean="0">
                <a:latin typeface="Helvetica"/>
                <a:cs typeface="Helvetica"/>
              </a:rPr>
              <a:t>Eukaryotic cells typically have many mitochondria which have various shapes:</a:t>
            </a:r>
            <a:endParaRPr lang="en-US" dirty="0">
              <a:latin typeface="Helvetica"/>
              <a:cs typeface="Helvetica"/>
            </a:endParaRPr>
          </a:p>
        </p:txBody>
      </p:sp>
      <p:pic>
        <p:nvPicPr>
          <p:cNvPr id="2" name="Picture 1"/>
          <p:cNvPicPr>
            <a:picLocks noChangeAspect="1"/>
          </p:cNvPicPr>
          <p:nvPr/>
        </p:nvPicPr>
        <p:blipFill rotWithShape="1">
          <a:blip r:embed="rId6"/>
          <a:srcRect b="5995"/>
          <a:stretch/>
        </p:blipFill>
        <p:spPr>
          <a:xfrm>
            <a:off x="1336825" y="4459096"/>
            <a:ext cx="2032230" cy="1432798"/>
          </a:xfrm>
          <a:prstGeom prst="rect">
            <a:avLst/>
          </a:prstGeom>
        </p:spPr>
      </p:pic>
      <p:sp>
        <p:nvSpPr>
          <p:cNvPr id="37" name="Text Box 14"/>
          <p:cNvSpPr txBox="1">
            <a:spLocks noChangeArrowheads="1"/>
          </p:cNvSpPr>
          <p:nvPr/>
        </p:nvSpPr>
        <p:spPr bwMode="auto">
          <a:xfrm>
            <a:off x="1184487" y="5928236"/>
            <a:ext cx="2324099" cy="769441"/>
          </a:xfrm>
          <a:prstGeom prst="rect">
            <a:avLst/>
          </a:prstGeom>
          <a:noFill/>
          <a:ln w="9525" algn="ctr">
            <a:noFill/>
            <a:miter lim="800000"/>
            <a:headEnd/>
            <a:tailEnd/>
          </a:ln>
          <a:effectLst/>
        </p:spPr>
        <p:txBody>
          <a:bodyPr wrap="square">
            <a:spAutoFit/>
          </a:bodyPr>
          <a:lstStyle/>
          <a:p>
            <a:r>
              <a:rPr lang="en-US" sz="1400" dirty="0" smtClean="0">
                <a:latin typeface="Helvetica"/>
                <a:cs typeface="Helvetica"/>
              </a:rPr>
              <a:t>TEM of mammalian mitochondria</a:t>
            </a:r>
          </a:p>
          <a:p>
            <a:r>
              <a:rPr lang="en-US" sz="900" dirty="0" smtClean="0">
                <a:latin typeface="Helvetica"/>
                <a:cs typeface="Helvetica"/>
              </a:rPr>
              <a:t>http</a:t>
            </a:r>
            <a:r>
              <a:rPr lang="en-US" sz="900" dirty="0">
                <a:latin typeface="Helvetica"/>
                <a:cs typeface="Helvetica"/>
              </a:rPr>
              <a:t>://</a:t>
            </a:r>
            <a:r>
              <a:rPr lang="en-US" sz="900" dirty="0" err="1">
                <a:latin typeface="Helvetica"/>
                <a:cs typeface="Helvetica"/>
              </a:rPr>
              <a:t>remf.dartmouth.edu</a:t>
            </a:r>
            <a:r>
              <a:rPr lang="en-US" sz="900" dirty="0">
                <a:latin typeface="Helvetica"/>
                <a:cs typeface="Helvetica"/>
              </a:rPr>
              <a:t>/images/</a:t>
            </a:r>
            <a:r>
              <a:rPr lang="en-US" sz="700" dirty="0" err="1">
                <a:latin typeface="Helvetica"/>
                <a:cs typeface="Helvetica"/>
              </a:rPr>
              <a:t>mammalianLungTEM</a:t>
            </a:r>
            <a:r>
              <a:rPr lang="en-US" sz="700" dirty="0">
                <a:latin typeface="Helvetica"/>
                <a:cs typeface="Helvetica"/>
              </a:rPr>
              <a:t>/source/8.html</a:t>
            </a:r>
          </a:p>
        </p:txBody>
      </p:sp>
      <p:pic>
        <p:nvPicPr>
          <p:cNvPr id="3" name="Picture 2"/>
          <p:cNvPicPr>
            <a:picLocks noChangeAspect="1"/>
          </p:cNvPicPr>
          <p:nvPr/>
        </p:nvPicPr>
        <p:blipFill rotWithShape="1">
          <a:blip r:embed="rId7"/>
          <a:srcRect l="12585" t="18909" r="14869" b="13721"/>
          <a:stretch/>
        </p:blipFill>
        <p:spPr>
          <a:xfrm>
            <a:off x="3961310" y="4684485"/>
            <a:ext cx="2013859" cy="1800679"/>
          </a:xfrm>
          <a:prstGeom prst="rect">
            <a:avLst/>
          </a:prstGeom>
        </p:spPr>
      </p:pic>
      <p:sp>
        <p:nvSpPr>
          <p:cNvPr id="38" name="Text Box 14"/>
          <p:cNvSpPr txBox="1">
            <a:spLocks noChangeArrowheads="1"/>
          </p:cNvSpPr>
          <p:nvPr/>
        </p:nvSpPr>
        <p:spPr bwMode="auto">
          <a:xfrm>
            <a:off x="5946987" y="5219576"/>
            <a:ext cx="2324099" cy="723275"/>
          </a:xfrm>
          <a:prstGeom prst="rect">
            <a:avLst/>
          </a:prstGeom>
          <a:noFill/>
          <a:ln w="9525" algn="ctr">
            <a:noFill/>
            <a:miter lim="800000"/>
            <a:headEnd/>
            <a:tailEnd/>
          </a:ln>
          <a:effectLst/>
        </p:spPr>
        <p:txBody>
          <a:bodyPr wrap="square">
            <a:spAutoFit/>
          </a:bodyPr>
          <a:lstStyle/>
          <a:p>
            <a:r>
              <a:rPr lang="en-US" sz="1400" dirty="0" smtClean="0">
                <a:latin typeface="Helvetica"/>
                <a:cs typeface="Helvetica"/>
              </a:rPr>
              <a:t>TEM of plant mitochondria</a:t>
            </a:r>
          </a:p>
          <a:p>
            <a:r>
              <a:rPr lang="en-US" sz="900" dirty="0">
                <a:latin typeface="Helvetica"/>
                <a:cs typeface="Helvetica"/>
              </a:rPr>
              <a:t>http://</a:t>
            </a:r>
            <a:r>
              <a:rPr lang="en-US" sz="900" dirty="0" err="1">
                <a:latin typeface="Helvetica"/>
                <a:cs typeface="Helvetica"/>
              </a:rPr>
              <a:t>plantsinaction.science.uq.edu.au</a:t>
            </a:r>
            <a:r>
              <a:rPr lang="en-US" sz="900" dirty="0">
                <a:latin typeface="Helvetica"/>
                <a:cs typeface="Helvetica"/>
              </a:rPr>
              <a:t>/edition1/?q=content/2-4-4-mitochondria-and-organic-acid-oxidation</a:t>
            </a:r>
            <a:endParaRPr lang="en-US" sz="700" dirty="0">
              <a:latin typeface="Helvetica"/>
              <a:cs typeface="Helvetica"/>
            </a:endParaRPr>
          </a:p>
        </p:txBody>
      </p:sp>
      <p:cxnSp>
        <p:nvCxnSpPr>
          <p:cNvPr id="5" name="Straight Connector 4"/>
          <p:cNvCxnSpPr/>
          <p:nvPr/>
        </p:nvCxnSpPr>
        <p:spPr bwMode="auto">
          <a:xfrm>
            <a:off x="4043713" y="4776107"/>
            <a:ext cx="498928" cy="0"/>
          </a:xfrm>
          <a:prstGeom prst="line">
            <a:avLst/>
          </a:prstGeom>
          <a:noFill/>
          <a:ln w="76200" cap="flat" cmpd="sng" algn="ctr">
            <a:solidFill>
              <a:srgbClr val="FFFF00"/>
            </a:solidFill>
            <a:prstDash val="solid"/>
            <a:round/>
            <a:headEnd type="none" w="med" len="med"/>
            <a:tailEnd type="none" w="med" len="med"/>
          </a:ln>
          <a:effectLst/>
        </p:spPr>
      </p:cxnSp>
      <p:cxnSp>
        <p:nvCxnSpPr>
          <p:cNvPr id="7" name="Straight Connector 6"/>
          <p:cNvCxnSpPr/>
          <p:nvPr/>
        </p:nvCxnSpPr>
        <p:spPr bwMode="auto">
          <a:xfrm>
            <a:off x="2445477" y="5621746"/>
            <a:ext cx="828000" cy="0"/>
          </a:xfrm>
          <a:prstGeom prst="line">
            <a:avLst/>
          </a:prstGeom>
          <a:noFill/>
          <a:ln w="76200" cap="flat" cmpd="sng" algn="ctr">
            <a:solidFill>
              <a:srgbClr val="FFFF00"/>
            </a:solidFill>
            <a:prstDash val="solid"/>
            <a:round/>
            <a:headEnd type="none" w="med" len="med"/>
            <a:tailEnd type="none" w="med" len="med"/>
          </a:ln>
          <a:effectLst/>
        </p:spPr>
      </p:cxnSp>
      <p:sp>
        <p:nvSpPr>
          <p:cNvPr id="8" name="TextBox 7"/>
          <p:cNvSpPr txBox="1"/>
          <p:nvPr/>
        </p:nvSpPr>
        <p:spPr>
          <a:xfrm>
            <a:off x="2542544" y="5648960"/>
            <a:ext cx="626619" cy="246221"/>
          </a:xfrm>
          <a:prstGeom prst="rect">
            <a:avLst/>
          </a:prstGeom>
          <a:noFill/>
        </p:spPr>
        <p:txBody>
          <a:bodyPr wrap="none" rtlCol="0">
            <a:spAutoFit/>
          </a:bodyPr>
          <a:lstStyle/>
          <a:p>
            <a:r>
              <a:rPr lang="en-US" sz="1000" b="1" dirty="0" smtClean="0">
                <a:solidFill>
                  <a:srgbClr val="FFFF00"/>
                </a:solidFill>
              </a:rPr>
              <a:t>500 nm</a:t>
            </a:r>
            <a:endParaRPr lang="en-US" sz="1000" b="1" dirty="0">
              <a:solidFill>
                <a:srgbClr val="FFFF00"/>
              </a:solidFill>
            </a:endParaRPr>
          </a:p>
        </p:txBody>
      </p:sp>
      <p:sp>
        <p:nvSpPr>
          <p:cNvPr id="39" name="TextBox 38"/>
          <p:cNvSpPr txBox="1"/>
          <p:nvPr/>
        </p:nvSpPr>
        <p:spPr>
          <a:xfrm>
            <a:off x="4005584" y="4785360"/>
            <a:ext cx="626619" cy="246221"/>
          </a:xfrm>
          <a:prstGeom prst="rect">
            <a:avLst/>
          </a:prstGeom>
          <a:noFill/>
        </p:spPr>
        <p:txBody>
          <a:bodyPr wrap="none" rtlCol="0">
            <a:spAutoFit/>
          </a:bodyPr>
          <a:lstStyle/>
          <a:p>
            <a:r>
              <a:rPr lang="en-US" sz="1000" b="1" dirty="0" smtClean="0">
                <a:solidFill>
                  <a:srgbClr val="FFFF00"/>
                </a:solidFill>
              </a:rPr>
              <a:t>500 nm</a:t>
            </a:r>
            <a:endParaRPr lang="en-US" sz="1000" b="1" dirty="0">
              <a:solidFill>
                <a:srgbClr val="FFFF00"/>
              </a:solidFill>
            </a:endParaRPr>
          </a:p>
        </p:txBody>
      </p:sp>
      <p:pic>
        <p:nvPicPr>
          <p:cNvPr id="10" name="Picture 9" descr="coxIV.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650238" y="1807861"/>
            <a:ext cx="1442415" cy="135587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3" name="Text Box 4"/>
          <p:cNvSpPr txBox="1">
            <a:spLocks noChangeArrowheads="1"/>
          </p:cNvSpPr>
          <p:nvPr/>
        </p:nvSpPr>
        <p:spPr bwMode="auto">
          <a:xfrm>
            <a:off x="221071" y="249955"/>
            <a:ext cx="8411651" cy="646331"/>
          </a:xfrm>
          <a:prstGeom prst="rect">
            <a:avLst/>
          </a:prstGeom>
          <a:noFill/>
          <a:ln w="9525">
            <a:noFill/>
            <a:miter lim="800000"/>
            <a:headEnd/>
            <a:tailEnd/>
          </a:ln>
        </p:spPr>
        <p:txBody>
          <a:bodyPr wrap="square">
            <a:spAutoFit/>
          </a:bodyPr>
          <a:lstStyle/>
          <a:p>
            <a:pPr marL="354013" indent="-354013" algn="l"/>
            <a:r>
              <a:rPr lang="en-US" dirty="0">
                <a:solidFill>
                  <a:srgbClr val="000000"/>
                </a:solidFill>
                <a:latin typeface="+mn-lt"/>
              </a:rPr>
              <a:t>Mitochondria have </a:t>
            </a:r>
            <a:r>
              <a:rPr lang="en-US" dirty="0" smtClean="0">
                <a:solidFill>
                  <a:srgbClr val="000000"/>
                </a:solidFill>
                <a:latin typeface="+mn-lt"/>
              </a:rPr>
              <a:t>multiple compartments, each with a distinct set of proteins and functions:</a:t>
            </a:r>
            <a:endParaRPr lang="en-US" dirty="0">
              <a:solidFill>
                <a:srgbClr val="000000"/>
              </a:solidFill>
              <a:latin typeface="+mn-lt"/>
            </a:endParaRPr>
          </a:p>
        </p:txBody>
      </p:sp>
      <p:sp>
        <p:nvSpPr>
          <p:cNvPr id="29" name="Rectangle 28"/>
          <p:cNvSpPr/>
          <p:nvPr/>
        </p:nvSpPr>
        <p:spPr bwMode="auto">
          <a:xfrm>
            <a:off x="1356853" y="4424000"/>
            <a:ext cx="4336026" cy="294967"/>
          </a:xfrm>
          <a:prstGeom prst="rect">
            <a:avLst/>
          </a:prstGeom>
          <a:solidFill>
            <a:schemeClr val="bg1"/>
          </a:solidFill>
          <a:ln w="9525" cap="flat" cmpd="sng" algn="ctr">
            <a:noFill/>
            <a:prstDash val="sysDash"/>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Helvetica"/>
              <a:cs typeface="Helvetica"/>
            </a:endParaRPr>
          </a:p>
        </p:txBody>
      </p:sp>
      <p:sp>
        <p:nvSpPr>
          <p:cNvPr id="30" name="Rectangle 29"/>
          <p:cNvSpPr/>
          <p:nvPr/>
        </p:nvSpPr>
        <p:spPr bwMode="auto">
          <a:xfrm>
            <a:off x="1353249" y="1904650"/>
            <a:ext cx="4336026" cy="294967"/>
          </a:xfrm>
          <a:prstGeom prst="rect">
            <a:avLst/>
          </a:prstGeom>
          <a:solidFill>
            <a:schemeClr val="bg1"/>
          </a:solidFill>
          <a:ln w="9525" cap="flat" cmpd="sng" algn="ctr">
            <a:noFill/>
            <a:prstDash val="sysDash"/>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Helvetica"/>
              <a:cs typeface="Helvetica"/>
            </a:endParaRPr>
          </a:p>
        </p:txBody>
      </p:sp>
      <p:sp>
        <p:nvSpPr>
          <p:cNvPr id="22" name="TextBox 21"/>
          <p:cNvSpPr txBox="1"/>
          <p:nvPr/>
        </p:nvSpPr>
        <p:spPr>
          <a:xfrm>
            <a:off x="3691902" y="896095"/>
            <a:ext cx="4792725" cy="984885"/>
          </a:xfrm>
          <a:prstGeom prst="rect">
            <a:avLst/>
          </a:prstGeom>
          <a:noFill/>
        </p:spPr>
        <p:txBody>
          <a:bodyPr wrap="square" rtlCol="0">
            <a:spAutoFit/>
          </a:bodyPr>
          <a:lstStyle/>
          <a:p>
            <a:pPr algn="l"/>
            <a:r>
              <a:rPr lang="en-US" sz="1600" b="1" u="sng" dirty="0" smtClean="0">
                <a:latin typeface="Helvetica"/>
              </a:rPr>
              <a:t>Outer Membrane (OM):</a:t>
            </a:r>
          </a:p>
          <a:p>
            <a:pPr marL="176213" algn="l"/>
            <a:r>
              <a:rPr lang="en-US" sz="1400" dirty="0" smtClean="0">
                <a:latin typeface="Helvetica"/>
              </a:rPr>
              <a:t>Protein import</a:t>
            </a:r>
          </a:p>
          <a:p>
            <a:pPr marL="176213" algn="l"/>
            <a:r>
              <a:rPr lang="en-US" sz="1400" dirty="0" smtClean="0">
                <a:latin typeface="Helvetica"/>
              </a:rPr>
              <a:t>Passive Metabolite Pores (metabolism)</a:t>
            </a:r>
          </a:p>
          <a:p>
            <a:pPr marL="176213" algn="l"/>
            <a:r>
              <a:rPr lang="en-US" sz="1400" dirty="0" smtClean="0">
                <a:latin typeface="Helvetica"/>
              </a:rPr>
              <a:t>Home of Bcl2-family proteins (apoptosis)</a:t>
            </a:r>
            <a:endParaRPr lang="en-US" sz="1400" dirty="0">
              <a:latin typeface="Helvetica"/>
            </a:endParaRPr>
          </a:p>
        </p:txBody>
      </p:sp>
      <p:sp>
        <p:nvSpPr>
          <p:cNvPr id="31" name="TextBox 30"/>
          <p:cNvSpPr txBox="1"/>
          <p:nvPr/>
        </p:nvSpPr>
        <p:spPr>
          <a:xfrm>
            <a:off x="3691902" y="4876143"/>
            <a:ext cx="4773074" cy="1200328"/>
          </a:xfrm>
          <a:prstGeom prst="rect">
            <a:avLst/>
          </a:prstGeom>
          <a:noFill/>
        </p:spPr>
        <p:txBody>
          <a:bodyPr wrap="none" rtlCol="0">
            <a:spAutoFit/>
          </a:bodyPr>
          <a:lstStyle/>
          <a:p>
            <a:pPr algn="l"/>
            <a:r>
              <a:rPr lang="en-US" sz="1600" b="1" u="sng" dirty="0" smtClean="0">
                <a:latin typeface="Helvetica"/>
              </a:rPr>
              <a:t>Matrix:</a:t>
            </a:r>
          </a:p>
          <a:p>
            <a:pPr marL="176213" algn="l"/>
            <a:r>
              <a:rPr lang="en-US" sz="1400" dirty="0" smtClean="0">
                <a:latin typeface="Helvetica"/>
              </a:rPr>
              <a:t>Many metabolic pathways (TCA cycle, </a:t>
            </a:r>
            <a:r>
              <a:rPr lang="en-US" sz="1400" dirty="0" smtClean="0">
                <a:latin typeface="Symbol" charset="2"/>
                <a:cs typeface="Symbol" charset="2"/>
              </a:rPr>
              <a:t>b</a:t>
            </a:r>
            <a:r>
              <a:rPr lang="en-US" sz="1400" dirty="0" smtClean="0">
                <a:latin typeface="Helvetica"/>
              </a:rPr>
              <a:t>-oxidation, etc.)</a:t>
            </a:r>
          </a:p>
          <a:p>
            <a:pPr marL="176213" algn="l"/>
            <a:r>
              <a:rPr lang="en-US" sz="1400" dirty="0" smtClean="0">
                <a:latin typeface="Helvetica"/>
              </a:rPr>
              <a:t>Replication of mtDNA</a:t>
            </a:r>
          </a:p>
          <a:p>
            <a:pPr marL="176213" algn="l"/>
            <a:r>
              <a:rPr lang="en-US" sz="1400" dirty="0" smtClean="0">
                <a:latin typeface="Helvetica"/>
              </a:rPr>
              <a:t>Transcription of mtDNA-encoded genes</a:t>
            </a:r>
          </a:p>
          <a:p>
            <a:pPr marL="176213" algn="l"/>
            <a:r>
              <a:rPr lang="en-US" sz="1400" dirty="0" smtClean="0">
                <a:latin typeface="Helvetica"/>
              </a:rPr>
              <a:t>Translation mtDNA-encoded mRNAs</a:t>
            </a:r>
            <a:endParaRPr lang="en-US" sz="1400" dirty="0">
              <a:latin typeface="Helvetica"/>
            </a:endParaRPr>
          </a:p>
        </p:txBody>
      </p:sp>
      <p:sp>
        <p:nvSpPr>
          <p:cNvPr id="32" name="TextBox 31"/>
          <p:cNvSpPr txBox="1"/>
          <p:nvPr/>
        </p:nvSpPr>
        <p:spPr>
          <a:xfrm>
            <a:off x="3691902" y="2096446"/>
            <a:ext cx="3884929" cy="769441"/>
          </a:xfrm>
          <a:prstGeom prst="rect">
            <a:avLst/>
          </a:prstGeom>
          <a:noFill/>
        </p:spPr>
        <p:txBody>
          <a:bodyPr wrap="none" rtlCol="0">
            <a:spAutoFit/>
          </a:bodyPr>
          <a:lstStyle/>
          <a:p>
            <a:pPr algn="l"/>
            <a:r>
              <a:rPr lang="en-US" sz="1600" b="1" u="sng" dirty="0" smtClean="0">
                <a:latin typeface="Helvetica"/>
              </a:rPr>
              <a:t>Inter-membrane Space (IMS):</a:t>
            </a:r>
          </a:p>
          <a:p>
            <a:pPr marL="176213" algn="l"/>
            <a:r>
              <a:rPr lang="en-US" sz="1400" dirty="0" smtClean="0">
                <a:latin typeface="Helvetica"/>
              </a:rPr>
              <a:t>Storage of H</a:t>
            </a:r>
            <a:r>
              <a:rPr lang="en-US" sz="1400" baseline="30000" dirty="0" smtClean="0">
                <a:latin typeface="Helvetica"/>
              </a:rPr>
              <a:t>+</a:t>
            </a:r>
            <a:r>
              <a:rPr lang="en-US" sz="1400" dirty="0" smtClean="0">
                <a:latin typeface="Helvetica"/>
              </a:rPr>
              <a:t> gradient (ETC)</a:t>
            </a:r>
          </a:p>
          <a:p>
            <a:pPr marL="176213" algn="l"/>
            <a:r>
              <a:rPr lang="en-US" sz="1400" dirty="0" smtClean="0">
                <a:latin typeface="Helvetica"/>
              </a:rPr>
              <a:t>Home of cytochrome </a:t>
            </a:r>
            <a:r>
              <a:rPr lang="en-US" sz="1400" i="1" dirty="0" smtClean="0">
                <a:latin typeface="Helvetica"/>
              </a:rPr>
              <a:t>c</a:t>
            </a:r>
            <a:r>
              <a:rPr lang="en-US" sz="1400" dirty="0" smtClean="0">
                <a:latin typeface="Helvetica"/>
              </a:rPr>
              <a:t> (ETC and apoptosis)</a:t>
            </a:r>
            <a:endParaRPr lang="en-US" sz="1400" i="1" dirty="0">
              <a:latin typeface="Helvetica"/>
            </a:endParaRPr>
          </a:p>
        </p:txBody>
      </p:sp>
      <p:sp>
        <p:nvSpPr>
          <p:cNvPr id="24" name="TextBox 23"/>
          <p:cNvSpPr txBox="1"/>
          <p:nvPr/>
        </p:nvSpPr>
        <p:spPr>
          <a:xfrm>
            <a:off x="3691902" y="3958882"/>
            <a:ext cx="2906615" cy="769441"/>
          </a:xfrm>
          <a:prstGeom prst="rect">
            <a:avLst/>
          </a:prstGeom>
          <a:noFill/>
        </p:spPr>
        <p:txBody>
          <a:bodyPr wrap="none" rtlCol="0">
            <a:spAutoFit/>
          </a:bodyPr>
          <a:lstStyle/>
          <a:p>
            <a:pPr algn="l"/>
            <a:r>
              <a:rPr lang="en-US" sz="1600" b="1" u="sng" dirty="0" smtClean="0">
                <a:latin typeface="Helvetica"/>
              </a:rPr>
              <a:t>Cristae region of IM:</a:t>
            </a:r>
          </a:p>
          <a:p>
            <a:pPr marL="176213" algn="l"/>
            <a:r>
              <a:rPr lang="en-US" sz="1400" dirty="0" smtClean="0">
                <a:latin typeface="Helvetica"/>
              </a:rPr>
              <a:t>Respiratory ETC proteins (ETC)</a:t>
            </a:r>
          </a:p>
          <a:p>
            <a:pPr marL="176213" algn="l"/>
            <a:r>
              <a:rPr lang="en-US" sz="1400" dirty="0" smtClean="0">
                <a:latin typeface="Helvetica"/>
              </a:rPr>
              <a:t>F-ATPase (ATP Synthase)</a:t>
            </a:r>
            <a:endParaRPr lang="en-US" sz="1400" dirty="0">
              <a:latin typeface="Helvetica"/>
            </a:endParaRPr>
          </a:p>
        </p:txBody>
      </p:sp>
      <p:sp>
        <p:nvSpPr>
          <p:cNvPr id="23" name="TextBox 22"/>
          <p:cNvSpPr txBox="1"/>
          <p:nvPr/>
        </p:nvSpPr>
        <p:spPr>
          <a:xfrm>
            <a:off x="3691902" y="3041621"/>
            <a:ext cx="3286114" cy="769441"/>
          </a:xfrm>
          <a:prstGeom prst="rect">
            <a:avLst/>
          </a:prstGeom>
          <a:noFill/>
        </p:spPr>
        <p:txBody>
          <a:bodyPr wrap="none" rtlCol="0">
            <a:spAutoFit/>
          </a:bodyPr>
          <a:lstStyle/>
          <a:p>
            <a:pPr algn="l"/>
            <a:r>
              <a:rPr lang="en-US" sz="1600" b="1" u="sng" dirty="0" smtClean="0">
                <a:latin typeface="Helvetica"/>
              </a:rPr>
              <a:t>Inner Membrane (IM):</a:t>
            </a:r>
          </a:p>
          <a:p>
            <a:pPr marL="176213" algn="l"/>
            <a:r>
              <a:rPr lang="en-US" sz="1400" dirty="0" smtClean="0">
                <a:latin typeface="Helvetica"/>
              </a:rPr>
              <a:t>Protein import</a:t>
            </a:r>
          </a:p>
          <a:p>
            <a:pPr marL="176213" algn="l"/>
            <a:r>
              <a:rPr lang="en-US" sz="1400" dirty="0" smtClean="0">
                <a:latin typeface="Helvetica"/>
              </a:rPr>
              <a:t>Metabolite transporters (metabolism)</a:t>
            </a:r>
            <a:endParaRPr lang="en-US" sz="1400" dirty="0">
              <a:latin typeface="Helvetica"/>
            </a:endParaRPr>
          </a:p>
        </p:txBody>
      </p:sp>
      <p:grpSp>
        <p:nvGrpSpPr>
          <p:cNvPr id="7" name="Group 6"/>
          <p:cNvGrpSpPr/>
          <p:nvPr/>
        </p:nvGrpSpPr>
        <p:grpSpPr>
          <a:xfrm>
            <a:off x="736484" y="1002360"/>
            <a:ext cx="2487116" cy="4701044"/>
            <a:chOff x="541114" y="1895593"/>
            <a:chExt cx="1608476" cy="3040275"/>
          </a:xfrm>
        </p:grpSpPr>
        <p:sp>
          <p:nvSpPr>
            <p:cNvPr id="33" name="Rectangle 32"/>
            <p:cNvSpPr/>
            <p:nvPr/>
          </p:nvSpPr>
          <p:spPr bwMode="auto">
            <a:xfrm>
              <a:off x="541114" y="1895593"/>
              <a:ext cx="1608476" cy="3040275"/>
            </a:xfrm>
            <a:prstGeom prst="rect">
              <a:avLst/>
            </a:prstGeom>
            <a:solidFill>
              <a:schemeClr val="bg1">
                <a:lumMod val="85000"/>
              </a:schemeClr>
            </a:solidFill>
            <a:ln w="9525" cap="flat" cmpd="sng" algn="ctr">
              <a:noFill/>
              <a:prstDash val="sysDash"/>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cs typeface="Arial" charset="0"/>
              </a:endParaRPr>
            </a:p>
          </p:txBody>
        </p:sp>
        <p:grpSp>
          <p:nvGrpSpPr>
            <p:cNvPr id="35" name="Group 34"/>
            <p:cNvGrpSpPr/>
            <p:nvPr/>
          </p:nvGrpSpPr>
          <p:grpSpPr>
            <a:xfrm rot="17123374">
              <a:off x="195614" y="2655480"/>
              <a:ext cx="2231486" cy="1376616"/>
              <a:chOff x="1205272" y="1360373"/>
              <a:chExt cx="1334136" cy="763255"/>
            </a:xfrm>
          </p:grpSpPr>
          <p:sp>
            <p:nvSpPr>
              <p:cNvPr id="37" name="Freeform 36"/>
              <p:cNvSpPr/>
              <p:nvPr/>
            </p:nvSpPr>
            <p:spPr>
              <a:xfrm>
                <a:off x="1205272" y="1360373"/>
                <a:ext cx="1334136" cy="76325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82AAFF"/>
              </a:solidFill>
              <a:ln w="28575" cmpd="sng">
                <a:solidFill>
                  <a:schemeClr val="tx1">
                    <a:lumMod val="50000"/>
                    <a:lumOff val="50000"/>
                  </a:schemeClr>
                </a:solidFill>
              </a:ln>
              <a:effectLst>
                <a:outerShdw blurRad="50800" dist="38100" dir="2700000">
                  <a:srgbClr val="000000">
                    <a:alpha val="43000"/>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cs typeface="Arial" charset="0"/>
                </a:endParaRPr>
              </a:p>
            </p:txBody>
          </p:sp>
          <p:sp>
            <p:nvSpPr>
              <p:cNvPr id="39" name="Freeform 38"/>
              <p:cNvSpPr/>
              <p:nvPr/>
            </p:nvSpPr>
            <p:spPr>
              <a:xfrm>
                <a:off x="1255146" y="1434264"/>
                <a:ext cx="1199973" cy="618925"/>
              </a:xfrm>
              <a:custGeom>
                <a:avLst/>
                <a:gdLst>
                  <a:gd name="connsiteX0" fmla="*/ 414402 w 1457843"/>
                  <a:gd name="connsiteY0" fmla="*/ 92083 h 739511"/>
                  <a:gd name="connsiteX1" fmla="*/ 315977 w 1457843"/>
                  <a:gd name="connsiteY1" fmla="*/ 133358 h 739511"/>
                  <a:gd name="connsiteX2" fmla="*/ 389002 w 1457843"/>
                  <a:gd name="connsiteY2" fmla="*/ 212733 h 739511"/>
                  <a:gd name="connsiteX3" fmla="*/ 477902 w 1457843"/>
                  <a:gd name="connsiteY3" fmla="*/ 215908 h 739511"/>
                  <a:gd name="connsiteX4" fmla="*/ 566802 w 1457843"/>
                  <a:gd name="connsiteY4" fmla="*/ 346083 h 739511"/>
                  <a:gd name="connsiteX5" fmla="*/ 566802 w 1457843"/>
                  <a:gd name="connsiteY5" fmla="*/ 457208 h 739511"/>
                  <a:gd name="connsiteX6" fmla="*/ 401702 w 1457843"/>
                  <a:gd name="connsiteY6" fmla="*/ 381008 h 739511"/>
                  <a:gd name="connsiteX7" fmla="*/ 328677 w 1457843"/>
                  <a:gd name="connsiteY7" fmla="*/ 257183 h 739511"/>
                  <a:gd name="connsiteX8" fmla="*/ 214377 w 1457843"/>
                  <a:gd name="connsiteY8" fmla="*/ 212733 h 739511"/>
                  <a:gd name="connsiteX9" fmla="*/ 77852 w 1457843"/>
                  <a:gd name="connsiteY9" fmla="*/ 349258 h 739511"/>
                  <a:gd name="connsiteX10" fmla="*/ 1652 w 1457843"/>
                  <a:gd name="connsiteY10" fmla="*/ 514358 h 739511"/>
                  <a:gd name="connsiteX11" fmla="*/ 49277 w 1457843"/>
                  <a:gd name="connsiteY11" fmla="*/ 657233 h 739511"/>
                  <a:gd name="connsiteX12" fmla="*/ 300102 w 1457843"/>
                  <a:gd name="connsiteY12" fmla="*/ 733433 h 739511"/>
                  <a:gd name="connsiteX13" fmla="*/ 674752 w 1457843"/>
                  <a:gd name="connsiteY13" fmla="*/ 698508 h 739511"/>
                  <a:gd name="connsiteX14" fmla="*/ 1176402 w 1457843"/>
                  <a:gd name="connsiteY14" fmla="*/ 412758 h 739511"/>
                  <a:gd name="connsiteX15" fmla="*/ 1424052 w 1457843"/>
                  <a:gd name="connsiteY15" fmla="*/ 196858 h 739511"/>
                  <a:gd name="connsiteX16" fmla="*/ 1424052 w 1457843"/>
                  <a:gd name="connsiteY16" fmla="*/ 57158 h 739511"/>
                  <a:gd name="connsiteX17" fmla="*/ 1131952 w 1457843"/>
                  <a:gd name="connsiteY17" fmla="*/ 8 h 739511"/>
                  <a:gd name="connsiteX18" fmla="*/ 722377 w 1457843"/>
                  <a:gd name="connsiteY18" fmla="*/ 60333 h 739511"/>
                  <a:gd name="connsiteX19" fmla="*/ 509652 w 1457843"/>
                  <a:gd name="connsiteY19" fmla="*/ 114308 h 739511"/>
                  <a:gd name="connsiteX0" fmla="*/ 414402 w 1457843"/>
                  <a:gd name="connsiteY0" fmla="*/ 92083 h 739511"/>
                  <a:gd name="connsiteX1" fmla="*/ 315977 w 1457843"/>
                  <a:gd name="connsiteY1" fmla="*/ 133358 h 739511"/>
                  <a:gd name="connsiteX2" fmla="*/ 389002 w 1457843"/>
                  <a:gd name="connsiteY2" fmla="*/ 212733 h 739511"/>
                  <a:gd name="connsiteX3" fmla="*/ 477902 w 1457843"/>
                  <a:gd name="connsiteY3" fmla="*/ 215908 h 739511"/>
                  <a:gd name="connsiteX4" fmla="*/ 566802 w 1457843"/>
                  <a:gd name="connsiteY4" fmla="*/ 346083 h 739511"/>
                  <a:gd name="connsiteX5" fmla="*/ 566802 w 1457843"/>
                  <a:gd name="connsiteY5" fmla="*/ 457208 h 739511"/>
                  <a:gd name="connsiteX6" fmla="*/ 401702 w 1457843"/>
                  <a:gd name="connsiteY6" fmla="*/ 381008 h 739511"/>
                  <a:gd name="connsiteX7" fmla="*/ 328677 w 1457843"/>
                  <a:gd name="connsiteY7" fmla="*/ 257183 h 739511"/>
                  <a:gd name="connsiteX8" fmla="*/ 214377 w 1457843"/>
                  <a:gd name="connsiteY8" fmla="*/ 212733 h 739511"/>
                  <a:gd name="connsiteX9" fmla="*/ 77852 w 1457843"/>
                  <a:gd name="connsiteY9" fmla="*/ 349258 h 739511"/>
                  <a:gd name="connsiteX10" fmla="*/ 1652 w 1457843"/>
                  <a:gd name="connsiteY10" fmla="*/ 514358 h 739511"/>
                  <a:gd name="connsiteX11" fmla="*/ 49277 w 1457843"/>
                  <a:gd name="connsiteY11" fmla="*/ 657233 h 739511"/>
                  <a:gd name="connsiteX12" fmla="*/ 300102 w 1457843"/>
                  <a:gd name="connsiteY12" fmla="*/ 733433 h 739511"/>
                  <a:gd name="connsiteX13" fmla="*/ 674752 w 1457843"/>
                  <a:gd name="connsiteY13" fmla="*/ 698508 h 739511"/>
                  <a:gd name="connsiteX14" fmla="*/ 1176402 w 1457843"/>
                  <a:gd name="connsiteY14" fmla="*/ 412758 h 739511"/>
                  <a:gd name="connsiteX15" fmla="*/ 1424052 w 1457843"/>
                  <a:gd name="connsiteY15" fmla="*/ 196858 h 739511"/>
                  <a:gd name="connsiteX16" fmla="*/ 1424052 w 1457843"/>
                  <a:gd name="connsiteY16" fmla="*/ 57158 h 739511"/>
                  <a:gd name="connsiteX17" fmla="*/ 1131952 w 1457843"/>
                  <a:gd name="connsiteY17" fmla="*/ 8 h 739511"/>
                  <a:gd name="connsiteX18" fmla="*/ 722377 w 1457843"/>
                  <a:gd name="connsiteY18" fmla="*/ 60333 h 739511"/>
                  <a:gd name="connsiteX19" fmla="*/ 509652 w 1457843"/>
                  <a:gd name="connsiteY19" fmla="*/ 114308 h 739511"/>
                  <a:gd name="connsiteX20" fmla="*/ 414402 w 1457843"/>
                  <a:gd name="connsiteY20" fmla="*/ 92083 h 739511"/>
                  <a:gd name="connsiteX0" fmla="*/ 414402 w 1457843"/>
                  <a:gd name="connsiteY0" fmla="*/ 92083 h 739511"/>
                  <a:gd name="connsiteX1" fmla="*/ 315977 w 1457843"/>
                  <a:gd name="connsiteY1" fmla="*/ 133358 h 739511"/>
                  <a:gd name="connsiteX2" fmla="*/ 389002 w 1457843"/>
                  <a:gd name="connsiteY2" fmla="*/ 212733 h 739511"/>
                  <a:gd name="connsiteX3" fmla="*/ 477902 w 1457843"/>
                  <a:gd name="connsiteY3" fmla="*/ 215908 h 739511"/>
                  <a:gd name="connsiteX4" fmla="*/ 566802 w 1457843"/>
                  <a:gd name="connsiteY4" fmla="*/ 346083 h 739511"/>
                  <a:gd name="connsiteX5" fmla="*/ 566802 w 1457843"/>
                  <a:gd name="connsiteY5" fmla="*/ 457208 h 739511"/>
                  <a:gd name="connsiteX6" fmla="*/ 401702 w 1457843"/>
                  <a:gd name="connsiteY6" fmla="*/ 381008 h 739511"/>
                  <a:gd name="connsiteX7" fmla="*/ 328677 w 1457843"/>
                  <a:gd name="connsiteY7" fmla="*/ 257183 h 739511"/>
                  <a:gd name="connsiteX8" fmla="*/ 214377 w 1457843"/>
                  <a:gd name="connsiteY8" fmla="*/ 212733 h 739511"/>
                  <a:gd name="connsiteX9" fmla="*/ 77852 w 1457843"/>
                  <a:gd name="connsiteY9" fmla="*/ 349258 h 739511"/>
                  <a:gd name="connsiteX10" fmla="*/ 1652 w 1457843"/>
                  <a:gd name="connsiteY10" fmla="*/ 514358 h 739511"/>
                  <a:gd name="connsiteX11" fmla="*/ 49277 w 1457843"/>
                  <a:gd name="connsiteY11" fmla="*/ 657233 h 739511"/>
                  <a:gd name="connsiteX12" fmla="*/ 300102 w 1457843"/>
                  <a:gd name="connsiteY12" fmla="*/ 733433 h 739511"/>
                  <a:gd name="connsiteX13" fmla="*/ 674752 w 1457843"/>
                  <a:gd name="connsiteY13" fmla="*/ 698508 h 739511"/>
                  <a:gd name="connsiteX14" fmla="*/ 1176402 w 1457843"/>
                  <a:gd name="connsiteY14" fmla="*/ 412758 h 739511"/>
                  <a:gd name="connsiteX15" fmla="*/ 1424052 w 1457843"/>
                  <a:gd name="connsiteY15" fmla="*/ 196858 h 739511"/>
                  <a:gd name="connsiteX16" fmla="*/ 1424052 w 1457843"/>
                  <a:gd name="connsiteY16" fmla="*/ 57158 h 739511"/>
                  <a:gd name="connsiteX17" fmla="*/ 1131952 w 1457843"/>
                  <a:gd name="connsiteY17" fmla="*/ 8 h 739511"/>
                  <a:gd name="connsiteX18" fmla="*/ 722377 w 1457843"/>
                  <a:gd name="connsiteY18" fmla="*/ 60333 h 739511"/>
                  <a:gd name="connsiteX19" fmla="*/ 503302 w 1457843"/>
                  <a:gd name="connsiteY19" fmla="*/ 88908 h 739511"/>
                  <a:gd name="connsiteX20" fmla="*/ 414402 w 1457843"/>
                  <a:gd name="connsiteY20" fmla="*/ 92083 h 739511"/>
                  <a:gd name="connsiteX0" fmla="*/ 414402 w 1457843"/>
                  <a:gd name="connsiteY0" fmla="*/ 92083 h 739511"/>
                  <a:gd name="connsiteX1" fmla="*/ 315977 w 1457843"/>
                  <a:gd name="connsiteY1" fmla="*/ 133358 h 739511"/>
                  <a:gd name="connsiteX2" fmla="*/ 379477 w 1457843"/>
                  <a:gd name="connsiteY2" fmla="*/ 228608 h 739511"/>
                  <a:gd name="connsiteX3" fmla="*/ 477902 w 1457843"/>
                  <a:gd name="connsiteY3" fmla="*/ 215908 h 739511"/>
                  <a:gd name="connsiteX4" fmla="*/ 566802 w 1457843"/>
                  <a:gd name="connsiteY4" fmla="*/ 346083 h 739511"/>
                  <a:gd name="connsiteX5" fmla="*/ 566802 w 1457843"/>
                  <a:gd name="connsiteY5" fmla="*/ 457208 h 739511"/>
                  <a:gd name="connsiteX6" fmla="*/ 401702 w 1457843"/>
                  <a:gd name="connsiteY6" fmla="*/ 381008 h 739511"/>
                  <a:gd name="connsiteX7" fmla="*/ 328677 w 1457843"/>
                  <a:gd name="connsiteY7" fmla="*/ 257183 h 739511"/>
                  <a:gd name="connsiteX8" fmla="*/ 214377 w 1457843"/>
                  <a:gd name="connsiteY8" fmla="*/ 212733 h 739511"/>
                  <a:gd name="connsiteX9" fmla="*/ 77852 w 1457843"/>
                  <a:gd name="connsiteY9" fmla="*/ 349258 h 739511"/>
                  <a:gd name="connsiteX10" fmla="*/ 1652 w 1457843"/>
                  <a:gd name="connsiteY10" fmla="*/ 514358 h 739511"/>
                  <a:gd name="connsiteX11" fmla="*/ 49277 w 1457843"/>
                  <a:gd name="connsiteY11" fmla="*/ 657233 h 739511"/>
                  <a:gd name="connsiteX12" fmla="*/ 300102 w 1457843"/>
                  <a:gd name="connsiteY12" fmla="*/ 733433 h 739511"/>
                  <a:gd name="connsiteX13" fmla="*/ 674752 w 1457843"/>
                  <a:gd name="connsiteY13" fmla="*/ 698508 h 739511"/>
                  <a:gd name="connsiteX14" fmla="*/ 1176402 w 1457843"/>
                  <a:gd name="connsiteY14" fmla="*/ 412758 h 739511"/>
                  <a:gd name="connsiteX15" fmla="*/ 1424052 w 1457843"/>
                  <a:gd name="connsiteY15" fmla="*/ 196858 h 739511"/>
                  <a:gd name="connsiteX16" fmla="*/ 1424052 w 1457843"/>
                  <a:gd name="connsiteY16" fmla="*/ 57158 h 739511"/>
                  <a:gd name="connsiteX17" fmla="*/ 1131952 w 1457843"/>
                  <a:gd name="connsiteY17" fmla="*/ 8 h 739511"/>
                  <a:gd name="connsiteX18" fmla="*/ 722377 w 1457843"/>
                  <a:gd name="connsiteY18" fmla="*/ 60333 h 739511"/>
                  <a:gd name="connsiteX19" fmla="*/ 503302 w 1457843"/>
                  <a:gd name="connsiteY19" fmla="*/ 88908 h 739511"/>
                  <a:gd name="connsiteX20" fmla="*/ 414402 w 1457843"/>
                  <a:gd name="connsiteY20" fmla="*/ 92083 h 739511"/>
                  <a:gd name="connsiteX0" fmla="*/ 414402 w 1457843"/>
                  <a:gd name="connsiteY0" fmla="*/ 103160 h 750588"/>
                  <a:gd name="connsiteX1" fmla="*/ 315977 w 1457843"/>
                  <a:gd name="connsiteY1" fmla="*/ 144435 h 750588"/>
                  <a:gd name="connsiteX2" fmla="*/ 379477 w 1457843"/>
                  <a:gd name="connsiteY2" fmla="*/ 239685 h 750588"/>
                  <a:gd name="connsiteX3" fmla="*/ 477902 w 1457843"/>
                  <a:gd name="connsiteY3" fmla="*/ 226985 h 750588"/>
                  <a:gd name="connsiteX4" fmla="*/ 566802 w 1457843"/>
                  <a:gd name="connsiteY4" fmla="*/ 357160 h 750588"/>
                  <a:gd name="connsiteX5" fmla="*/ 566802 w 1457843"/>
                  <a:gd name="connsiteY5" fmla="*/ 468285 h 750588"/>
                  <a:gd name="connsiteX6" fmla="*/ 401702 w 1457843"/>
                  <a:gd name="connsiteY6" fmla="*/ 392085 h 750588"/>
                  <a:gd name="connsiteX7" fmla="*/ 328677 w 1457843"/>
                  <a:gd name="connsiteY7" fmla="*/ 268260 h 750588"/>
                  <a:gd name="connsiteX8" fmla="*/ 214377 w 1457843"/>
                  <a:gd name="connsiteY8" fmla="*/ 223810 h 750588"/>
                  <a:gd name="connsiteX9" fmla="*/ 77852 w 1457843"/>
                  <a:gd name="connsiteY9" fmla="*/ 360335 h 750588"/>
                  <a:gd name="connsiteX10" fmla="*/ 1652 w 1457843"/>
                  <a:gd name="connsiteY10" fmla="*/ 525435 h 750588"/>
                  <a:gd name="connsiteX11" fmla="*/ 49277 w 1457843"/>
                  <a:gd name="connsiteY11" fmla="*/ 668310 h 750588"/>
                  <a:gd name="connsiteX12" fmla="*/ 300102 w 1457843"/>
                  <a:gd name="connsiteY12" fmla="*/ 744510 h 750588"/>
                  <a:gd name="connsiteX13" fmla="*/ 674752 w 1457843"/>
                  <a:gd name="connsiteY13" fmla="*/ 709585 h 750588"/>
                  <a:gd name="connsiteX14" fmla="*/ 1176402 w 1457843"/>
                  <a:gd name="connsiteY14" fmla="*/ 423835 h 750588"/>
                  <a:gd name="connsiteX15" fmla="*/ 1424052 w 1457843"/>
                  <a:gd name="connsiteY15" fmla="*/ 207935 h 750588"/>
                  <a:gd name="connsiteX16" fmla="*/ 1424052 w 1457843"/>
                  <a:gd name="connsiteY16" fmla="*/ 68235 h 750588"/>
                  <a:gd name="connsiteX17" fmla="*/ 1131952 w 1457843"/>
                  <a:gd name="connsiteY17" fmla="*/ 11085 h 750588"/>
                  <a:gd name="connsiteX18" fmla="*/ 833502 w 1457843"/>
                  <a:gd name="connsiteY18" fmla="*/ 284135 h 750588"/>
                  <a:gd name="connsiteX19" fmla="*/ 503302 w 1457843"/>
                  <a:gd name="connsiteY19" fmla="*/ 99985 h 750588"/>
                  <a:gd name="connsiteX20" fmla="*/ 414402 w 1457843"/>
                  <a:gd name="connsiteY20" fmla="*/ 103160 h 750588"/>
                  <a:gd name="connsiteX0" fmla="*/ 414402 w 1457843"/>
                  <a:gd name="connsiteY0" fmla="*/ 103160 h 750588"/>
                  <a:gd name="connsiteX1" fmla="*/ 315977 w 1457843"/>
                  <a:gd name="connsiteY1" fmla="*/ 144435 h 750588"/>
                  <a:gd name="connsiteX2" fmla="*/ 379477 w 1457843"/>
                  <a:gd name="connsiteY2" fmla="*/ 239685 h 750588"/>
                  <a:gd name="connsiteX3" fmla="*/ 477902 w 1457843"/>
                  <a:gd name="connsiteY3" fmla="*/ 226985 h 750588"/>
                  <a:gd name="connsiteX4" fmla="*/ 566802 w 1457843"/>
                  <a:gd name="connsiteY4" fmla="*/ 357160 h 750588"/>
                  <a:gd name="connsiteX5" fmla="*/ 566802 w 1457843"/>
                  <a:gd name="connsiteY5" fmla="*/ 468285 h 750588"/>
                  <a:gd name="connsiteX6" fmla="*/ 401702 w 1457843"/>
                  <a:gd name="connsiteY6" fmla="*/ 392085 h 750588"/>
                  <a:gd name="connsiteX7" fmla="*/ 328677 w 1457843"/>
                  <a:gd name="connsiteY7" fmla="*/ 268260 h 750588"/>
                  <a:gd name="connsiteX8" fmla="*/ 214377 w 1457843"/>
                  <a:gd name="connsiteY8" fmla="*/ 223810 h 750588"/>
                  <a:gd name="connsiteX9" fmla="*/ 77852 w 1457843"/>
                  <a:gd name="connsiteY9" fmla="*/ 360335 h 750588"/>
                  <a:gd name="connsiteX10" fmla="*/ 1652 w 1457843"/>
                  <a:gd name="connsiteY10" fmla="*/ 525435 h 750588"/>
                  <a:gd name="connsiteX11" fmla="*/ 49277 w 1457843"/>
                  <a:gd name="connsiteY11" fmla="*/ 668310 h 750588"/>
                  <a:gd name="connsiteX12" fmla="*/ 300102 w 1457843"/>
                  <a:gd name="connsiteY12" fmla="*/ 744510 h 750588"/>
                  <a:gd name="connsiteX13" fmla="*/ 674752 w 1457843"/>
                  <a:gd name="connsiteY13" fmla="*/ 709585 h 750588"/>
                  <a:gd name="connsiteX14" fmla="*/ 1176402 w 1457843"/>
                  <a:gd name="connsiteY14" fmla="*/ 423835 h 750588"/>
                  <a:gd name="connsiteX15" fmla="*/ 1424052 w 1457843"/>
                  <a:gd name="connsiteY15" fmla="*/ 207935 h 750588"/>
                  <a:gd name="connsiteX16" fmla="*/ 1424052 w 1457843"/>
                  <a:gd name="connsiteY16" fmla="*/ 68235 h 750588"/>
                  <a:gd name="connsiteX17" fmla="*/ 1131952 w 1457843"/>
                  <a:gd name="connsiteY17" fmla="*/ 11085 h 750588"/>
                  <a:gd name="connsiteX18" fmla="*/ 833502 w 1457843"/>
                  <a:gd name="connsiteY18" fmla="*/ 284135 h 750588"/>
                  <a:gd name="connsiteX19" fmla="*/ 731902 w 1457843"/>
                  <a:gd name="connsiteY19" fmla="*/ 58710 h 750588"/>
                  <a:gd name="connsiteX20" fmla="*/ 503302 w 1457843"/>
                  <a:gd name="connsiteY20" fmla="*/ 99985 h 750588"/>
                  <a:gd name="connsiteX21" fmla="*/ 414402 w 1457843"/>
                  <a:gd name="connsiteY21" fmla="*/ 103160 h 750588"/>
                  <a:gd name="connsiteX0" fmla="*/ 414402 w 1457843"/>
                  <a:gd name="connsiteY0" fmla="*/ 93178 h 740606"/>
                  <a:gd name="connsiteX1" fmla="*/ 315977 w 1457843"/>
                  <a:gd name="connsiteY1" fmla="*/ 134453 h 740606"/>
                  <a:gd name="connsiteX2" fmla="*/ 379477 w 1457843"/>
                  <a:gd name="connsiteY2" fmla="*/ 229703 h 740606"/>
                  <a:gd name="connsiteX3" fmla="*/ 477902 w 1457843"/>
                  <a:gd name="connsiteY3" fmla="*/ 217003 h 740606"/>
                  <a:gd name="connsiteX4" fmla="*/ 566802 w 1457843"/>
                  <a:gd name="connsiteY4" fmla="*/ 347178 h 740606"/>
                  <a:gd name="connsiteX5" fmla="*/ 566802 w 1457843"/>
                  <a:gd name="connsiteY5" fmla="*/ 458303 h 740606"/>
                  <a:gd name="connsiteX6" fmla="*/ 401702 w 1457843"/>
                  <a:gd name="connsiteY6" fmla="*/ 382103 h 740606"/>
                  <a:gd name="connsiteX7" fmla="*/ 328677 w 1457843"/>
                  <a:gd name="connsiteY7" fmla="*/ 258278 h 740606"/>
                  <a:gd name="connsiteX8" fmla="*/ 214377 w 1457843"/>
                  <a:gd name="connsiteY8" fmla="*/ 213828 h 740606"/>
                  <a:gd name="connsiteX9" fmla="*/ 77852 w 1457843"/>
                  <a:gd name="connsiteY9" fmla="*/ 350353 h 740606"/>
                  <a:gd name="connsiteX10" fmla="*/ 1652 w 1457843"/>
                  <a:gd name="connsiteY10" fmla="*/ 515453 h 740606"/>
                  <a:gd name="connsiteX11" fmla="*/ 49277 w 1457843"/>
                  <a:gd name="connsiteY11" fmla="*/ 658328 h 740606"/>
                  <a:gd name="connsiteX12" fmla="*/ 300102 w 1457843"/>
                  <a:gd name="connsiteY12" fmla="*/ 734528 h 740606"/>
                  <a:gd name="connsiteX13" fmla="*/ 674752 w 1457843"/>
                  <a:gd name="connsiteY13" fmla="*/ 699603 h 740606"/>
                  <a:gd name="connsiteX14" fmla="*/ 1176402 w 1457843"/>
                  <a:gd name="connsiteY14" fmla="*/ 413853 h 740606"/>
                  <a:gd name="connsiteX15" fmla="*/ 1424052 w 1457843"/>
                  <a:gd name="connsiteY15" fmla="*/ 197953 h 740606"/>
                  <a:gd name="connsiteX16" fmla="*/ 1424052 w 1457843"/>
                  <a:gd name="connsiteY16" fmla="*/ 58253 h 740606"/>
                  <a:gd name="connsiteX17" fmla="*/ 1131952 w 1457843"/>
                  <a:gd name="connsiteY17" fmla="*/ 1103 h 740606"/>
                  <a:gd name="connsiteX18" fmla="*/ 839852 w 1457843"/>
                  <a:gd name="connsiteY18" fmla="*/ 42378 h 740606"/>
                  <a:gd name="connsiteX19" fmla="*/ 833502 w 1457843"/>
                  <a:gd name="connsiteY19" fmla="*/ 274153 h 740606"/>
                  <a:gd name="connsiteX20" fmla="*/ 731902 w 1457843"/>
                  <a:gd name="connsiteY20" fmla="*/ 48728 h 740606"/>
                  <a:gd name="connsiteX21" fmla="*/ 503302 w 1457843"/>
                  <a:gd name="connsiteY21" fmla="*/ 90003 h 740606"/>
                  <a:gd name="connsiteX22" fmla="*/ 414402 w 1457843"/>
                  <a:gd name="connsiteY22" fmla="*/ 93178 h 740606"/>
                  <a:gd name="connsiteX0" fmla="*/ 414402 w 1457843"/>
                  <a:gd name="connsiteY0" fmla="*/ 93178 h 740606"/>
                  <a:gd name="connsiteX1" fmla="*/ 315977 w 1457843"/>
                  <a:gd name="connsiteY1" fmla="*/ 134453 h 740606"/>
                  <a:gd name="connsiteX2" fmla="*/ 379477 w 1457843"/>
                  <a:gd name="connsiteY2" fmla="*/ 229703 h 740606"/>
                  <a:gd name="connsiteX3" fmla="*/ 477902 w 1457843"/>
                  <a:gd name="connsiteY3" fmla="*/ 217003 h 740606"/>
                  <a:gd name="connsiteX4" fmla="*/ 566802 w 1457843"/>
                  <a:gd name="connsiteY4" fmla="*/ 347178 h 740606"/>
                  <a:gd name="connsiteX5" fmla="*/ 566802 w 1457843"/>
                  <a:gd name="connsiteY5" fmla="*/ 458303 h 740606"/>
                  <a:gd name="connsiteX6" fmla="*/ 401702 w 1457843"/>
                  <a:gd name="connsiteY6" fmla="*/ 382103 h 740606"/>
                  <a:gd name="connsiteX7" fmla="*/ 328677 w 1457843"/>
                  <a:gd name="connsiteY7" fmla="*/ 258278 h 740606"/>
                  <a:gd name="connsiteX8" fmla="*/ 214377 w 1457843"/>
                  <a:gd name="connsiteY8" fmla="*/ 213828 h 740606"/>
                  <a:gd name="connsiteX9" fmla="*/ 77852 w 1457843"/>
                  <a:gd name="connsiteY9" fmla="*/ 350353 h 740606"/>
                  <a:gd name="connsiteX10" fmla="*/ 1652 w 1457843"/>
                  <a:gd name="connsiteY10" fmla="*/ 515453 h 740606"/>
                  <a:gd name="connsiteX11" fmla="*/ 49277 w 1457843"/>
                  <a:gd name="connsiteY11" fmla="*/ 658328 h 740606"/>
                  <a:gd name="connsiteX12" fmla="*/ 300102 w 1457843"/>
                  <a:gd name="connsiteY12" fmla="*/ 734528 h 740606"/>
                  <a:gd name="connsiteX13" fmla="*/ 674752 w 1457843"/>
                  <a:gd name="connsiteY13" fmla="*/ 699603 h 740606"/>
                  <a:gd name="connsiteX14" fmla="*/ 1176402 w 1457843"/>
                  <a:gd name="connsiteY14" fmla="*/ 413853 h 740606"/>
                  <a:gd name="connsiteX15" fmla="*/ 1424052 w 1457843"/>
                  <a:gd name="connsiteY15" fmla="*/ 197953 h 740606"/>
                  <a:gd name="connsiteX16" fmla="*/ 1424052 w 1457843"/>
                  <a:gd name="connsiteY16" fmla="*/ 58253 h 740606"/>
                  <a:gd name="connsiteX17" fmla="*/ 1131952 w 1457843"/>
                  <a:gd name="connsiteY17" fmla="*/ 1103 h 740606"/>
                  <a:gd name="connsiteX18" fmla="*/ 839852 w 1457843"/>
                  <a:gd name="connsiteY18" fmla="*/ 42378 h 740606"/>
                  <a:gd name="connsiteX19" fmla="*/ 833502 w 1457843"/>
                  <a:gd name="connsiteY19" fmla="*/ 274153 h 740606"/>
                  <a:gd name="connsiteX20" fmla="*/ 671577 w 1457843"/>
                  <a:gd name="connsiteY20" fmla="*/ 232878 h 740606"/>
                  <a:gd name="connsiteX21" fmla="*/ 731902 w 1457843"/>
                  <a:gd name="connsiteY21" fmla="*/ 48728 h 740606"/>
                  <a:gd name="connsiteX22" fmla="*/ 503302 w 1457843"/>
                  <a:gd name="connsiteY22" fmla="*/ 90003 h 740606"/>
                  <a:gd name="connsiteX23" fmla="*/ 414402 w 1457843"/>
                  <a:gd name="connsiteY23" fmla="*/ 93178 h 740606"/>
                  <a:gd name="connsiteX0" fmla="*/ 414402 w 1457843"/>
                  <a:gd name="connsiteY0" fmla="*/ 93178 h 740606"/>
                  <a:gd name="connsiteX1" fmla="*/ 315977 w 1457843"/>
                  <a:gd name="connsiteY1" fmla="*/ 134453 h 740606"/>
                  <a:gd name="connsiteX2" fmla="*/ 379477 w 1457843"/>
                  <a:gd name="connsiteY2" fmla="*/ 229703 h 740606"/>
                  <a:gd name="connsiteX3" fmla="*/ 477902 w 1457843"/>
                  <a:gd name="connsiteY3" fmla="*/ 217003 h 740606"/>
                  <a:gd name="connsiteX4" fmla="*/ 566802 w 1457843"/>
                  <a:gd name="connsiteY4" fmla="*/ 347178 h 740606"/>
                  <a:gd name="connsiteX5" fmla="*/ 566802 w 1457843"/>
                  <a:gd name="connsiteY5" fmla="*/ 458303 h 740606"/>
                  <a:gd name="connsiteX6" fmla="*/ 401702 w 1457843"/>
                  <a:gd name="connsiteY6" fmla="*/ 382103 h 740606"/>
                  <a:gd name="connsiteX7" fmla="*/ 328677 w 1457843"/>
                  <a:gd name="connsiteY7" fmla="*/ 258278 h 740606"/>
                  <a:gd name="connsiteX8" fmla="*/ 214377 w 1457843"/>
                  <a:gd name="connsiteY8" fmla="*/ 213828 h 740606"/>
                  <a:gd name="connsiteX9" fmla="*/ 77852 w 1457843"/>
                  <a:gd name="connsiteY9" fmla="*/ 350353 h 740606"/>
                  <a:gd name="connsiteX10" fmla="*/ 1652 w 1457843"/>
                  <a:gd name="connsiteY10" fmla="*/ 515453 h 740606"/>
                  <a:gd name="connsiteX11" fmla="*/ 49277 w 1457843"/>
                  <a:gd name="connsiteY11" fmla="*/ 658328 h 740606"/>
                  <a:gd name="connsiteX12" fmla="*/ 300102 w 1457843"/>
                  <a:gd name="connsiteY12" fmla="*/ 734528 h 740606"/>
                  <a:gd name="connsiteX13" fmla="*/ 674752 w 1457843"/>
                  <a:gd name="connsiteY13" fmla="*/ 699603 h 740606"/>
                  <a:gd name="connsiteX14" fmla="*/ 1176402 w 1457843"/>
                  <a:gd name="connsiteY14" fmla="*/ 413853 h 740606"/>
                  <a:gd name="connsiteX15" fmla="*/ 1424052 w 1457843"/>
                  <a:gd name="connsiteY15" fmla="*/ 197953 h 740606"/>
                  <a:gd name="connsiteX16" fmla="*/ 1424052 w 1457843"/>
                  <a:gd name="connsiteY16" fmla="*/ 58253 h 740606"/>
                  <a:gd name="connsiteX17" fmla="*/ 1131952 w 1457843"/>
                  <a:gd name="connsiteY17" fmla="*/ 1103 h 740606"/>
                  <a:gd name="connsiteX18" fmla="*/ 839852 w 1457843"/>
                  <a:gd name="connsiteY18" fmla="*/ 42378 h 740606"/>
                  <a:gd name="connsiteX19" fmla="*/ 833502 w 1457843"/>
                  <a:gd name="connsiteY19" fmla="*/ 274153 h 740606"/>
                  <a:gd name="connsiteX20" fmla="*/ 671577 w 1457843"/>
                  <a:gd name="connsiteY20" fmla="*/ 232878 h 740606"/>
                  <a:gd name="connsiteX21" fmla="*/ 766827 w 1457843"/>
                  <a:gd name="connsiteY21" fmla="*/ 13803 h 740606"/>
                  <a:gd name="connsiteX22" fmla="*/ 503302 w 1457843"/>
                  <a:gd name="connsiteY22" fmla="*/ 90003 h 740606"/>
                  <a:gd name="connsiteX23" fmla="*/ 414402 w 1457843"/>
                  <a:gd name="connsiteY23" fmla="*/ 93178 h 740606"/>
                  <a:gd name="connsiteX0" fmla="*/ 414402 w 1457843"/>
                  <a:gd name="connsiteY0" fmla="*/ 93178 h 740606"/>
                  <a:gd name="connsiteX1" fmla="*/ 315977 w 1457843"/>
                  <a:gd name="connsiteY1" fmla="*/ 134453 h 740606"/>
                  <a:gd name="connsiteX2" fmla="*/ 379477 w 1457843"/>
                  <a:gd name="connsiteY2" fmla="*/ 229703 h 740606"/>
                  <a:gd name="connsiteX3" fmla="*/ 477902 w 1457843"/>
                  <a:gd name="connsiteY3" fmla="*/ 217003 h 740606"/>
                  <a:gd name="connsiteX4" fmla="*/ 566802 w 1457843"/>
                  <a:gd name="connsiteY4" fmla="*/ 347178 h 740606"/>
                  <a:gd name="connsiteX5" fmla="*/ 566802 w 1457843"/>
                  <a:gd name="connsiteY5" fmla="*/ 458303 h 740606"/>
                  <a:gd name="connsiteX6" fmla="*/ 401702 w 1457843"/>
                  <a:gd name="connsiteY6" fmla="*/ 382103 h 740606"/>
                  <a:gd name="connsiteX7" fmla="*/ 328677 w 1457843"/>
                  <a:gd name="connsiteY7" fmla="*/ 258278 h 740606"/>
                  <a:gd name="connsiteX8" fmla="*/ 214377 w 1457843"/>
                  <a:gd name="connsiteY8" fmla="*/ 213828 h 740606"/>
                  <a:gd name="connsiteX9" fmla="*/ 77852 w 1457843"/>
                  <a:gd name="connsiteY9" fmla="*/ 350353 h 740606"/>
                  <a:gd name="connsiteX10" fmla="*/ 1652 w 1457843"/>
                  <a:gd name="connsiteY10" fmla="*/ 515453 h 740606"/>
                  <a:gd name="connsiteX11" fmla="*/ 49277 w 1457843"/>
                  <a:gd name="connsiteY11" fmla="*/ 658328 h 740606"/>
                  <a:gd name="connsiteX12" fmla="*/ 300102 w 1457843"/>
                  <a:gd name="connsiteY12" fmla="*/ 734528 h 740606"/>
                  <a:gd name="connsiteX13" fmla="*/ 674752 w 1457843"/>
                  <a:gd name="connsiteY13" fmla="*/ 699603 h 740606"/>
                  <a:gd name="connsiteX14" fmla="*/ 1176402 w 1457843"/>
                  <a:gd name="connsiteY14" fmla="*/ 413853 h 740606"/>
                  <a:gd name="connsiteX15" fmla="*/ 1424052 w 1457843"/>
                  <a:gd name="connsiteY15" fmla="*/ 197953 h 740606"/>
                  <a:gd name="connsiteX16" fmla="*/ 1424052 w 1457843"/>
                  <a:gd name="connsiteY16" fmla="*/ 58253 h 740606"/>
                  <a:gd name="connsiteX17" fmla="*/ 1131952 w 1457843"/>
                  <a:gd name="connsiteY17" fmla="*/ 1103 h 740606"/>
                  <a:gd name="connsiteX18" fmla="*/ 839852 w 1457843"/>
                  <a:gd name="connsiteY18" fmla="*/ 42378 h 740606"/>
                  <a:gd name="connsiteX19" fmla="*/ 833502 w 1457843"/>
                  <a:gd name="connsiteY19" fmla="*/ 274153 h 740606"/>
                  <a:gd name="connsiteX20" fmla="*/ 671577 w 1457843"/>
                  <a:gd name="connsiteY20" fmla="*/ 232878 h 740606"/>
                  <a:gd name="connsiteX21" fmla="*/ 766827 w 1457843"/>
                  <a:gd name="connsiteY21" fmla="*/ 13803 h 740606"/>
                  <a:gd name="connsiteX22" fmla="*/ 414402 w 1457843"/>
                  <a:gd name="connsiteY22" fmla="*/ 93178 h 740606"/>
                  <a:gd name="connsiteX0" fmla="*/ 573152 w 1457843"/>
                  <a:gd name="connsiteY0" fmla="*/ 39203 h 740606"/>
                  <a:gd name="connsiteX1" fmla="*/ 315977 w 1457843"/>
                  <a:gd name="connsiteY1" fmla="*/ 134453 h 740606"/>
                  <a:gd name="connsiteX2" fmla="*/ 379477 w 1457843"/>
                  <a:gd name="connsiteY2" fmla="*/ 229703 h 740606"/>
                  <a:gd name="connsiteX3" fmla="*/ 477902 w 1457843"/>
                  <a:gd name="connsiteY3" fmla="*/ 217003 h 740606"/>
                  <a:gd name="connsiteX4" fmla="*/ 566802 w 1457843"/>
                  <a:gd name="connsiteY4" fmla="*/ 347178 h 740606"/>
                  <a:gd name="connsiteX5" fmla="*/ 566802 w 1457843"/>
                  <a:gd name="connsiteY5" fmla="*/ 458303 h 740606"/>
                  <a:gd name="connsiteX6" fmla="*/ 401702 w 1457843"/>
                  <a:gd name="connsiteY6" fmla="*/ 382103 h 740606"/>
                  <a:gd name="connsiteX7" fmla="*/ 328677 w 1457843"/>
                  <a:gd name="connsiteY7" fmla="*/ 258278 h 740606"/>
                  <a:gd name="connsiteX8" fmla="*/ 214377 w 1457843"/>
                  <a:gd name="connsiteY8" fmla="*/ 213828 h 740606"/>
                  <a:gd name="connsiteX9" fmla="*/ 77852 w 1457843"/>
                  <a:gd name="connsiteY9" fmla="*/ 350353 h 740606"/>
                  <a:gd name="connsiteX10" fmla="*/ 1652 w 1457843"/>
                  <a:gd name="connsiteY10" fmla="*/ 515453 h 740606"/>
                  <a:gd name="connsiteX11" fmla="*/ 49277 w 1457843"/>
                  <a:gd name="connsiteY11" fmla="*/ 658328 h 740606"/>
                  <a:gd name="connsiteX12" fmla="*/ 300102 w 1457843"/>
                  <a:gd name="connsiteY12" fmla="*/ 734528 h 740606"/>
                  <a:gd name="connsiteX13" fmla="*/ 674752 w 1457843"/>
                  <a:gd name="connsiteY13" fmla="*/ 699603 h 740606"/>
                  <a:gd name="connsiteX14" fmla="*/ 1176402 w 1457843"/>
                  <a:gd name="connsiteY14" fmla="*/ 413853 h 740606"/>
                  <a:gd name="connsiteX15" fmla="*/ 1424052 w 1457843"/>
                  <a:gd name="connsiteY15" fmla="*/ 197953 h 740606"/>
                  <a:gd name="connsiteX16" fmla="*/ 1424052 w 1457843"/>
                  <a:gd name="connsiteY16" fmla="*/ 58253 h 740606"/>
                  <a:gd name="connsiteX17" fmla="*/ 1131952 w 1457843"/>
                  <a:gd name="connsiteY17" fmla="*/ 1103 h 740606"/>
                  <a:gd name="connsiteX18" fmla="*/ 839852 w 1457843"/>
                  <a:gd name="connsiteY18" fmla="*/ 42378 h 740606"/>
                  <a:gd name="connsiteX19" fmla="*/ 833502 w 1457843"/>
                  <a:gd name="connsiteY19" fmla="*/ 274153 h 740606"/>
                  <a:gd name="connsiteX20" fmla="*/ 671577 w 1457843"/>
                  <a:gd name="connsiteY20" fmla="*/ 232878 h 740606"/>
                  <a:gd name="connsiteX21" fmla="*/ 766827 w 1457843"/>
                  <a:gd name="connsiteY21" fmla="*/ 13803 h 740606"/>
                  <a:gd name="connsiteX22" fmla="*/ 573152 w 1457843"/>
                  <a:gd name="connsiteY22" fmla="*/ 39203 h 740606"/>
                  <a:gd name="connsiteX0" fmla="*/ 572225 w 1456916"/>
                  <a:gd name="connsiteY0" fmla="*/ 39203 h 755769"/>
                  <a:gd name="connsiteX1" fmla="*/ 315050 w 1456916"/>
                  <a:gd name="connsiteY1" fmla="*/ 134453 h 755769"/>
                  <a:gd name="connsiteX2" fmla="*/ 378550 w 1456916"/>
                  <a:gd name="connsiteY2" fmla="*/ 229703 h 755769"/>
                  <a:gd name="connsiteX3" fmla="*/ 476975 w 1456916"/>
                  <a:gd name="connsiteY3" fmla="*/ 217003 h 755769"/>
                  <a:gd name="connsiteX4" fmla="*/ 565875 w 1456916"/>
                  <a:gd name="connsiteY4" fmla="*/ 347178 h 755769"/>
                  <a:gd name="connsiteX5" fmla="*/ 565875 w 1456916"/>
                  <a:gd name="connsiteY5" fmla="*/ 458303 h 755769"/>
                  <a:gd name="connsiteX6" fmla="*/ 400775 w 1456916"/>
                  <a:gd name="connsiteY6" fmla="*/ 382103 h 755769"/>
                  <a:gd name="connsiteX7" fmla="*/ 327750 w 1456916"/>
                  <a:gd name="connsiteY7" fmla="*/ 258278 h 755769"/>
                  <a:gd name="connsiteX8" fmla="*/ 213450 w 1456916"/>
                  <a:gd name="connsiteY8" fmla="*/ 213828 h 755769"/>
                  <a:gd name="connsiteX9" fmla="*/ 76925 w 1456916"/>
                  <a:gd name="connsiteY9" fmla="*/ 350353 h 755769"/>
                  <a:gd name="connsiteX10" fmla="*/ 725 w 1456916"/>
                  <a:gd name="connsiteY10" fmla="*/ 515453 h 755769"/>
                  <a:gd name="connsiteX11" fmla="*/ 48350 w 1456916"/>
                  <a:gd name="connsiteY11" fmla="*/ 658328 h 755769"/>
                  <a:gd name="connsiteX12" fmla="*/ 200750 w 1456916"/>
                  <a:gd name="connsiteY12" fmla="*/ 451953 h 755769"/>
                  <a:gd name="connsiteX13" fmla="*/ 299175 w 1456916"/>
                  <a:gd name="connsiteY13" fmla="*/ 734528 h 755769"/>
                  <a:gd name="connsiteX14" fmla="*/ 673825 w 1456916"/>
                  <a:gd name="connsiteY14" fmla="*/ 699603 h 755769"/>
                  <a:gd name="connsiteX15" fmla="*/ 1175475 w 1456916"/>
                  <a:gd name="connsiteY15" fmla="*/ 413853 h 755769"/>
                  <a:gd name="connsiteX16" fmla="*/ 1423125 w 1456916"/>
                  <a:gd name="connsiteY16" fmla="*/ 197953 h 755769"/>
                  <a:gd name="connsiteX17" fmla="*/ 1423125 w 1456916"/>
                  <a:gd name="connsiteY17" fmla="*/ 58253 h 755769"/>
                  <a:gd name="connsiteX18" fmla="*/ 1131025 w 1456916"/>
                  <a:gd name="connsiteY18" fmla="*/ 1103 h 755769"/>
                  <a:gd name="connsiteX19" fmla="*/ 838925 w 1456916"/>
                  <a:gd name="connsiteY19" fmla="*/ 42378 h 755769"/>
                  <a:gd name="connsiteX20" fmla="*/ 832575 w 1456916"/>
                  <a:gd name="connsiteY20" fmla="*/ 274153 h 755769"/>
                  <a:gd name="connsiteX21" fmla="*/ 670650 w 1456916"/>
                  <a:gd name="connsiteY21" fmla="*/ 232878 h 755769"/>
                  <a:gd name="connsiteX22" fmla="*/ 765900 w 1456916"/>
                  <a:gd name="connsiteY22" fmla="*/ 13803 h 755769"/>
                  <a:gd name="connsiteX23" fmla="*/ 572225 w 1456916"/>
                  <a:gd name="connsiteY23" fmla="*/ 39203 h 755769"/>
                  <a:gd name="connsiteX0" fmla="*/ 572079 w 1456770"/>
                  <a:gd name="connsiteY0" fmla="*/ 39203 h 755769"/>
                  <a:gd name="connsiteX1" fmla="*/ 314904 w 1456770"/>
                  <a:gd name="connsiteY1" fmla="*/ 134453 h 755769"/>
                  <a:gd name="connsiteX2" fmla="*/ 378404 w 1456770"/>
                  <a:gd name="connsiteY2" fmla="*/ 229703 h 755769"/>
                  <a:gd name="connsiteX3" fmla="*/ 476829 w 1456770"/>
                  <a:gd name="connsiteY3" fmla="*/ 217003 h 755769"/>
                  <a:gd name="connsiteX4" fmla="*/ 565729 w 1456770"/>
                  <a:gd name="connsiteY4" fmla="*/ 347178 h 755769"/>
                  <a:gd name="connsiteX5" fmla="*/ 565729 w 1456770"/>
                  <a:gd name="connsiteY5" fmla="*/ 458303 h 755769"/>
                  <a:gd name="connsiteX6" fmla="*/ 400629 w 1456770"/>
                  <a:gd name="connsiteY6" fmla="*/ 382103 h 755769"/>
                  <a:gd name="connsiteX7" fmla="*/ 327604 w 1456770"/>
                  <a:gd name="connsiteY7" fmla="*/ 258278 h 755769"/>
                  <a:gd name="connsiteX8" fmla="*/ 213304 w 1456770"/>
                  <a:gd name="connsiteY8" fmla="*/ 213828 h 755769"/>
                  <a:gd name="connsiteX9" fmla="*/ 76779 w 1456770"/>
                  <a:gd name="connsiteY9" fmla="*/ 350353 h 755769"/>
                  <a:gd name="connsiteX10" fmla="*/ 579 w 1456770"/>
                  <a:gd name="connsiteY10" fmla="*/ 515453 h 755769"/>
                  <a:gd name="connsiteX11" fmla="*/ 48204 w 1456770"/>
                  <a:gd name="connsiteY11" fmla="*/ 658328 h 755769"/>
                  <a:gd name="connsiteX12" fmla="*/ 162503 w 1456770"/>
                  <a:gd name="connsiteY12" fmla="*/ 674203 h 755769"/>
                  <a:gd name="connsiteX13" fmla="*/ 200604 w 1456770"/>
                  <a:gd name="connsiteY13" fmla="*/ 451953 h 755769"/>
                  <a:gd name="connsiteX14" fmla="*/ 299029 w 1456770"/>
                  <a:gd name="connsiteY14" fmla="*/ 734528 h 755769"/>
                  <a:gd name="connsiteX15" fmla="*/ 673679 w 1456770"/>
                  <a:gd name="connsiteY15" fmla="*/ 699603 h 755769"/>
                  <a:gd name="connsiteX16" fmla="*/ 1175329 w 1456770"/>
                  <a:gd name="connsiteY16" fmla="*/ 413853 h 755769"/>
                  <a:gd name="connsiteX17" fmla="*/ 1422979 w 1456770"/>
                  <a:gd name="connsiteY17" fmla="*/ 197953 h 755769"/>
                  <a:gd name="connsiteX18" fmla="*/ 1422979 w 1456770"/>
                  <a:gd name="connsiteY18" fmla="*/ 58253 h 755769"/>
                  <a:gd name="connsiteX19" fmla="*/ 1130879 w 1456770"/>
                  <a:gd name="connsiteY19" fmla="*/ 1103 h 755769"/>
                  <a:gd name="connsiteX20" fmla="*/ 838779 w 1456770"/>
                  <a:gd name="connsiteY20" fmla="*/ 42378 h 755769"/>
                  <a:gd name="connsiteX21" fmla="*/ 832429 w 1456770"/>
                  <a:gd name="connsiteY21" fmla="*/ 274153 h 755769"/>
                  <a:gd name="connsiteX22" fmla="*/ 670504 w 1456770"/>
                  <a:gd name="connsiteY22" fmla="*/ 232878 h 755769"/>
                  <a:gd name="connsiteX23" fmla="*/ 765754 w 1456770"/>
                  <a:gd name="connsiteY23" fmla="*/ 13803 h 755769"/>
                  <a:gd name="connsiteX24" fmla="*/ 572079 w 1456770"/>
                  <a:gd name="connsiteY24" fmla="*/ 39203 h 755769"/>
                  <a:gd name="connsiteX0" fmla="*/ 572079 w 1456770"/>
                  <a:gd name="connsiteY0" fmla="*/ 39203 h 742455"/>
                  <a:gd name="connsiteX1" fmla="*/ 314904 w 1456770"/>
                  <a:gd name="connsiteY1" fmla="*/ 134453 h 742455"/>
                  <a:gd name="connsiteX2" fmla="*/ 378404 w 1456770"/>
                  <a:gd name="connsiteY2" fmla="*/ 229703 h 742455"/>
                  <a:gd name="connsiteX3" fmla="*/ 476829 w 1456770"/>
                  <a:gd name="connsiteY3" fmla="*/ 217003 h 742455"/>
                  <a:gd name="connsiteX4" fmla="*/ 565729 w 1456770"/>
                  <a:gd name="connsiteY4" fmla="*/ 347178 h 742455"/>
                  <a:gd name="connsiteX5" fmla="*/ 565729 w 1456770"/>
                  <a:gd name="connsiteY5" fmla="*/ 458303 h 742455"/>
                  <a:gd name="connsiteX6" fmla="*/ 400629 w 1456770"/>
                  <a:gd name="connsiteY6" fmla="*/ 382103 h 742455"/>
                  <a:gd name="connsiteX7" fmla="*/ 327604 w 1456770"/>
                  <a:gd name="connsiteY7" fmla="*/ 258278 h 742455"/>
                  <a:gd name="connsiteX8" fmla="*/ 213304 w 1456770"/>
                  <a:gd name="connsiteY8" fmla="*/ 213828 h 742455"/>
                  <a:gd name="connsiteX9" fmla="*/ 76779 w 1456770"/>
                  <a:gd name="connsiteY9" fmla="*/ 350353 h 742455"/>
                  <a:gd name="connsiteX10" fmla="*/ 579 w 1456770"/>
                  <a:gd name="connsiteY10" fmla="*/ 515453 h 742455"/>
                  <a:gd name="connsiteX11" fmla="*/ 48204 w 1456770"/>
                  <a:gd name="connsiteY11" fmla="*/ 658328 h 742455"/>
                  <a:gd name="connsiteX12" fmla="*/ 162503 w 1456770"/>
                  <a:gd name="connsiteY12" fmla="*/ 674203 h 742455"/>
                  <a:gd name="connsiteX13" fmla="*/ 200604 w 1456770"/>
                  <a:gd name="connsiteY13" fmla="*/ 451953 h 742455"/>
                  <a:gd name="connsiteX14" fmla="*/ 286328 w 1456770"/>
                  <a:gd name="connsiteY14" fmla="*/ 632928 h 742455"/>
                  <a:gd name="connsiteX15" fmla="*/ 299029 w 1456770"/>
                  <a:gd name="connsiteY15" fmla="*/ 734528 h 742455"/>
                  <a:gd name="connsiteX16" fmla="*/ 673679 w 1456770"/>
                  <a:gd name="connsiteY16" fmla="*/ 699603 h 742455"/>
                  <a:gd name="connsiteX17" fmla="*/ 1175329 w 1456770"/>
                  <a:gd name="connsiteY17" fmla="*/ 413853 h 742455"/>
                  <a:gd name="connsiteX18" fmla="*/ 1422979 w 1456770"/>
                  <a:gd name="connsiteY18" fmla="*/ 197953 h 742455"/>
                  <a:gd name="connsiteX19" fmla="*/ 1422979 w 1456770"/>
                  <a:gd name="connsiteY19" fmla="*/ 58253 h 742455"/>
                  <a:gd name="connsiteX20" fmla="*/ 1130879 w 1456770"/>
                  <a:gd name="connsiteY20" fmla="*/ 1103 h 742455"/>
                  <a:gd name="connsiteX21" fmla="*/ 838779 w 1456770"/>
                  <a:gd name="connsiteY21" fmla="*/ 42378 h 742455"/>
                  <a:gd name="connsiteX22" fmla="*/ 832429 w 1456770"/>
                  <a:gd name="connsiteY22" fmla="*/ 274153 h 742455"/>
                  <a:gd name="connsiteX23" fmla="*/ 670504 w 1456770"/>
                  <a:gd name="connsiteY23" fmla="*/ 232878 h 742455"/>
                  <a:gd name="connsiteX24" fmla="*/ 765754 w 1456770"/>
                  <a:gd name="connsiteY24" fmla="*/ 13803 h 742455"/>
                  <a:gd name="connsiteX25" fmla="*/ 572079 w 1456770"/>
                  <a:gd name="connsiteY25" fmla="*/ 39203 h 742455"/>
                  <a:gd name="connsiteX0" fmla="*/ 572079 w 1456770"/>
                  <a:gd name="connsiteY0" fmla="*/ 39203 h 732349"/>
                  <a:gd name="connsiteX1" fmla="*/ 314904 w 1456770"/>
                  <a:gd name="connsiteY1" fmla="*/ 134453 h 732349"/>
                  <a:gd name="connsiteX2" fmla="*/ 378404 w 1456770"/>
                  <a:gd name="connsiteY2" fmla="*/ 229703 h 732349"/>
                  <a:gd name="connsiteX3" fmla="*/ 476829 w 1456770"/>
                  <a:gd name="connsiteY3" fmla="*/ 217003 h 732349"/>
                  <a:gd name="connsiteX4" fmla="*/ 565729 w 1456770"/>
                  <a:gd name="connsiteY4" fmla="*/ 347178 h 732349"/>
                  <a:gd name="connsiteX5" fmla="*/ 565729 w 1456770"/>
                  <a:gd name="connsiteY5" fmla="*/ 458303 h 732349"/>
                  <a:gd name="connsiteX6" fmla="*/ 400629 w 1456770"/>
                  <a:gd name="connsiteY6" fmla="*/ 382103 h 732349"/>
                  <a:gd name="connsiteX7" fmla="*/ 327604 w 1456770"/>
                  <a:gd name="connsiteY7" fmla="*/ 258278 h 732349"/>
                  <a:gd name="connsiteX8" fmla="*/ 213304 w 1456770"/>
                  <a:gd name="connsiteY8" fmla="*/ 213828 h 732349"/>
                  <a:gd name="connsiteX9" fmla="*/ 76779 w 1456770"/>
                  <a:gd name="connsiteY9" fmla="*/ 350353 h 732349"/>
                  <a:gd name="connsiteX10" fmla="*/ 579 w 1456770"/>
                  <a:gd name="connsiteY10" fmla="*/ 515453 h 732349"/>
                  <a:gd name="connsiteX11" fmla="*/ 48204 w 1456770"/>
                  <a:gd name="connsiteY11" fmla="*/ 658328 h 732349"/>
                  <a:gd name="connsiteX12" fmla="*/ 162503 w 1456770"/>
                  <a:gd name="connsiteY12" fmla="*/ 674203 h 732349"/>
                  <a:gd name="connsiteX13" fmla="*/ 200604 w 1456770"/>
                  <a:gd name="connsiteY13" fmla="*/ 451953 h 732349"/>
                  <a:gd name="connsiteX14" fmla="*/ 286328 w 1456770"/>
                  <a:gd name="connsiteY14" fmla="*/ 632928 h 732349"/>
                  <a:gd name="connsiteX15" fmla="*/ 267279 w 1456770"/>
                  <a:gd name="connsiteY15" fmla="*/ 718653 h 732349"/>
                  <a:gd name="connsiteX16" fmla="*/ 673679 w 1456770"/>
                  <a:gd name="connsiteY16" fmla="*/ 699603 h 732349"/>
                  <a:gd name="connsiteX17" fmla="*/ 1175329 w 1456770"/>
                  <a:gd name="connsiteY17" fmla="*/ 413853 h 732349"/>
                  <a:gd name="connsiteX18" fmla="*/ 1422979 w 1456770"/>
                  <a:gd name="connsiteY18" fmla="*/ 197953 h 732349"/>
                  <a:gd name="connsiteX19" fmla="*/ 1422979 w 1456770"/>
                  <a:gd name="connsiteY19" fmla="*/ 58253 h 732349"/>
                  <a:gd name="connsiteX20" fmla="*/ 1130879 w 1456770"/>
                  <a:gd name="connsiteY20" fmla="*/ 1103 h 732349"/>
                  <a:gd name="connsiteX21" fmla="*/ 838779 w 1456770"/>
                  <a:gd name="connsiteY21" fmla="*/ 42378 h 732349"/>
                  <a:gd name="connsiteX22" fmla="*/ 832429 w 1456770"/>
                  <a:gd name="connsiteY22" fmla="*/ 274153 h 732349"/>
                  <a:gd name="connsiteX23" fmla="*/ 670504 w 1456770"/>
                  <a:gd name="connsiteY23" fmla="*/ 232878 h 732349"/>
                  <a:gd name="connsiteX24" fmla="*/ 765754 w 1456770"/>
                  <a:gd name="connsiteY24" fmla="*/ 13803 h 732349"/>
                  <a:gd name="connsiteX25" fmla="*/ 572079 w 1456770"/>
                  <a:gd name="connsiteY25" fmla="*/ 39203 h 732349"/>
                  <a:gd name="connsiteX0" fmla="*/ 572079 w 1456770"/>
                  <a:gd name="connsiteY0" fmla="*/ 39203 h 719868"/>
                  <a:gd name="connsiteX1" fmla="*/ 314904 w 1456770"/>
                  <a:gd name="connsiteY1" fmla="*/ 134453 h 719868"/>
                  <a:gd name="connsiteX2" fmla="*/ 378404 w 1456770"/>
                  <a:gd name="connsiteY2" fmla="*/ 229703 h 719868"/>
                  <a:gd name="connsiteX3" fmla="*/ 476829 w 1456770"/>
                  <a:gd name="connsiteY3" fmla="*/ 217003 h 719868"/>
                  <a:gd name="connsiteX4" fmla="*/ 565729 w 1456770"/>
                  <a:gd name="connsiteY4" fmla="*/ 347178 h 719868"/>
                  <a:gd name="connsiteX5" fmla="*/ 565729 w 1456770"/>
                  <a:gd name="connsiteY5" fmla="*/ 458303 h 719868"/>
                  <a:gd name="connsiteX6" fmla="*/ 400629 w 1456770"/>
                  <a:gd name="connsiteY6" fmla="*/ 382103 h 719868"/>
                  <a:gd name="connsiteX7" fmla="*/ 327604 w 1456770"/>
                  <a:gd name="connsiteY7" fmla="*/ 258278 h 719868"/>
                  <a:gd name="connsiteX8" fmla="*/ 213304 w 1456770"/>
                  <a:gd name="connsiteY8" fmla="*/ 213828 h 719868"/>
                  <a:gd name="connsiteX9" fmla="*/ 76779 w 1456770"/>
                  <a:gd name="connsiteY9" fmla="*/ 350353 h 719868"/>
                  <a:gd name="connsiteX10" fmla="*/ 579 w 1456770"/>
                  <a:gd name="connsiteY10" fmla="*/ 515453 h 719868"/>
                  <a:gd name="connsiteX11" fmla="*/ 48204 w 1456770"/>
                  <a:gd name="connsiteY11" fmla="*/ 658328 h 719868"/>
                  <a:gd name="connsiteX12" fmla="*/ 162503 w 1456770"/>
                  <a:gd name="connsiteY12" fmla="*/ 674203 h 719868"/>
                  <a:gd name="connsiteX13" fmla="*/ 200604 w 1456770"/>
                  <a:gd name="connsiteY13" fmla="*/ 451953 h 719868"/>
                  <a:gd name="connsiteX14" fmla="*/ 286328 w 1456770"/>
                  <a:gd name="connsiteY14" fmla="*/ 632928 h 719868"/>
                  <a:gd name="connsiteX15" fmla="*/ 267279 w 1456770"/>
                  <a:gd name="connsiteY15" fmla="*/ 718653 h 719868"/>
                  <a:gd name="connsiteX16" fmla="*/ 502228 w 1456770"/>
                  <a:gd name="connsiteY16" fmla="*/ 575778 h 719868"/>
                  <a:gd name="connsiteX17" fmla="*/ 673679 w 1456770"/>
                  <a:gd name="connsiteY17" fmla="*/ 699603 h 719868"/>
                  <a:gd name="connsiteX18" fmla="*/ 1175329 w 1456770"/>
                  <a:gd name="connsiteY18" fmla="*/ 413853 h 719868"/>
                  <a:gd name="connsiteX19" fmla="*/ 1422979 w 1456770"/>
                  <a:gd name="connsiteY19" fmla="*/ 197953 h 719868"/>
                  <a:gd name="connsiteX20" fmla="*/ 1422979 w 1456770"/>
                  <a:gd name="connsiteY20" fmla="*/ 58253 h 719868"/>
                  <a:gd name="connsiteX21" fmla="*/ 1130879 w 1456770"/>
                  <a:gd name="connsiteY21" fmla="*/ 1103 h 719868"/>
                  <a:gd name="connsiteX22" fmla="*/ 838779 w 1456770"/>
                  <a:gd name="connsiteY22" fmla="*/ 42378 h 719868"/>
                  <a:gd name="connsiteX23" fmla="*/ 832429 w 1456770"/>
                  <a:gd name="connsiteY23" fmla="*/ 274153 h 719868"/>
                  <a:gd name="connsiteX24" fmla="*/ 670504 w 1456770"/>
                  <a:gd name="connsiteY24" fmla="*/ 232878 h 719868"/>
                  <a:gd name="connsiteX25" fmla="*/ 765754 w 1456770"/>
                  <a:gd name="connsiteY25" fmla="*/ 13803 h 719868"/>
                  <a:gd name="connsiteX26" fmla="*/ 572079 w 1456770"/>
                  <a:gd name="connsiteY26" fmla="*/ 39203 h 719868"/>
                  <a:gd name="connsiteX0" fmla="*/ 572079 w 1456770"/>
                  <a:gd name="connsiteY0" fmla="*/ 39203 h 744808"/>
                  <a:gd name="connsiteX1" fmla="*/ 314904 w 1456770"/>
                  <a:gd name="connsiteY1" fmla="*/ 134453 h 744808"/>
                  <a:gd name="connsiteX2" fmla="*/ 378404 w 1456770"/>
                  <a:gd name="connsiteY2" fmla="*/ 229703 h 744808"/>
                  <a:gd name="connsiteX3" fmla="*/ 476829 w 1456770"/>
                  <a:gd name="connsiteY3" fmla="*/ 217003 h 744808"/>
                  <a:gd name="connsiteX4" fmla="*/ 565729 w 1456770"/>
                  <a:gd name="connsiteY4" fmla="*/ 347178 h 744808"/>
                  <a:gd name="connsiteX5" fmla="*/ 565729 w 1456770"/>
                  <a:gd name="connsiteY5" fmla="*/ 458303 h 744808"/>
                  <a:gd name="connsiteX6" fmla="*/ 400629 w 1456770"/>
                  <a:gd name="connsiteY6" fmla="*/ 382103 h 744808"/>
                  <a:gd name="connsiteX7" fmla="*/ 327604 w 1456770"/>
                  <a:gd name="connsiteY7" fmla="*/ 258278 h 744808"/>
                  <a:gd name="connsiteX8" fmla="*/ 213304 w 1456770"/>
                  <a:gd name="connsiteY8" fmla="*/ 213828 h 744808"/>
                  <a:gd name="connsiteX9" fmla="*/ 76779 w 1456770"/>
                  <a:gd name="connsiteY9" fmla="*/ 350353 h 744808"/>
                  <a:gd name="connsiteX10" fmla="*/ 579 w 1456770"/>
                  <a:gd name="connsiteY10" fmla="*/ 515453 h 744808"/>
                  <a:gd name="connsiteX11" fmla="*/ 48204 w 1456770"/>
                  <a:gd name="connsiteY11" fmla="*/ 658328 h 744808"/>
                  <a:gd name="connsiteX12" fmla="*/ 162503 w 1456770"/>
                  <a:gd name="connsiteY12" fmla="*/ 674203 h 744808"/>
                  <a:gd name="connsiteX13" fmla="*/ 200604 w 1456770"/>
                  <a:gd name="connsiteY13" fmla="*/ 451953 h 744808"/>
                  <a:gd name="connsiteX14" fmla="*/ 286328 w 1456770"/>
                  <a:gd name="connsiteY14" fmla="*/ 632928 h 744808"/>
                  <a:gd name="connsiteX15" fmla="*/ 267279 w 1456770"/>
                  <a:gd name="connsiteY15" fmla="*/ 718653 h 744808"/>
                  <a:gd name="connsiteX16" fmla="*/ 505403 w 1456770"/>
                  <a:gd name="connsiteY16" fmla="*/ 734528 h 744808"/>
                  <a:gd name="connsiteX17" fmla="*/ 502228 w 1456770"/>
                  <a:gd name="connsiteY17" fmla="*/ 575778 h 744808"/>
                  <a:gd name="connsiteX18" fmla="*/ 673679 w 1456770"/>
                  <a:gd name="connsiteY18" fmla="*/ 699603 h 744808"/>
                  <a:gd name="connsiteX19" fmla="*/ 1175329 w 1456770"/>
                  <a:gd name="connsiteY19" fmla="*/ 413853 h 744808"/>
                  <a:gd name="connsiteX20" fmla="*/ 1422979 w 1456770"/>
                  <a:gd name="connsiteY20" fmla="*/ 197953 h 744808"/>
                  <a:gd name="connsiteX21" fmla="*/ 1422979 w 1456770"/>
                  <a:gd name="connsiteY21" fmla="*/ 58253 h 744808"/>
                  <a:gd name="connsiteX22" fmla="*/ 1130879 w 1456770"/>
                  <a:gd name="connsiteY22" fmla="*/ 1103 h 744808"/>
                  <a:gd name="connsiteX23" fmla="*/ 838779 w 1456770"/>
                  <a:gd name="connsiteY23" fmla="*/ 42378 h 744808"/>
                  <a:gd name="connsiteX24" fmla="*/ 832429 w 1456770"/>
                  <a:gd name="connsiteY24" fmla="*/ 274153 h 744808"/>
                  <a:gd name="connsiteX25" fmla="*/ 670504 w 1456770"/>
                  <a:gd name="connsiteY25" fmla="*/ 232878 h 744808"/>
                  <a:gd name="connsiteX26" fmla="*/ 765754 w 1456770"/>
                  <a:gd name="connsiteY26" fmla="*/ 13803 h 744808"/>
                  <a:gd name="connsiteX27" fmla="*/ 572079 w 1456770"/>
                  <a:gd name="connsiteY27" fmla="*/ 39203 h 744808"/>
                  <a:gd name="connsiteX0" fmla="*/ 572079 w 1456770"/>
                  <a:gd name="connsiteY0" fmla="*/ 39203 h 744808"/>
                  <a:gd name="connsiteX1" fmla="*/ 314904 w 1456770"/>
                  <a:gd name="connsiteY1" fmla="*/ 134453 h 744808"/>
                  <a:gd name="connsiteX2" fmla="*/ 378404 w 1456770"/>
                  <a:gd name="connsiteY2" fmla="*/ 229703 h 744808"/>
                  <a:gd name="connsiteX3" fmla="*/ 476829 w 1456770"/>
                  <a:gd name="connsiteY3" fmla="*/ 217003 h 744808"/>
                  <a:gd name="connsiteX4" fmla="*/ 565729 w 1456770"/>
                  <a:gd name="connsiteY4" fmla="*/ 347178 h 744808"/>
                  <a:gd name="connsiteX5" fmla="*/ 565729 w 1456770"/>
                  <a:gd name="connsiteY5" fmla="*/ 458303 h 744808"/>
                  <a:gd name="connsiteX6" fmla="*/ 400629 w 1456770"/>
                  <a:gd name="connsiteY6" fmla="*/ 382103 h 744808"/>
                  <a:gd name="connsiteX7" fmla="*/ 327604 w 1456770"/>
                  <a:gd name="connsiteY7" fmla="*/ 258278 h 744808"/>
                  <a:gd name="connsiteX8" fmla="*/ 213304 w 1456770"/>
                  <a:gd name="connsiteY8" fmla="*/ 213828 h 744808"/>
                  <a:gd name="connsiteX9" fmla="*/ 76779 w 1456770"/>
                  <a:gd name="connsiteY9" fmla="*/ 350353 h 744808"/>
                  <a:gd name="connsiteX10" fmla="*/ 579 w 1456770"/>
                  <a:gd name="connsiteY10" fmla="*/ 515453 h 744808"/>
                  <a:gd name="connsiteX11" fmla="*/ 48204 w 1456770"/>
                  <a:gd name="connsiteY11" fmla="*/ 658328 h 744808"/>
                  <a:gd name="connsiteX12" fmla="*/ 162503 w 1456770"/>
                  <a:gd name="connsiteY12" fmla="*/ 674203 h 744808"/>
                  <a:gd name="connsiteX13" fmla="*/ 200604 w 1456770"/>
                  <a:gd name="connsiteY13" fmla="*/ 451953 h 744808"/>
                  <a:gd name="connsiteX14" fmla="*/ 286328 w 1456770"/>
                  <a:gd name="connsiteY14" fmla="*/ 632928 h 744808"/>
                  <a:gd name="connsiteX15" fmla="*/ 267279 w 1456770"/>
                  <a:gd name="connsiteY15" fmla="*/ 718653 h 744808"/>
                  <a:gd name="connsiteX16" fmla="*/ 505403 w 1456770"/>
                  <a:gd name="connsiteY16" fmla="*/ 734528 h 744808"/>
                  <a:gd name="connsiteX17" fmla="*/ 502228 w 1456770"/>
                  <a:gd name="connsiteY17" fmla="*/ 575778 h 744808"/>
                  <a:gd name="connsiteX18" fmla="*/ 673679 w 1456770"/>
                  <a:gd name="connsiteY18" fmla="*/ 699603 h 744808"/>
                  <a:gd name="connsiteX19" fmla="*/ 746703 w 1456770"/>
                  <a:gd name="connsiteY19" fmla="*/ 378928 h 744808"/>
                  <a:gd name="connsiteX20" fmla="*/ 1175329 w 1456770"/>
                  <a:gd name="connsiteY20" fmla="*/ 413853 h 744808"/>
                  <a:gd name="connsiteX21" fmla="*/ 1422979 w 1456770"/>
                  <a:gd name="connsiteY21" fmla="*/ 197953 h 744808"/>
                  <a:gd name="connsiteX22" fmla="*/ 1422979 w 1456770"/>
                  <a:gd name="connsiteY22" fmla="*/ 58253 h 744808"/>
                  <a:gd name="connsiteX23" fmla="*/ 1130879 w 1456770"/>
                  <a:gd name="connsiteY23" fmla="*/ 1103 h 744808"/>
                  <a:gd name="connsiteX24" fmla="*/ 838779 w 1456770"/>
                  <a:gd name="connsiteY24" fmla="*/ 42378 h 744808"/>
                  <a:gd name="connsiteX25" fmla="*/ 832429 w 1456770"/>
                  <a:gd name="connsiteY25" fmla="*/ 274153 h 744808"/>
                  <a:gd name="connsiteX26" fmla="*/ 670504 w 1456770"/>
                  <a:gd name="connsiteY26" fmla="*/ 232878 h 744808"/>
                  <a:gd name="connsiteX27" fmla="*/ 765754 w 1456770"/>
                  <a:gd name="connsiteY27" fmla="*/ 13803 h 744808"/>
                  <a:gd name="connsiteX28" fmla="*/ 572079 w 1456770"/>
                  <a:gd name="connsiteY28" fmla="*/ 39203 h 744808"/>
                  <a:gd name="connsiteX0" fmla="*/ 572079 w 1456770"/>
                  <a:gd name="connsiteY0" fmla="*/ 39203 h 744808"/>
                  <a:gd name="connsiteX1" fmla="*/ 314904 w 1456770"/>
                  <a:gd name="connsiteY1" fmla="*/ 134453 h 744808"/>
                  <a:gd name="connsiteX2" fmla="*/ 378404 w 1456770"/>
                  <a:gd name="connsiteY2" fmla="*/ 229703 h 744808"/>
                  <a:gd name="connsiteX3" fmla="*/ 476829 w 1456770"/>
                  <a:gd name="connsiteY3" fmla="*/ 217003 h 744808"/>
                  <a:gd name="connsiteX4" fmla="*/ 565729 w 1456770"/>
                  <a:gd name="connsiteY4" fmla="*/ 347178 h 744808"/>
                  <a:gd name="connsiteX5" fmla="*/ 565729 w 1456770"/>
                  <a:gd name="connsiteY5" fmla="*/ 458303 h 744808"/>
                  <a:gd name="connsiteX6" fmla="*/ 400629 w 1456770"/>
                  <a:gd name="connsiteY6" fmla="*/ 382103 h 744808"/>
                  <a:gd name="connsiteX7" fmla="*/ 327604 w 1456770"/>
                  <a:gd name="connsiteY7" fmla="*/ 258278 h 744808"/>
                  <a:gd name="connsiteX8" fmla="*/ 213304 w 1456770"/>
                  <a:gd name="connsiteY8" fmla="*/ 213828 h 744808"/>
                  <a:gd name="connsiteX9" fmla="*/ 76779 w 1456770"/>
                  <a:gd name="connsiteY9" fmla="*/ 350353 h 744808"/>
                  <a:gd name="connsiteX10" fmla="*/ 579 w 1456770"/>
                  <a:gd name="connsiteY10" fmla="*/ 515453 h 744808"/>
                  <a:gd name="connsiteX11" fmla="*/ 48204 w 1456770"/>
                  <a:gd name="connsiteY11" fmla="*/ 658328 h 744808"/>
                  <a:gd name="connsiteX12" fmla="*/ 162503 w 1456770"/>
                  <a:gd name="connsiteY12" fmla="*/ 674203 h 744808"/>
                  <a:gd name="connsiteX13" fmla="*/ 200604 w 1456770"/>
                  <a:gd name="connsiteY13" fmla="*/ 451953 h 744808"/>
                  <a:gd name="connsiteX14" fmla="*/ 286328 w 1456770"/>
                  <a:gd name="connsiteY14" fmla="*/ 632928 h 744808"/>
                  <a:gd name="connsiteX15" fmla="*/ 267279 w 1456770"/>
                  <a:gd name="connsiteY15" fmla="*/ 718653 h 744808"/>
                  <a:gd name="connsiteX16" fmla="*/ 505403 w 1456770"/>
                  <a:gd name="connsiteY16" fmla="*/ 734528 h 744808"/>
                  <a:gd name="connsiteX17" fmla="*/ 502228 w 1456770"/>
                  <a:gd name="connsiteY17" fmla="*/ 575778 h 744808"/>
                  <a:gd name="connsiteX18" fmla="*/ 673679 w 1456770"/>
                  <a:gd name="connsiteY18" fmla="*/ 699603 h 744808"/>
                  <a:gd name="connsiteX19" fmla="*/ 892753 w 1456770"/>
                  <a:gd name="connsiteY19" fmla="*/ 572603 h 744808"/>
                  <a:gd name="connsiteX20" fmla="*/ 746703 w 1456770"/>
                  <a:gd name="connsiteY20" fmla="*/ 378928 h 744808"/>
                  <a:gd name="connsiteX21" fmla="*/ 1175329 w 1456770"/>
                  <a:gd name="connsiteY21" fmla="*/ 413853 h 744808"/>
                  <a:gd name="connsiteX22" fmla="*/ 1422979 w 1456770"/>
                  <a:gd name="connsiteY22" fmla="*/ 197953 h 744808"/>
                  <a:gd name="connsiteX23" fmla="*/ 1422979 w 1456770"/>
                  <a:gd name="connsiteY23" fmla="*/ 58253 h 744808"/>
                  <a:gd name="connsiteX24" fmla="*/ 1130879 w 1456770"/>
                  <a:gd name="connsiteY24" fmla="*/ 1103 h 744808"/>
                  <a:gd name="connsiteX25" fmla="*/ 838779 w 1456770"/>
                  <a:gd name="connsiteY25" fmla="*/ 42378 h 744808"/>
                  <a:gd name="connsiteX26" fmla="*/ 832429 w 1456770"/>
                  <a:gd name="connsiteY26" fmla="*/ 274153 h 744808"/>
                  <a:gd name="connsiteX27" fmla="*/ 670504 w 1456770"/>
                  <a:gd name="connsiteY27" fmla="*/ 232878 h 744808"/>
                  <a:gd name="connsiteX28" fmla="*/ 765754 w 1456770"/>
                  <a:gd name="connsiteY28" fmla="*/ 13803 h 744808"/>
                  <a:gd name="connsiteX29" fmla="*/ 572079 w 1456770"/>
                  <a:gd name="connsiteY29" fmla="*/ 39203 h 744808"/>
                  <a:gd name="connsiteX0" fmla="*/ 572079 w 1456770"/>
                  <a:gd name="connsiteY0" fmla="*/ 39203 h 744808"/>
                  <a:gd name="connsiteX1" fmla="*/ 314904 w 1456770"/>
                  <a:gd name="connsiteY1" fmla="*/ 134453 h 744808"/>
                  <a:gd name="connsiteX2" fmla="*/ 378404 w 1456770"/>
                  <a:gd name="connsiteY2" fmla="*/ 229703 h 744808"/>
                  <a:gd name="connsiteX3" fmla="*/ 476829 w 1456770"/>
                  <a:gd name="connsiteY3" fmla="*/ 217003 h 744808"/>
                  <a:gd name="connsiteX4" fmla="*/ 565729 w 1456770"/>
                  <a:gd name="connsiteY4" fmla="*/ 347178 h 744808"/>
                  <a:gd name="connsiteX5" fmla="*/ 565729 w 1456770"/>
                  <a:gd name="connsiteY5" fmla="*/ 458303 h 744808"/>
                  <a:gd name="connsiteX6" fmla="*/ 400629 w 1456770"/>
                  <a:gd name="connsiteY6" fmla="*/ 382103 h 744808"/>
                  <a:gd name="connsiteX7" fmla="*/ 327604 w 1456770"/>
                  <a:gd name="connsiteY7" fmla="*/ 258278 h 744808"/>
                  <a:gd name="connsiteX8" fmla="*/ 213304 w 1456770"/>
                  <a:gd name="connsiteY8" fmla="*/ 213828 h 744808"/>
                  <a:gd name="connsiteX9" fmla="*/ 76779 w 1456770"/>
                  <a:gd name="connsiteY9" fmla="*/ 350353 h 744808"/>
                  <a:gd name="connsiteX10" fmla="*/ 579 w 1456770"/>
                  <a:gd name="connsiteY10" fmla="*/ 515453 h 744808"/>
                  <a:gd name="connsiteX11" fmla="*/ 48204 w 1456770"/>
                  <a:gd name="connsiteY11" fmla="*/ 658328 h 744808"/>
                  <a:gd name="connsiteX12" fmla="*/ 162503 w 1456770"/>
                  <a:gd name="connsiteY12" fmla="*/ 674203 h 744808"/>
                  <a:gd name="connsiteX13" fmla="*/ 200604 w 1456770"/>
                  <a:gd name="connsiteY13" fmla="*/ 451953 h 744808"/>
                  <a:gd name="connsiteX14" fmla="*/ 286328 w 1456770"/>
                  <a:gd name="connsiteY14" fmla="*/ 632928 h 744808"/>
                  <a:gd name="connsiteX15" fmla="*/ 267279 w 1456770"/>
                  <a:gd name="connsiteY15" fmla="*/ 718653 h 744808"/>
                  <a:gd name="connsiteX16" fmla="*/ 505403 w 1456770"/>
                  <a:gd name="connsiteY16" fmla="*/ 734528 h 744808"/>
                  <a:gd name="connsiteX17" fmla="*/ 502228 w 1456770"/>
                  <a:gd name="connsiteY17" fmla="*/ 575778 h 744808"/>
                  <a:gd name="connsiteX18" fmla="*/ 673679 w 1456770"/>
                  <a:gd name="connsiteY18" fmla="*/ 699603 h 744808"/>
                  <a:gd name="connsiteX19" fmla="*/ 892753 w 1456770"/>
                  <a:gd name="connsiteY19" fmla="*/ 572603 h 744808"/>
                  <a:gd name="connsiteX20" fmla="*/ 734003 w 1456770"/>
                  <a:gd name="connsiteY20" fmla="*/ 496403 h 744808"/>
                  <a:gd name="connsiteX21" fmla="*/ 746703 w 1456770"/>
                  <a:gd name="connsiteY21" fmla="*/ 378928 h 744808"/>
                  <a:gd name="connsiteX22" fmla="*/ 1175329 w 1456770"/>
                  <a:gd name="connsiteY22" fmla="*/ 413853 h 744808"/>
                  <a:gd name="connsiteX23" fmla="*/ 1422979 w 1456770"/>
                  <a:gd name="connsiteY23" fmla="*/ 197953 h 744808"/>
                  <a:gd name="connsiteX24" fmla="*/ 1422979 w 1456770"/>
                  <a:gd name="connsiteY24" fmla="*/ 58253 h 744808"/>
                  <a:gd name="connsiteX25" fmla="*/ 1130879 w 1456770"/>
                  <a:gd name="connsiteY25" fmla="*/ 1103 h 744808"/>
                  <a:gd name="connsiteX26" fmla="*/ 838779 w 1456770"/>
                  <a:gd name="connsiteY26" fmla="*/ 42378 h 744808"/>
                  <a:gd name="connsiteX27" fmla="*/ 832429 w 1456770"/>
                  <a:gd name="connsiteY27" fmla="*/ 274153 h 744808"/>
                  <a:gd name="connsiteX28" fmla="*/ 670504 w 1456770"/>
                  <a:gd name="connsiteY28" fmla="*/ 232878 h 744808"/>
                  <a:gd name="connsiteX29" fmla="*/ 765754 w 1456770"/>
                  <a:gd name="connsiteY29" fmla="*/ 13803 h 744808"/>
                  <a:gd name="connsiteX30" fmla="*/ 572079 w 1456770"/>
                  <a:gd name="connsiteY30" fmla="*/ 39203 h 744808"/>
                  <a:gd name="connsiteX0" fmla="*/ 572079 w 1456770"/>
                  <a:gd name="connsiteY0" fmla="*/ 39203 h 744808"/>
                  <a:gd name="connsiteX1" fmla="*/ 314904 w 1456770"/>
                  <a:gd name="connsiteY1" fmla="*/ 134453 h 744808"/>
                  <a:gd name="connsiteX2" fmla="*/ 378404 w 1456770"/>
                  <a:gd name="connsiteY2" fmla="*/ 229703 h 744808"/>
                  <a:gd name="connsiteX3" fmla="*/ 476829 w 1456770"/>
                  <a:gd name="connsiteY3" fmla="*/ 217003 h 744808"/>
                  <a:gd name="connsiteX4" fmla="*/ 565729 w 1456770"/>
                  <a:gd name="connsiteY4" fmla="*/ 347178 h 744808"/>
                  <a:gd name="connsiteX5" fmla="*/ 565729 w 1456770"/>
                  <a:gd name="connsiteY5" fmla="*/ 458303 h 744808"/>
                  <a:gd name="connsiteX6" fmla="*/ 400629 w 1456770"/>
                  <a:gd name="connsiteY6" fmla="*/ 382103 h 744808"/>
                  <a:gd name="connsiteX7" fmla="*/ 327604 w 1456770"/>
                  <a:gd name="connsiteY7" fmla="*/ 258278 h 744808"/>
                  <a:gd name="connsiteX8" fmla="*/ 213304 w 1456770"/>
                  <a:gd name="connsiteY8" fmla="*/ 213828 h 744808"/>
                  <a:gd name="connsiteX9" fmla="*/ 76779 w 1456770"/>
                  <a:gd name="connsiteY9" fmla="*/ 350353 h 744808"/>
                  <a:gd name="connsiteX10" fmla="*/ 579 w 1456770"/>
                  <a:gd name="connsiteY10" fmla="*/ 515453 h 744808"/>
                  <a:gd name="connsiteX11" fmla="*/ 48204 w 1456770"/>
                  <a:gd name="connsiteY11" fmla="*/ 658328 h 744808"/>
                  <a:gd name="connsiteX12" fmla="*/ 162503 w 1456770"/>
                  <a:gd name="connsiteY12" fmla="*/ 674203 h 744808"/>
                  <a:gd name="connsiteX13" fmla="*/ 200604 w 1456770"/>
                  <a:gd name="connsiteY13" fmla="*/ 451953 h 744808"/>
                  <a:gd name="connsiteX14" fmla="*/ 286328 w 1456770"/>
                  <a:gd name="connsiteY14" fmla="*/ 632928 h 744808"/>
                  <a:gd name="connsiteX15" fmla="*/ 267279 w 1456770"/>
                  <a:gd name="connsiteY15" fmla="*/ 718653 h 744808"/>
                  <a:gd name="connsiteX16" fmla="*/ 505403 w 1456770"/>
                  <a:gd name="connsiteY16" fmla="*/ 734528 h 744808"/>
                  <a:gd name="connsiteX17" fmla="*/ 502228 w 1456770"/>
                  <a:gd name="connsiteY17" fmla="*/ 575778 h 744808"/>
                  <a:gd name="connsiteX18" fmla="*/ 673679 w 1456770"/>
                  <a:gd name="connsiteY18" fmla="*/ 699603 h 744808"/>
                  <a:gd name="connsiteX19" fmla="*/ 892753 w 1456770"/>
                  <a:gd name="connsiteY19" fmla="*/ 572603 h 744808"/>
                  <a:gd name="connsiteX20" fmla="*/ 734003 w 1456770"/>
                  <a:gd name="connsiteY20" fmla="*/ 496403 h 744808"/>
                  <a:gd name="connsiteX21" fmla="*/ 746703 w 1456770"/>
                  <a:gd name="connsiteY21" fmla="*/ 378928 h 744808"/>
                  <a:gd name="connsiteX22" fmla="*/ 991178 w 1456770"/>
                  <a:gd name="connsiteY22" fmla="*/ 461478 h 744808"/>
                  <a:gd name="connsiteX23" fmla="*/ 1175329 w 1456770"/>
                  <a:gd name="connsiteY23" fmla="*/ 413853 h 744808"/>
                  <a:gd name="connsiteX24" fmla="*/ 1422979 w 1456770"/>
                  <a:gd name="connsiteY24" fmla="*/ 197953 h 744808"/>
                  <a:gd name="connsiteX25" fmla="*/ 1422979 w 1456770"/>
                  <a:gd name="connsiteY25" fmla="*/ 58253 h 744808"/>
                  <a:gd name="connsiteX26" fmla="*/ 1130879 w 1456770"/>
                  <a:gd name="connsiteY26" fmla="*/ 1103 h 744808"/>
                  <a:gd name="connsiteX27" fmla="*/ 838779 w 1456770"/>
                  <a:gd name="connsiteY27" fmla="*/ 42378 h 744808"/>
                  <a:gd name="connsiteX28" fmla="*/ 832429 w 1456770"/>
                  <a:gd name="connsiteY28" fmla="*/ 274153 h 744808"/>
                  <a:gd name="connsiteX29" fmla="*/ 670504 w 1456770"/>
                  <a:gd name="connsiteY29" fmla="*/ 232878 h 744808"/>
                  <a:gd name="connsiteX30" fmla="*/ 765754 w 1456770"/>
                  <a:gd name="connsiteY30" fmla="*/ 13803 h 744808"/>
                  <a:gd name="connsiteX31" fmla="*/ 572079 w 1456770"/>
                  <a:gd name="connsiteY31" fmla="*/ 39203 h 744808"/>
                  <a:gd name="connsiteX0" fmla="*/ 572079 w 1456770"/>
                  <a:gd name="connsiteY0" fmla="*/ 39203 h 744808"/>
                  <a:gd name="connsiteX1" fmla="*/ 314904 w 1456770"/>
                  <a:gd name="connsiteY1" fmla="*/ 134453 h 744808"/>
                  <a:gd name="connsiteX2" fmla="*/ 378404 w 1456770"/>
                  <a:gd name="connsiteY2" fmla="*/ 229703 h 744808"/>
                  <a:gd name="connsiteX3" fmla="*/ 476829 w 1456770"/>
                  <a:gd name="connsiteY3" fmla="*/ 217003 h 744808"/>
                  <a:gd name="connsiteX4" fmla="*/ 565729 w 1456770"/>
                  <a:gd name="connsiteY4" fmla="*/ 347178 h 744808"/>
                  <a:gd name="connsiteX5" fmla="*/ 565729 w 1456770"/>
                  <a:gd name="connsiteY5" fmla="*/ 458303 h 744808"/>
                  <a:gd name="connsiteX6" fmla="*/ 400629 w 1456770"/>
                  <a:gd name="connsiteY6" fmla="*/ 382103 h 744808"/>
                  <a:gd name="connsiteX7" fmla="*/ 327604 w 1456770"/>
                  <a:gd name="connsiteY7" fmla="*/ 258278 h 744808"/>
                  <a:gd name="connsiteX8" fmla="*/ 213304 w 1456770"/>
                  <a:gd name="connsiteY8" fmla="*/ 213828 h 744808"/>
                  <a:gd name="connsiteX9" fmla="*/ 76779 w 1456770"/>
                  <a:gd name="connsiteY9" fmla="*/ 350353 h 744808"/>
                  <a:gd name="connsiteX10" fmla="*/ 579 w 1456770"/>
                  <a:gd name="connsiteY10" fmla="*/ 515453 h 744808"/>
                  <a:gd name="connsiteX11" fmla="*/ 48204 w 1456770"/>
                  <a:gd name="connsiteY11" fmla="*/ 658328 h 744808"/>
                  <a:gd name="connsiteX12" fmla="*/ 162503 w 1456770"/>
                  <a:gd name="connsiteY12" fmla="*/ 674203 h 744808"/>
                  <a:gd name="connsiteX13" fmla="*/ 200604 w 1456770"/>
                  <a:gd name="connsiteY13" fmla="*/ 451953 h 744808"/>
                  <a:gd name="connsiteX14" fmla="*/ 286328 w 1456770"/>
                  <a:gd name="connsiteY14" fmla="*/ 632928 h 744808"/>
                  <a:gd name="connsiteX15" fmla="*/ 267279 w 1456770"/>
                  <a:gd name="connsiteY15" fmla="*/ 718653 h 744808"/>
                  <a:gd name="connsiteX16" fmla="*/ 505403 w 1456770"/>
                  <a:gd name="connsiteY16" fmla="*/ 734528 h 744808"/>
                  <a:gd name="connsiteX17" fmla="*/ 502228 w 1456770"/>
                  <a:gd name="connsiteY17" fmla="*/ 575778 h 744808"/>
                  <a:gd name="connsiteX18" fmla="*/ 673679 w 1456770"/>
                  <a:gd name="connsiteY18" fmla="*/ 699603 h 744808"/>
                  <a:gd name="connsiteX19" fmla="*/ 892753 w 1456770"/>
                  <a:gd name="connsiteY19" fmla="*/ 572603 h 744808"/>
                  <a:gd name="connsiteX20" fmla="*/ 734003 w 1456770"/>
                  <a:gd name="connsiteY20" fmla="*/ 496403 h 744808"/>
                  <a:gd name="connsiteX21" fmla="*/ 746703 w 1456770"/>
                  <a:gd name="connsiteY21" fmla="*/ 378928 h 744808"/>
                  <a:gd name="connsiteX22" fmla="*/ 930853 w 1456770"/>
                  <a:gd name="connsiteY22" fmla="*/ 356703 h 744808"/>
                  <a:gd name="connsiteX23" fmla="*/ 991178 w 1456770"/>
                  <a:gd name="connsiteY23" fmla="*/ 461478 h 744808"/>
                  <a:gd name="connsiteX24" fmla="*/ 1175329 w 1456770"/>
                  <a:gd name="connsiteY24" fmla="*/ 413853 h 744808"/>
                  <a:gd name="connsiteX25" fmla="*/ 1422979 w 1456770"/>
                  <a:gd name="connsiteY25" fmla="*/ 197953 h 744808"/>
                  <a:gd name="connsiteX26" fmla="*/ 1422979 w 1456770"/>
                  <a:gd name="connsiteY26" fmla="*/ 58253 h 744808"/>
                  <a:gd name="connsiteX27" fmla="*/ 1130879 w 1456770"/>
                  <a:gd name="connsiteY27" fmla="*/ 1103 h 744808"/>
                  <a:gd name="connsiteX28" fmla="*/ 838779 w 1456770"/>
                  <a:gd name="connsiteY28" fmla="*/ 42378 h 744808"/>
                  <a:gd name="connsiteX29" fmla="*/ 832429 w 1456770"/>
                  <a:gd name="connsiteY29" fmla="*/ 274153 h 744808"/>
                  <a:gd name="connsiteX30" fmla="*/ 670504 w 1456770"/>
                  <a:gd name="connsiteY30" fmla="*/ 232878 h 744808"/>
                  <a:gd name="connsiteX31" fmla="*/ 765754 w 1456770"/>
                  <a:gd name="connsiteY31" fmla="*/ 13803 h 744808"/>
                  <a:gd name="connsiteX32" fmla="*/ 572079 w 1456770"/>
                  <a:gd name="connsiteY32" fmla="*/ 39203 h 744808"/>
                  <a:gd name="connsiteX0" fmla="*/ 572079 w 1456770"/>
                  <a:gd name="connsiteY0" fmla="*/ 39203 h 744808"/>
                  <a:gd name="connsiteX1" fmla="*/ 314904 w 1456770"/>
                  <a:gd name="connsiteY1" fmla="*/ 134453 h 744808"/>
                  <a:gd name="connsiteX2" fmla="*/ 378404 w 1456770"/>
                  <a:gd name="connsiteY2" fmla="*/ 229703 h 744808"/>
                  <a:gd name="connsiteX3" fmla="*/ 476829 w 1456770"/>
                  <a:gd name="connsiteY3" fmla="*/ 217003 h 744808"/>
                  <a:gd name="connsiteX4" fmla="*/ 565729 w 1456770"/>
                  <a:gd name="connsiteY4" fmla="*/ 347178 h 744808"/>
                  <a:gd name="connsiteX5" fmla="*/ 565729 w 1456770"/>
                  <a:gd name="connsiteY5" fmla="*/ 458303 h 744808"/>
                  <a:gd name="connsiteX6" fmla="*/ 400629 w 1456770"/>
                  <a:gd name="connsiteY6" fmla="*/ 382103 h 744808"/>
                  <a:gd name="connsiteX7" fmla="*/ 327604 w 1456770"/>
                  <a:gd name="connsiteY7" fmla="*/ 258278 h 744808"/>
                  <a:gd name="connsiteX8" fmla="*/ 213304 w 1456770"/>
                  <a:gd name="connsiteY8" fmla="*/ 213828 h 744808"/>
                  <a:gd name="connsiteX9" fmla="*/ 76779 w 1456770"/>
                  <a:gd name="connsiteY9" fmla="*/ 350353 h 744808"/>
                  <a:gd name="connsiteX10" fmla="*/ 579 w 1456770"/>
                  <a:gd name="connsiteY10" fmla="*/ 515453 h 744808"/>
                  <a:gd name="connsiteX11" fmla="*/ 48204 w 1456770"/>
                  <a:gd name="connsiteY11" fmla="*/ 658328 h 744808"/>
                  <a:gd name="connsiteX12" fmla="*/ 162503 w 1456770"/>
                  <a:gd name="connsiteY12" fmla="*/ 674203 h 744808"/>
                  <a:gd name="connsiteX13" fmla="*/ 200604 w 1456770"/>
                  <a:gd name="connsiteY13" fmla="*/ 451953 h 744808"/>
                  <a:gd name="connsiteX14" fmla="*/ 286328 w 1456770"/>
                  <a:gd name="connsiteY14" fmla="*/ 632928 h 744808"/>
                  <a:gd name="connsiteX15" fmla="*/ 267279 w 1456770"/>
                  <a:gd name="connsiteY15" fmla="*/ 718653 h 744808"/>
                  <a:gd name="connsiteX16" fmla="*/ 505403 w 1456770"/>
                  <a:gd name="connsiteY16" fmla="*/ 734528 h 744808"/>
                  <a:gd name="connsiteX17" fmla="*/ 502228 w 1456770"/>
                  <a:gd name="connsiteY17" fmla="*/ 575778 h 744808"/>
                  <a:gd name="connsiteX18" fmla="*/ 673679 w 1456770"/>
                  <a:gd name="connsiteY18" fmla="*/ 699603 h 744808"/>
                  <a:gd name="connsiteX19" fmla="*/ 892753 w 1456770"/>
                  <a:gd name="connsiteY19" fmla="*/ 572603 h 744808"/>
                  <a:gd name="connsiteX20" fmla="*/ 734003 w 1456770"/>
                  <a:gd name="connsiteY20" fmla="*/ 496403 h 744808"/>
                  <a:gd name="connsiteX21" fmla="*/ 746703 w 1456770"/>
                  <a:gd name="connsiteY21" fmla="*/ 378928 h 744808"/>
                  <a:gd name="connsiteX22" fmla="*/ 930853 w 1456770"/>
                  <a:gd name="connsiteY22" fmla="*/ 356703 h 744808"/>
                  <a:gd name="connsiteX23" fmla="*/ 937203 w 1456770"/>
                  <a:gd name="connsiteY23" fmla="*/ 524978 h 744808"/>
                  <a:gd name="connsiteX24" fmla="*/ 1175329 w 1456770"/>
                  <a:gd name="connsiteY24" fmla="*/ 413853 h 744808"/>
                  <a:gd name="connsiteX25" fmla="*/ 1422979 w 1456770"/>
                  <a:gd name="connsiteY25" fmla="*/ 197953 h 744808"/>
                  <a:gd name="connsiteX26" fmla="*/ 1422979 w 1456770"/>
                  <a:gd name="connsiteY26" fmla="*/ 58253 h 744808"/>
                  <a:gd name="connsiteX27" fmla="*/ 1130879 w 1456770"/>
                  <a:gd name="connsiteY27" fmla="*/ 1103 h 744808"/>
                  <a:gd name="connsiteX28" fmla="*/ 838779 w 1456770"/>
                  <a:gd name="connsiteY28" fmla="*/ 42378 h 744808"/>
                  <a:gd name="connsiteX29" fmla="*/ 832429 w 1456770"/>
                  <a:gd name="connsiteY29" fmla="*/ 274153 h 744808"/>
                  <a:gd name="connsiteX30" fmla="*/ 670504 w 1456770"/>
                  <a:gd name="connsiteY30" fmla="*/ 232878 h 744808"/>
                  <a:gd name="connsiteX31" fmla="*/ 765754 w 1456770"/>
                  <a:gd name="connsiteY31" fmla="*/ 13803 h 744808"/>
                  <a:gd name="connsiteX32" fmla="*/ 572079 w 1456770"/>
                  <a:gd name="connsiteY32" fmla="*/ 39203 h 744808"/>
                  <a:gd name="connsiteX0" fmla="*/ 572079 w 1466498"/>
                  <a:gd name="connsiteY0" fmla="*/ 39203 h 744808"/>
                  <a:gd name="connsiteX1" fmla="*/ 314904 w 1466498"/>
                  <a:gd name="connsiteY1" fmla="*/ 134453 h 744808"/>
                  <a:gd name="connsiteX2" fmla="*/ 378404 w 1466498"/>
                  <a:gd name="connsiteY2" fmla="*/ 229703 h 744808"/>
                  <a:gd name="connsiteX3" fmla="*/ 476829 w 1466498"/>
                  <a:gd name="connsiteY3" fmla="*/ 217003 h 744808"/>
                  <a:gd name="connsiteX4" fmla="*/ 565729 w 1466498"/>
                  <a:gd name="connsiteY4" fmla="*/ 347178 h 744808"/>
                  <a:gd name="connsiteX5" fmla="*/ 565729 w 1466498"/>
                  <a:gd name="connsiteY5" fmla="*/ 458303 h 744808"/>
                  <a:gd name="connsiteX6" fmla="*/ 400629 w 1466498"/>
                  <a:gd name="connsiteY6" fmla="*/ 382103 h 744808"/>
                  <a:gd name="connsiteX7" fmla="*/ 327604 w 1466498"/>
                  <a:gd name="connsiteY7" fmla="*/ 258278 h 744808"/>
                  <a:gd name="connsiteX8" fmla="*/ 213304 w 1466498"/>
                  <a:gd name="connsiteY8" fmla="*/ 213828 h 744808"/>
                  <a:gd name="connsiteX9" fmla="*/ 76779 w 1466498"/>
                  <a:gd name="connsiteY9" fmla="*/ 350353 h 744808"/>
                  <a:gd name="connsiteX10" fmla="*/ 579 w 1466498"/>
                  <a:gd name="connsiteY10" fmla="*/ 515453 h 744808"/>
                  <a:gd name="connsiteX11" fmla="*/ 48204 w 1466498"/>
                  <a:gd name="connsiteY11" fmla="*/ 658328 h 744808"/>
                  <a:gd name="connsiteX12" fmla="*/ 162503 w 1466498"/>
                  <a:gd name="connsiteY12" fmla="*/ 674203 h 744808"/>
                  <a:gd name="connsiteX13" fmla="*/ 200604 w 1466498"/>
                  <a:gd name="connsiteY13" fmla="*/ 451953 h 744808"/>
                  <a:gd name="connsiteX14" fmla="*/ 286328 w 1466498"/>
                  <a:gd name="connsiteY14" fmla="*/ 632928 h 744808"/>
                  <a:gd name="connsiteX15" fmla="*/ 267279 w 1466498"/>
                  <a:gd name="connsiteY15" fmla="*/ 718653 h 744808"/>
                  <a:gd name="connsiteX16" fmla="*/ 505403 w 1466498"/>
                  <a:gd name="connsiteY16" fmla="*/ 734528 h 744808"/>
                  <a:gd name="connsiteX17" fmla="*/ 502228 w 1466498"/>
                  <a:gd name="connsiteY17" fmla="*/ 575778 h 744808"/>
                  <a:gd name="connsiteX18" fmla="*/ 673679 w 1466498"/>
                  <a:gd name="connsiteY18" fmla="*/ 699603 h 744808"/>
                  <a:gd name="connsiteX19" fmla="*/ 892753 w 1466498"/>
                  <a:gd name="connsiteY19" fmla="*/ 572603 h 744808"/>
                  <a:gd name="connsiteX20" fmla="*/ 734003 w 1466498"/>
                  <a:gd name="connsiteY20" fmla="*/ 496403 h 744808"/>
                  <a:gd name="connsiteX21" fmla="*/ 746703 w 1466498"/>
                  <a:gd name="connsiteY21" fmla="*/ 378928 h 744808"/>
                  <a:gd name="connsiteX22" fmla="*/ 930853 w 1466498"/>
                  <a:gd name="connsiteY22" fmla="*/ 356703 h 744808"/>
                  <a:gd name="connsiteX23" fmla="*/ 937203 w 1466498"/>
                  <a:gd name="connsiteY23" fmla="*/ 524978 h 744808"/>
                  <a:gd name="connsiteX24" fmla="*/ 1175329 w 1466498"/>
                  <a:gd name="connsiteY24" fmla="*/ 413853 h 744808"/>
                  <a:gd name="connsiteX25" fmla="*/ 1022928 w 1466498"/>
                  <a:gd name="connsiteY25" fmla="*/ 99528 h 744808"/>
                  <a:gd name="connsiteX26" fmla="*/ 1422979 w 1466498"/>
                  <a:gd name="connsiteY26" fmla="*/ 197953 h 744808"/>
                  <a:gd name="connsiteX27" fmla="*/ 1422979 w 1466498"/>
                  <a:gd name="connsiteY27" fmla="*/ 58253 h 744808"/>
                  <a:gd name="connsiteX28" fmla="*/ 1130879 w 1466498"/>
                  <a:gd name="connsiteY28" fmla="*/ 1103 h 744808"/>
                  <a:gd name="connsiteX29" fmla="*/ 838779 w 1466498"/>
                  <a:gd name="connsiteY29" fmla="*/ 42378 h 744808"/>
                  <a:gd name="connsiteX30" fmla="*/ 832429 w 1466498"/>
                  <a:gd name="connsiteY30" fmla="*/ 274153 h 744808"/>
                  <a:gd name="connsiteX31" fmla="*/ 670504 w 1466498"/>
                  <a:gd name="connsiteY31" fmla="*/ 232878 h 744808"/>
                  <a:gd name="connsiteX32" fmla="*/ 765754 w 1466498"/>
                  <a:gd name="connsiteY32" fmla="*/ 13803 h 744808"/>
                  <a:gd name="connsiteX33" fmla="*/ 572079 w 1466498"/>
                  <a:gd name="connsiteY33" fmla="*/ 39203 h 744808"/>
                  <a:gd name="connsiteX0" fmla="*/ 572079 w 1466498"/>
                  <a:gd name="connsiteY0" fmla="*/ 39203 h 744808"/>
                  <a:gd name="connsiteX1" fmla="*/ 314904 w 1466498"/>
                  <a:gd name="connsiteY1" fmla="*/ 134453 h 744808"/>
                  <a:gd name="connsiteX2" fmla="*/ 378404 w 1466498"/>
                  <a:gd name="connsiteY2" fmla="*/ 229703 h 744808"/>
                  <a:gd name="connsiteX3" fmla="*/ 476829 w 1466498"/>
                  <a:gd name="connsiteY3" fmla="*/ 217003 h 744808"/>
                  <a:gd name="connsiteX4" fmla="*/ 565729 w 1466498"/>
                  <a:gd name="connsiteY4" fmla="*/ 347178 h 744808"/>
                  <a:gd name="connsiteX5" fmla="*/ 565729 w 1466498"/>
                  <a:gd name="connsiteY5" fmla="*/ 458303 h 744808"/>
                  <a:gd name="connsiteX6" fmla="*/ 400629 w 1466498"/>
                  <a:gd name="connsiteY6" fmla="*/ 382103 h 744808"/>
                  <a:gd name="connsiteX7" fmla="*/ 327604 w 1466498"/>
                  <a:gd name="connsiteY7" fmla="*/ 258278 h 744808"/>
                  <a:gd name="connsiteX8" fmla="*/ 213304 w 1466498"/>
                  <a:gd name="connsiteY8" fmla="*/ 213828 h 744808"/>
                  <a:gd name="connsiteX9" fmla="*/ 76779 w 1466498"/>
                  <a:gd name="connsiteY9" fmla="*/ 350353 h 744808"/>
                  <a:gd name="connsiteX10" fmla="*/ 579 w 1466498"/>
                  <a:gd name="connsiteY10" fmla="*/ 515453 h 744808"/>
                  <a:gd name="connsiteX11" fmla="*/ 48204 w 1466498"/>
                  <a:gd name="connsiteY11" fmla="*/ 658328 h 744808"/>
                  <a:gd name="connsiteX12" fmla="*/ 162503 w 1466498"/>
                  <a:gd name="connsiteY12" fmla="*/ 674203 h 744808"/>
                  <a:gd name="connsiteX13" fmla="*/ 200604 w 1466498"/>
                  <a:gd name="connsiteY13" fmla="*/ 451953 h 744808"/>
                  <a:gd name="connsiteX14" fmla="*/ 286328 w 1466498"/>
                  <a:gd name="connsiteY14" fmla="*/ 632928 h 744808"/>
                  <a:gd name="connsiteX15" fmla="*/ 267279 w 1466498"/>
                  <a:gd name="connsiteY15" fmla="*/ 718653 h 744808"/>
                  <a:gd name="connsiteX16" fmla="*/ 505403 w 1466498"/>
                  <a:gd name="connsiteY16" fmla="*/ 734528 h 744808"/>
                  <a:gd name="connsiteX17" fmla="*/ 502228 w 1466498"/>
                  <a:gd name="connsiteY17" fmla="*/ 575778 h 744808"/>
                  <a:gd name="connsiteX18" fmla="*/ 673679 w 1466498"/>
                  <a:gd name="connsiteY18" fmla="*/ 699603 h 744808"/>
                  <a:gd name="connsiteX19" fmla="*/ 892753 w 1466498"/>
                  <a:gd name="connsiteY19" fmla="*/ 572603 h 744808"/>
                  <a:gd name="connsiteX20" fmla="*/ 734003 w 1466498"/>
                  <a:gd name="connsiteY20" fmla="*/ 496403 h 744808"/>
                  <a:gd name="connsiteX21" fmla="*/ 746703 w 1466498"/>
                  <a:gd name="connsiteY21" fmla="*/ 378928 h 744808"/>
                  <a:gd name="connsiteX22" fmla="*/ 930853 w 1466498"/>
                  <a:gd name="connsiteY22" fmla="*/ 356703 h 744808"/>
                  <a:gd name="connsiteX23" fmla="*/ 937203 w 1466498"/>
                  <a:gd name="connsiteY23" fmla="*/ 524978 h 744808"/>
                  <a:gd name="connsiteX24" fmla="*/ 1273754 w 1466498"/>
                  <a:gd name="connsiteY24" fmla="*/ 340828 h 744808"/>
                  <a:gd name="connsiteX25" fmla="*/ 1022928 w 1466498"/>
                  <a:gd name="connsiteY25" fmla="*/ 99528 h 744808"/>
                  <a:gd name="connsiteX26" fmla="*/ 1422979 w 1466498"/>
                  <a:gd name="connsiteY26" fmla="*/ 197953 h 744808"/>
                  <a:gd name="connsiteX27" fmla="*/ 1422979 w 1466498"/>
                  <a:gd name="connsiteY27" fmla="*/ 58253 h 744808"/>
                  <a:gd name="connsiteX28" fmla="*/ 1130879 w 1466498"/>
                  <a:gd name="connsiteY28" fmla="*/ 1103 h 744808"/>
                  <a:gd name="connsiteX29" fmla="*/ 838779 w 1466498"/>
                  <a:gd name="connsiteY29" fmla="*/ 42378 h 744808"/>
                  <a:gd name="connsiteX30" fmla="*/ 832429 w 1466498"/>
                  <a:gd name="connsiteY30" fmla="*/ 274153 h 744808"/>
                  <a:gd name="connsiteX31" fmla="*/ 670504 w 1466498"/>
                  <a:gd name="connsiteY31" fmla="*/ 232878 h 744808"/>
                  <a:gd name="connsiteX32" fmla="*/ 765754 w 1466498"/>
                  <a:gd name="connsiteY32" fmla="*/ 13803 h 744808"/>
                  <a:gd name="connsiteX33" fmla="*/ 572079 w 1466498"/>
                  <a:gd name="connsiteY33" fmla="*/ 39203 h 744808"/>
                  <a:gd name="connsiteX0" fmla="*/ 572079 w 1466498"/>
                  <a:gd name="connsiteY0" fmla="*/ 39203 h 744808"/>
                  <a:gd name="connsiteX1" fmla="*/ 314904 w 1466498"/>
                  <a:gd name="connsiteY1" fmla="*/ 134453 h 744808"/>
                  <a:gd name="connsiteX2" fmla="*/ 378404 w 1466498"/>
                  <a:gd name="connsiteY2" fmla="*/ 229703 h 744808"/>
                  <a:gd name="connsiteX3" fmla="*/ 476829 w 1466498"/>
                  <a:gd name="connsiteY3" fmla="*/ 217003 h 744808"/>
                  <a:gd name="connsiteX4" fmla="*/ 565729 w 1466498"/>
                  <a:gd name="connsiteY4" fmla="*/ 347178 h 744808"/>
                  <a:gd name="connsiteX5" fmla="*/ 565729 w 1466498"/>
                  <a:gd name="connsiteY5" fmla="*/ 458303 h 744808"/>
                  <a:gd name="connsiteX6" fmla="*/ 400629 w 1466498"/>
                  <a:gd name="connsiteY6" fmla="*/ 382103 h 744808"/>
                  <a:gd name="connsiteX7" fmla="*/ 327604 w 1466498"/>
                  <a:gd name="connsiteY7" fmla="*/ 258278 h 744808"/>
                  <a:gd name="connsiteX8" fmla="*/ 213304 w 1466498"/>
                  <a:gd name="connsiteY8" fmla="*/ 213828 h 744808"/>
                  <a:gd name="connsiteX9" fmla="*/ 76779 w 1466498"/>
                  <a:gd name="connsiteY9" fmla="*/ 350353 h 744808"/>
                  <a:gd name="connsiteX10" fmla="*/ 579 w 1466498"/>
                  <a:gd name="connsiteY10" fmla="*/ 515453 h 744808"/>
                  <a:gd name="connsiteX11" fmla="*/ 48204 w 1466498"/>
                  <a:gd name="connsiteY11" fmla="*/ 658328 h 744808"/>
                  <a:gd name="connsiteX12" fmla="*/ 162503 w 1466498"/>
                  <a:gd name="connsiteY12" fmla="*/ 674203 h 744808"/>
                  <a:gd name="connsiteX13" fmla="*/ 200604 w 1466498"/>
                  <a:gd name="connsiteY13" fmla="*/ 451953 h 744808"/>
                  <a:gd name="connsiteX14" fmla="*/ 286328 w 1466498"/>
                  <a:gd name="connsiteY14" fmla="*/ 632928 h 744808"/>
                  <a:gd name="connsiteX15" fmla="*/ 267279 w 1466498"/>
                  <a:gd name="connsiteY15" fmla="*/ 718653 h 744808"/>
                  <a:gd name="connsiteX16" fmla="*/ 505403 w 1466498"/>
                  <a:gd name="connsiteY16" fmla="*/ 734528 h 744808"/>
                  <a:gd name="connsiteX17" fmla="*/ 502228 w 1466498"/>
                  <a:gd name="connsiteY17" fmla="*/ 575778 h 744808"/>
                  <a:gd name="connsiteX18" fmla="*/ 673679 w 1466498"/>
                  <a:gd name="connsiteY18" fmla="*/ 699603 h 744808"/>
                  <a:gd name="connsiteX19" fmla="*/ 892753 w 1466498"/>
                  <a:gd name="connsiteY19" fmla="*/ 572603 h 744808"/>
                  <a:gd name="connsiteX20" fmla="*/ 734003 w 1466498"/>
                  <a:gd name="connsiteY20" fmla="*/ 496403 h 744808"/>
                  <a:gd name="connsiteX21" fmla="*/ 746703 w 1466498"/>
                  <a:gd name="connsiteY21" fmla="*/ 378928 h 744808"/>
                  <a:gd name="connsiteX22" fmla="*/ 930853 w 1466498"/>
                  <a:gd name="connsiteY22" fmla="*/ 356703 h 744808"/>
                  <a:gd name="connsiteX23" fmla="*/ 937203 w 1466498"/>
                  <a:gd name="connsiteY23" fmla="*/ 524978 h 744808"/>
                  <a:gd name="connsiteX24" fmla="*/ 1273754 w 1466498"/>
                  <a:gd name="connsiteY24" fmla="*/ 340828 h 744808"/>
                  <a:gd name="connsiteX25" fmla="*/ 1099128 w 1466498"/>
                  <a:gd name="connsiteY25" fmla="*/ 315428 h 744808"/>
                  <a:gd name="connsiteX26" fmla="*/ 1022928 w 1466498"/>
                  <a:gd name="connsiteY26" fmla="*/ 99528 h 744808"/>
                  <a:gd name="connsiteX27" fmla="*/ 1422979 w 1466498"/>
                  <a:gd name="connsiteY27" fmla="*/ 197953 h 744808"/>
                  <a:gd name="connsiteX28" fmla="*/ 1422979 w 1466498"/>
                  <a:gd name="connsiteY28" fmla="*/ 58253 h 744808"/>
                  <a:gd name="connsiteX29" fmla="*/ 1130879 w 1466498"/>
                  <a:gd name="connsiteY29" fmla="*/ 1103 h 744808"/>
                  <a:gd name="connsiteX30" fmla="*/ 838779 w 1466498"/>
                  <a:gd name="connsiteY30" fmla="*/ 42378 h 744808"/>
                  <a:gd name="connsiteX31" fmla="*/ 832429 w 1466498"/>
                  <a:gd name="connsiteY31" fmla="*/ 274153 h 744808"/>
                  <a:gd name="connsiteX32" fmla="*/ 670504 w 1466498"/>
                  <a:gd name="connsiteY32" fmla="*/ 232878 h 744808"/>
                  <a:gd name="connsiteX33" fmla="*/ 765754 w 1466498"/>
                  <a:gd name="connsiteY33" fmla="*/ 13803 h 744808"/>
                  <a:gd name="connsiteX34" fmla="*/ 572079 w 1466498"/>
                  <a:gd name="connsiteY34" fmla="*/ 39203 h 744808"/>
                  <a:gd name="connsiteX0" fmla="*/ 572079 w 1437885"/>
                  <a:gd name="connsiteY0" fmla="*/ 39203 h 744808"/>
                  <a:gd name="connsiteX1" fmla="*/ 314904 w 1437885"/>
                  <a:gd name="connsiteY1" fmla="*/ 134453 h 744808"/>
                  <a:gd name="connsiteX2" fmla="*/ 378404 w 1437885"/>
                  <a:gd name="connsiteY2" fmla="*/ 229703 h 744808"/>
                  <a:gd name="connsiteX3" fmla="*/ 476829 w 1437885"/>
                  <a:gd name="connsiteY3" fmla="*/ 217003 h 744808"/>
                  <a:gd name="connsiteX4" fmla="*/ 565729 w 1437885"/>
                  <a:gd name="connsiteY4" fmla="*/ 347178 h 744808"/>
                  <a:gd name="connsiteX5" fmla="*/ 565729 w 1437885"/>
                  <a:gd name="connsiteY5" fmla="*/ 458303 h 744808"/>
                  <a:gd name="connsiteX6" fmla="*/ 400629 w 1437885"/>
                  <a:gd name="connsiteY6" fmla="*/ 382103 h 744808"/>
                  <a:gd name="connsiteX7" fmla="*/ 327604 w 1437885"/>
                  <a:gd name="connsiteY7" fmla="*/ 258278 h 744808"/>
                  <a:gd name="connsiteX8" fmla="*/ 213304 w 1437885"/>
                  <a:gd name="connsiteY8" fmla="*/ 213828 h 744808"/>
                  <a:gd name="connsiteX9" fmla="*/ 76779 w 1437885"/>
                  <a:gd name="connsiteY9" fmla="*/ 350353 h 744808"/>
                  <a:gd name="connsiteX10" fmla="*/ 579 w 1437885"/>
                  <a:gd name="connsiteY10" fmla="*/ 515453 h 744808"/>
                  <a:gd name="connsiteX11" fmla="*/ 48204 w 1437885"/>
                  <a:gd name="connsiteY11" fmla="*/ 658328 h 744808"/>
                  <a:gd name="connsiteX12" fmla="*/ 162503 w 1437885"/>
                  <a:gd name="connsiteY12" fmla="*/ 674203 h 744808"/>
                  <a:gd name="connsiteX13" fmla="*/ 200604 w 1437885"/>
                  <a:gd name="connsiteY13" fmla="*/ 451953 h 744808"/>
                  <a:gd name="connsiteX14" fmla="*/ 286328 w 1437885"/>
                  <a:gd name="connsiteY14" fmla="*/ 632928 h 744808"/>
                  <a:gd name="connsiteX15" fmla="*/ 267279 w 1437885"/>
                  <a:gd name="connsiteY15" fmla="*/ 718653 h 744808"/>
                  <a:gd name="connsiteX16" fmla="*/ 505403 w 1437885"/>
                  <a:gd name="connsiteY16" fmla="*/ 734528 h 744808"/>
                  <a:gd name="connsiteX17" fmla="*/ 502228 w 1437885"/>
                  <a:gd name="connsiteY17" fmla="*/ 575778 h 744808"/>
                  <a:gd name="connsiteX18" fmla="*/ 673679 w 1437885"/>
                  <a:gd name="connsiteY18" fmla="*/ 699603 h 744808"/>
                  <a:gd name="connsiteX19" fmla="*/ 892753 w 1437885"/>
                  <a:gd name="connsiteY19" fmla="*/ 572603 h 744808"/>
                  <a:gd name="connsiteX20" fmla="*/ 734003 w 1437885"/>
                  <a:gd name="connsiteY20" fmla="*/ 496403 h 744808"/>
                  <a:gd name="connsiteX21" fmla="*/ 746703 w 1437885"/>
                  <a:gd name="connsiteY21" fmla="*/ 378928 h 744808"/>
                  <a:gd name="connsiteX22" fmla="*/ 930853 w 1437885"/>
                  <a:gd name="connsiteY22" fmla="*/ 356703 h 744808"/>
                  <a:gd name="connsiteX23" fmla="*/ 937203 w 1437885"/>
                  <a:gd name="connsiteY23" fmla="*/ 524978 h 744808"/>
                  <a:gd name="connsiteX24" fmla="*/ 1273754 w 1437885"/>
                  <a:gd name="connsiteY24" fmla="*/ 340828 h 744808"/>
                  <a:gd name="connsiteX25" fmla="*/ 1099128 w 1437885"/>
                  <a:gd name="connsiteY25" fmla="*/ 315428 h 744808"/>
                  <a:gd name="connsiteX26" fmla="*/ 1022928 w 1437885"/>
                  <a:gd name="connsiteY26" fmla="*/ 99528 h 744808"/>
                  <a:gd name="connsiteX27" fmla="*/ 1356304 w 1437885"/>
                  <a:gd name="connsiteY27" fmla="*/ 261453 h 744808"/>
                  <a:gd name="connsiteX28" fmla="*/ 1422979 w 1437885"/>
                  <a:gd name="connsiteY28" fmla="*/ 58253 h 744808"/>
                  <a:gd name="connsiteX29" fmla="*/ 1130879 w 1437885"/>
                  <a:gd name="connsiteY29" fmla="*/ 1103 h 744808"/>
                  <a:gd name="connsiteX30" fmla="*/ 838779 w 1437885"/>
                  <a:gd name="connsiteY30" fmla="*/ 42378 h 744808"/>
                  <a:gd name="connsiteX31" fmla="*/ 832429 w 1437885"/>
                  <a:gd name="connsiteY31" fmla="*/ 274153 h 744808"/>
                  <a:gd name="connsiteX32" fmla="*/ 670504 w 1437885"/>
                  <a:gd name="connsiteY32" fmla="*/ 232878 h 744808"/>
                  <a:gd name="connsiteX33" fmla="*/ 765754 w 1437885"/>
                  <a:gd name="connsiteY33" fmla="*/ 13803 h 744808"/>
                  <a:gd name="connsiteX34" fmla="*/ 572079 w 1437885"/>
                  <a:gd name="connsiteY34" fmla="*/ 39203 h 744808"/>
                  <a:gd name="connsiteX0" fmla="*/ 572079 w 1434370"/>
                  <a:gd name="connsiteY0" fmla="*/ 39203 h 744808"/>
                  <a:gd name="connsiteX1" fmla="*/ 314904 w 1434370"/>
                  <a:gd name="connsiteY1" fmla="*/ 134453 h 744808"/>
                  <a:gd name="connsiteX2" fmla="*/ 378404 w 1434370"/>
                  <a:gd name="connsiteY2" fmla="*/ 229703 h 744808"/>
                  <a:gd name="connsiteX3" fmla="*/ 476829 w 1434370"/>
                  <a:gd name="connsiteY3" fmla="*/ 217003 h 744808"/>
                  <a:gd name="connsiteX4" fmla="*/ 565729 w 1434370"/>
                  <a:gd name="connsiteY4" fmla="*/ 347178 h 744808"/>
                  <a:gd name="connsiteX5" fmla="*/ 565729 w 1434370"/>
                  <a:gd name="connsiteY5" fmla="*/ 458303 h 744808"/>
                  <a:gd name="connsiteX6" fmla="*/ 400629 w 1434370"/>
                  <a:gd name="connsiteY6" fmla="*/ 382103 h 744808"/>
                  <a:gd name="connsiteX7" fmla="*/ 327604 w 1434370"/>
                  <a:gd name="connsiteY7" fmla="*/ 258278 h 744808"/>
                  <a:gd name="connsiteX8" fmla="*/ 213304 w 1434370"/>
                  <a:gd name="connsiteY8" fmla="*/ 213828 h 744808"/>
                  <a:gd name="connsiteX9" fmla="*/ 76779 w 1434370"/>
                  <a:gd name="connsiteY9" fmla="*/ 350353 h 744808"/>
                  <a:gd name="connsiteX10" fmla="*/ 579 w 1434370"/>
                  <a:gd name="connsiteY10" fmla="*/ 515453 h 744808"/>
                  <a:gd name="connsiteX11" fmla="*/ 48204 w 1434370"/>
                  <a:gd name="connsiteY11" fmla="*/ 658328 h 744808"/>
                  <a:gd name="connsiteX12" fmla="*/ 162503 w 1434370"/>
                  <a:gd name="connsiteY12" fmla="*/ 674203 h 744808"/>
                  <a:gd name="connsiteX13" fmla="*/ 200604 w 1434370"/>
                  <a:gd name="connsiteY13" fmla="*/ 451953 h 744808"/>
                  <a:gd name="connsiteX14" fmla="*/ 286328 w 1434370"/>
                  <a:gd name="connsiteY14" fmla="*/ 632928 h 744808"/>
                  <a:gd name="connsiteX15" fmla="*/ 267279 w 1434370"/>
                  <a:gd name="connsiteY15" fmla="*/ 718653 h 744808"/>
                  <a:gd name="connsiteX16" fmla="*/ 505403 w 1434370"/>
                  <a:gd name="connsiteY16" fmla="*/ 734528 h 744808"/>
                  <a:gd name="connsiteX17" fmla="*/ 502228 w 1434370"/>
                  <a:gd name="connsiteY17" fmla="*/ 575778 h 744808"/>
                  <a:gd name="connsiteX18" fmla="*/ 673679 w 1434370"/>
                  <a:gd name="connsiteY18" fmla="*/ 699603 h 744808"/>
                  <a:gd name="connsiteX19" fmla="*/ 892753 w 1434370"/>
                  <a:gd name="connsiteY19" fmla="*/ 572603 h 744808"/>
                  <a:gd name="connsiteX20" fmla="*/ 734003 w 1434370"/>
                  <a:gd name="connsiteY20" fmla="*/ 496403 h 744808"/>
                  <a:gd name="connsiteX21" fmla="*/ 746703 w 1434370"/>
                  <a:gd name="connsiteY21" fmla="*/ 378928 h 744808"/>
                  <a:gd name="connsiteX22" fmla="*/ 930853 w 1434370"/>
                  <a:gd name="connsiteY22" fmla="*/ 356703 h 744808"/>
                  <a:gd name="connsiteX23" fmla="*/ 937203 w 1434370"/>
                  <a:gd name="connsiteY23" fmla="*/ 524978 h 744808"/>
                  <a:gd name="connsiteX24" fmla="*/ 1273754 w 1434370"/>
                  <a:gd name="connsiteY24" fmla="*/ 340828 h 744808"/>
                  <a:gd name="connsiteX25" fmla="*/ 1099128 w 1434370"/>
                  <a:gd name="connsiteY25" fmla="*/ 315428 h 744808"/>
                  <a:gd name="connsiteX26" fmla="*/ 1022928 w 1434370"/>
                  <a:gd name="connsiteY26" fmla="*/ 99528 h 744808"/>
                  <a:gd name="connsiteX27" fmla="*/ 1181679 w 1434370"/>
                  <a:gd name="connsiteY27" fmla="*/ 232878 h 744808"/>
                  <a:gd name="connsiteX28" fmla="*/ 1356304 w 1434370"/>
                  <a:gd name="connsiteY28" fmla="*/ 261453 h 744808"/>
                  <a:gd name="connsiteX29" fmla="*/ 1422979 w 1434370"/>
                  <a:gd name="connsiteY29" fmla="*/ 58253 h 744808"/>
                  <a:gd name="connsiteX30" fmla="*/ 1130879 w 1434370"/>
                  <a:gd name="connsiteY30" fmla="*/ 1103 h 744808"/>
                  <a:gd name="connsiteX31" fmla="*/ 838779 w 1434370"/>
                  <a:gd name="connsiteY31" fmla="*/ 42378 h 744808"/>
                  <a:gd name="connsiteX32" fmla="*/ 832429 w 1434370"/>
                  <a:gd name="connsiteY32" fmla="*/ 274153 h 744808"/>
                  <a:gd name="connsiteX33" fmla="*/ 670504 w 1434370"/>
                  <a:gd name="connsiteY33" fmla="*/ 232878 h 744808"/>
                  <a:gd name="connsiteX34" fmla="*/ 765754 w 1434370"/>
                  <a:gd name="connsiteY34" fmla="*/ 13803 h 744808"/>
                  <a:gd name="connsiteX35" fmla="*/ 572079 w 1434370"/>
                  <a:gd name="connsiteY35" fmla="*/ 39203 h 744808"/>
                  <a:gd name="connsiteX0" fmla="*/ 572079 w 1444035"/>
                  <a:gd name="connsiteY0" fmla="*/ 39203 h 744808"/>
                  <a:gd name="connsiteX1" fmla="*/ 314904 w 1444035"/>
                  <a:gd name="connsiteY1" fmla="*/ 134453 h 744808"/>
                  <a:gd name="connsiteX2" fmla="*/ 378404 w 1444035"/>
                  <a:gd name="connsiteY2" fmla="*/ 229703 h 744808"/>
                  <a:gd name="connsiteX3" fmla="*/ 476829 w 1444035"/>
                  <a:gd name="connsiteY3" fmla="*/ 217003 h 744808"/>
                  <a:gd name="connsiteX4" fmla="*/ 565729 w 1444035"/>
                  <a:gd name="connsiteY4" fmla="*/ 347178 h 744808"/>
                  <a:gd name="connsiteX5" fmla="*/ 565729 w 1444035"/>
                  <a:gd name="connsiteY5" fmla="*/ 458303 h 744808"/>
                  <a:gd name="connsiteX6" fmla="*/ 400629 w 1444035"/>
                  <a:gd name="connsiteY6" fmla="*/ 382103 h 744808"/>
                  <a:gd name="connsiteX7" fmla="*/ 327604 w 1444035"/>
                  <a:gd name="connsiteY7" fmla="*/ 258278 h 744808"/>
                  <a:gd name="connsiteX8" fmla="*/ 213304 w 1444035"/>
                  <a:gd name="connsiteY8" fmla="*/ 213828 h 744808"/>
                  <a:gd name="connsiteX9" fmla="*/ 76779 w 1444035"/>
                  <a:gd name="connsiteY9" fmla="*/ 350353 h 744808"/>
                  <a:gd name="connsiteX10" fmla="*/ 579 w 1444035"/>
                  <a:gd name="connsiteY10" fmla="*/ 515453 h 744808"/>
                  <a:gd name="connsiteX11" fmla="*/ 48204 w 1444035"/>
                  <a:gd name="connsiteY11" fmla="*/ 658328 h 744808"/>
                  <a:gd name="connsiteX12" fmla="*/ 162503 w 1444035"/>
                  <a:gd name="connsiteY12" fmla="*/ 674203 h 744808"/>
                  <a:gd name="connsiteX13" fmla="*/ 200604 w 1444035"/>
                  <a:gd name="connsiteY13" fmla="*/ 451953 h 744808"/>
                  <a:gd name="connsiteX14" fmla="*/ 286328 w 1444035"/>
                  <a:gd name="connsiteY14" fmla="*/ 632928 h 744808"/>
                  <a:gd name="connsiteX15" fmla="*/ 267279 w 1444035"/>
                  <a:gd name="connsiteY15" fmla="*/ 718653 h 744808"/>
                  <a:gd name="connsiteX16" fmla="*/ 505403 w 1444035"/>
                  <a:gd name="connsiteY16" fmla="*/ 734528 h 744808"/>
                  <a:gd name="connsiteX17" fmla="*/ 502228 w 1444035"/>
                  <a:gd name="connsiteY17" fmla="*/ 575778 h 744808"/>
                  <a:gd name="connsiteX18" fmla="*/ 673679 w 1444035"/>
                  <a:gd name="connsiteY18" fmla="*/ 699603 h 744808"/>
                  <a:gd name="connsiteX19" fmla="*/ 892753 w 1444035"/>
                  <a:gd name="connsiteY19" fmla="*/ 572603 h 744808"/>
                  <a:gd name="connsiteX20" fmla="*/ 734003 w 1444035"/>
                  <a:gd name="connsiteY20" fmla="*/ 496403 h 744808"/>
                  <a:gd name="connsiteX21" fmla="*/ 746703 w 1444035"/>
                  <a:gd name="connsiteY21" fmla="*/ 378928 h 744808"/>
                  <a:gd name="connsiteX22" fmla="*/ 930853 w 1444035"/>
                  <a:gd name="connsiteY22" fmla="*/ 356703 h 744808"/>
                  <a:gd name="connsiteX23" fmla="*/ 937203 w 1444035"/>
                  <a:gd name="connsiteY23" fmla="*/ 524978 h 744808"/>
                  <a:gd name="connsiteX24" fmla="*/ 1273754 w 1444035"/>
                  <a:gd name="connsiteY24" fmla="*/ 340828 h 744808"/>
                  <a:gd name="connsiteX25" fmla="*/ 1099128 w 1444035"/>
                  <a:gd name="connsiteY25" fmla="*/ 315428 h 744808"/>
                  <a:gd name="connsiteX26" fmla="*/ 1022928 w 1444035"/>
                  <a:gd name="connsiteY26" fmla="*/ 99528 h 744808"/>
                  <a:gd name="connsiteX27" fmla="*/ 1181679 w 1444035"/>
                  <a:gd name="connsiteY27" fmla="*/ 232878 h 744808"/>
                  <a:gd name="connsiteX28" fmla="*/ 1394404 w 1444035"/>
                  <a:gd name="connsiteY28" fmla="*/ 267803 h 744808"/>
                  <a:gd name="connsiteX29" fmla="*/ 1422979 w 1444035"/>
                  <a:gd name="connsiteY29" fmla="*/ 58253 h 744808"/>
                  <a:gd name="connsiteX30" fmla="*/ 1130879 w 1444035"/>
                  <a:gd name="connsiteY30" fmla="*/ 1103 h 744808"/>
                  <a:gd name="connsiteX31" fmla="*/ 838779 w 1444035"/>
                  <a:gd name="connsiteY31" fmla="*/ 42378 h 744808"/>
                  <a:gd name="connsiteX32" fmla="*/ 832429 w 1444035"/>
                  <a:gd name="connsiteY32" fmla="*/ 274153 h 744808"/>
                  <a:gd name="connsiteX33" fmla="*/ 670504 w 1444035"/>
                  <a:gd name="connsiteY33" fmla="*/ 232878 h 744808"/>
                  <a:gd name="connsiteX34" fmla="*/ 765754 w 1444035"/>
                  <a:gd name="connsiteY34" fmla="*/ 13803 h 744808"/>
                  <a:gd name="connsiteX35" fmla="*/ 572079 w 1444035"/>
                  <a:gd name="connsiteY35" fmla="*/ 39203 h 744808"/>
                  <a:gd name="connsiteX0" fmla="*/ 572079 w 1444035"/>
                  <a:gd name="connsiteY0" fmla="*/ 39203 h 744808"/>
                  <a:gd name="connsiteX1" fmla="*/ 314904 w 1444035"/>
                  <a:gd name="connsiteY1" fmla="*/ 134453 h 744808"/>
                  <a:gd name="connsiteX2" fmla="*/ 378404 w 1444035"/>
                  <a:gd name="connsiteY2" fmla="*/ 229703 h 744808"/>
                  <a:gd name="connsiteX3" fmla="*/ 476829 w 1444035"/>
                  <a:gd name="connsiteY3" fmla="*/ 217003 h 744808"/>
                  <a:gd name="connsiteX4" fmla="*/ 565729 w 1444035"/>
                  <a:gd name="connsiteY4" fmla="*/ 347178 h 744808"/>
                  <a:gd name="connsiteX5" fmla="*/ 565729 w 1444035"/>
                  <a:gd name="connsiteY5" fmla="*/ 458303 h 744808"/>
                  <a:gd name="connsiteX6" fmla="*/ 400629 w 1444035"/>
                  <a:gd name="connsiteY6" fmla="*/ 382103 h 744808"/>
                  <a:gd name="connsiteX7" fmla="*/ 327604 w 1444035"/>
                  <a:gd name="connsiteY7" fmla="*/ 258278 h 744808"/>
                  <a:gd name="connsiteX8" fmla="*/ 213304 w 1444035"/>
                  <a:gd name="connsiteY8" fmla="*/ 213828 h 744808"/>
                  <a:gd name="connsiteX9" fmla="*/ 76779 w 1444035"/>
                  <a:gd name="connsiteY9" fmla="*/ 350353 h 744808"/>
                  <a:gd name="connsiteX10" fmla="*/ 579 w 1444035"/>
                  <a:gd name="connsiteY10" fmla="*/ 515453 h 744808"/>
                  <a:gd name="connsiteX11" fmla="*/ 48204 w 1444035"/>
                  <a:gd name="connsiteY11" fmla="*/ 658328 h 744808"/>
                  <a:gd name="connsiteX12" fmla="*/ 162503 w 1444035"/>
                  <a:gd name="connsiteY12" fmla="*/ 674203 h 744808"/>
                  <a:gd name="connsiteX13" fmla="*/ 200604 w 1444035"/>
                  <a:gd name="connsiteY13" fmla="*/ 451953 h 744808"/>
                  <a:gd name="connsiteX14" fmla="*/ 286328 w 1444035"/>
                  <a:gd name="connsiteY14" fmla="*/ 632928 h 744808"/>
                  <a:gd name="connsiteX15" fmla="*/ 267279 w 1444035"/>
                  <a:gd name="connsiteY15" fmla="*/ 718653 h 744808"/>
                  <a:gd name="connsiteX16" fmla="*/ 505403 w 1444035"/>
                  <a:gd name="connsiteY16" fmla="*/ 734528 h 744808"/>
                  <a:gd name="connsiteX17" fmla="*/ 502228 w 1444035"/>
                  <a:gd name="connsiteY17" fmla="*/ 575778 h 744808"/>
                  <a:gd name="connsiteX18" fmla="*/ 673679 w 1444035"/>
                  <a:gd name="connsiteY18" fmla="*/ 699603 h 744808"/>
                  <a:gd name="connsiteX19" fmla="*/ 892753 w 1444035"/>
                  <a:gd name="connsiteY19" fmla="*/ 572603 h 744808"/>
                  <a:gd name="connsiteX20" fmla="*/ 734003 w 1444035"/>
                  <a:gd name="connsiteY20" fmla="*/ 496403 h 744808"/>
                  <a:gd name="connsiteX21" fmla="*/ 746703 w 1444035"/>
                  <a:gd name="connsiteY21" fmla="*/ 378928 h 744808"/>
                  <a:gd name="connsiteX22" fmla="*/ 930853 w 1444035"/>
                  <a:gd name="connsiteY22" fmla="*/ 356703 h 744808"/>
                  <a:gd name="connsiteX23" fmla="*/ 937203 w 1444035"/>
                  <a:gd name="connsiteY23" fmla="*/ 524978 h 744808"/>
                  <a:gd name="connsiteX24" fmla="*/ 1321379 w 1444035"/>
                  <a:gd name="connsiteY24" fmla="*/ 353528 h 744808"/>
                  <a:gd name="connsiteX25" fmla="*/ 1099128 w 1444035"/>
                  <a:gd name="connsiteY25" fmla="*/ 315428 h 744808"/>
                  <a:gd name="connsiteX26" fmla="*/ 1022928 w 1444035"/>
                  <a:gd name="connsiteY26" fmla="*/ 99528 h 744808"/>
                  <a:gd name="connsiteX27" fmla="*/ 1181679 w 1444035"/>
                  <a:gd name="connsiteY27" fmla="*/ 232878 h 744808"/>
                  <a:gd name="connsiteX28" fmla="*/ 1394404 w 1444035"/>
                  <a:gd name="connsiteY28" fmla="*/ 267803 h 744808"/>
                  <a:gd name="connsiteX29" fmla="*/ 1422979 w 1444035"/>
                  <a:gd name="connsiteY29" fmla="*/ 58253 h 744808"/>
                  <a:gd name="connsiteX30" fmla="*/ 1130879 w 1444035"/>
                  <a:gd name="connsiteY30" fmla="*/ 1103 h 744808"/>
                  <a:gd name="connsiteX31" fmla="*/ 838779 w 1444035"/>
                  <a:gd name="connsiteY31" fmla="*/ 42378 h 744808"/>
                  <a:gd name="connsiteX32" fmla="*/ 832429 w 1444035"/>
                  <a:gd name="connsiteY32" fmla="*/ 274153 h 744808"/>
                  <a:gd name="connsiteX33" fmla="*/ 670504 w 1444035"/>
                  <a:gd name="connsiteY33" fmla="*/ 232878 h 744808"/>
                  <a:gd name="connsiteX34" fmla="*/ 765754 w 1444035"/>
                  <a:gd name="connsiteY34" fmla="*/ 13803 h 744808"/>
                  <a:gd name="connsiteX35" fmla="*/ 572079 w 1444035"/>
                  <a:gd name="connsiteY35" fmla="*/ 39203 h 744808"/>
                  <a:gd name="connsiteX0" fmla="*/ 572079 w 1444035"/>
                  <a:gd name="connsiteY0" fmla="*/ 39203 h 744808"/>
                  <a:gd name="connsiteX1" fmla="*/ 314904 w 1444035"/>
                  <a:gd name="connsiteY1" fmla="*/ 134453 h 744808"/>
                  <a:gd name="connsiteX2" fmla="*/ 378404 w 1444035"/>
                  <a:gd name="connsiteY2" fmla="*/ 229703 h 744808"/>
                  <a:gd name="connsiteX3" fmla="*/ 476829 w 1444035"/>
                  <a:gd name="connsiteY3" fmla="*/ 217003 h 744808"/>
                  <a:gd name="connsiteX4" fmla="*/ 565729 w 1444035"/>
                  <a:gd name="connsiteY4" fmla="*/ 347178 h 744808"/>
                  <a:gd name="connsiteX5" fmla="*/ 565729 w 1444035"/>
                  <a:gd name="connsiteY5" fmla="*/ 458303 h 744808"/>
                  <a:gd name="connsiteX6" fmla="*/ 400629 w 1444035"/>
                  <a:gd name="connsiteY6" fmla="*/ 382103 h 744808"/>
                  <a:gd name="connsiteX7" fmla="*/ 327604 w 1444035"/>
                  <a:gd name="connsiteY7" fmla="*/ 258278 h 744808"/>
                  <a:gd name="connsiteX8" fmla="*/ 213304 w 1444035"/>
                  <a:gd name="connsiteY8" fmla="*/ 213828 h 744808"/>
                  <a:gd name="connsiteX9" fmla="*/ 76779 w 1444035"/>
                  <a:gd name="connsiteY9" fmla="*/ 350353 h 744808"/>
                  <a:gd name="connsiteX10" fmla="*/ 579 w 1444035"/>
                  <a:gd name="connsiteY10" fmla="*/ 515453 h 744808"/>
                  <a:gd name="connsiteX11" fmla="*/ 48204 w 1444035"/>
                  <a:gd name="connsiteY11" fmla="*/ 658328 h 744808"/>
                  <a:gd name="connsiteX12" fmla="*/ 162503 w 1444035"/>
                  <a:gd name="connsiteY12" fmla="*/ 674203 h 744808"/>
                  <a:gd name="connsiteX13" fmla="*/ 200604 w 1444035"/>
                  <a:gd name="connsiteY13" fmla="*/ 451953 h 744808"/>
                  <a:gd name="connsiteX14" fmla="*/ 286328 w 1444035"/>
                  <a:gd name="connsiteY14" fmla="*/ 632928 h 744808"/>
                  <a:gd name="connsiteX15" fmla="*/ 267279 w 1444035"/>
                  <a:gd name="connsiteY15" fmla="*/ 718653 h 744808"/>
                  <a:gd name="connsiteX16" fmla="*/ 505403 w 1444035"/>
                  <a:gd name="connsiteY16" fmla="*/ 734528 h 744808"/>
                  <a:gd name="connsiteX17" fmla="*/ 502228 w 1444035"/>
                  <a:gd name="connsiteY17" fmla="*/ 575778 h 744808"/>
                  <a:gd name="connsiteX18" fmla="*/ 673679 w 1444035"/>
                  <a:gd name="connsiteY18" fmla="*/ 699603 h 744808"/>
                  <a:gd name="connsiteX19" fmla="*/ 892753 w 1444035"/>
                  <a:gd name="connsiteY19" fmla="*/ 572603 h 744808"/>
                  <a:gd name="connsiteX20" fmla="*/ 734003 w 1444035"/>
                  <a:gd name="connsiteY20" fmla="*/ 496403 h 744808"/>
                  <a:gd name="connsiteX21" fmla="*/ 746703 w 1444035"/>
                  <a:gd name="connsiteY21" fmla="*/ 378928 h 744808"/>
                  <a:gd name="connsiteX22" fmla="*/ 930853 w 1444035"/>
                  <a:gd name="connsiteY22" fmla="*/ 356703 h 744808"/>
                  <a:gd name="connsiteX23" fmla="*/ 1000703 w 1444035"/>
                  <a:gd name="connsiteY23" fmla="*/ 559903 h 744808"/>
                  <a:gd name="connsiteX24" fmla="*/ 1321379 w 1444035"/>
                  <a:gd name="connsiteY24" fmla="*/ 353528 h 744808"/>
                  <a:gd name="connsiteX25" fmla="*/ 1099128 w 1444035"/>
                  <a:gd name="connsiteY25" fmla="*/ 315428 h 744808"/>
                  <a:gd name="connsiteX26" fmla="*/ 1022928 w 1444035"/>
                  <a:gd name="connsiteY26" fmla="*/ 99528 h 744808"/>
                  <a:gd name="connsiteX27" fmla="*/ 1181679 w 1444035"/>
                  <a:gd name="connsiteY27" fmla="*/ 232878 h 744808"/>
                  <a:gd name="connsiteX28" fmla="*/ 1394404 w 1444035"/>
                  <a:gd name="connsiteY28" fmla="*/ 267803 h 744808"/>
                  <a:gd name="connsiteX29" fmla="*/ 1422979 w 1444035"/>
                  <a:gd name="connsiteY29" fmla="*/ 58253 h 744808"/>
                  <a:gd name="connsiteX30" fmla="*/ 1130879 w 1444035"/>
                  <a:gd name="connsiteY30" fmla="*/ 1103 h 744808"/>
                  <a:gd name="connsiteX31" fmla="*/ 838779 w 1444035"/>
                  <a:gd name="connsiteY31" fmla="*/ 42378 h 744808"/>
                  <a:gd name="connsiteX32" fmla="*/ 832429 w 1444035"/>
                  <a:gd name="connsiteY32" fmla="*/ 274153 h 744808"/>
                  <a:gd name="connsiteX33" fmla="*/ 670504 w 1444035"/>
                  <a:gd name="connsiteY33" fmla="*/ 232878 h 744808"/>
                  <a:gd name="connsiteX34" fmla="*/ 765754 w 1444035"/>
                  <a:gd name="connsiteY34" fmla="*/ 13803 h 744808"/>
                  <a:gd name="connsiteX35" fmla="*/ 572079 w 1444035"/>
                  <a:gd name="connsiteY35" fmla="*/ 39203 h 744808"/>
                  <a:gd name="connsiteX0" fmla="*/ 572079 w 1444035"/>
                  <a:gd name="connsiteY0" fmla="*/ 39203 h 744808"/>
                  <a:gd name="connsiteX1" fmla="*/ 314904 w 1444035"/>
                  <a:gd name="connsiteY1" fmla="*/ 134453 h 744808"/>
                  <a:gd name="connsiteX2" fmla="*/ 378404 w 1444035"/>
                  <a:gd name="connsiteY2" fmla="*/ 229703 h 744808"/>
                  <a:gd name="connsiteX3" fmla="*/ 476829 w 1444035"/>
                  <a:gd name="connsiteY3" fmla="*/ 217003 h 744808"/>
                  <a:gd name="connsiteX4" fmla="*/ 565729 w 1444035"/>
                  <a:gd name="connsiteY4" fmla="*/ 347178 h 744808"/>
                  <a:gd name="connsiteX5" fmla="*/ 565729 w 1444035"/>
                  <a:gd name="connsiteY5" fmla="*/ 458303 h 744808"/>
                  <a:gd name="connsiteX6" fmla="*/ 400629 w 1444035"/>
                  <a:gd name="connsiteY6" fmla="*/ 382103 h 744808"/>
                  <a:gd name="connsiteX7" fmla="*/ 327604 w 1444035"/>
                  <a:gd name="connsiteY7" fmla="*/ 258278 h 744808"/>
                  <a:gd name="connsiteX8" fmla="*/ 213304 w 1444035"/>
                  <a:gd name="connsiteY8" fmla="*/ 213828 h 744808"/>
                  <a:gd name="connsiteX9" fmla="*/ 76779 w 1444035"/>
                  <a:gd name="connsiteY9" fmla="*/ 350353 h 744808"/>
                  <a:gd name="connsiteX10" fmla="*/ 579 w 1444035"/>
                  <a:gd name="connsiteY10" fmla="*/ 515453 h 744808"/>
                  <a:gd name="connsiteX11" fmla="*/ 48204 w 1444035"/>
                  <a:gd name="connsiteY11" fmla="*/ 658328 h 744808"/>
                  <a:gd name="connsiteX12" fmla="*/ 162503 w 1444035"/>
                  <a:gd name="connsiteY12" fmla="*/ 674203 h 744808"/>
                  <a:gd name="connsiteX13" fmla="*/ 200604 w 1444035"/>
                  <a:gd name="connsiteY13" fmla="*/ 451953 h 744808"/>
                  <a:gd name="connsiteX14" fmla="*/ 286328 w 1444035"/>
                  <a:gd name="connsiteY14" fmla="*/ 632928 h 744808"/>
                  <a:gd name="connsiteX15" fmla="*/ 267279 w 1444035"/>
                  <a:gd name="connsiteY15" fmla="*/ 718653 h 744808"/>
                  <a:gd name="connsiteX16" fmla="*/ 505403 w 1444035"/>
                  <a:gd name="connsiteY16" fmla="*/ 734528 h 744808"/>
                  <a:gd name="connsiteX17" fmla="*/ 502228 w 1444035"/>
                  <a:gd name="connsiteY17" fmla="*/ 575778 h 744808"/>
                  <a:gd name="connsiteX18" fmla="*/ 673679 w 1444035"/>
                  <a:gd name="connsiteY18" fmla="*/ 699603 h 744808"/>
                  <a:gd name="connsiteX19" fmla="*/ 949903 w 1444035"/>
                  <a:gd name="connsiteY19" fmla="*/ 604353 h 744808"/>
                  <a:gd name="connsiteX20" fmla="*/ 734003 w 1444035"/>
                  <a:gd name="connsiteY20" fmla="*/ 496403 h 744808"/>
                  <a:gd name="connsiteX21" fmla="*/ 746703 w 1444035"/>
                  <a:gd name="connsiteY21" fmla="*/ 378928 h 744808"/>
                  <a:gd name="connsiteX22" fmla="*/ 930853 w 1444035"/>
                  <a:gd name="connsiteY22" fmla="*/ 356703 h 744808"/>
                  <a:gd name="connsiteX23" fmla="*/ 1000703 w 1444035"/>
                  <a:gd name="connsiteY23" fmla="*/ 559903 h 744808"/>
                  <a:gd name="connsiteX24" fmla="*/ 1321379 w 1444035"/>
                  <a:gd name="connsiteY24" fmla="*/ 353528 h 744808"/>
                  <a:gd name="connsiteX25" fmla="*/ 1099128 w 1444035"/>
                  <a:gd name="connsiteY25" fmla="*/ 315428 h 744808"/>
                  <a:gd name="connsiteX26" fmla="*/ 1022928 w 1444035"/>
                  <a:gd name="connsiteY26" fmla="*/ 99528 h 744808"/>
                  <a:gd name="connsiteX27" fmla="*/ 1181679 w 1444035"/>
                  <a:gd name="connsiteY27" fmla="*/ 232878 h 744808"/>
                  <a:gd name="connsiteX28" fmla="*/ 1394404 w 1444035"/>
                  <a:gd name="connsiteY28" fmla="*/ 267803 h 744808"/>
                  <a:gd name="connsiteX29" fmla="*/ 1422979 w 1444035"/>
                  <a:gd name="connsiteY29" fmla="*/ 58253 h 744808"/>
                  <a:gd name="connsiteX30" fmla="*/ 1130879 w 1444035"/>
                  <a:gd name="connsiteY30" fmla="*/ 1103 h 744808"/>
                  <a:gd name="connsiteX31" fmla="*/ 838779 w 1444035"/>
                  <a:gd name="connsiteY31" fmla="*/ 42378 h 744808"/>
                  <a:gd name="connsiteX32" fmla="*/ 832429 w 1444035"/>
                  <a:gd name="connsiteY32" fmla="*/ 274153 h 744808"/>
                  <a:gd name="connsiteX33" fmla="*/ 670504 w 1444035"/>
                  <a:gd name="connsiteY33" fmla="*/ 232878 h 744808"/>
                  <a:gd name="connsiteX34" fmla="*/ 765754 w 1444035"/>
                  <a:gd name="connsiteY34" fmla="*/ 13803 h 744808"/>
                  <a:gd name="connsiteX35" fmla="*/ 572079 w 1444035"/>
                  <a:gd name="connsiteY35" fmla="*/ 39203 h 744808"/>
                  <a:gd name="connsiteX0" fmla="*/ 572079 w 1444035"/>
                  <a:gd name="connsiteY0" fmla="*/ 39203 h 744808"/>
                  <a:gd name="connsiteX1" fmla="*/ 314904 w 1444035"/>
                  <a:gd name="connsiteY1" fmla="*/ 134453 h 744808"/>
                  <a:gd name="connsiteX2" fmla="*/ 378404 w 1444035"/>
                  <a:gd name="connsiteY2" fmla="*/ 229703 h 744808"/>
                  <a:gd name="connsiteX3" fmla="*/ 476829 w 1444035"/>
                  <a:gd name="connsiteY3" fmla="*/ 217003 h 744808"/>
                  <a:gd name="connsiteX4" fmla="*/ 565729 w 1444035"/>
                  <a:gd name="connsiteY4" fmla="*/ 347178 h 744808"/>
                  <a:gd name="connsiteX5" fmla="*/ 565729 w 1444035"/>
                  <a:gd name="connsiteY5" fmla="*/ 458303 h 744808"/>
                  <a:gd name="connsiteX6" fmla="*/ 400629 w 1444035"/>
                  <a:gd name="connsiteY6" fmla="*/ 382103 h 744808"/>
                  <a:gd name="connsiteX7" fmla="*/ 327604 w 1444035"/>
                  <a:gd name="connsiteY7" fmla="*/ 258278 h 744808"/>
                  <a:gd name="connsiteX8" fmla="*/ 213304 w 1444035"/>
                  <a:gd name="connsiteY8" fmla="*/ 213828 h 744808"/>
                  <a:gd name="connsiteX9" fmla="*/ 76779 w 1444035"/>
                  <a:gd name="connsiteY9" fmla="*/ 350353 h 744808"/>
                  <a:gd name="connsiteX10" fmla="*/ 579 w 1444035"/>
                  <a:gd name="connsiteY10" fmla="*/ 515453 h 744808"/>
                  <a:gd name="connsiteX11" fmla="*/ 48204 w 1444035"/>
                  <a:gd name="connsiteY11" fmla="*/ 658328 h 744808"/>
                  <a:gd name="connsiteX12" fmla="*/ 162503 w 1444035"/>
                  <a:gd name="connsiteY12" fmla="*/ 674203 h 744808"/>
                  <a:gd name="connsiteX13" fmla="*/ 200604 w 1444035"/>
                  <a:gd name="connsiteY13" fmla="*/ 451953 h 744808"/>
                  <a:gd name="connsiteX14" fmla="*/ 286328 w 1444035"/>
                  <a:gd name="connsiteY14" fmla="*/ 632928 h 744808"/>
                  <a:gd name="connsiteX15" fmla="*/ 267279 w 1444035"/>
                  <a:gd name="connsiteY15" fmla="*/ 718653 h 744808"/>
                  <a:gd name="connsiteX16" fmla="*/ 505403 w 1444035"/>
                  <a:gd name="connsiteY16" fmla="*/ 734528 h 744808"/>
                  <a:gd name="connsiteX17" fmla="*/ 502228 w 1444035"/>
                  <a:gd name="connsiteY17" fmla="*/ 575778 h 744808"/>
                  <a:gd name="connsiteX18" fmla="*/ 673679 w 1444035"/>
                  <a:gd name="connsiteY18" fmla="*/ 728178 h 744808"/>
                  <a:gd name="connsiteX19" fmla="*/ 949903 w 1444035"/>
                  <a:gd name="connsiteY19" fmla="*/ 604353 h 744808"/>
                  <a:gd name="connsiteX20" fmla="*/ 734003 w 1444035"/>
                  <a:gd name="connsiteY20" fmla="*/ 496403 h 744808"/>
                  <a:gd name="connsiteX21" fmla="*/ 746703 w 1444035"/>
                  <a:gd name="connsiteY21" fmla="*/ 378928 h 744808"/>
                  <a:gd name="connsiteX22" fmla="*/ 930853 w 1444035"/>
                  <a:gd name="connsiteY22" fmla="*/ 356703 h 744808"/>
                  <a:gd name="connsiteX23" fmla="*/ 1000703 w 1444035"/>
                  <a:gd name="connsiteY23" fmla="*/ 559903 h 744808"/>
                  <a:gd name="connsiteX24" fmla="*/ 1321379 w 1444035"/>
                  <a:gd name="connsiteY24" fmla="*/ 353528 h 744808"/>
                  <a:gd name="connsiteX25" fmla="*/ 1099128 w 1444035"/>
                  <a:gd name="connsiteY25" fmla="*/ 315428 h 744808"/>
                  <a:gd name="connsiteX26" fmla="*/ 1022928 w 1444035"/>
                  <a:gd name="connsiteY26" fmla="*/ 99528 h 744808"/>
                  <a:gd name="connsiteX27" fmla="*/ 1181679 w 1444035"/>
                  <a:gd name="connsiteY27" fmla="*/ 232878 h 744808"/>
                  <a:gd name="connsiteX28" fmla="*/ 1394404 w 1444035"/>
                  <a:gd name="connsiteY28" fmla="*/ 267803 h 744808"/>
                  <a:gd name="connsiteX29" fmla="*/ 1422979 w 1444035"/>
                  <a:gd name="connsiteY29" fmla="*/ 58253 h 744808"/>
                  <a:gd name="connsiteX30" fmla="*/ 1130879 w 1444035"/>
                  <a:gd name="connsiteY30" fmla="*/ 1103 h 744808"/>
                  <a:gd name="connsiteX31" fmla="*/ 838779 w 1444035"/>
                  <a:gd name="connsiteY31" fmla="*/ 42378 h 744808"/>
                  <a:gd name="connsiteX32" fmla="*/ 832429 w 1444035"/>
                  <a:gd name="connsiteY32" fmla="*/ 274153 h 744808"/>
                  <a:gd name="connsiteX33" fmla="*/ 670504 w 1444035"/>
                  <a:gd name="connsiteY33" fmla="*/ 232878 h 744808"/>
                  <a:gd name="connsiteX34" fmla="*/ 765754 w 1444035"/>
                  <a:gd name="connsiteY34" fmla="*/ 13803 h 744808"/>
                  <a:gd name="connsiteX35" fmla="*/ 572079 w 1444035"/>
                  <a:gd name="connsiteY35" fmla="*/ 39203 h 744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444035" h="744808">
                    <a:moveTo>
                      <a:pt x="572079" y="39203"/>
                    </a:moveTo>
                    <a:cubicBezTo>
                      <a:pt x="496937" y="59311"/>
                      <a:pt x="347183" y="102703"/>
                      <a:pt x="314904" y="134453"/>
                    </a:cubicBezTo>
                    <a:cubicBezTo>
                      <a:pt x="282625" y="166203"/>
                      <a:pt x="351416" y="215945"/>
                      <a:pt x="378404" y="229703"/>
                    </a:cubicBezTo>
                    <a:cubicBezTo>
                      <a:pt x="405392" y="243461"/>
                      <a:pt x="445608" y="197424"/>
                      <a:pt x="476829" y="217003"/>
                    </a:cubicBezTo>
                    <a:cubicBezTo>
                      <a:pt x="508050" y="236582"/>
                      <a:pt x="550912" y="306961"/>
                      <a:pt x="565729" y="347178"/>
                    </a:cubicBezTo>
                    <a:cubicBezTo>
                      <a:pt x="580546" y="387395"/>
                      <a:pt x="593246" y="452482"/>
                      <a:pt x="565729" y="458303"/>
                    </a:cubicBezTo>
                    <a:cubicBezTo>
                      <a:pt x="538212" y="464124"/>
                      <a:pt x="440316" y="415440"/>
                      <a:pt x="400629" y="382103"/>
                    </a:cubicBezTo>
                    <a:cubicBezTo>
                      <a:pt x="360942" y="348766"/>
                      <a:pt x="358825" y="286324"/>
                      <a:pt x="327604" y="258278"/>
                    </a:cubicBezTo>
                    <a:cubicBezTo>
                      <a:pt x="296383" y="230232"/>
                      <a:pt x="255108" y="198482"/>
                      <a:pt x="213304" y="213828"/>
                    </a:cubicBezTo>
                    <a:cubicBezTo>
                      <a:pt x="171500" y="229174"/>
                      <a:pt x="112233" y="300082"/>
                      <a:pt x="76779" y="350353"/>
                    </a:cubicBezTo>
                    <a:cubicBezTo>
                      <a:pt x="41325" y="400624"/>
                      <a:pt x="5341" y="464124"/>
                      <a:pt x="579" y="515453"/>
                    </a:cubicBezTo>
                    <a:cubicBezTo>
                      <a:pt x="-4183" y="566782"/>
                      <a:pt x="21217" y="631870"/>
                      <a:pt x="48204" y="658328"/>
                    </a:cubicBezTo>
                    <a:cubicBezTo>
                      <a:pt x="75191" y="684786"/>
                      <a:pt x="137103" y="708599"/>
                      <a:pt x="162503" y="674203"/>
                    </a:cubicBezTo>
                    <a:cubicBezTo>
                      <a:pt x="187903" y="639807"/>
                      <a:pt x="187904" y="458303"/>
                      <a:pt x="200604" y="451953"/>
                    </a:cubicBezTo>
                    <a:cubicBezTo>
                      <a:pt x="213304" y="445603"/>
                      <a:pt x="269924" y="585832"/>
                      <a:pt x="286328" y="632928"/>
                    </a:cubicBezTo>
                    <a:cubicBezTo>
                      <a:pt x="302732" y="680024"/>
                      <a:pt x="230767" y="701720"/>
                      <a:pt x="267279" y="718653"/>
                    </a:cubicBezTo>
                    <a:cubicBezTo>
                      <a:pt x="303792" y="735586"/>
                      <a:pt x="466245" y="758340"/>
                      <a:pt x="505403" y="734528"/>
                    </a:cubicBezTo>
                    <a:cubicBezTo>
                      <a:pt x="544561" y="710716"/>
                      <a:pt x="453545" y="564666"/>
                      <a:pt x="502228" y="575778"/>
                    </a:cubicBezTo>
                    <a:cubicBezTo>
                      <a:pt x="550911" y="586890"/>
                      <a:pt x="599067" y="723416"/>
                      <a:pt x="673679" y="728178"/>
                    </a:cubicBezTo>
                    <a:cubicBezTo>
                      <a:pt x="748292" y="732941"/>
                      <a:pt x="929266" y="643511"/>
                      <a:pt x="949903" y="604353"/>
                    </a:cubicBezTo>
                    <a:cubicBezTo>
                      <a:pt x="970540" y="565195"/>
                      <a:pt x="758345" y="528682"/>
                      <a:pt x="734003" y="496403"/>
                    </a:cubicBezTo>
                    <a:cubicBezTo>
                      <a:pt x="709661" y="464124"/>
                      <a:pt x="731886" y="396390"/>
                      <a:pt x="746703" y="378928"/>
                    </a:cubicBezTo>
                    <a:cubicBezTo>
                      <a:pt x="761520" y="361466"/>
                      <a:pt x="890107" y="342945"/>
                      <a:pt x="930853" y="356703"/>
                    </a:cubicBezTo>
                    <a:cubicBezTo>
                      <a:pt x="971599" y="370461"/>
                      <a:pt x="941965" y="556199"/>
                      <a:pt x="1000703" y="559903"/>
                    </a:cubicBezTo>
                    <a:cubicBezTo>
                      <a:pt x="1059441" y="563607"/>
                      <a:pt x="1304975" y="394274"/>
                      <a:pt x="1321379" y="353528"/>
                    </a:cubicBezTo>
                    <a:cubicBezTo>
                      <a:pt x="1337783" y="312782"/>
                      <a:pt x="1140932" y="355645"/>
                      <a:pt x="1099128" y="315428"/>
                    </a:cubicBezTo>
                    <a:cubicBezTo>
                      <a:pt x="1057324" y="275211"/>
                      <a:pt x="1008111" y="122282"/>
                      <a:pt x="1022928" y="99528"/>
                    </a:cubicBezTo>
                    <a:cubicBezTo>
                      <a:pt x="1037745" y="76774"/>
                      <a:pt x="1126116" y="205891"/>
                      <a:pt x="1181679" y="232878"/>
                    </a:cubicBezTo>
                    <a:cubicBezTo>
                      <a:pt x="1237242" y="259866"/>
                      <a:pt x="1354187" y="296907"/>
                      <a:pt x="1394404" y="267803"/>
                    </a:cubicBezTo>
                    <a:cubicBezTo>
                      <a:pt x="1434621" y="238699"/>
                      <a:pt x="1466900" y="102703"/>
                      <a:pt x="1422979" y="58253"/>
                    </a:cubicBezTo>
                    <a:cubicBezTo>
                      <a:pt x="1379058" y="13803"/>
                      <a:pt x="1228246" y="3749"/>
                      <a:pt x="1130879" y="1103"/>
                    </a:cubicBezTo>
                    <a:cubicBezTo>
                      <a:pt x="1033512" y="-1543"/>
                      <a:pt x="888521" y="-3130"/>
                      <a:pt x="838779" y="42378"/>
                    </a:cubicBezTo>
                    <a:cubicBezTo>
                      <a:pt x="789037" y="87886"/>
                      <a:pt x="860475" y="242403"/>
                      <a:pt x="832429" y="274153"/>
                    </a:cubicBezTo>
                    <a:cubicBezTo>
                      <a:pt x="804383" y="305903"/>
                      <a:pt x="687437" y="270449"/>
                      <a:pt x="670504" y="232878"/>
                    </a:cubicBezTo>
                    <a:cubicBezTo>
                      <a:pt x="653571" y="195307"/>
                      <a:pt x="812321" y="20682"/>
                      <a:pt x="765754" y="13803"/>
                    </a:cubicBezTo>
                    <a:cubicBezTo>
                      <a:pt x="722892" y="-9480"/>
                      <a:pt x="647221" y="19095"/>
                      <a:pt x="572079" y="39203"/>
                    </a:cubicBezTo>
                    <a:close/>
                  </a:path>
                </a:pathLst>
              </a:custGeom>
              <a:solidFill>
                <a:srgbClr val="99FFCC"/>
              </a:solidFill>
              <a:ln w="28575" cmpd="sng">
                <a:solidFill>
                  <a:srgbClr val="7F7F7F"/>
                </a:solidFill>
              </a:ln>
              <a:effectLst>
                <a:outerShdw blurRad="50800" dist="38100" dir="2700000">
                  <a:srgbClr val="000000">
                    <a:alpha val="43000"/>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cs typeface="Arial" charset="0"/>
                </a:endParaRPr>
              </a:p>
            </p:txBody>
          </p:sp>
        </p:grpSp>
        <p:grpSp>
          <p:nvGrpSpPr>
            <p:cNvPr id="42" name="Group 41"/>
            <p:cNvGrpSpPr/>
            <p:nvPr/>
          </p:nvGrpSpPr>
          <p:grpSpPr>
            <a:xfrm rot="18643266">
              <a:off x="1072071" y="3790926"/>
              <a:ext cx="192393" cy="274762"/>
              <a:chOff x="596030" y="3705752"/>
              <a:chExt cx="553392" cy="523915"/>
            </a:xfrm>
          </p:grpSpPr>
          <p:sp>
            <p:nvSpPr>
              <p:cNvPr id="43" name="Freeform 42"/>
              <p:cNvSpPr/>
              <p:nvPr/>
            </p:nvSpPr>
            <p:spPr>
              <a:xfrm>
                <a:off x="650626" y="3711394"/>
                <a:ext cx="453482" cy="518273"/>
              </a:xfrm>
              <a:custGeom>
                <a:avLst/>
                <a:gdLst>
                  <a:gd name="connsiteX0" fmla="*/ 73274 w 453482"/>
                  <a:gd name="connsiteY0" fmla="*/ 63681 h 518273"/>
                  <a:gd name="connsiteX1" fmla="*/ 3424 w 453482"/>
                  <a:gd name="connsiteY1" fmla="*/ 165281 h 518273"/>
                  <a:gd name="connsiteX2" fmla="*/ 184399 w 453482"/>
                  <a:gd name="connsiteY2" fmla="*/ 193856 h 518273"/>
                  <a:gd name="connsiteX3" fmla="*/ 117724 w 453482"/>
                  <a:gd name="connsiteY3" fmla="*/ 349431 h 518273"/>
                  <a:gd name="connsiteX4" fmla="*/ 320924 w 453482"/>
                  <a:gd name="connsiteY4" fmla="*/ 327206 h 518273"/>
                  <a:gd name="connsiteX5" fmla="*/ 320924 w 453482"/>
                  <a:gd name="connsiteY5" fmla="*/ 441506 h 518273"/>
                  <a:gd name="connsiteX6" fmla="*/ 197099 w 453482"/>
                  <a:gd name="connsiteY6" fmla="*/ 454206 h 518273"/>
                  <a:gd name="connsiteX7" fmla="*/ 327274 w 453482"/>
                  <a:gd name="connsiteY7" fmla="*/ 517706 h 518273"/>
                  <a:gd name="connsiteX8" fmla="*/ 438399 w 453482"/>
                  <a:gd name="connsiteY8" fmla="*/ 412931 h 518273"/>
                  <a:gd name="connsiteX9" fmla="*/ 432049 w 453482"/>
                  <a:gd name="connsiteY9" fmla="*/ 260531 h 518273"/>
                  <a:gd name="connsiteX10" fmla="*/ 251074 w 453482"/>
                  <a:gd name="connsiteY10" fmla="*/ 263706 h 518273"/>
                  <a:gd name="connsiteX11" fmla="*/ 311399 w 453482"/>
                  <a:gd name="connsiteY11" fmla="*/ 124006 h 518273"/>
                  <a:gd name="connsiteX12" fmla="*/ 162174 w 453482"/>
                  <a:gd name="connsiteY12" fmla="*/ 92256 h 518273"/>
                  <a:gd name="connsiteX13" fmla="*/ 165349 w 453482"/>
                  <a:gd name="connsiteY13" fmla="*/ 181 h 518273"/>
                  <a:gd name="connsiteX14" fmla="*/ 73274 w 453482"/>
                  <a:gd name="connsiteY14" fmla="*/ 63681 h 518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3482" h="518273">
                    <a:moveTo>
                      <a:pt x="73274" y="63681"/>
                    </a:moveTo>
                    <a:cubicBezTo>
                      <a:pt x="46286" y="91198"/>
                      <a:pt x="-15097" y="143585"/>
                      <a:pt x="3424" y="165281"/>
                    </a:cubicBezTo>
                    <a:cubicBezTo>
                      <a:pt x="21945" y="186977"/>
                      <a:pt x="165349" y="163164"/>
                      <a:pt x="184399" y="193856"/>
                    </a:cubicBezTo>
                    <a:cubicBezTo>
                      <a:pt x="203449" y="224548"/>
                      <a:pt x="94970" y="327206"/>
                      <a:pt x="117724" y="349431"/>
                    </a:cubicBezTo>
                    <a:cubicBezTo>
                      <a:pt x="140478" y="371656"/>
                      <a:pt x="287057" y="311860"/>
                      <a:pt x="320924" y="327206"/>
                    </a:cubicBezTo>
                    <a:cubicBezTo>
                      <a:pt x="354791" y="342552"/>
                      <a:pt x="341562" y="420339"/>
                      <a:pt x="320924" y="441506"/>
                    </a:cubicBezTo>
                    <a:cubicBezTo>
                      <a:pt x="300287" y="462673"/>
                      <a:pt x="196041" y="441506"/>
                      <a:pt x="197099" y="454206"/>
                    </a:cubicBezTo>
                    <a:cubicBezTo>
                      <a:pt x="198157" y="466906"/>
                      <a:pt x="287057" y="524585"/>
                      <a:pt x="327274" y="517706"/>
                    </a:cubicBezTo>
                    <a:cubicBezTo>
                      <a:pt x="367491" y="510827"/>
                      <a:pt x="420937" y="455793"/>
                      <a:pt x="438399" y="412931"/>
                    </a:cubicBezTo>
                    <a:cubicBezTo>
                      <a:pt x="455861" y="370069"/>
                      <a:pt x="463270" y="285402"/>
                      <a:pt x="432049" y="260531"/>
                    </a:cubicBezTo>
                    <a:cubicBezTo>
                      <a:pt x="400828" y="235660"/>
                      <a:pt x="271182" y="286460"/>
                      <a:pt x="251074" y="263706"/>
                    </a:cubicBezTo>
                    <a:cubicBezTo>
                      <a:pt x="230966" y="240952"/>
                      <a:pt x="326216" y="152581"/>
                      <a:pt x="311399" y="124006"/>
                    </a:cubicBezTo>
                    <a:cubicBezTo>
                      <a:pt x="296582" y="95431"/>
                      <a:pt x="186516" y="112893"/>
                      <a:pt x="162174" y="92256"/>
                    </a:cubicBezTo>
                    <a:cubicBezTo>
                      <a:pt x="137832" y="71619"/>
                      <a:pt x="183341" y="3356"/>
                      <a:pt x="165349" y="181"/>
                    </a:cubicBezTo>
                    <a:cubicBezTo>
                      <a:pt x="147357" y="-2994"/>
                      <a:pt x="100262" y="36164"/>
                      <a:pt x="73274" y="63681"/>
                    </a:cubicBezTo>
                    <a:close/>
                  </a:path>
                </a:pathLst>
              </a:custGeom>
              <a:noFill/>
              <a:ln w="9525" cmpd="sng">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a:p>
            </p:txBody>
          </p:sp>
          <p:sp>
            <p:nvSpPr>
              <p:cNvPr id="44" name="Freeform 43"/>
              <p:cNvSpPr/>
              <p:nvPr/>
            </p:nvSpPr>
            <p:spPr>
              <a:xfrm>
                <a:off x="596030" y="3705752"/>
                <a:ext cx="553392" cy="522862"/>
              </a:xfrm>
              <a:custGeom>
                <a:avLst/>
                <a:gdLst>
                  <a:gd name="connsiteX0" fmla="*/ 89770 w 553392"/>
                  <a:gd name="connsiteY0" fmla="*/ 228073 h 522862"/>
                  <a:gd name="connsiteX1" fmla="*/ 254870 w 553392"/>
                  <a:gd name="connsiteY1" fmla="*/ 145523 h 522862"/>
                  <a:gd name="connsiteX2" fmla="*/ 165970 w 553392"/>
                  <a:gd name="connsiteY2" fmla="*/ 259823 h 522862"/>
                  <a:gd name="connsiteX3" fmla="*/ 286620 w 553392"/>
                  <a:gd name="connsiteY3" fmla="*/ 291573 h 522862"/>
                  <a:gd name="connsiteX4" fmla="*/ 296145 w 553392"/>
                  <a:gd name="connsiteY4" fmla="*/ 396348 h 522862"/>
                  <a:gd name="connsiteX5" fmla="*/ 454895 w 553392"/>
                  <a:gd name="connsiteY5" fmla="*/ 386823 h 522862"/>
                  <a:gd name="connsiteX6" fmla="*/ 391395 w 553392"/>
                  <a:gd name="connsiteY6" fmla="*/ 469373 h 522862"/>
                  <a:gd name="connsiteX7" fmla="*/ 315195 w 553392"/>
                  <a:gd name="connsiteY7" fmla="*/ 421748 h 522862"/>
                  <a:gd name="connsiteX8" fmla="*/ 283445 w 553392"/>
                  <a:gd name="connsiteY8" fmla="*/ 520173 h 522862"/>
                  <a:gd name="connsiteX9" fmla="*/ 400920 w 553392"/>
                  <a:gd name="connsiteY9" fmla="*/ 494773 h 522862"/>
                  <a:gd name="connsiteX10" fmla="*/ 483470 w 553392"/>
                  <a:gd name="connsiteY10" fmla="*/ 491598 h 522862"/>
                  <a:gd name="connsiteX11" fmla="*/ 473945 w 553392"/>
                  <a:gd name="connsiteY11" fmla="*/ 367773 h 522862"/>
                  <a:gd name="connsiteX12" fmla="*/ 553320 w 553392"/>
                  <a:gd name="connsiteY12" fmla="*/ 301098 h 522862"/>
                  <a:gd name="connsiteX13" fmla="*/ 486645 w 553392"/>
                  <a:gd name="connsiteY13" fmla="*/ 231248 h 522862"/>
                  <a:gd name="connsiteX14" fmla="*/ 410445 w 553392"/>
                  <a:gd name="connsiteY14" fmla="*/ 320148 h 522862"/>
                  <a:gd name="connsiteX15" fmla="*/ 378695 w 553392"/>
                  <a:gd name="connsiteY15" fmla="*/ 237598 h 522862"/>
                  <a:gd name="connsiteX16" fmla="*/ 273920 w 553392"/>
                  <a:gd name="connsiteY16" fmla="*/ 231248 h 522862"/>
                  <a:gd name="connsiteX17" fmla="*/ 381870 w 553392"/>
                  <a:gd name="connsiteY17" fmla="*/ 164573 h 522862"/>
                  <a:gd name="connsiteX18" fmla="*/ 331070 w 553392"/>
                  <a:gd name="connsiteY18" fmla="*/ 82023 h 522862"/>
                  <a:gd name="connsiteX19" fmla="*/ 277095 w 553392"/>
                  <a:gd name="connsiteY19" fmla="*/ 126473 h 522862"/>
                  <a:gd name="connsiteX20" fmla="*/ 191370 w 553392"/>
                  <a:gd name="connsiteY20" fmla="*/ 123298 h 522862"/>
                  <a:gd name="connsiteX21" fmla="*/ 267570 w 553392"/>
                  <a:gd name="connsiteY21" fmla="*/ 50273 h 522862"/>
                  <a:gd name="connsiteX22" fmla="*/ 181845 w 553392"/>
                  <a:gd name="connsiteY22" fmla="*/ 37573 h 522862"/>
                  <a:gd name="connsiteX23" fmla="*/ 115170 w 553392"/>
                  <a:gd name="connsiteY23" fmla="*/ 2648 h 522862"/>
                  <a:gd name="connsiteX24" fmla="*/ 131045 w 553392"/>
                  <a:gd name="connsiteY24" fmla="*/ 116948 h 522862"/>
                  <a:gd name="connsiteX25" fmla="*/ 870 w 553392"/>
                  <a:gd name="connsiteY25" fmla="*/ 120123 h 522862"/>
                  <a:gd name="connsiteX26" fmla="*/ 89770 w 553392"/>
                  <a:gd name="connsiteY26" fmla="*/ 228073 h 522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53392" h="522862">
                    <a:moveTo>
                      <a:pt x="89770" y="228073"/>
                    </a:moveTo>
                    <a:cubicBezTo>
                      <a:pt x="132103" y="232306"/>
                      <a:pt x="242170" y="140231"/>
                      <a:pt x="254870" y="145523"/>
                    </a:cubicBezTo>
                    <a:cubicBezTo>
                      <a:pt x="267570" y="150815"/>
                      <a:pt x="160678" y="235481"/>
                      <a:pt x="165970" y="259823"/>
                    </a:cubicBezTo>
                    <a:cubicBezTo>
                      <a:pt x="171262" y="284165"/>
                      <a:pt x="264924" y="268819"/>
                      <a:pt x="286620" y="291573"/>
                    </a:cubicBezTo>
                    <a:cubicBezTo>
                      <a:pt x="308316" y="314327"/>
                      <a:pt x="268099" y="380473"/>
                      <a:pt x="296145" y="396348"/>
                    </a:cubicBezTo>
                    <a:cubicBezTo>
                      <a:pt x="324191" y="412223"/>
                      <a:pt x="439020" y="374652"/>
                      <a:pt x="454895" y="386823"/>
                    </a:cubicBezTo>
                    <a:cubicBezTo>
                      <a:pt x="470770" y="398994"/>
                      <a:pt x="414678" y="463552"/>
                      <a:pt x="391395" y="469373"/>
                    </a:cubicBezTo>
                    <a:cubicBezTo>
                      <a:pt x="368112" y="475194"/>
                      <a:pt x="333187" y="413281"/>
                      <a:pt x="315195" y="421748"/>
                    </a:cubicBezTo>
                    <a:cubicBezTo>
                      <a:pt x="297203" y="430215"/>
                      <a:pt x="269158" y="508002"/>
                      <a:pt x="283445" y="520173"/>
                    </a:cubicBezTo>
                    <a:cubicBezTo>
                      <a:pt x="297732" y="532344"/>
                      <a:pt x="367583" y="499535"/>
                      <a:pt x="400920" y="494773"/>
                    </a:cubicBezTo>
                    <a:cubicBezTo>
                      <a:pt x="434257" y="490011"/>
                      <a:pt x="471299" y="512765"/>
                      <a:pt x="483470" y="491598"/>
                    </a:cubicBezTo>
                    <a:cubicBezTo>
                      <a:pt x="495641" y="470431"/>
                      <a:pt x="462303" y="399523"/>
                      <a:pt x="473945" y="367773"/>
                    </a:cubicBezTo>
                    <a:cubicBezTo>
                      <a:pt x="485587" y="336023"/>
                      <a:pt x="551203" y="323852"/>
                      <a:pt x="553320" y="301098"/>
                    </a:cubicBezTo>
                    <a:cubicBezTo>
                      <a:pt x="555437" y="278344"/>
                      <a:pt x="510458" y="228073"/>
                      <a:pt x="486645" y="231248"/>
                    </a:cubicBezTo>
                    <a:cubicBezTo>
                      <a:pt x="462833" y="234423"/>
                      <a:pt x="428436" y="319090"/>
                      <a:pt x="410445" y="320148"/>
                    </a:cubicBezTo>
                    <a:cubicBezTo>
                      <a:pt x="392454" y="321206"/>
                      <a:pt x="401449" y="252415"/>
                      <a:pt x="378695" y="237598"/>
                    </a:cubicBezTo>
                    <a:cubicBezTo>
                      <a:pt x="355941" y="222781"/>
                      <a:pt x="273391" y="243419"/>
                      <a:pt x="273920" y="231248"/>
                    </a:cubicBezTo>
                    <a:cubicBezTo>
                      <a:pt x="274449" y="219077"/>
                      <a:pt x="372345" y="189444"/>
                      <a:pt x="381870" y="164573"/>
                    </a:cubicBezTo>
                    <a:cubicBezTo>
                      <a:pt x="391395" y="139702"/>
                      <a:pt x="348532" y="88373"/>
                      <a:pt x="331070" y="82023"/>
                    </a:cubicBezTo>
                    <a:cubicBezTo>
                      <a:pt x="313608" y="75673"/>
                      <a:pt x="300378" y="119594"/>
                      <a:pt x="277095" y="126473"/>
                    </a:cubicBezTo>
                    <a:cubicBezTo>
                      <a:pt x="253812" y="133352"/>
                      <a:pt x="192957" y="135998"/>
                      <a:pt x="191370" y="123298"/>
                    </a:cubicBezTo>
                    <a:cubicBezTo>
                      <a:pt x="189783" y="110598"/>
                      <a:pt x="269157" y="64560"/>
                      <a:pt x="267570" y="50273"/>
                    </a:cubicBezTo>
                    <a:cubicBezTo>
                      <a:pt x="265983" y="35986"/>
                      <a:pt x="207245" y="45510"/>
                      <a:pt x="181845" y="37573"/>
                    </a:cubicBezTo>
                    <a:cubicBezTo>
                      <a:pt x="156445" y="29636"/>
                      <a:pt x="123637" y="-10581"/>
                      <a:pt x="115170" y="2648"/>
                    </a:cubicBezTo>
                    <a:cubicBezTo>
                      <a:pt x="106703" y="15877"/>
                      <a:pt x="150095" y="97369"/>
                      <a:pt x="131045" y="116948"/>
                    </a:cubicBezTo>
                    <a:cubicBezTo>
                      <a:pt x="111995" y="136527"/>
                      <a:pt x="9337" y="102661"/>
                      <a:pt x="870" y="120123"/>
                    </a:cubicBezTo>
                    <a:cubicBezTo>
                      <a:pt x="-7597" y="137585"/>
                      <a:pt x="47437" y="223840"/>
                      <a:pt x="89770" y="228073"/>
                    </a:cubicBezTo>
                    <a:close/>
                  </a:path>
                </a:pathLst>
              </a:custGeom>
              <a:noFill/>
              <a:ln w="9525" cmpd="sng">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a:p>
            </p:txBody>
          </p:sp>
        </p:grpSp>
      </p:grpSp>
      <p:sp>
        <p:nvSpPr>
          <p:cNvPr id="45" name="TextBox 44"/>
          <p:cNvSpPr txBox="1"/>
          <p:nvPr/>
        </p:nvSpPr>
        <p:spPr>
          <a:xfrm>
            <a:off x="1156819" y="1046375"/>
            <a:ext cx="1326004" cy="307777"/>
          </a:xfrm>
          <a:prstGeom prst="rect">
            <a:avLst/>
          </a:prstGeom>
          <a:noFill/>
        </p:spPr>
        <p:txBody>
          <a:bodyPr wrap="none" rtlCol="0">
            <a:spAutoFit/>
          </a:bodyPr>
          <a:lstStyle/>
          <a:p>
            <a:pPr algn="l"/>
            <a:r>
              <a:rPr lang="en-US" sz="1400" b="1" dirty="0" smtClean="0"/>
              <a:t>mitochondria</a:t>
            </a:r>
            <a:endParaRPr lang="en-US" sz="1400" b="1" dirty="0"/>
          </a:p>
        </p:txBody>
      </p:sp>
      <p:sp>
        <p:nvSpPr>
          <p:cNvPr id="41" name="Text Box 23"/>
          <p:cNvSpPr txBox="1">
            <a:spLocks noChangeArrowheads="1"/>
          </p:cNvSpPr>
          <p:nvPr/>
        </p:nvSpPr>
        <p:spPr bwMode="auto">
          <a:xfrm>
            <a:off x="848899" y="5282957"/>
            <a:ext cx="723425" cy="276999"/>
          </a:xfrm>
          <a:prstGeom prst="rect">
            <a:avLst/>
          </a:prstGeom>
          <a:noFill/>
          <a:ln w="9525">
            <a:noFill/>
            <a:miter lim="800000"/>
            <a:headEnd/>
            <a:tailEnd/>
          </a:ln>
        </p:spPr>
        <p:txBody>
          <a:bodyPr wrap="none">
            <a:spAutoFit/>
          </a:bodyPr>
          <a:lstStyle/>
          <a:p>
            <a:pPr algn="l"/>
            <a:r>
              <a:rPr lang="en-US" sz="1200" b="1" dirty="0">
                <a:solidFill>
                  <a:srgbClr val="808080"/>
                </a:solidFill>
                <a:latin typeface="Helvetica"/>
                <a:cs typeface="Helvetica"/>
              </a:rPr>
              <a:t>cytosol</a:t>
            </a:r>
          </a:p>
        </p:txBody>
      </p:sp>
      <p:cxnSp>
        <p:nvCxnSpPr>
          <p:cNvPr id="34" name="Straight Arrow Connector 33"/>
          <p:cNvCxnSpPr/>
          <p:nvPr/>
        </p:nvCxnSpPr>
        <p:spPr bwMode="auto">
          <a:xfrm flipH="1">
            <a:off x="2212025" y="1102584"/>
            <a:ext cx="1458134" cy="557219"/>
          </a:xfrm>
          <a:prstGeom prst="straightConnector1">
            <a:avLst/>
          </a:prstGeom>
          <a:noFill/>
          <a:ln w="28575" cap="flat" cmpd="sng" algn="ctr">
            <a:solidFill>
              <a:schemeClr val="tx1"/>
            </a:solidFill>
            <a:prstDash val="solid"/>
            <a:round/>
            <a:headEnd type="none" w="med" len="med"/>
            <a:tailEnd type="arrow"/>
          </a:ln>
          <a:effectLst/>
        </p:spPr>
      </p:cxnSp>
      <p:cxnSp>
        <p:nvCxnSpPr>
          <p:cNvPr id="46" name="Straight Arrow Connector 45"/>
          <p:cNvCxnSpPr/>
          <p:nvPr/>
        </p:nvCxnSpPr>
        <p:spPr bwMode="auto">
          <a:xfrm flipH="1" flipV="1">
            <a:off x="2207575" y="1897322"/>
            <a:ext cx="1462584" cy="391586"/>
          </a:xfrm>
          <a:prstGeom prst="straightConnector1">
            <a:avLst/>
          </a:prstGeom>
          <a:noFill/>
          <a:ln w="28575" cap="flat" cmpd="sng" algn="ctr">
            <a:solidFill>
              <a:schemeClr val="tx1"/>
            </a:solidFill>
            <a:prstDash val="solid"/>
            <a:round/>
            <a:headEnd type="none" w="med" len="med"/>
            <a:tailEnd type="arrow"/>
          </a:ln>
          <a:effectLst/>
        </p:spPr>
      </p:cxnSp>
      <p:cxnSp>
        <p:nvCxnSpPr>
          <p:cNvPr id="40" name="Straight Arrow Connector 39"/>
          <p:cNvCxnSpPr/>
          <p:nvPr/>
        </p:nvCxnSpPr>
        <p:spPr bwMode="auto">
          <a:xfrm flipH="1" flipV="1">
            <a:off x="2456077" y="2609915"/>
            <a:ext cx="1214082" cy="600139"/>
          </a:xfrm>
          <a:prstGeom prst="straightConnector1">
            <a:avLst/>
          </a:prstGeom>
          <a:noFill/>
          <a:ln w="28575" cap="flat" cmpd="sng" algn="ctr">
            <a:solidFill>
              <a:schemeClr val="tx1"/>
            </a:solidFill>
            <a:prstDash val="solid"/>
            <a:round/>
            <a:headEnd type="none" w="med" len="med"/>
            <a:tailEnd type="arrow"/>
          </a:ln>
          <a:effectLst/>
        </p:spPr>
      </p:cxnSp>
      <p:cxnSp>
        <p:nvCxnSpPr>
          <p:cNvPr id="38" name="Straight Arrow Connector 37"/>
          <p:cNvCxnSpPr/>
          <p:nvPr/>
        </p:nvCxnSpPr>
        <p:spPr bwMode="auto">
          <a:xfrm flipH="1" flipV="1">
            <a:off x="2339594" y="3184431"/>
            <a:ext cx="1344520" cy="946768"/>
          </a:xfrm>
          <a:prstGeom prst="straightConnector1">
            <a:avLst/>
          </a:prstGeom>
          <a:noFill/>
          <a:ln w="28575" cap="flat" cmpd="sng" algn="ctr">
            <a:solidFill>
              <a:schemeClr val="tx1"/>
            </a:solidFill>
            <a:prstDash val="solid"/>
            <a:round/>
            <a:headEnd type="none" w="med" len="med"/>
            <a:tailEnd type="arrow"/>
          </a:ln>
          <a:effectLst/>
        </p:spPr>
      </p:cxnSp>
      <p:cxnSp>
        <p:nvCxnSpPr>
          <p:cNvPr id="36" name="Straight Arrow Connector 35"/>
          <p:cNvCxnSpPr/>
          <p:nvPr/>
        </p:nvCxnSpPr>
        <p:spPr bwMode="auto">
          <a:xfrm flipH="1" flipV="1">
            <a:off x="2149067" y="4047459"/>
            <a:ext cx="1521092" cy="1004886"/>
          </a:xfrm>
          <a:prstGeom prst="straightConnector1">
            <a:avLst/>
          </a:prstGeom>
          <a:noFill/>
          <a:ln w="28575" cap="flat" cmpd="sng" algn="ctr">
            <a:solidFill>
              <a:schemeClr val="tx1"/>
            </a:solidFill>
            <a:prstDash val="solid"/>
            <a:round/>
            <a:headEnd type="none" w="med" len="med"/>
            <a:tailEnd type="arrow"/>
          </a:ln>
          <a:effectLst/>
        </p:spPr>
      </p:cxnSp>
    </p:spTree>
    <p:extLst>
      <p:ext uri="{BB962C8B-B14F-4D97-AF65-F5344CB8AC3E}">
        <p14:creationId xmlns:p14="http://schemas.microsoft.com/office/powerpoint/2010/main" val="3147613774"/>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flipH="1">
            <a:off x="6725496" y="1426496"/>
            <a:ext cx="1608476" cy="3040275"/>
          </a:xfrm>
          <a:prstGeom prst="rect">
            <a:avLst/>
          </a:prstGeom>
          <a:solidFill>
            <a:srgbClr val="A0FFF9"/>
          </a:solidFill>
          <a:ln w="9525" cap="flat" cmpd="sng" algn="ctr">
            <a:noFill/>
            <a:prstDash val="sysDash"/>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23" name="Freeform 22"/>
          <p:cNvSpPr/>
          <p:nvPr/>
        </p:nvSpPr>
        <p:spPr>
          <a:xfrm rot="4476626" flipH="1">
            <a:off x="6476757" y="2135686"/>
            <a:ext cx="2186261" cy="135902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28575"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45" name="Freeform 44"/>
          <p:cNvSpPr>
            <a:spLocks noChangeAspect="1"/>
          </p:cNvSpPr>
          <p:nvPr/>
        </p:nvSpPr>
        <p:spPr>
          <a:xfrm rot="4476626" flipH="1">
            <a:off x="6534170" y="2205150"/>
            <a:ext cx="2075702" cy="1246954"/>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FFC7EB"/>
          </a:solidFill>
          <a:ln w="28575" cmpd="sng">
            <a:solidFill>
              <a:srgbClr val="800000"/>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25" name="Freeform 24"/>
          <p:cNvSpPr>
            <a:spLocks noChangeAspect="1"/>
          </p:cNvSpPr>
          <p:nvPr/>
        </p:nvSpPr>
        <p:spPr>
          <a:xfrm rot="4476626" flipH="1">
            <a:off x="6601038" y="2262254"/>
            <a:ext cx="1924999" cy="1131289"/>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chemeClr val="bg1">
              <a:lumMod val="85000"/>
            </a:schemeClr>
          </a:solidFill>
          <a:ln w="28575" cmpd="sng">
            <a:solidFill>
              <a:schemeClr val="tx1">
                <a:lumMod val="50000"/>
                <a:lumOff val="50000"/>
              </a:schemeClr>
            </a:solidFill>
          </a:ln>
          <a:effectLst>
            <a:outerShdw blurRad="50800" dist="50800" algn="tl" rotWithShape="0">
              <a:srgbClr val="000000">
                <a:alpha val="43137"/>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7173" name="Text Box 4"/>
          <p:cNvSpPr txBox="1">
            <a:spLocks noChangeArrowheads="1"/>
          </p:cNvSpPr>
          <p:nvPr/>
        </p:nvSpPr>
        <p:spPr bwMode="auto">
          <a:xfrm>
            <a:off x="309563" y="199033"/>
            <a:ext cx="8529637" cy="646331"/>
          </a:xfrm>
          <a:prstGeom prst="rect">
            <a:avLst/>
          </a:prstGeom>
          <a:noFill/>
          <a:ln w="9525">
            <a:noFill/>
            <a:miter lim="800000"/>
            <a:headEnd/>
            <a:tailEnd/>
          </a:ln>
        </p:spPr>
        <p:txBody>
          <a:bodyPr wrap="square">
            <a:spAutoFit/>
          </a:bodyPr>
          <a:lstStyle/>
          <a:p>
            <a:pPr marL="355600" indent="-355600" algn="l"/>
            <a:r>
              <a:rPr lang="en-US" dirty="0" smtClean="0">
                <a:solidFill>
                  <a:srgbClr val="000000"/>
                </a:solidFill>
                <a:latin typeface="Helvetica"/>
                <a:cs typeface="Helvetica"/>
              </a:rPr>
              <a:t>In many ways, mitochondria look like bacteria, and the membranes of the mitochondria are functionally the same as heterotrophic bacteria:</a:t>
            </a:r>
            <a:endParaRPr lang="en-US" dirty="0">
              <a:solidFill>
                <a:srgbClr val="000000"/>
              </a:solidFill>
              <a:latin typeface="Helvetica"/>
              <a:cs typeface="Helvetica"/>
            </a:endParaRPr>
          </a:p>
        </p:txBody>
      </p:sp>
      <p:sp>
        <p:nvSpPr>
          <p:cNvPr id="17" name="Rectangle 16"/>
          <p:cNvSpPr/>
          <p:nvPr/>
        </p:nvSpPr>
        <p:spPr bwMode="auto">
          <a:xfrm>
            <a:off x="778349" y="1426496"/>
            <a:ext cx="1608476" cy="3040275"/>
          </a:xfrm>
          <a:prstGeom prst="rect">
            <a:avLst/>
          </a:prstGeom>
          <a:solidFill>
            <a:schemeClr val="bg1">
              <a:lumMod val="85000"/>
            </a:schemeClr>
          </a:solidFill>
          <a:ln w="9525" cap="flat" cmpd="sng" algn="ctr">
            <a:noFill/>
            <a:prstDash val="sysDash"/>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nvGrpSpPr>
          <p:cNvPr id="2" name="Group 1"/>
          <p:cNvGrpSpPr/>
          <p:nvPr/>
        </p:nvGrpSpPr>
        <p:grpSpPr>
          <a:xfrm rot="17123374">
            <a:off x="432849" y="2186383"/>
            <a:ext cx="2231486" cy="1376616"/>
            <a:chOff x="1205272" y="1360373"/>
            <a:chExt cx="1334136" cy="763255"/>
          </a:xfrm>
        </p:grpSpPr>
        <p:sp>
          <p:nvSpPr>
            <p:cNvPr id="18" name="Freeform 17"/>
            <p:cNvSpPr/>
            <p:nvPr/>
          </p:nvSpPr>
          <p:spPr>
            <a:xfrm>
              <a:off x="1205272" y="1360373"/>
              <a:ext cx="1334136" cy="763255"/>
            </a:xfrm>
            <a:custGeom>
              <a:avLst/>
              <a:gdLst>
                <a:gd name="connsiteX0" fmla="*/ 1235285 w 1604200"/>
                <a:gd name="connsiteY0" fmla="*/ 1866 h 856859"/>
                <a:gd name="connsiteX1" fmla="*/ 479374 w 1604200"/>
                <a:gd name="connsiteY1" fmla="*/ 52265 h 856859"/>
                <a:gd name="connsiteX2" fmla="*/ 56064 w 1604200"/>
                <a:gd name="connsiteY2" fmla="*/ 384896 h 856859"/>
                <a:gd name="connsiteX3" fmla="*/ 76222 w 1604200"/>
                <a:gd name="connsiteY3" fmla="*/ 737687 h 856859"/>
                <a:gd name="connsiteX4" fmla="*/ 711187 w 1604200"/>
                <a:gd name="connsiteY4" fmla="*/ 838484 h 856859"/>
                <a:gd name="connsiteX5" fmla="*/ 1477176 w 1604200"/>
                <a:gd name="connsiteY5" fmla="*/ 405056 h 856859"/>
                <a:gd name="connsiteX6" fmla="*/ 1577964 w 1604200"/>
                <a:gd name="connsiteY6" fmla="*/ 52265 h 856859"/>
                <a:gd name="connsiteX7" fmla="*/ 1235285 w 1604200"/>
                <a:gd name="connsiteY7" fmla="*/ 1866 h 856859"/>
                <a:gd name="connsiteX0" fmla="*/ 1187660 w 1605485"/>
                <a:gd name="connsiteY0" fmla="*/ 0 h 918493"/>
                <a:gd name="connsiteX1" fmla="*/ 479374 w 1605485"/>
                <a:gd name="connsiteY1" fmla="*/ 113899 h 918493"/>
                <a:gd name="connsiteX2" fmla="*/ 56064 w 1605485"/>
                <a:gd name="connsiteY2" fmla="*/ 446530 h 918493"/>
                <a:gd name="connsiteX3" fmla="*/ 76222 w 1605485"/>
                <a:gd name="connsiteY3" fmla="*/ 799321 h 918493"/>
                <a:gd name="connsiteX4" fmla="*/ 711187 w 1605485"/>
                <a:gd name="connsiteY4" fmla="*/ 900118 h 918493"/>
                <a:gd name="connsiteX5" fmla="*/ 1477176 w 1605485"/>
                <a:gd name="connsiteY5" fmla="*/ 466690 h 918493"/>
                <a:gd name="connsiteX6" fmla="*/ 1577964 w 1605485"/>
                <a:gd name="connsiteY6" fmla="*/ 113899 h 918493"/>
                <a:gd name="connsiteX7" fmla="*/ 1187660 w 1605485"/>
                <a:gd name="connsiteY7" fmla="*/ 0 h 91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485" h="918493">
                  <a:moveTo>
                    <a:pt x="1187660" y="0"/>
                  </a:moveTo>
                  <a:cubicBezTo>
                    <a:pt x="1004562" y="0"/>
                    <a:pt x="667973" y="39477"/>
                    <a:pt x="479374" y="113899"/>
                  </a:cubicBezTo>
                  <a:cubicBezTo>
                    <a:pt x="290775" y="188321"/>
                    <a:pt x="123256" y="332293"/>
                    <a:pt x="56064" y="446530"/>
                  </a:cubicBezTo>
                  <a:cubicBezTo>
                    <a:pt x="-11128" y="560767"/>
                    <a:pt x="-32965" y="723723"/>
                    <a:pt x="76222" y="799321"/>
                  </a:cubicBezTo>
                  <a:cubicBezTo>
                    <a:pt x="185409" y="874919"/>
                    <a:pt x="477695" y="955557"/>
                    <a:pt x="711187" y="900118"/>
                  </a:cubicBezTo>
                  <a:cubicBezTo>
                    <a:pt x="944679" y="844680"/>
                    <a:pt x="1332713" y="597726"/>
                    <a:pt x="1477176" y="466690"/>
                  </a:cubicBezTo>
                  <a:cubicBezTo>
                    <a:pt x="1621639" y="335654"/>
                    <a:pt x="1626217" y="191681"/>
                    <a:pt x="1577964" y="113899"/>
                  </a:cubicBezTo>
                  <a:cubicBezTo>
                    <a:pt x="1529711" y="36117"/>
                    <a:pt x="1370758" y="0"/>
                    <a:pt x="1187660" y="0"/>
                  </a:cubicBezTo>
                  <a:close/>
                </a:path>
              </a:pathLst>
            </a:custGeom>
            <a:solidFill>
              <a:srgbClr val="82AAFF"/>
            </a:solidFill>
            <a:ln w="28575" cmpd="sng">
              <a:solidFill>
                <a:schemeClr val="tx1">
                  <a:lumMod val="50000"/>
                  <a:lumOff val="50000"/>
                </a:schemeClr>
              </a:solidFill>
            </a:ln>
            <a:effectLst>
              <a:outerShdw blurRad="50800" dist="38100" dir="2700000">
                <a:srgbClr val="000000">
                  <a:alpha val="43000"/>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sp>
          <p:nvSpPr>
            <p:cNvPr id="20" name="Freeform 19"/>
            <p:cNvSpPr/>
            <p:nvPr/>
          </p:nvSpPr>
          <p:spPr>
            <a:xfrm>
              <a:off x="1255146" y="1434264"/>
              <a:ext cx="1199973" cy="618925"/>
            </a:xfrm>
            <a:custGeom>
              <a:avLst/>
              <a:gdLst>
                <a:gd name="connsiteX0" fmla="*/ 414402 w 1457843"/>
                <a:gd name="connsiteY0" fmla="*/ 92083 h 739511"/>
                <a:gd name="connsiteX1" fmla="*/ 315977 w 1457843"/>
                <a:gd name="connsiteY1" fmla="*/ 133358 h 739511"/>
                <a:gd name="connsiteX2" fmla="*/ 389002 w 1457843"/>
                <a:gd name="connsiteY2" fmla="*/ 212733 h 739511"/>
                <a:gd name="connsiteX3" fmla="*/ 477902 w 1457843"/>
                <a:gd name="connsiteY3" fmla="*/ 215908 h 739511"/>
                <a:gd name="connsiteX4" fmla="*/ 566802 w 1457843"/>
                <a:gd name="connsiteY4" fmla="*/ 346083 h 739511"/>
                <a:gd name="connsiteX5" fmla="*/ 566802 w 1457843"/>
                <a:gd name="connsiteY5" fmla="*/ 457208 h 739511"/>
                <a:gd name="connsiteX6" fmla="*/ 401702 w 1457843"/>
                <a:gd name="connsiteY6" fmla="*/ 381008 h 739511"/>
                <a:gd name="connsiteX7" fmla="*/ 328677 w 1457843"/>
                <a:gd name="connsiteY7" fmla="*/ 257183 h 739511"/>
                <a:gd name="connsiteX8" fmla="*/ 214377 w 1457843"/>
                <a:gd name="connsiteY8" fmla="*/ 212733 h 739511"/>
                <a:gd name="connsiteX9" fmla="*/ 77852 w 1457843"/>
                <a:gd name="connsiteY9" fmla="*/ 349258 h 739511"/>
                <a:gd name="connsiteX10" fmla="*/ 1652 w 1457843"/>
                <a:gd name="connsiteY10" fmla="*/ 514358 h 739511"/>
                <a:gd name="connsiteX11" fmla="*/ 49277 w 1457843"/>
                <a:gd name="connsiteY11" fmla="*/ 657233 h 739511"/>
                <a:gd name="connsiteX12" fmla="*/ 300102 w 1457843"/>
                <a:gd name="connsiteY12" fmla="*/ 733433 h 739511"/>
                <a:gd name="connsiteX13" fmla="*/ 674752 w 1457843"/>
                <a:gd name="connsiteY13" fmla="*/ 698508 h 739511"/>
                <a:gd name="connsiteX14" fmla="*/ 1176402 w 1457843"/>
                <a:gd name="connsiteY14" fmla="*/ 412758 h 739511"/>
                <a:gd name="connsiteX15" fmla="*/ 1424052 w 1457843"/>
                <a:gd name="connsiteY15" fmla="*/ 196858 h 739511"/>
                <a:gd name="connsiteX16" fmla="*/ 1424052 w 1457843"/>
                <a:gd name="connsiteY16" fmla="*/ 57158 h 739511"/>
                <a:gd name="connsiteX17" fmla="*/ 1131952 w 1457843"/>
                <a:gd name="connsiteY17" fmla="*/ 8 h 739511"/>
                <a:gd name="connsiteX18" fmla="*/ 722377 w 1457843"/>
                <a:gd name="connsiteY18" fmla="*/ 60333 h 739511"/>
                <a:gd name="connsiteX19" fmla="*/ 509652 w 1457843"/>
                <a:gd name="connsiteY19" fmla="*/ 114308 h 739511"/>
                <a:gd name="connsiteX0" fmla="*/ 414402 w 1457843"/>
                <a:gd name="connsiteY0" fmla="*/ 92083 h 739511"/>
                <a:gd name="connsiteX1" fmla="*/ 315977 w 1457843"/>
                <a:gd name="connsiteY1" fmla="*/ 133358 h 739511"/>
                <a:gd name="connsiteX2" fmla="*/ 389002 w 1457843"/>
                <a:gd name="connsiteY2" fmla="*/ 212733 h 739511"/>
                <a:gd name="connsiteX3" fmla="*/ 477902 w 1457843"/>
                <a:gd name="connsiteY3" fmla="*/ 215908 h 739511"/>
                <a:gd name="connsiteX4" fmla="*/ 566802 w 1457843"/>
                <a:gd name="connsiteY4" fmla="*/ 346083 h 739511"/>
                <a:gd name="connsiteX5" fmla="*/ 566802 w 1457843"/>
                <a:gd name="connsiteY5" fmla="*/ 457208 h 739511"/>
                <a:gd name="connsiteX6" fmla="*/ 401702 w 1457843"/>
                <a:gd name="connsiteY6" fmla="*/ 381008 h 739511"/>
                <a:gd name="connsiteX7" fmla="*/ 328677 w 1457843"/>
                <a:gd name="connsiteY7" fmla="*/ 257183 h 739511"/>
                <a:gd name="connsiteX8" fmla="*/ 214377 w 1457843"/>
                <a:gd name="connsiteY8" fmla="*/ 212733 h 739511"/>
                <a:gd name="connsiteX9" fmla="*/ 77852 w 1457843"/>
                <a:gd name="connsiteY9" fmla="*/ 349258 h 739511"/>
                <a:gd name="connsiteX10" fmla="*/ 1652 w 1457843"/>
                <a:gd name="connsiteY10" fmla="*/ 514358 h 739511"/>
                <a:gd name="connsiteX11" fmla="*/ 49277 w 1457843"/>
                <a:gd name="connsiteY11" fmla="*/ 657233 h 739511"/>
                <a:gd name="connsiteX12" fmla="*/ 300102 w 1457843"/>
                <a:gd name="connsiteY12" fmla="*/ 733433 h 739511"/>
                <a:gd name="connsiteX13" fmla="*/ 674752 w 1457843"/>
                <a:gd name="connsiteY13" fmla="*/ 698508 h 739511"/>
                <a:gd name="connsiteX14" fmla="*/ 1176402 w 1457843"/>
                <a:gd name="connsiteY14" fmla="*/ 412758 h 739511"/>
                <a:gd name="connsiteX15" fmla="*/ 1424052 w 1457843"/>
                <a:gd name="connsiteY15" fmla="*/ 196858 h 739511"/>
                <a:gd name="connsiteX16" fmla="*/ 1424052 w 1457843"/>
                <a:gd name="connsiteY16" fmla="*/ 57158 h 739511"/>
                <a:gd name="connsiteX17" fmla="*/ 1131952 w 1457843"/>
                <a:gd name="connsiteY17" fmla="*/ 8 h 739511"/>
                <a:gd name="connsiteX18" fmla="*/ 722377 w 1457843"/>
                <a:gd name="connsiteY18" fmla="*/ 60333 h 739511"/>
                <a:gd name="connsiteX19" fmla="*/ 509652 w 1457843"/>
                <a:gd name="connsiteY19" fmla="*/ 114308 h 739511"/>
                <a:gd name="connsiteX20" fmla="*/ 414402 w 1457843"/>
                <a:gd name="connsiteY20" fmla="*/ 92083 h 739511"/>
                <a:gd name="connsiteX0" fmla="*/ 414402 w 1457843"/>
                <a:gd name="connsiteY0" fmla="*/ 92083 h 739511"/>
                <a:gd name="connsiteX1" fmla="*/ 315977 w 1457843"/>
                <a:gd name="connsiteY1" fmla="*/ 133358 h 739511"/>
                <a:gd name="connsiteX2" fmla="*/ 389002 w 1457843"/>
                <a:gd name="connsiteY2" fmla="*/ 212733 h 739511"/>
                <a:gd name="connsiteX3" fmla="*/ 477902 w 1457843"/>
                <a:gd name="connsiteY3" fmla="*/ 215908 h 739511"/>
                <a:gd name="connsiteX4" fmla="*/ 566802 w 1457843"/>
                <a:gd name="connsiteY4" fmla="*/ 346083 h 739511"/>
                <a:gd name="connsiteX5" fmla="*/ 566802 w 1457843"/>
                <a:gd name="connsiteY5" fmla="*/ 457208 h 739511"/>
                <a:gd name="connsiteX6" fmla="*/ 401702 w 1457843"/>
                <a:gd name="connsiteY6" fmla="*/ 381008 h 739511"/>
                <a:gd name="connsiteX7" fmla="*/ 328677 w 1457843"/>
                <a:gd name="connsiteY7" fmla="*/ 257183 h 739511"/>
                <a:gd name="connsiteX8" fmla="*/ 214377 w 1457843"/>
                <a:gd name="connsiteY8" fmla="*/ 212733 h 739511"/>
                <a:gd name="connsiteX9" fmla="*/ 77852 w 1457843"/>
                <a:gd name="connsiteY9" fmla="*/ 349258 h 739511"/>
                <a:gd name="connsiteX10" fmla="*/ 1652 w 1457843"/>
                <a:gd name="connsiteY10" fmla="*/ 514358 h 739511"/>
                <a:gd name="connsiteX11" fmla="*/ 49277 w 1457843"/>
                <a:gd name="connsiteY11" fmla="*/ 657233 h 739511"/>
                <a:gd name="connsiteX12" fmla="*/ 300102 w 1457843"/>
                <a:gd name="connsiteY12" fmla="*/ 733433 h 739511"/>
                <a:gd name="connsiteX13" fmla="*/ 674752 w 1457843"/>
                <a:gd name="connsiteY13" fmla="*/ 698508 h 739511"/>
                <a:gd name="connsiteX14" fmla="*/ 1176402 w 1457843"/>
                <a:gd name="connsiteY14" fmla="*/ 412758 h 739511"/>
                <a:gd name="connsiteX15" fmla="*/ 1424052 w 1457843"/>
                <a:gd name="connsiteY15" fmla="*/ 196858 h 739511"/>
                <a:gd name="connsiteX16" fmla="*/ 1424052 w 1457843"/>
                <a:gd name="connsiteY16" fmla="*/ 57158 h 739511"/>
                <a:gd name="connsiteX17" fmla="*/ 1131952 w 1457843"/>
                <a:gd name="connsiteY17" fmla="*/ 8 h 739511"/>
                <a:gd name="connsiteX18" fmla="*/ 722377 w 1457843"/>
                <a:gd name="connsiteY18" fmla="*/ 60333 h 739511"/>
                <a:gd name="connsiteX19" fmla="*/ 503302 w 1457843"/>
                <a:gd name="connsiteY19" fmla="*/ 88908 h 739511"/>
                <a:gd name="connsiteX20" fmla="*/ 414402 w 1457843"/>
                <a:gd name="connsiteY20" fmla="*/ 92083 h 739511"/>
                <a:gd name="connsiteX0" fmla="*/ 414402 w 1457843"/>
                <a:gd name="connsiteY0" fmla="*/ 92083 h 739511"/>
                <a:gd name="connsiteX1" fmla="*/ 315977 w 1457843"/>
                <a:gd name="connsiteY1" fmla="*/ 133358 h 739511"/>
                <a:gd name="connsiteX2" fmla="*/ 379477 w 1457843"/>
                <a:gd name="connsiteY2" fmla="*/ 228608 h 739511"/>
                <a:gd name="connsiteX3" fmla="*/ 477902 w 1457843"/>
                <a:gd name="connsiteY3" fmla="*/ 215908 h 739511"/>
                <a:gd name="connsiteX4" fmla="*/ 566802 w 1457843"/>
                <a:gd name="connsiteY4" fmla="*/ 346083 h 739511"/>
                <a:gd name="connsiteX5" fmla="*/ 566802 w 1457843"/>
                <a:gd name="connsiteY5" fmla="*/ 457208 h 739511"/>
                <a:gd name="connsiteX6" fmla="*/ 401702 w 1457843"/>
                <a:gd name="connsiteY6" fmla="*/ 381008 h 739511"/>
                <a:gd name="connsiteX7" fmla="*/ 328677 w 1457843"/>
                <a:gd name="connsiteY7" fmla="*/ 257183 h 739511"/>
                <a:gd name="connsiteX8" fmla="*/ 214377 w 1457843"/>
                <a:gd name="connsiteY8" fmla="*/ 212733 h 739511"/>
                <a:gd name="connsiteX9" fmla="*/ 77852 w 1457843"/>
                <a:gd name="connsiteY9" fmla="*/ 349258 h 739511"/>
                <a:gd name="connsiteX10" fmla="*/ 1652 w 1457843"/>
                <a:gd name="connsiteY10" fmla="*/ 514358 h 739511"/>
                <a:gd name="connsiteX11" fmla="*/ 49277 w 1457843"/>
                <a:gd name="connsiteY11" fmla="*/ 657233 h 739511"/>
                <a:gd name="connsiteX12" fmla="*/ 300102 w 1457843"/>
                <a:gd name="connsiteY12" fmla="*/ 733433 h 739511"/>
                <a:gd name="connsiteX13" fmla="*/ 674752 w 1457843"/>
                <a:gd name="connsiteY13" fmla="*/ 698508 h 739511"/>
                <a:gd name="connsiteX14" fmla="*/ 1176402 w 1457843"/>
                <a:gd name="connsiteY14" fmla="*/ 412758 h 739511"/>
                <a:gd name="connsiteX15" fmla="*/ 1424052 w 1457843"/>
                <a:gd name="connsiteY15" fmla="*/ 196858 h 739511"/>
                <a:gd name="connsiteX16" fmla="*/ 1424052 w 1457843"/>
                <a:gd name="connsiteY16" fmla="*/ 57158 h 739511"/>
                <a:gd name="connsiteX17" fmla="*/ 1131952 w 1457843"/>
                <a:gd name="connsiteY17" fmla="*/ 8 h 739511"/>
                <a:gd name="connsiteX18" fmla="*/ 722377 w 1457843"/>
                <a:gd name="connsiteY18" fmla="*/ 60333 h 739511"/>
                <a:gd name="connsiteX19" fmla="*/ 503302 w 1457843"/>
                <a:gd name="connsiteY19" fmla="*/ 88908 h 739511"/>
                <a:gd name="connsiteX20" fmla="*/ 414402 w 1457843"/>
                <a:gd name="connsiteY20" fmla="*/ 92083 h 739511"/>
                <a:gd name="connsiteX0" fmla="*/ 414402 w 1457843"/>
                <a:gd name="connsiteY0" fmla="*/ 103160 h 750588"/>
                <a:gd name="connsiteX1" fmla="*/ 315977 w 1457843"/>
                <a:gd name="connsiteY1" fmla="*/ 144435 h 750588"/>
                <a:gd name="connsiteX2" fmla="*/ 379477 w 1457843"/>
                <a:gd name="connsiteY2" fmla="*/ 239685 h 750588"/>
                <a:gd name="connsiteX3" fmla="*/ 477902 w 1457843"/>
                <a:gd name="connsiteY3" fmla="*/ 226985 h 750588"/>
                <a:gd name="connsiteX4" fmla="*/ 566802 w 1457843"/>
                <a:gd name="connsiteY4" fmla="*/ 357160 h 750588"/>
                <a:gd name="connsiteX5" fmla="*/ 566802 w 1457843"/>
                <a:gd name="connsiteY5" fmla="*/ 468285 h 750588"/>
                <a:gd name="connsiteX6" fmla="*/ 401702 w 1457843"/>
                <a:gd name="connsiteY6" fmla="*/ 392085 h 750588"/>
                <a:gd name="connsiteX7" fmla="*/ 328677 w 1457843"/>
                <a:gd name="connsiteY7" fmla="*/ 268260 h 750588"/>
                <a:gd name="connsiteX8" fmla="*/ 214377 w 1457843"/>
                <a:gd name="connsiteY8" fmla="*/ 223810 h 750588"/>
                <a:gd name="connsiteX9" fmla="*/ 77852 w 1457843"/>
                <a:gd name="connsiteY9" fmla="*/ 360335 h 750588"/>
                <a:gd name="connsiteX10" fmla="*/ 1652 w 1457843"/>
                <a:gd name="connsiteY10" fmla="*/ 525435 h 750588"/>
                <a:gd name="connsiteX11" fmla="*/ 49277 w 1457843"/>
                <a:gd name="connsiteY11" fmla="*/ 668310 h 750588"/>
                <a:gd name="connsiteX12" fmla="*/ 300102 w 1457843"/>
                <a:gd name="connsiteY12" fmla="*/ 744510 h 750588"/>
                <a:gd name="connsiteX13" fmla="*/ 674752 w 1457843"/>
                <a:gd name="connsiteY13" fmla="*/ 709585 h 750588"/>
                <a:gd name="connsiteX14" fmla="*/ 1176402 w 1457843"/>
                <a:gd name="connsiteY14" fmla="*/ 423835 h 750588"/>
                <a:gd name="connsiteX15" fmla="*/ 1424052 w 1457843"/>
                <a:gd name="connsiteY15" fmla="*/ 207935 h 750588"/>
                <a:gd name="connsiteX16" fmla="*/ 1424052 w 1457843"/>
                <a:gd name="connsiteY16" fmla="*/ 68235 h 750588"/>
                <a:gd name="connsiteX17" fmla="*/ 1131952 w 1457843"/>
                <a:gd name="connsiteY17" fmla="*/ 11085 h 750588"/>
                <a:gd name="connsiteX18" fmla="*/ 833502 w 1457843"/>
                <a:gd name="connsiteY18" fmla="*/ 284135 h 750588"/>
                <a:gd name="connsiteX19" fmla="*/ 503302 w 1457843"/>
                <a:gd name="connsiteY19" fmla="*/ 99985 h 750588"/>
                <a:gd name="connsiteX20" fmla="*/ 414402 w 1457843"/>
                <a:gd name="connsiteY20" fmla="*/ 103160 h 750588"/>
                <a:gd name="connsiteX0" fmla="*/ 414402 w 1457843"/>
                <a:gd name="connsiteY0" fmla="*/ 103160 h 750588"/>
                <a:gd name="connsiteX1" fmla="*/ 315977 w 1457843"/>
                <a:gd name="connsiteY1" fmla="*/ 144435 h 750588"/>
                <a:gd name="connsiteX2" fmla="*/ 379477 w 1457843"/>
                <a:gd name="connsiteY2" fmla="*/ 239685 h 750588"/>
                <a:gd name="connsiteX3" fmla="*/ 477902 w 1457843"/>
                <a:gd name="connsiteY3" fmla="*/ 226985 h 750588"/>
                <a:gd name="connsiteX4" fmla="*/ 566802 w 1457843"/>
                <a:gd name="connsiteY4" fmla="*/ 357160 h 750588"/>
                <a:gd name="connsiteX5" fmla="*/ 566802 w 1457843"/>
                <a:gd name="connsiteY5" fmla="*/ 468285 h 750588"/>
                <a:gd name="connsiteX6" fmla="*/ 401702 w 1457843"/>
                <a:gd name="connsiteY6" fmla="*/ 392085 h 750588"/>
                <a:gd name="connsiteX7" fmla="*/ 328677 w 1457843"/>
                <a:gd name="connsiteY7" fmla="*/ 268260 h 750588"/>
                <a:gd name="connsiteX8" fmla="*/ 214377 w 1457843"/>
                <a:gd name="connsiteY8" fmla="*/ 223810 h 750588"/>
                <a:gd name="connsiteX9" fmla="*/ 77852 w 1457843"/>
                <a:gd name="connsiteY9" fmla="*/ 360335 h 750588"/>
                <a:gd name="connsiteX10" fmla="*/ 1652 w 1457843"/>
                <a:gd name="connsiteY10" fmla="*/ 525435 h 750588"/>
                <a:gd name="connsiteX11" fmla="*/ 49277 w 1457843"/>
                <a:gd name="connsiteY11" fmla="*/ 668310 h 750588"/>
                <a:gd name="connsiteX12" fmla="*/ 300102 w 1457843"/>
                <a:gd name="connsiteY12" fmla="*/ 744510 h 750588"/>
                <a:gd name="connsiteX13" fmla="*/ 674752 w 1457843"/>
                <a:gd name="connsiteY13" fmla="*/ 709585 h 750588"/>
                <a:gd name="connsiteX14" fmla="*/ 1176402 w 1457843"/>
                <a:gd name="connsiteY14" fmla="*/ 423835 h 750588"/>
                <a:gd name="connsiteX15" fmla="*/ 1424052 w 1457843"/>
                <a:gd name="connsiteY15" fmla="*/ 207935 h 750588"/>
                <a:gd name="connsiteX16" fmla="*/ 1424052 w 1457843"/>
                <a:gd name="connsiteY16" fmla="*/ 68235 h 750588"/>
                <a:gd name="connsiteX17" fmla="*/ 1131952 w 1457843"/>
                <a:gd name="connsiteY17" fmla="*/ 11085 h 750588"/>
                <a:gd name="connsiteX18" fmla="*/ 833502 w 1457843"/>
                <a:gd name="connsiteY18" fmla="*/ 284135 h 750588"/>
                <a:gd name="connsiteX19" fmla="*/ 731902 w 1457843"/>
                <a:gd name="connsiteY19" fmla="*/ 58710 h 750588"/>
                <a:gd name="connsiteX20" fmla="*/ 503302 w 1457843"/>
                <a:gd name="connsiteY20" fmla="*/ 99985 h 750588"/>
                <a:gd name="connsiteX21" fmla="*/ 414402 w 1457843"/>
                <a:gd name="connsiteY21" fmla="*/ 103160 h 750588"/>
                <a:gd name="connsiteX0" fmla="*/ 414402 w 1457843"/>
                <a:gd name="connsiteY0" fmla="*/ 93178 h 740606"/>
                <a:gd name="connsiteX1" fmla="*/ 315977 w 1457843"/>
                <a:gd name="connsiteY1" fmla="*/ 134453 h 740606"/>
                <a:gd name="connsiteX2" fmla="*/ 379477 w 1457843"/>
                <a:gd name="connsiteY2" fmla="*/ 229703 h 740606"/>
                <a:gd name="connsiteX3" fmla="*/ 477902 w 1457843"/>
                <a:gd name="connsiteY3" fmla="*/ 217003 h 740606"/>
                <a:gd name="connsiteX4" fmla="*/ 566802 w 1457843"/>
                <a:gd name="connsiteY4" fmla="*/ 347178 h 740606"/>
                <a:gd name="connsiteX5" fmla="*/ 566802 w 1457843"/>
                <a:gd name="connsiteY5" fmla="*/ 458303 h 740606"/>
                <a:gd name="connsiteX6" fmla="*/ 401702 w 1457843"/>
                <a:gd name="connsiteY6" fmla="*/ 382103 h 740606"/>
                <a:gd name="connsiteX7" fmla="*/ 328677 w 1457843"/>
                <a:gd name="connsiteY7" fmla="*/ 258278 h 740606"/>
                <a:gd name="connsiteX8" fmla="*/ 214377 w 1457843"/>
                <a:gd name="connsiteY8" fmla="*/ 213828 h 740606"/>
                <a:gd name="connsiteX9" fmla="*/ 77852 w 1457843"/>
                <a:gd name="connsiteY9" fmla="*/ 350353 h 740606"/>
                <a:gd name="connsiteX10" fmla="*/ 1652 w 1457843"/>
                <a:gd name="connsiteY10" fmla="*/ 515453 h 740606"/>
                <a:gd name="connsiteX11" fmla="*/ 49277 w 1457843"/>
                <a:gd name="connsiteY11" fmla="*/ 658328 h 740606"/>
                <a:gd name="connsiteX12" fmla="*/ 300102 w 1457843"/>
                <a:gd name="connsiteY12" fmla="*/ 734528 h 740606"/>
                <a:gd name="connsiteX13" fmla="*/ 674752 w 1457843"/>
                <a:gd name="connsiteY13" fmla="*/ 699603 h 740606"/>
                <a:gd name="connsiteX14" fmla="*/ 1176402 w 1457843"/>
                <a:gd name="connsiteY14" fmla="*/ 413853 h 740606"/>
                <a:gd name="connsiteX15" fmla="*/ 1424052 w 1457843"/>
                <a:gd name="connsiteY15" fmla="*/ 197953 h 740606"/>
                <a:gd name="connsiteX16" fmla="*/ 1424052 w 1457843"/>
                <a:gd name="connsiteY16" fmla="*/ 58253 h 740606"/>
                <a:gd name="connsiteX17" fmla="*/ 1131952 w 1457843"/>
                <a:gd name="connsiteY17" fmla="*/ 1103 h 740606"/>
                <a:gd name="connsiteX18" fmla="*/ 839852 w 1457843"/>
                <a:gd name="connsiteY18" fmla="*/ 42378 h 740606"/>
                <a:gd name="connsiteX19" fmla="*/ 833502 w 1457843"/>
                <a:gd name="connsiteY19" fmla="*/ 274153 h 740606"/>
                <a:gd name="connsiteX20" fmla="*/ 731902 w 1457843"/>
                <a:gd name="connsiteY20" fmla="*/ 48728 h 740606"/>
                <a:gd name="connsiteX21" fmla="*/ 503302 w 1457843"/>
                <a:gd name="connsiteY21" fmla="*/ 90003 h 740606"/>
                <a:gd name="connsiteX22" fmla="*/ 414402 w 1457843"/>
                <a:gd name="connsiteY22" fmla="*/ 93178 h 740606"/>
                <a:gd name="connsiteX0" fmla="*/ 414402 w 1457843"/>
                <a:gd name="connsiteY0" fmla="*/ 93178 h 740606"/>
                <a:gd name="connsiteX1" fmla="*/ 315977 w 1457843"/>
                <a:gd name="connsiteY1" fmla="*/ 134453 h 740606"/>
                <a:gd name="connsiteX2" fmla="*/ 379477 w 1457843"/>
                <a:gd name="connsiteY2" fmla="*/ 229703 h 740606"/>
                <a:gd name="connsiteX3" fmla="*/ 477902 w 1457843"/>
                <a:gd name="connsiteY3" fmla="*/ 217003 h 740606"/>
                <a:gd name="connsiteX4" fmla="*/ 566802 w 1457843"/>
                <a:gd name="connsiteY4" fmla="*/ 347178 h 740606"/>
                <a:gd name="connsiteX5" fmla="*/ 566802 w 1457843"/>
                <a:gd name="connsiteY5" fmla="*/ 458303 h 740606"/>
                <a:gd name="connsiteX6" fmla="*/ 401702 w 1457843"/>
                <a:gd name="connsiteY6" fmla="*/ 382103 h 740606"/>
                <a:gd name="connsiteX7" fmla="*/ 328677 w 1457843"/>
                <a:gd name="connsiteY7" fmla="*/ 258278 h 740606"/>
                <a:gd name="connsiteX8" fmla="*/ 214377 w 1457843"/>
                <a:gd name="connsiteY8" fmla="*/ 213828 h 740606"/>
                <a:gd name="connsiteX9" fmla="*/ 77852 w 1457843"/>
                <a:gd name="connsiteY9" fmla="*/ 350353 h 740606"/>
                <a:gd name="connsiteX10" fmla="*/ 1652 w 1457843"/>
                <a:gd name="connsiteY10" fmla="*/ 515453 h 740606"/>
                <a:gd name="connsiteX11" fmla="*/ 49277 w 1457843"/>
                <a:gd name="connsiteY11" fmla="*/ 658328 h 740606"/>
                <a:gd name="connsiteX12" fmla="*/ 300102 w 1457843"/>
                <a:gd name="connsiteY12" fmla="*/ 734528 h 740606"/>
                <a:gd name="connsiteX13" fmla="*/ 674752 w 1457843"/>
                <a:gd name="connsiteY13" fmla="*/ 699603 h 740606"/>
                <a:gd name="connsiteX14" fmla="*/ 1176402 w 1457843"/>
                <a:gd name="connsiteY14" fmla="*/ 413853 h 740606"/>
                <a:gd name="connsiteX15" fmla="*/ 1424052 w 1457843"/>
                <a:gd name="connsiteY15" fmla="*/ 197953 h 740606"/>
                <a:gd name="connsiteX16" fmla="*/ 1424052 w 1457843"/>
                <a:gd name="connsiteY16" fmla="*/ 58253 h 740606"/>
                <a:gd name="connsiteX17" fmla="*/ 1131952 w 1457843"/>
                <a:gd name="connsiteY17" fmla="*/ 1103 h 740606"/>
                <a:gd name="connsiteX18" fmla="*/ 839852 w 1457843"/>
                <a:gd name="connsiteY18" fmla="*/ 42378 h 740606"/>
                <a:gd name="connsiteX19" fmla="*/ 833502 w 1457843"/>
                <a:gd name="connsiteY19" fmla="*/ 274153 h 740606"/>
                <a:gd name="connsiteX20" fmla="*/ 671577 w 1457843"/>
                <a:gd name="connsiteY20" fmla="*/ 232878 h 740606"/>
                <a:gd name="connsiteX21" fmla="*/ 731902 w 1457843"/>
                <a:gd name="connsiteY21" fmla="*/ 48728 h 740606"/>
                <a:gd name="connsiteX22" fmla="*/ 503302 w 1457843"/>
                <a:gd name="connsiteY22" fmla="*/ 90003 h 740606"/>
                <a:gd name="connsiteX23" fmla="*/ 414402 w 1457843"/>
                <a:gd name="connsiteY23" fmla="*/ 93178 h 740606"/>
                <a:gd name="connsiteX0" fmla="*/ 414402 w 1457843"/>
                <a:gd name="connsiteY0" fmla="*/ 93178 h 740606"/>
                <a:gd name="connsiteX1" fmla="*/ 315977 w 1457843"/>
                <a:gd name="connsiteY1" fmla="*/ 134453 h 740606"/>
                <a:gd name="connsiteX2" fmla="*/ 379477 w 1457843"/>
                <a:gd name="connsiteY2" fmla="*/ 229703 h 740606"/>
                <a:gd name="connsiteX3" fmla="*/ 477902 w 1457843"/>
                <a:gd name="connsiteY3" fmla="*/ 217003 h 740606"/>
                <a:gd name="connsiteX4" fmla="*/ 566802 w 1457843"/>
                <a:gd name="connsiteY4" fmla="*/ 347178 h 740606"/>
                <a:gd name="connsiteX5" fmla="*/ 566802 w 1457843"/>
                <a:gd name="connsiteY5" fmla="*/ 458303 h 740606"/>
                <a:gd name="connsiteX6" fmla="*/ 401702 w 1457843"/>
                <a:gd name="connsiteY6" fmla="*/ 382103 h 740606"/>
                <a:gd name="connsiteX7" fmla="*/ 328677 w 1457843"/>
                <a:gd name="connsiteY7" fmla="*/ 258278 h 740606"/>
                <a:gd name="connsiteX8" fmla="*/ 214377 w 1457843"/>
                <a:gd name="connsiteY8" fmla="*/ 213828 h 740606"/>
                <a:gd name="connsiteX9" fmla="*/ 77852 w 1457843"/>
                <a:gd name="connsiteY9" fmla="*/ 350353 h 740606"/>
                <a:gd name="connsiteX10" fmla="*/ 1652 w 1457843"/>
                <a:gd name="connsiteY10" fmla="*/ 515453 h 740606"/>
                <a:gd name="connsiteX11" fmla="*/ 49277 w 1457843"/>
                <a:gd name="connsiteY11" fmla="*/ 658328 h 740606"/>
                <a:gd name="connsiteX12" fmla="*/ 300102 w 1457843"/>
                <a:gd name="connsiteY12" fmla="*/ 734528 h 740606"/>
                <a:gd name="connsiteX13" fmla="*/ 674752 w 1457843"/>
                <a:gd name="connsiteY13" fmla="*/ 699603 h 740606"/>
                <a:gd name="connsiteX14" fmla="*/ 1176402 w 1457843"/>
                <a:gd name="connsiteY14" fmla="*/ 413853 h 740606"/>
                <a:gd name="connsiteX15" fmla="*/ 1424052 w 1457843"/>
                <a:gd name="connsiteY15" fmla="*/ 197953 h 740606"/>
                <a:gd name="connsiteX16" fmla="*/ 1424052 w 1457843"/>
                <a:gd name="connsiteY16" fmla="*/ 58253 h 740606"/>
                <a:gd name="connsiteX17" fmla="*/ 1131952 w 1457843"/>
                <a:gd name="connsiteY17" fmla="*/ 1103 h 740606"/>
                <a:gd name="connsiteX18" fmla="*/ 839852 w 1457843"/>
                <a:gd name="connsiteY18" fmla="*/ 42378 h 740606"/>
                <a:gd name="connsiteX19" fmla="*/ 833502 w 1457843"/>
                <a:gd name="connsiteY19" fmla="*/ 274153 h 740606"/>
                <a:gd name="connsiteX20" fmla="*/ 671577 w 1457843"/>
                <a:gd name="connsiteY20" fmla="*/ 232878 h 740606"/>
                <a:gd name="connsiteX21" fmla="*/ 766827 w 1457843"/>
                <a:gd name="connsiteY21" fmla="*/ 13803 h 740606"/>
                <a:gd name="connsiteX22" fmla="*/ 503302 w 1457843"/>
                <a:gd name="connsiteY22" fmla="*/ 90003 h 740606"/>
                <a:gd name="connsiteX23" fmla="*/ 414402 w 1457843"/>
                <a:gd name="connsiteY23" fmla="*/ 93178 h 740606"/>
                <a:gd name="connsiteX0" fmla="*/ 414402 w 1457843"/>
                <a:gd name="connsiteY0" fmla="*/ 93178 h 740606"/>
                <a:gd name="connsiteX1" fmla="*/ 315977 w 1457843"/>
                <a:gd name="connsiteY1" fmla="*/ 134453 h 740606"/>
                <a:gd name="connsiteX2" fmla="*/ 379477 w 1457843"/>
                <a:gd name="connsiteY2" fmla="*/ 229703 h 740606"/>
                <a:gd name="connsiteX3" fmla="*/ 477902 w 1457843"/>
                <a:gd name="connsiteY3" fmla="*/ 217003 h 740606"/>
                <a:gd name="connsiteX4" fmla="*/ 566802 w 1457843"/>
                <a:gd name="connsiteY4" fmla="*/ 347178 h 740606"/>
                <a:gd name="connsiteX5" fmla="*/ 566802 w 1457843"/>
                <a:gd name="connsiteY5" fmla="*/ 458303 h 740606"/>
                <a:gd name="connsiteX6" fmla="*/ 401702 w 1457843"/>
                <a:gd name="connsiteY6" fmla="*/ 382103 h 740606"/>
                <a:gd name="connsiteX7" fmla="*/ 328677 w 1457843"/>
                <a:gd name="connsiteY7" fmla="*/ 258278 h 740606"/>
                <a:gd name="connsiteX8" fmla="*/ 214377 w 1457843"/>
                <a:gd name="connsiteY8" fmla="*/ 213828 h 740606"/>
                <a:gd name="connsiteX9" fmla="*/ 77852 w 1457843"/>
                <a:gd name="connsiteY9" fmla="*/ 350353 h 740606"/>
                <a:gd name="connsiteX10" fmla="*/ 1652 w 1457843"/>
                <a:gd name="connsiteY10" fmla="*/ 515453 h 740606"/>
                <a:gd name="connsiteX11" fmla="*/ 49277 w 1457843"/>
                <a:gd name="connsiteY11" fmla="*/ 658328 h 740606"/>
                <a:gd name="connsiteX12" fmla="*/ 300102 w 1457843"/>
                <a:gd name="connsiteY12" fmla="*/ 734528 h 740606"/>
                <a:gd name="connsiteX13" fmla="*/ 674752 w 1457843"/>
                <a:gd name="connsiteY13" fmla="*/ 699603 h 740606"/>
                <a:gd name="connsiteX14" fmla="*/ 1176402 w 1457843"/>
                <a:gd name="connsiteY14" fmla="*/ 413853 h 740606"/>
                <a:gd name="connsiteX15" fmla="*/ 1424052 w 1457843"/>
                <a:gd name="connsiteY15" fmla="*/ 197953 h 740606"/>
                <a:gd name="connsiteX16" fmla="*/ 1424052 w 1457843"/>
                <a:gd name="connsiteY16" fmla="*/ 58253 h 740606"/>
                <a:gd name="connsiteX17" fmla="*/ 1131952 w 1457843"/>
                <a:gd name="connsiteY17" fmla="*/ 1103 h 740606"/>
                <a:gd name="connsiteX18" fmla="*/ 839852 w 1457843"/>
                <a:gd name="connsiteY18" fmla="*/ 42378 h 740606"/>
                <a:gd name="connsiteX19" fmla="*/ 833502 w 1457843"/>
                <a:gd name="connsiteY19" fmla="*/ 274153 h 740606"/>
                <a:gd name="connsiteX20" fmla="*/ 671577 w 1457843"/>
                <a:gd name="connsiteY20" fmla="*/ 232878 h 740606"/>
                <a:gd name="connsiteX21" fmla="*/ 766827 w 1457843"/>
                <a:gd name="connsiteY21" fmla="*/ 13803 h 740606"/>
                <a:gd name="connsiteX22" fmla="*/ 414402 w 1457843"/>
                <a:gd name="connsiteY22" fmla="*/ 93178 h 740606"/>
                <a:gd name="connsiteX0" fmla="*/ 573152 w 1457843"/>
                <a:gd name="connsiteY0" fmla="*/ 39203 h 740606"/>
                <a:gd name="connsiteX1" fmla="*/ 315977 w 1457843"/>
                <a:gd name="connsiteY1" fmla="*/ 134453 h 740606"/>
                <a:gd name="connsiteX2" fmla="*/ 379477 w 1457843"/>
                <a:gd name="connsiteY2" fmla="*/ 229703 h 740606"/>
                <a:gd name="connsiteX3" fmla="*/ 477902 w 1457843"/>
                <a:gd name="connsiteY3" fmla="*/ 217003 h 740606"/>
                <a:gd name="connsiteX4" fmla="*/ 566802 w 1457843"/>
                <a:gd name="connsiteY4" fmla="*/ 347178 h 740606"/>
                <a:gd name="connsiteX5" fmla="*/ 566802 w 1457843"/>
                <a:gd name="connsiteY5" fmla="*/ 458303 h 740606"/>
                <a:gd name="connsiteX6" fmla="*/ 401702 w 1457843"/>
                <a:gd name="connsiteY6" fmla="*/ 382103 h 740606"/>
                <a:gd name="connsiteX7" fmla="*/ 328677 w 1457843"/>
                <a:gd name="connsiteY7" fmla="*/ 258278 h 740606"/>
                <a:gd name="connsiteX8" fmla="*/ 214377 w 1457843"/>
                <a:gd name="connsiteY8" fmla="*/ 213828 h 740606"/>
                <a:gd name="connsiteX9" fmla="*/ 77852 w 1457843"/>
                <a:gd name="connsiteY9" fmla="*/ 350353 h 740606"/>
                <a:gd name="connsiteX10" fmla="*/ 1652 w 1457843"/>
                <a:gd name="connsiteY10" fmla="*/ 515453 h 740606"/>
                <a:gd name="connsiteX11" fmla="*/ 49277 w 1457843"/>
                <a:gd name="connsiteY11" fmla="*/ 658328 h 740606"/>
                <a:gd name="connsiteX12" fmla="*/ 300102 w 1457843"/>
                <a:gd name="connsiteY12" fmla="*/ 734528 h 740606"/>
                <a:gd name="connsiteX13" fmla="*/ 674752 w 1457843"/>
                <a:gd name="connsiteY13" fmla="*/ 699603 h 740606"/>
                <a:gd name="connsiteX14" fmla="*/ 1176402 w 1457843"/>
                <a:gd name="connsiteY14" fmla="*/ 413853 h 740606"/>
                <a:gd name="connsiteX15" fmla="*/ 1424052 w 1457843"/>
                <a:gd name="connsiteY15" fmla="*/ 197953 h 740606"/>
                <a:gd name="connsiteX16" fmla="*/ 1424052 w 1457843"/>
                <a:gd name="connsiteY16" fmla="*/ 58253 h 740606"/>
                <a:gd name="connsiteX17" fmla="*/ 1131952 w 1457843"/>
                <a:gd name="connsiteY17" fmla="*/ 1103 h 740606"/>
                <a:gd name="connsiteX18" fmla="*/ 839852 w 1457843"/>
                <a:gd name="connsiteY18" fmla="*/ 42378 h 740606"/>
                <a:gd name="connsiteX19" fmla="*/ 833502 w 1457843"/>
                <a:gd name="connsiteY19" fmla="*/ 274153 h 740606"/>
                <a:gd name="connsiteX20" fmla="*/ 671577 w 1457843"/>
                <a:gd name="connsiteY20" fmla="*/ 232878 h 740606"/>
                <a:gd name="connsiteX21" fmla="*/ 766827 w 1457843"/>
                <a:gd name="connsiteY21" fmla="*/ 13803 h 740606"/>
                <a:gd name="connsiteX22" fmla="*/ 573152 w 1457843"/>
                <a:gd name="connsiteY22" fmla="*/ 39203 h 740606"/>
                <a:gd name="connsiteX0" fmla="*/ 572225 w 1456916"/>
                <a:gd name="connsiteY0" fmla="*/ 39203 h 755769"/>
                <a:gd name="connsiteX1" fmla="*/ 315050 w 1456916"/>
                <a:gd name="connsiteY1" fmla="*/ 134453 h 755769"/>
                <a:gd name="connsiteX2" fmla="*/ 378550 w 1456916"/>
                <a:gd name="connsiteY2" fmla="*/ 229703 h 755769"/>
                <a:gd name="connsiteX3" fmla="*/ 476975 w 1456916"/>
                <a:gd name="connsiteY3" fmla="*/ 217003 h 755769"/>
                <a:gd name="connsiteX4" fmla="*/ 565875 w 1456916"/>
                <a:gd name="connsiteY4" fmla="*/ 347178 h 755769"/>
                <a:gd name="connsiteX5" fmla="*/ 565875 w 1456916"/>
                <a:gd name="connsiteY5" fmla="*/ 458303 h 755769"/>
                <a:gd name="connsiteX6" fmla="*/ 400775 w 1456916"/>
                <a:gd name="connsiteY6" fmla="*/ 382103 h 755769"/>
                <a:gd name="connsiteX7" fmla="*/ 327750 w 1456916"/>
                <a:gd name="connsiteY7" fmla="*/ 258278 h 755769"/>
                <a:gd name="connsiteX8" fmla="*/ 213450 w 1456916"/>
                <a:gd name="connsiteY8" fmla="*/ 213828 h 755769"/>
                <a:gd name="connsiteX9" fmla="*/ 76925 w 1456916"/>
                <a:gd name="connsiteY9" fmla="*/ 350353 h 755769"/>
                <a:gd name="connsiteX10" fmla="*/ 725 w 1456916"/>
                <a:gd name="connsiteY10" fmla="*/ 515453 h 755769"/>
                <a:gd name="connsiteX11" fmla="*/ 48350 w 1456916"/>
                <a:gd name="connsiteY11" fmla="*/ 658328 h 755769"/>
                <a:gd name="connsiteX12" fmla="*/ 200750 w 1456916"/>
                <a:gd name="connsiteY12" fmla="*/ 451953 h 755769"/>
                <a:gd name="connsiteX13" fmla="*/ 299175 w 1456916"/>
                <a:gd name="connsiteY13" fmla="*/ 734528 h 755769"/>
                <a:gd name="connsiteX14" fmla="*/ 673825 w 1456916"/>
                <a:gd name="connsiteY14" fmla="*/ 699603 h 755769"/>
                <a:gd name="connsiteX15" fmla="*/ 1175475 w 1456916"/>
                <a:gd name="connsiteY15" fmla="*/ 413853 h 755769"/>
                <a:gd name="connsiteX16" fmla="*/ 1423125 w 1456916"/>
                <a:gd name="connsiteY16" fmla="*/ 197953 h 755769"/>
                <a:gd name="connsiteX17" fmla="*/ 1423125 w 1456916"/>
                <a:gd name="connsiteY17" fmla="*/ 58253 h 755769"/>
                <a:gd name="connsiteX18" fmla="*/ 1131025 w 1456916"/>
                <a:gd name="connsiteY18" fmla="*/ 1103 h 755769"/>
                <a:gd name="connsiteX19" fmla="*/ 838925 w 1456916"/>
                <a:gd name="connsiteY19" fmla="*/ 42378 h 755769"/>
                <a:gd name="connsiteX20" fmla="*/ 832575 w 1456916"/>
                <a:gd name="connsiteY20" fmla="*/ 274153 h 755769"/>
                <a:gd name="connsiteX21" fmla="*/ 670650 w 1456916"/>
                <a:gd name="connsiteY21" fmla="*/ 232878 h 755769"/>
                <a:gd name="connsiteX22" fmla="*/ 765900 w 1456916"/>
                <a:gd name="connsiteY22" fmla="*/ 13803 h 755769"/>
                <a:gd name="connsiteX23" fmla="*/ 572225 w 1456916"/>
                <a:gd name="connsiteY23" fmla="*/ 39203 h 755769"/>
                <a:gd name="connsiteX0" fmla="*/ 572079 w 1456770"/>
                <a:gd name="connsiteY0" fmla="*/ 39203 h 755769"/>
                <a:gd name="connsiteX1" fmla="*/ 314904 w 1456770"/>
                <a:gd name="connsiteY1" fmla="*/ 134453 h 755769"/>
                <a:gd name="connsiteX2" fmla="*/ 378404 w 1456770"/>
                <a:gd name="connsiteY2" fmla="*/ 229703 h 755769"/>
                <a:gd name="connsiteX3" fmla="*/ 476829 w 1456770"/>
                <a:gd name="connsiteY3" fmla="*/ 217003 h 755769"/>
                <a:gd name="connsiteX4" fmla="*/ 565729 w 1456770"/>
                <a:gd name="connsiteY4" fmla="*/ 347178 h 755769"/>
                <a:gd name="connsiteX5" fmla="*/ 565729 w 1456770"/>
                <a:gd name="connsiteY5" fmla="*/ 458303 h 755769"/>
                <a:gd name="connsiteX6" fmla="*/ 400629 w 1456770"/>
                <a:gd name="connsiteY6" fmla="*/ 382103 h 755769"/>
                <a:gd name="connsiteX7" fmla="*/ 327604 w 1456770"/>
                <a:gd name="connsiteY7" fmla="*/ 258278 h 755769"/>
                <a:gd name="connsiteX8" fmla="*/ 213304 w 1456770"/>
                <a:gd name="connsiteY8" fmla="*/ 213828 h 755769"/>
                <a:gd name="connsiteX9" fmla="*/ 76779 w 1456770"/>
                <a:gd name="connsiteY9" fmla="*/ 350353 h 755769"/>
                <a:gd name="connsiteX10" fmla="*/ 579 w 1456770"/>
                <a:gd name="connsiteY10" fmla="*/ 515453 h 755769"/>
                <a:gd name="connsiteX11" fmla="*/ 48204 w 1456770"/>
                <a:gd name="connsiteY11" fmla="*/ 658328 h 755769"/>
                <a:gd name="connsiteX12" fmla="*/ 162503 w 1456770"/>
                <a:gd name="connsiteY12" fmla="*/ 674203 h 755769"/>
                <a:gd name="connsiteX13" fmla="*/ 200604 w 1456770"/>
                <a:gd name="connsiteY13" fmla="*/ 451953 h 755769"/>
                <a:gd name="connsiteX14" fmla="*/ 299029 w 1456770"/>
                <a:gd name="connsiteY14" fmla="*/ 734528 h 755769"/>
                <a:gd name="connsiteX15" fmla="*/ 673679 w 1456770"/>
                <a:gd name="connsiteY15" fmla="*/ 699603 h 755769"/>
                <a:gd name="connsiteX16" fmla="*/ 1175329 w 1456770"/>
                <a:gd name="connsiteY16" fmla="*/ 413853 h 755769"/>
                <a:gd name="connsiteX17" fmla="*/ 1422979 w 1456770"/>
                <a:gd name="connsiteY17" fmla="*/ 197953 h 755769"/>
                <a:gd name="connsiteX18" fmla="*/ 1422979 w 1456770"/>
                <a:gd name="connsiteY18" fmla="*/ 58253 h 755769"/>
                <a:gd name="connsiteX19" fmla="*/ 1130879 w 1456770"/>
                <a:gd name="connsiteY19" fmla="*/ 1103 h 755769"/>
                <a:gd name="connsiteX20" fmla="*/ 838779 w 1456770"/>
                <a:gd name="connsiteY20" fmla="*/ 42378 h 755769"/>
                <a:gd name="connsiteX21" fmla="*/ 832429 w 1456770"/>
                <a:gd name="connsiteY21" fmla="*/ 274153 h 755769"/>
                <a:gd name="connsiteX22" fmla="*/ 670504 w 1456770"/>
                <a:gd name="connsiteY22" fmla="*/ 232878 h 755769"/>
                <a:gd name="connsiteX23" fmla="*/ 765754 w 1456770"/>
                <a:gd name="connsiteY23" fmla="*/ 13803 h 755769"/>
                <a:gd name="connsiteX24" fmla="*/ 572079 w 1456770"/>
                <a:gd name="connsiteY24" fmla="*/ 39203 h 755769"/>
                <a:gd name="connsiteX0" fmla="*/ 572079 w 1456770"/>
                <a:gd name="connsiteY0" fmla="*/ 39203 h 742455"/>
                <a:gd name="connsiteX1" fmla="*/ 314904 w 1456770"/>
                <a:gd name="connsiteY1" fmla="*/ 134453 h 742455"/>
                <a:gd name="connsiteX2" fmla="*/ 378404 w 1456770"/>
                <a:gd name="connsiteY2" fmla="*/ 229703 h 742455"/>
                <a:gd name="connsiteX3" fmla="*/ 476829 w 1456770"/>
                <a:gd name="connsiteY3" fmla="*/ 217003 h 742455"/>
                <a:gd name="connsiteX4" fmla="*/ 565729 w 1456770"/>
                <a:gd name="connsiteY4" fmla="*/ 347178 h 742455"/>
                <a:gd name="connsiteX5" fmla="*/ 565729 w 1456770"/>
                <a:gd name="connsiteY5" fmla="*/ 458303 h 742455"/>
                <a:gd name="connsiteX6" fmla="*/ 400629 w 1456770"/>
                <a:gd name="connsiteY6" fmla="*/ 382103 h 742455"/>
                <a:gd name="connsiteX7" fmla="*/ 327604 w 1456770"/>
                <a:gd name="connsiteY7" fmla="*/ 258278 h 742455"/>
                <a:gd name="connsiteX8" fmla="*/ 213304 w 1456770"/>
                <a:gd name="connsiteY8" fmla="*/ 213828 h 742455"/>
                <a:gd name="connsiteX9" fmla="*/ 76779 w 1456770"/>
                <a:gd name="connsiteY9" fmla="*/ 350353 h 742455"/>
                <a:gd name="connsiteX10" fmla="*/ 579 w 1456770"/>
                <a:gd name="connsiteY10" fmla="*/ 515453 h 742455"/>
                <a:gd name="connsiteX11" fmla="*/ 48204 w 1456770"/>
                <a:gd name="connsiteY11" fmla="*/ 658328 h 742455"/>
                <a:gd name="connsiteX12" fmla="*/ 162503 w 1456770"/>
                <a:gd name="connsiteY12" fmla="*/ 674203 h 742455"/>
                <a:gd name="connsiteX13" fmla="*/ 200604 w 1456770"/>
                <a:gd name="connsiteY13" fmla="*/ 451953 h 742455"/>
                <a:gd name="connsiteX14" fmla="*/ 286328 w 1456770"/>
                <a:gd name="connsiteY14" fmla="*/ 632928 h 742455"/>
                <a:gd name="connsiteX15" fmla="*/ 299029 w 1456770"/>
                <a:gd name="connsiteY15" fmla="*/ 734528 h 742455"/>
                <a:gd name="connsiteX16" fmla="*/ 673679 w 1456770"/>
                <a:gd name="connsiteY16" fmla="*/ 699603 h 742455"/>
                <a:gd name="connsiteX17" fmla="*/ 1175329 w 1456770"/>
                <a:gd name="connsiteY17" fmla="*/ 413853 h 742455"/>
                <a:gd name="connsiteX18" fmla="*/ 1422979 w 1456770"/>
                <a:gd name="connsiteY18" fmla="*/ 197953 h 742455"/>
                <a:gd name="connsiteX19" fmla="*/ 1422979 w 1456770"/>
                <a:gd name="connsiteY19" fmla="*/ 58253 h 742455"/>
                <a:gd name="connsiteX20" fmla="*/ 1130879 w 1456770"/>
                <a:gd name="connsiteY20" fmla="*/ 1103 h 742455"/>
                <a:gd name="connsiteX21" fmla="*/ 838779 w 1456770"/>
                <a:gd name="connsiteY21" fmla="*/ 42378 h 742455"/>
                <a:gd name="connsiteX22" fmla="*/ 832429 w 1456770"/>
                <a:gd name="connsiteY22" fmla="*/ 274153 h 742455"/>
                <a:gd name="connsiteX23" fmla="*/ 670504 w 1456770"/>
                <a:gd name="connsiteY23" fmla="*/ 232878 h 742455"/>
                <a:gd name="connsiteX24" fmla="*/ 765754 w 1456770"/>
                <a:gd name="connsiteY24" fmla="*/ 13803 h 742455"/>
                <a:gd name="connsiteX25" fmla="*/ 572079 w 1456770"/>
                <a:gd name="connsiteY25" fmla="*/ 39203 h 742455"/>
                <a:gd name="connsiteX0" fmla="*/ 572079 w 1456770"/>
                <a:gd name="connsiteY0" fmla="*/ 39203 h 732349"/>
                <a:gd name="connsiteX1" fmla="*/ 314904 w 1456770"/>
                <a:gd name="connsiteY1" fmla="*/ 134453 h 732349"/>
                <a:gd name="connsiteX2" fmla="*/ 378404 w 1456770"/>
                <a:gd name="connsiteY2" fmla="*/ 229703 h 732349"/>
                <a:gd name="connsiteX3" fmla="*/ 476829 w 1456770"/>
                <a:gd name="connsiteY3" fmla="*/ 217003 h 732349"/>
                <a:gd name="connsiteX4" fmla="*/ 565729 w 1456770"/>
                <a:gd name="connsiteY4" fmla="*/ 347178 h 732349"/>
                <a:gd name="connsiteX5" fmla="*/ 565729 w 1456770"/>
                <a:gd name="connsiteY5" fmla="*/ 458303 h 732349"/>
                <a:gd name="connsiteX6" fmla="*/ 400629 w 1456770"/>
                <a:gd name="connsiteY6" fmla="*/ 382103 h 732349"/>
                <a:gd name="connsiteX7" fmla="*/ 327604 w 1456770"/>
                <a:gd name="connsiteY7" fmla="*/ 258278 h 732349"/>
                <a:gd name="connsiteX8" fmla="*/ 213304 w 1456770"/>
                <a:gd name="connsiteY8" fmla="*/ 213828 h 732349"/>
                <a:gd name="connsiteX9" fmla="*/ 76779 w 1456770"/>
                <a:gd name="connsiteY9" fmla="*/ 350353 h 732349"/>
                <a:gd name="connsiteX10" fmla="*/ 579 w 1456770"/>
                <a:gd name="connsiteY10" fmla="*/ 515453 h 732349"/>
                <a:gd name="connsiteX11" fmla="*/ 48204 w 1456770"/>
                <a:gd name="connsiteY11" fmla="*/ 658328 h 732349"/>
                <a:gd name="connsiteX12" fmla="*/ 162503 w 1456770"/>
                <a:gd name="connsiteY12" fmla="*/ 674203 h 732349"/>
                <a:gd name="connsiteX13" fmla="*/ 200604 w 1456770"/>
                <a:gd name="connsiteY13" fmla="*/ 451953 h 732349"/>
                <a:gd name="connsiteX14" fmla="*/ 286328 w 1456770"/>
                <a:gd name="connsiteY14" fmla="*/ 632928 h 732349"/>
                <a:gd name="connsiteX15" fmla="*/ 267279 w 1456770"/>
                <a:gd name="connsiteY15" fmla="*/ 718653 h 732349"/>
                <a:gd name="connsiteX16" fmla="*/ 673679 w 1456770"/>
                <a:gd name="connsiteY16" fmla="*/ 699603 h 732349"/>
                <a:gd name="connsiteX17" fmla="*/ 1175329 w 1456770"/>
                <a:gd name="connsiteY17" fmla="*/ 413853 h 732349"/>
                <a:gd name="connsiteX18" fmla="*/ 1422979 w 1456770"/>
                <a:gd name="connsiteY18" fmla="*/ 197953 h 732349"/>
                <a:gd name="connsiteX19" fmla="*/ 1422979 w 1456770"/>
                <a:gd name="connsiteY19" fmla="*/ 58253 h 732349"/>
                <a:gd name="connsiteX20" fmla="*/ 1130879 w 1456770"/>
                <a:gd name="connsiteY20" fmla="*/ 1103 h 732349"/>
                <a:gd name="connsiteX21" fmla="*/ 838779 w 1456770"/>
                <a:gd name="connsiteY21" fmla="*/ 42378 h 732349"/>
                <a:gd name="connsiteX22" fmla="*/ 832429 w 1456770"/>
                <a:gd name="connsiteY22" fmla="*/ 274153 h 732349"/>
                <a:gd name="connsiteX23" fmla="*/ 670504 w 1456770"/>
                <a:gd name="connsiteY23" fmla="*/ 232878 h 732349"/>
                <a:gd name="connsiteX24" fmla="*/ 765754 w 1456770"/>
                <a:gd name="connsiteY24" fmla="*/ 13803 h 732349"/>
                <a:gd name="connsiteX25" fmla="*/ 572079 w 1456770"/>
                <a:gd name="connsiteY25" fmla="*/ 39203 h 732349"/>
                <a:gd name="connsiteX0" fmla="*/ 572079 w 1456770"/>
                <a:gd name="connsiteY0" fmla="*/ 39203 h 719868"/>
                <a:gd name="connsiteX1" fmla="*/ 314904 w 1456770"/>
                <a:gd name="connsiteY1" fmla="*/ 134453 h 719868"/>
                <a:gd name="connsiteX2" fmla="*/ 378404 w 1456770"/>
                <a:gd name="connsiteY2" fmla="*/ 229703 h 719868"/>
                <a:gd name="connsiteX3" fmla="*/ 476829 w 1456770"/>
                <a:gd name="connsiteY3" fmla="*/ 217003 h 719868"/>
                <a:gd name="connsiteX4" fmla="*/ 565729 w 1456770"/>
                <a:gd name="connsiteY4" fmla="*/ 347178 h 719868"/>
                <a:gd name="connsiteX5" fmla="*/ 565729 w 1456770"/>
                <a:gd name="connsiteY5" fmla="*/ 458303 h 719868"/>
                <a:gd name="connsiteX6" fmla="*/ 400629 w 1456770"/>
                <a:gd name="connsiteY6" fmla="*/ 382103 h 719868"/>
                <a:gd name="connsiteX7" fmla="*/ 327604 w 1456770"/>
                <a:gd name="connsiteY7" fmla="*/ 258278 h 719868"/>
                <a:gd name="connsiteX8" fmla="*/ 213304 w 1456770"/>
                <a:gd name="connsiteY8" fmla="*/ 213828 h 719868"/>
                <a:gd name="connsiteX9" fmla="*/ 76779 w 1456770"/>
                <a:gd name="connsiteY9" fmla="*/ 350353 h 719868"/>
                <a:gd name="connsiteX10" fmla="*/ 579 w 1456770"/>
                <a:gd name="connsiteY10" fmla="*/ 515453 h 719868"/>
                <a:gd name="connsiteX11" fmla="*/ 48204 w 1456770"/>
                <a:gd name="connsiteY11" fmla="*/ 658328 h 719868"/>
                <a:gd name="connsiteX12" fmla="*/ 162503 w 1456770"/>
                <a:gd name="connsiteY12" fmla="*/ 674203 h 719868"/>
                <a:gd name="connsiteX13" fmla="*/ 200604 w 1456770"/>
                <a:gd name="connsiteY13" fmla="*/ 451953 h 719868"/>
                <a:gd name="connsiteX14" fmla="*/ 286328 w 1456770"/>
                <a:gd name="connsiteY14" fmla="*/ 632928 h 719868"/>
                <a:gd name="connsiteX15" fmla="*/ 267279 w 1456770"/>
                <a:gd name="connsiteY15" fmla="*/ 718653 h 719868"/>
                <a:gd name="connsiteX16" fmla="*/ 502228 w 1456770"/>
                <a:gd name="connsiteY16" fmla="*/ 575778 h 719868"/>
                <a:gd name="connsiteX17" fmla="*/ 673679 w 1456770"/>
                <a:gd name="connsiteY17" fmla="*/ 699603 h 719868"/>
                <a:gd name="connsiteX18" fmla="*/ 1175329 w 1456770"/>
                <a:gd name="connsiteY18" fmla="*/ 413853 h 719868"/>
                <a:gd name="connsiteX19" fmla="*/ 1422979 w 1456770"/>
                <a:gd name="connsiteY19" fmla="*/ 197953 h 719868"/>
                <a:gd name="connsiteX20" fmla="*/ 1422979 w 1456770"/>
                <a:gd name="connsiteY20" fmla="*/ 58253 h 719868"/>
                <a:gd name="connsiteX21" fmla="*/ 1130879 w 1456770"/>
                <a:gd name="connsiteY21" fmla="*/ 1103 h 719868"/>
                <a:gd name="connsiteX22" fmla="*/ 838779 w 1456770"/>
                <a:gd name="connsiteY22" fmla="*/ 42378 h 719868"/>
                <a:gd name="connsiteX23" fmla="*/ 832429 w 1456770"/>
                <a:gd name="connsiteY23" fmla="*/ 274153 h 719868"/>
                <a:gd name="connsiteX24" fmla="*/ 670504 w 1456770"/>
                <a:gd name="connsiteY24" fmla="*/ 232878 h 719868"/>
                <a:gd name="connsiteX25" fmla="*/ 765754 w 1456770"/>
                <a:gd name="connsiteY25" fmla="*/ 13803 h 719868"/>
                <a:gd name="connsiteX26" fmla="*/ 572079 w 1456770"/>
                <a:gd name="connsiteY26" fmla="*/ 39203 h 719868"/>
                <a:gd name="connsiteX0" fmla="*/ 572079 w 1456770"/>
                <a:gd name="connsiteY0" fmla="*/ 39203 h 744808"/>
                <a:gd name="connsiteX1" fmla="*/ 314904 w 1456770"/>
                <a:gd name="connsiteY1" fmla="*/ 134453 h 744808"/>
                <a:gd name="connsiteX2" fmla="*/ 378404 w 1456770"/>
                <a:gd name="connsiteY2" fmla="*/ 229703 h 744808"/>
                <a:gd name="connsiteX3" fmla="*/ 476829 w 1456770"/>
                <a:gd name="connsiteY3" fmla="*/ 217003 h 744808"/>
                <a:gd name="connsiteX4" fmla="*/ 565729 w 1456770"/>
                <a:gd name="connsiteY4" fmla="*/ 347178 h 744808"/>
                <a:gd name="connsiteX5" fmla="*/ 565729 w 1456770"/>
                <a:gd name="connsiteY5" fmla="*/ 458303 h 744808"/>
                <a:gd name="connsiteX6" fmla="*/ 400629 w 1456770"/>
                <a:gd name="connsiteY6" fmla="*/ 382103 h 744808"/>
                <a:gd name="connsiteX7" fmla="*/ 327604 w 1456770"/>
                <a:gd name="connsiteY7" fmla="*/ 258278 h 744808"/>
                <a:gd name="connsiteX8" fmla="*/ 213304 w 1456770"/>
                <a:gd name="connsiteY8" fmla="*/ 213828 h 744808"/>
                <a:gd name="connsiteX9" fmla="*/ 76779 w 1456770"/>
                <a:gd name="connsiteY9" fmla="*/ 350353 h 744808"/>
                <a:gd name="connsiteX10" fmla="*/ 579 w 1456770"/>
                <a:gd name="connsiteY10" fmla="*/ 515453 h 744808"/>
                <a:gd name="connsiteX11" fmla="*/ 48204 w 1456770"/>
                <a:gd name="connsiteY11" fmla="*/ 658328 h 744808"/>
                <a:gd name="connsiteX12" fmla="*/ 162503 w 1456770"/>
                <a:gd name="connsiteY12" fmla="*/ 674203 h 744808"/>
                <a:gd name="connsiteX13" fmla="*/ 200604 w 1456770"/>
                <a:gd name="connsiteY13" fmla="*/ 451953 h 744808"/>
                <a:gd name="connsiteX14" fmla="*/ 286328 w 1456770"/>
                <a:gd name="connsiteY14" fmla="*/ 632928 h 744808"/>
                <a:gd name="connsiteX15" fmla="*/ 267279 w 1456770"/>
                <a:gd name="connsiteY15" fmla="*/ 718653 h 744808"/>
                <a:gd name="connsiteX16" fmla="*/ 505403 w 1456770"/>
                <a:gd name="connsiteY16" fmla="*/ 734528 h 744808"/>
                <a:gd name="connsiteX17" fmla="*/ 502228 w 1456770"/>
                <a:gd name="connsiteY17" fmla="*/ 575778 h 744808"/>
                <a:gd name="connsiteX18" fmla="*/ 673679 w 1456770"/>
                <a:gd name="connsiteY18" fmla="*/ 699603 h 744808"/>
                <a:gd name="connsiteX19" fmla="*/ 1175329 w 1456770"/>
                <a:gd name="connsiteY19" fmla="*/ 413853 h 744808"/>
                <a:gd name="connsiteX20" fmla="*/ 1422979 w 1456770"/>
                <a:gd name="connsiteY20" fmla="*/ 197953 h 744808"/>
                <a:gd name="connsiteX21" fmla="*/ 1422979 w 1456770"/>
                <a:gd name="connsiteY21" fmla="*/ 58253 h 744808"/>
                <a:gd name="connsiteX22" fmla="*/ 1130879 w 1456770"/>
                <a:gd name="connsiteY22" fmla="*/ 1103 h 744808"/>
                <a:gd name="connsiteX23" fmla="*/ 838779 w 1456770"/>
                <a:gd name="connsiteY23" fmla="*/ 42378 h 744808"/>
                <a:gd name="connsiteX24" fmla="*/ 832429 w 1456770"/>
                <a:gd name="connsiteY24" fmla="*/ 274153 h 744808"/>
                <a:gd name="connsiteX25" fmla="*/ 670504 w 1456770"/>
                <a:gd name="connsiteY25" fmla="*/ 232878 h 744808"/>
                <a:gd name="connsiteX26" fmla="*/ 765754 w 1456770"/>
                <a:gd name="connsiteY26" fmla="*/ 13803 h 744808"/>
                <a:gd name="connsiteX27" fmla="*/ 572079 w 1456770"/>
                <a:gd name="connsiteY27" fmla="*/ 39203 h 744808"/>
                <a:gd name="connsiteX0" fmla="*/ 572079 w 1456770"/>
                <a:gd name="connsiteY0" fmla="*/ 39203 h 744808"/>
                <a:gd name="connsiteX1" fmla="*/ 314904 w 1456770"/>
                <a:gd name="connsiteY1" fmla="*/ 134453 h 744808"/>
                <a:gd name="connsiteX2" fmla="*/ 378404 w 1456770"/>
                <a:gd name="connsiteY2" fmla="*/ 229703 h 744808"/>
                <a:gd name="connsiteX3" fmla="*/ 476829 w 1456770"/>
                <a:gd name="connsiteY3" fmla="*/ 217003 h 744808"/>
                <a:gd name="connsiteX4" fmla="*/ 565729 w 1456770"/>
                <a:gd name="connsiteY4" fmla="*/ 347178 h 744808"/>
                <a:gd name="connsiteX5" fmla="*/ 565729 w 1456770"/>
                <a:gd name="connsiteY5" fmla="*/ 458303 h 744808"/>
                <a:gd name="connsiteX6" fmla="*/ 400629 w 1456770"/>
                <a:gd name="connsiteY6" fmla="*/ 382103 h 744808"/>
                <a:gd name="connsiteX7" fmla="*/ 327604 w 1456770"/>
                <a:gd name="connsiteY7" fmla="*/ 258278 h 744808"/>
                <a:gd name="connsiteX8" fmla="*/ 213304 w 1456770"/>
                <a:gd name="connsiteY8" fmla="*/ 213828 h 744808"/>
                <a:gd name="connsiteX9" fmla="*/ 76779 w 1456770"/>
                <a:gd name="connsiteY9" fmla="*/ 350353 h 744808"/>
                <a:gd name="connsiteX10" fmla="*/ 579 w 1456770"/>
                <a:gd name="connsiteY10" fmla="*/ 515453 h 744808"/>
                <a:gd name="connsiteX11" fmla="*/ 48204 w 1456770"/>
                <a:gd name="connsiteY11" fmla="*/ 658328 h 744808"/>
                <a:gd name="connsiteX12" fmla="*/ 162503 w 1456770"/>
                <a:gd name="connsiteY12" fmla="*/ 674203 h 744808"/>
                <a:gd name="connsiteX13" fmla="*/ 200604 w 1456770"/>
                <a:gd name="connsiteY13" fmla="*/ 451953 h 744808"/>
                <a:gd name="connsiteX14" fmla="*/ 286328 w 1456770"/>
                <a:gd name="connsiteY14" fmla="*/ 632928 h 744808"/>
                <a:gd name="connsiteX15" fmla="*/ 267279 w 1456770"/>
                <a:gd name="connsiteY15" fmla="*/ 718653 h 744808"/>
                <a:gd name="connsiteX16" fmla="*/ 505403 w 1456770"/>
                <a:gd name="connsiteY16" fmla="*/ 734528 h 744808"/>
                <a:gd name="connsiteX17" fmla="*/ 502228 w 1456770"/>
                <a:gd name="connsiteY17" fmla="*/ 575778 h 744808"/>
                <a:gd name="connsiteX18" fmla="*/ 673679 w 1456770"/>
                <a:gd name="connsiteY18" fmla="*/ 699603 h 744808"/>
                <a:gd name="connsiteX19" fmla="*/ 746703 w 1456770"/>
                <a:gd name="connsiteY19" fmla="*/ 378928 h 744808"/>
                <a:gd name="connsiteX20" fmla="*/ 1175329 w 1456770"/>
                <a:gd name="connsiteY20" fmla="*/ 413853 h 744808"/>
                <a:gd name="connsiteX21" fmla="*/ 1422979 w 1456770"/>
                <a:gd name="connsiteY21" fmla="*/ 197953 h 744808"/>
                <a:gd name="connsiteX22" fmla="*/ 1422979 w 1456770"/>
                <a:gd name="connsiteY22" fmla="*/ 58253 h 744808"/>
                <a:gd name="connsiteX23" fmla="*/ 1130879 w 1456770"/>
                <a:gd name="connsiteY23" fmla="*/ 1103 h 744808"/>
                <a:gd name="connsiteX24" fmla="*/ 838779 w 1456770"/>
                <a:gd name="connsiteY24" fmla="*/ 42378 h 744808"/>
                <a:gd name="connsiteX25" fmla="*/ 832429 w 1456770"/>
                <a:gd name="connsiteY25" fmla="*/ 274153 h 744808"/>
                <a:gd name="connsiteX26" fmla="*/ 670504 w 1456770"/>
                <a:gd name="connsiteY26" fmla="*/ 232878 h 744808"/>
                <a:gd name="connsiteX27" fmla="*/ 765754 w 1456770"/>
                <a:gd name="connsiteY27" fmla="*/ 13803 h 744808"/>
                <a:gd name="connsiteX28" fmla="*/ 572079 w 1456770"/>
                <a:gd name="connsiteY28" fmla="*/ 39203 h 744808"/>
                <a:gd name="connsiteX0" fmla="*/ 572079 w 1456770"/>
                <a:gd name="connsiteY0" fmla="*/ 39203 h 744808"/>
                <a:gd name="connsiteX1" fmla="*/ 314904 w 1456770"/>
                <a:gd name="connsiteY1" fmla="*/ 134453 h 744808"/>
                <a:gd name="connsiteX2" fmla="*/ 378404 w 1456770"/>
                <a:gd name="connsiteY2" fmla="*/ 229703 h 744808"/>
                <a:gd name="connsiteX3" fmla="*/ 476829 w 1456770"/>
                <a:gd name="connsiteY3" fmla="*/ 217003 h 744808"/>
                <a:gd name="connsiteX4" fmla="*/ 565729 w 1456770"/>
                <a:gd name="connsiteY4" fmla="*/ 347178 h 744808"/>
                <a:gd name="connsiteX5" fmla="*/ 565729 w 1456770"/>
                <a:gd name="connsiteY5" fmla="*/ 458303 h 744808"/>
                <a:gd name="connsiteX6" fmla="*/ 400629 w 1456770"/>
                <a:gd name="connsiteY6" fmla="*/ 382103 h 744808"/>
                <a:gd name="connsiteX7" fmla="*/ 327604 w 1456770"/>
                <a:gd name="connsiteY7" fmla="*/ 258278 h 744808"/>
                <a:gd name="connsiteX8" fmla="*/ 213304 w 1456770"/>
                <a:gd name="connsiteY8" fmla="*/ 213828 h 744808"/>
                <a:gd name="connsiteX9" fmla="*/ 76779 w 1456770"/>
                <a:gd name="connsiteY9" fmla="*/ 350353 h 744808"/>
                <a:gd name="connsiteX10" fmla="*/ 579 w 1456770"/>
                <a:gd name="connsiteY10" fmla="*/ 515453 h 744808"/>
                <a:gd name="connsiteX11" fmla="*/ 48204 w 1456770"/>
                <a:gd name="connsiteY11" fmla="*/ 658328 h 744808"/>
                <a:gd name="connsiteX12" fmla="*/ 162503 w 1456770"/>
                <a:gd name="connsiteY12" fmla="*/ 674203 h 744808"/>
                <a:gd name="connsiteX13" fmla="*/ 200604 w 1456770"/>
                <a:gd name="connsiteY13" fmla="*/ 451953 h 744808"/>
                <a:gd name="connsiteX14" fmla="*/ 286328 w 1456770"/>
                <a:gd name="connsiteY14" fmla="*/ 632928 h 744808"/>
                <a:gd name="connsiteX15" fmla="*/ 267279 w 1456770"/>
                <a:gd name="connsiteY15" fmla="*/ 718653 h 744808"/>
                <a:gd name="connsiteX16" fmla="*/ 505403 w 1456770"/>
                <a:gd name="connsiteY16" fmla="*/ 734528 h 744808"/>
                <a:gd name="connsiteX17" fmla="*/ 502228 w 1456770"/>
                <a:gd name="connsiteY17" fmla="*/ 575778 h 744808"/>
                <a:gd name="connsiteX18" fmla="*/ 673679 w 1456770"/>
                <a:gd name="connsiteY18" fmla="*/ 699603 h 744808"/>
                <a:gd name="connsiteX19" fmla="*/ 892753 w 1456770"/>
                <a:gd name="connsiteY19" fmla="*/ 572603 h 744808"/>
                <a:gd name="connsiteX20" fmla="*/ 746703 w 1456770"/>
                <a:gd name="connsiteY20" fmla="*/ 378928 h 744808"/>
                <a:gd name="connsiteX21" fmla="*/ 1175329 w 1456770"/>
                <a:gd name="connsiteY21" fmla="*/ 413853 h 744808"/>
                <a:gd name="connsiteX22" fmla="*/ 1422979 w 1456770"/>
                <a:gd name="connsiteY22" fmla="*/ 197953 h 744808"/>
                <a:gd name="connsiteX23" fmla="*/ 1422979 w 1456770"/>
                <a:gd name="connsiteY23" fmla="*/ 58253 h 744808"/>
                <a:gd name="connsiteX24" fmla="*/ 1130879 w 1456770"/>
                <a:gd name="connsiteY24" fmla="*/ 1103 h 744808"/>
                <a:gd name="connsiteX25" fmla="*/ 838779 w 1456770"/>
                <a:gd name="connsiteY25" fmla="*/ 42378 h 744808"/>
                <a:gd name="connsiteX26" fmla="*/ 832429 w 1456770"/>
                <a:gd name="connsiteY26" fmla="*/ 274153 h 744808"/>
                <a:gd name="connsiteX27" fmla="*/ 670504 w 1456770"/>
                <a:gd name="connsiteY27" fmla="*/ 232878 h 744808"/>
                <a:gd name="connsiteX28" fmla="*/ 765754 w 1456770"/>
                <a:gd name="connsiteY28" fmla="*/ 13803 h 744808"/>
                <a:gd name="connsiteX29" fmla="*/ 572079 w 1456770"/>
                <a:gd name="connsiteY29" fmla="*/ 39203 h 744808"/>
                <a:gd name="connsiteX0" fmla="*/ 572079 w 1456770"/>
                <a:gd name="connsiteY0" fmla="*/ 39203 h 744808"/>
                <a:gd name="connsiteX1" fmla="*/ 314904 w 1456770"/>
                <a:gd name="connsiteY1" fmla="*/ 134453 h 744808"/>
                <a:gd name="connsiteX2" fmla="*/ 378404 w 1456770"/>
                <a:gd name="connsiteY2" fmla="*/ 229703 h 744808"/>
                <a:gd name="connsiteX3" fmla="*/ 476829 w 1456770"/>
                <a:gd name="connsiteY3" fmla="*/ 217003 h 744808"/>
                <a:gd name="connsiteX4" fmla="*/ 565729 w 1456770"/>
                <a:gd name="connsiteY4" fmla="*/ 347178 h 744808"/>
                <a:gd name="connsiteX5" fmla="*/ 565729 w 1456770"/>
                <a:gd name="connsiteY5" fmla="*/ 458303 h 744808"/>
                <a:gd name="connsiteX6" fmla="*/ 400629 w 1456770"/>
                <a:gd name="connsiteY6" fmla="*/ 382103 h 744808"/>
                <a:gd name="connsiteX7" fmla="*/ 327604 w 1456770"/>
                <a:gd name="connsiteY7" fmla="*/ 258278 h 744808"/>
                <a:gd name="connsiteX8" fmla="*/ 213304 w 1456770"/>
                <a:gd name="connsiteY8" fmla="*/ 213828 h 744808"/>
                <a:gd name="connsiteX9" fmla="*/ 76779 w 1456770"/>
                <a:gd name="connsiteY9" fmla="*/ 350353 h 744808"/>
                <a:gd name="connsiteX10" fmla="*/ 579 w 1456770"/>
                <a:gd name="connsiteY10" fmla="*/ 515453 h 744808"/>
                <a:gd name="connsiteX11" fmla="*/ 48204 w 1456770"/>
                <a:gd name="connsiteY11" fmla="*/ 658328 h 744808"/>
                <a:gd name="connsiteX12" fmla="*/ 162503 w 1456770"/>
                <a:gd name="connsiteY12" fmla="*/ 674203 h 744808"/>
                <a:gd name="connsiteX13" fmla="*/ 200604 w 1456770"/>
                <a:gd name="connsiteY13" fmla="*/ 451953 h 744808"/>
                <a:gd name="connsiteX14" fmla="*/ 286328 w 1456770"/>
                <a:gd name="connsiteY14" fmla="*/ 632928 h 744808"/>
                <a:gd name="connsiteX15" fmla="*/ 267279 w 1456770"/>
                <a:gd name="connsiteY15" fmla="*/ 718653 h 744808"/>
                <a:gd name="connsiteX16" fmla="*/ 505403 w 1456770"/>
                <a:gd name="connsiteY16" fmla="*/ 734528 h 744808"/>
                <a:gd name="connsiteX17" fmla="*/ 502228 w 1456770"/>
                <a:gd name="connsiteY17" fmla="*/ 575778 h 744808"/>
                <a:gd name="connsiteX18" fmla="*/ 673679 w 1456770"/>
                <a:gd name="connsiteY18" fmla="*/ 699603 h 744808"/>
                <a:gd name="connsiteX19" fmla="*/ 892753 w 1456770"/>
                <a:gd name="connsiteY19" fmla="*/ 572603 h 744808"/>
                <a:gd name="connsiteX20" fmla="*/ 734003 w 1456770"/>
                <a:gd name="connsiteY20" fmla="*/ 496403 h 744808"/>
                <a:gd name="connsiteX21" fmla="*/ 746703 w 1456770"/>
                <a:gd name="connsiteY21" fmla="*/ 378928 h 744808"/>
                <a:gd name="connsiteX22" fmla="*/ 1175329 w 1456770"/>
                <a:gd name="connsiteY22" fmla="*/ 413853 h 744808"/>
                <a:gd name="connsiteX23" fmla="*/ 1422979 w 1456770"/>
                <a:gd name="connsiteY23" fmla="*/ 197953 h 744808"/>
                <a:gd name="connsiteX24" fmla="*/ 1422979 w 1456770"/>
                <a:gd name="connsiteY24" fmla="*/ 58253 h 744808"/>
                <a:gd name="connsiteX25" fmla="*/ 1130879 w 1456770"/>
                <a:gd name="connsiteY25" fmla="*/ 1103 h 744808"/>
                <a:gd name="connsiteX26" fmla="*/ 838779 w 1456770"/>
                <a:gd name="connsiteY26" fmla="*/ 42378 h 744808"/>
                <a:gd name="connsiteX27" fmla="*/ 832429 w 1456770"/>
                <a:gd name="connsiteY27" fmla="*/ 274153 h 744808"/>
                <a:gd name="connsiteX28" fmla="*/ 670504 w 1456770"/>
                <a:gd name="connsiteY28" fmla="*/ 232878 h 744808"/>
                <a:gd name="connsiteX29" fmla="*/ 765754 w 1456770"/>
                <a:gd name="connsiteY29" fmla="*/ 13803 h 744808"/>
                <a:gd name="connsiteX30" fmla="*/ 572079 w 1456770"/>
                <a:gd name="connsiteY30" fmla="*/ 39203 h 744808"/>
                <a:gd name="connsiteX0" fmla="*/ 572079 w 1456770"/>
                <a:gd name="connsiteY0" fmla="*/ 39203 h 744808"/>
                <a:gd name="connsiteX1" fmla="*/ 314904 w 1456770"/>
                <a:gd name="connsiteY1" fmla="*/ 134453 h 744808"/>
                <a:gd name="connsiteX2" fmla="*/ 378404 w 1456770"/>
                <a:gd name="connsiteY2" fmla="*/ 229703 h 744808"/>
                <a:gd name="connsiteX3" fmla="*/ 476829 w 1456770"/>
                <a:gd name="connsiteY3" fmla="*/ 217003 h 744808"/>
                <a:gd name="connsiteX4" fmla="*/ 565729 w 1456770"/>
                <a:gd name="connsiteY4" fmla="*/ 347178 h 744808"/>
                <a:gd name="connsiteX5" fmla="*/ 565729 w 1456770"/>
                <a:gd name="connsiteY5" fmla="*/ 458303 h 744808"/>
                <a:gd name="connsiteX6" fmla="*/ 400629 w 1456770"/>
                <a:gd name="connsiteY6" fmla="*/ 382103 h 744808"/>
                <a:gd name="connsiteX7" fmla="*/ 327604 w 1456770"/>
                <a:gd name="connsiteY7" fmla="*/ 258278 h 744808"/>
                <a:gd name="connsiteX8" fmla="*/ 213304 w 1456770"/>
                <a:gd name="connsiteY8" fmla="*/ 213828 h 744808"/>
                <a:gd name="connsiteX9" fmla="*/ 76779 w 1456770"/>
                <a:gd name="connsiteY9" fmla="*/ 350353 h 744808"/>
                <a:gd name="connsiteX10" fmla="*/ 579 w 1456770"/>
                <a:gd name="connsiteY10" fmla="*/ 515453 h 744808"/>
                <a:gd name="connsiteX11" fmla="*/ 48204 w 1456770"/>
                <a:gd name="connsiteY11" fmla="*/ 658328 h 744808"/>
                <a:gd name="connsiteX12" fmla="*/ 162503 w 1456770"/>
                <a:gd name="connsiteY12" fmla="*/ 674203 h 744808"/>
                <a:gd name="connsiteX13" fmla="*/ 200604 w 1456770"/>
                <a:gd name="connsiteY13" fmla="*/ 451953 h 744808"/>
                <a:gd name="connsiteX14" fmla="*/ 286328 w 1456770"/>
                <a:gd name="connsiteY14" fmla="*/ 632928 h 744808"/>
                <a:gd name="connsiteX15" fmla="*/ 267279 w 1456770"/>
                <a:gd name="connsiteY15" fmla="*/ 718653 h 744808"/>
                <a:gd name="connsiteX16" fmla="*/ 505403 w 1456770"/>
                <a:gd name="connsiteY16" fmla="*/ 734528 h 744808"/>
                <a:gd name="connsiteX17" fmla="*/ 502228 w 1456770"/>
                <a:gd name="connsiteY17" fmla="*/ 575778 h 744808"/>
                <a:gd name="connsiteX18" fmla="*/ 673679 w 1456770"/>
                <a:gd name="connsiteY18" fmla="*/ 699603 h 744808"/>
                <a:gd name="connsiteX19" fmla="*/ 892753 w 1456770"/>
                <a:gd name="connsiteY19" fmla="*/ 572603 h 744808"/>
                <a:gd name="connsiteX20" fmla="*/ 734003 w 1456770"/>
                <a:gd name="connsiteY20" fmla="*/ 496403 h 744808"/>
                <a:gd name="connsiteX21" fmla="*/ 746703 w 1456770"/>
                <a:gd name="connsiteY21" fmla="*/ 378928 h 744808"/>
                <a:gd name="connsiteX22" fmla="*/ 991178 w 1456770"/>
                <a:gd name="connsiteY22" fmla="*/ 461478 h 744808"/>
                <a:gd name="connsiteX23" fmla="*/ 1175329 w 1456770"/>
                <a:gd name="connsiteY23" fmla="*/ 413853 h 744808"/>
                <a:gd name="connsiteX24" fmla="*/ 1422979 w 1456770"/>
                <a:gd name="connsiteY24" fmla="*/ 197953 h 744808"/>
                <a:gd name="connsiteX25" fmla="*/ 1422979 w 1456770"/>
                <a:gd name="connsiteY25" fmla="*/ 58253 h 744808"/>
                <a:gd name="connsiteX26" fmla="*/ 1130879 w 1456770"/>
                <a:gd name="connsiteY26" fmla="*/ 1103 h 744808"/>
                <a:gd name="connsiteX27" fmla="*/ 838779 w 1456770"/>
                <a:gd name="connsiteY27" fmla="*/ 42378 h 744808"/>
                <a:gd name="connsiteX28" fmla="*/ 832429 w 1456770"/>
                <a:gd name="connsiteY28" fmla="*/ 274153 h 744808"/>
                <a:gd name="connsiteX29" fmla="*/ 670504 w 1456770"/>
                <a:gd name="connsiteY29" fmla="*/ 232878 h 744808"/>
                <a:gd name="connsiteX30" fmla="*/ 765754 w 1456770"/>
                <a:gd name="connsiteY30" fmla="*/ 13803 h 744808"/>
                <a:gd name="connsiteX31" fmla="*/ 572079 w 1456770"/>
                <a:gd name="connsiteY31" fmla="*/ 39203 h 744808"/>
                <a:gd name="connsiteX0" fmla="*/ 572079 w 1456770"/>
                <a:gd name="connsiteY0" fmla="*/ 39203 h 744808"/>
                <a:gd name="connsiteX1" fmla="*/ 314904 w 1456770"/>
                <a:gd name="connsiteY1" fmla="*/ 134453 h 744808"/>
                <a:gd name="connsiteX2" fmla="*/ 378404 w 1456770"/>
                <a:gd name="connsiteY2" fmla="*/ 229703 h 744808"/>
                <a:gd name="connsiteX3" fmla="*/ 476829 w 1456770"/>
                <a:gd name="connsiteY3" fmla="*/ 217003 h 744808"/>
                <a:gd name="connsiteX4" fmla="*/ 565729 w 1456770"/>
                <a:gd name="connsiteY4" fmla="*/ 347178 h 744808"/>
                <a:gd name="connsiteX5" fmla="*/ 565729 w 1456770"/>
                <a:gd name="connsiteY5" fmla="*/ 458303 h 744808"/>
                <a:gd name="connsiteX6" fmla="*/ 400629 w 1456770"/>
                <a:gd name="connsiteY6" fmla="*/ 382103 h 744808"/>
                <a:gd name="connsiteX7" fmla="*/ 327604 w 1456770"/>
                <a:gd name="connsiteY7" fmla="*/ 258278 h 744808"/>
                <a:gd name="connsiteX8" fmla="*/ 213304 w 1456770"/>
                <a:gd name="connsiteY8" fmla="*/ 213828 h 744808"/>
                <a:gd name="connsiteX9" fmla="*/ 76779 w 1456770"/>
                <a:gd name="connsiteY9" fmla="*/ 350353 h 744808"/>
                <a:gd name="connsiteX10" fmla="*/ 579 w 1456770"/>
                <a:gd name="connsiteY10" fmla="*/ 515453 h 744808"/>
                <a:gd name="connsiteX11" fmla="*/ 48204 w 1456770"/>
                <a:gd name="connsiteY11" fmla="*/ 658328 h 744808"/>
                <a:gd name="connsiteX12" fmla="*/ 162503 w 1456770"/>
                <a:gd name="connsiteY12" fmla="*/ 674203 h 744808"/>
                <a:gd name="connsiteX13" fmla="*/ 200604 w 1456770"/>
                <a:gd name="connsiteY13" fmla="*/ 451953 h 744808"/>
                <a:gd name="connsiteX14" fmla="*/ 286328 w 1456770"/>
                <a:gd name="connsiteY14" fmla="*/ 632928 h 744808"/>
                <a:gd name="connsiteX15" fmla="*/ 267279 w 1456770"/>
                <a:gd name="connsiteY15" fmla="*/ 718653 h 744808"/>
                <a:gd name="connsiteX16" fmla="*/ 505403 w 1456770"/>
                <a:gd name="connsiteY16" fmla="*/ 734528 h 744808"/>
                <a:gd name="connsiteX17" fmla="*/ 502228 w 1456770"/>
                <a:gd name="connsiteY17" fmla="*/ 575778 h 744808"/>
                <a:gd name="connsiteX18" fmla="*/ 673679 w 1456770"/>
                <a:gd name="connsiteY18" fmla="*/ 699603 h 744808"/>
                <a:gd name="connsiteX19" fmla="*/ 892753 w 1456770"/>
                <a:gd name="connsiteY19" fmla="*/ 572603 h 744808"/>
                <a:gd name="connsiteX20" fmla="*/ 734003 w 1456770"/>
                <a:gd name="connsiteY20" fmla="*/ 496403 h 744808"/>
                <a:gd name="connsiteX21" fmla="*/ 746703 w 1456770"/>
                <a:gd name="connsiteY21" fmla="*/ 378928 h 744808"/>
                <a:gd name="connsiteX22" fmla="*/ 930853 w 1456770"/>
                <a:gd name="connsiteY22" fmla="*/ 356703 h 744808"/>
                <a:gd name="connsiteX23" fmla="*/ 991178 w 1456770"/>
                <a:gd name="connsiteY23" fmla="*/ 461478 h 744808"/>
                <a:gd name="connsiteX24" fmla="*/ 1175329 w 1456770"/>
                <a:gd name="connsiteY24" fmla="*/ 413853 h 744808"/>
                <a:gd name="connsiteX25" fmla="*/ 1422979 w 1456770"/>
                <a:gd name="connsiteY25" fmla="*/ 197953 h 744808"/>
                <a:gd name="connsiteX26" fmla="*/ 1422979 w 1456770"/>
                <a:gd name="connsiteY26" fmla="*/ 58253 h 744808"/>
                <a:gd name="connsiteX27" fmla="*/ 1130879 w 1456770"/>
                <a:gd name="connsiteY27" fmla="*/ 1103 h 744808"/>
                <a:gd name="connsiteX28" fmla="*/ 838779 w 1456770"/>
                <a:gd name="connsiteY28" fmla="*/ 42378 h 744808"/>
                <a:gd name="connsiteX29" fmla="*/ 832429 w 1456770"/>
                <a:gd name="connsiteY29" fmla="*/ 274153 h 744808"/>
                <a:gd name="connsiteX30" fmla="*/ 670504 w 1456770"/>
                <a:gd name="connsiteY30" fmla="*/ 232878 h 744808"/>
                <a:gd name="connsiteX31" fmla="*/ 765754 w 1456770"/>
                <a:gd name="connsiteY31" fmla="*/ 13803 h 744808"/>
                <a:gd name="connsiteX32" fmla="*/ 572079 w 1456770"/>
                <a:gd name="connsiteY32" fmla="*/ 39203 h 744808"/>
                <a:gd name="connsiteX0" fmla="*/ 572079 w 1456770"/>
                <a:gd name="connsiteY0" fmla="*/ 39203 h 744808"/>
                <a:gd name="connsiteX1" fmla="*/ 314904 w 1456770"/>
                <a:gd name="connsiteY1" fmla="*/ 134453 h 744808"/>
                <a:gd name="connsiteX2" fmla="*/ 378404 w 1456770"/>
                <a:gd name="connsiteY2" fmla="*/ 229703 h 744808"/>
                <a:gd name="connsiteX3" fmla="*/ 476829 w 1456770"/>
                <a:gd name="connsiteY3" fmla="*/ 217003 h 744808"/>
                <a:gd name="connsiteX4" fmla="*/ 565729 w 1456770"/>
                <a:gd name="connsiteY4" fmla="*/ 347178 h 744808"/>
                <a:gd name="connsiteX5" fmla="*/ 565729 w 1456770"/>
                <a:gd name="connsiteY5" fmla="*/ 458303 h 744808"/>
                <a:gd name="connsiteX6" fmla="*/ 400629 w 1456770"/>
                <a:gd name="connsiteY6" fmla="*/ 382103 h 744808"/>
                <a:gd name="connsiteX7" fmla="*/ 327604 w 1456770"/>
                <a:gd name="connsiteY7" fmla="*/ 258278 h 744808"/>
                <a:gd name="connsiteX8" fmla="*/ 213304 w 1456770"/>
                <a:gd name="connsiteY8" fmla="*/ 213828 h 744808"/>
                <a:gd name="connsiteX9" fmla="*/ 76779 w 1456770"/>
                <a:gd name="connsiteY9" fmla="*/ 350353 h 744808"/>
                <a:gd name="connsiteX10" fmla="*/ 579 w 1456770"/>
                <a:gd name="connsiteY10" fmla="*/ 515453 h 744808"/>
                <a:gd name="connsiteX11" fmla="*/ 48204 w 1456770"/>
                <a:gd name="connsiteY11" fmla="*/ 658328 h 744808"/>
                <a:gd name="connsiteX12" fmla="*/ 162503 w 1456770"/>
                <a:gd name="connsiteY12" fmla="*/ 674203 h 744808"/>
                <a:gd name="connsiteX13" fmla="*/ 200604 w 1456770"/>
                <a:gd name="connsiteY13" fmla="*/ 451953 h 744808"/>
                <a:gd name="connsiteX14" fmla="*/ 286328 w 1456770"/>
                <a:gd name="connsiteY14" fmla="*/ 632928 h 744808"/>
                <a:gd name="connsiteX15" fmla="*/ 267279 w 1456770"/>
                <a:gd name="connsiteY15" fmla="*/ 718653 h 744808"/>
                <a:gd name="connsiteX16" fmla="*/ 505403 w 1456770"/>
                <a:gd name="connsiteY16" fmla="*/ 734528 h 744808"/>
                <a:gd name="connsiteX17" fmla="*/ 502228 w 1456770"/>
                <a:gd name="connsiteY17" fmla="*/ 575778 h 744808"/>
                <a:gd name="connsiteX18" fmla="*/ 673679 w 1456770"/>
                <a:gd name="connsiteY18" fmla="*/ 699603 h 744808"/>
                <a:gd name="connsiteX19" fmla="*/ 892753 w 1456770"/>
                <a:gd name="connsiteY19" fmla="*/ 572603 h 744808"/>
                <a:gd name="connsiteX20" fmla="*/ 734003 w 1456770"/>
                <a:gd name="connsiteY20" fmla="*/ 496403 h 744808"/>
                <a:gd name="connsiteX21" fmla="*/ 746703 w 1456770"/>
                <a:gd name="connsiteY21" fmla="*/ 378928 h 744808"/>
                <a:gd name="connsiteX22" fmla="*/ 930853 w 1456770"/>
                <a:gd name="connsiteY22" fmla="*/ 356703 h 744808"/>
                <a:gd name="connsiteX23" fmla="*/ 937203 w 1456770"/>
                <a:gd name="connsiteY23" fmla="*/ 524978 h 744808"/>
                <a:gd name="connsiteX24" fmla="*/ 1175329 w 1456770"/>
                <a:gd name="connsiteY24" fmla="*/ 413853 h 744808"/>
                <a:gd name="connsiteX25" fmla="*/ 1422979 w 1456770"/>
                <a:gd name="connsiteY25" fmla="*/ 197953 h 744808"/>
                <a:gd name="connsiteX26" fmla="*/ 1422979 w 1456770"/>
                <a:gd name="connsiteY26" fmla="*/ 58253 h 744808"/>
                <a:gd name="connsiteX27" fmla="*/ 1130879 w 1456770"/>
                <a:gd name="connsiteY27" fmla="*/ 1103 h 744808"/>
                <a:gd name="connsiteX28" fmla="*/ 838779 w 1456770"/>
                <a:gd name="connsiteY28" fmla="*/ 42378 h 744808"/>
                <a:gd name="connsiteX29" fmla="*/ 832429 w 1456770"/>
                <a:gd name="connsiteY29" fmla="*/ 274153 h 744808"/>
                <a:gd name="connsiteX30" fmla="*/ 670504 w 1456770"/>
                <a:gd name="connsiteY30" fmla="*/ 232878 h 744808"/>
                <a:gd name="connsiteX31" fmla="*/ 765754 w 1456770"/>
                <a:gd name="connsiteY31" fmla="*/ 13803 h 744808"/>
                <a:gd name="connsiteX32" fmla="*/ 572079 w 1456770"/>
                <a:gd name="connsiteY32" fmla="*/ 39203 h 744808"/>
                <a:gd name="connsiteX0" fmla="*/ 572079 w 1466498"/>
                <a:gd name="connsiteY0" fmla="*/ 39203 h 744808"/>
                <a:gd name="connsiteX1" fmla="*/ 314904 w 1466498"/>
                <a:gd name="connsiteY1" fmla="*/ 134453 h 744808"/>
                <a:gd name="connsiteX2" fmla="*/ 378404 w 1466498"/>
                <a:gd name="connsiteY2" fmla="*/ 229703 h 744808"/>
                <a:gd name="connsiteX3" fmla="*/ 476829 w 1466498"/>
                <a:gd name="connsiteY3" fmla="*/ 217003 h 744808"/>
                <a:gd name="connsiteX4" fmla="*/ 565729 w 1466498"/>
                <a:gd name="connsiteY4" fmla="*/ 347178 h 744808"/>
                <a:gd name="connsiteX5" fmla="*/ 565729 w 1466498"/>
                <a:gd name="connsiteY5" fmla="*/ 458303 h 744808"/>
                <a:gd name="connsiteX6" fmla="*/ 400629 w 1466498"/>
                <a:gd name="connsiteY6" fmla="*/ 382103 h 744808"/>
                <a:gd name="connsiteX7" fmla="*/ 327604 w 1466498"/>
                <a:gd name="connsiteY7" fmla="*/ 258278 h 744808"/>
                <a:gd name="connsiteX8" fmla="*/ 213304 w 1466498"/>
                <a:gd name="connsiteY8" fmla="*/ 213828 h 744808"/>
                <a:gd name="connsiteX9" fmla="*/ 76779 w 1466498"/>
                <a:gd name="connsiteY9" fmla="*/ 350353 h 744808"/>
                <a:gd name="connsiteX10" fmla="*/ 579 w 1466498"/>
                <a:gd name="connsiteY10" fmla="*/ 515453 h 744808"/>
                <a:gd name="connsiteX11" fmla="*/ 48204 w 1466498"/>
                <a:gd name="connsiteY11" fmla="*/ 658328 h 744808"/>
                <a:gd name="connsiteX12" fmla="*/ 162503 w 1466498"/>
                <a:gd name="connsiteY12" fmla="*/ 674203 h 744808"/>
                <a:gd name="connsiteX13" fmla="*/ 200604 w 1466498"/>
                <a:gd name="connsiteY13" fmla="*/ 451953 h 744808"/>
                <a:gd name="connsiteX14" fmla="*/ 286328 w 1466498"/>
                <a:gd name="connsiteY14" fmla="*/ 632928 h 744808"/>
                <a:gd name="connsiteX15" fmla="*/ 267279 w 1466498"/>
                <a:gd name="connsiteY15" fmla="*/ 718653 h 744808"/>
                <a:gd name="connsiteX16" fmla="*/ 505403 w 1466498"/>
                <a:gd name="connsiteY16" fmla="*/ 734528 h 744808"/>
                <a:gd name="connsiteX17" fmla="*/ 502228 w 1466498"/>
                <a:gd name="connsiteY17" fmla="*/ 575778 h 744808"/>
                <a:gd name="connsiteX18" fmla="*/ 673679 w 1466498"/>
                <a:gd name="connsiteY18" fmla="*/ 699603 h 744808"/>
                <a:gd name="connsiteX19" fmla="*/ 892753 w 1466498"/>
                <a:gd name="connsiteY19" fmla="*/ 572603 h 744808"/>
                <a:gd name="connsiteX20" fmla="*/ 734003 w 1466498"/>
                <a:gd name="connsiteY20" fmla="*/ 496403 h 744808"/>
                <a:gd name="connsiteX21" fmla="*/ 746703 w 1466498"/>
                <a:gd name="connsiteY21" fmla="*/ 378928 h 744808"/>
                <a:gd name="connsiteX22" fmla="*/ 930853 w 1466498"/>
                <a:gd name="connsiteY22" fmla="*/ 356703 h 744808"/>
                <a:gd name="connsiteX23" fmla="*/ 937203 w 1466498"/>
                <a:gd name="connsiteY23" fmla="*/ 524978 h 744808"/>
                <a:gd name="connsiteX24" fmla="*/ 1175329 w 1466498"/>
                <a:gd name="connsiteY24" fmla="*/ 413853 h 744808"/>
                <a:gd name="connsiteX25" fmla="*/ 1022928 w 1466498"/>
                <a:gd name="connsiteY25" fmla="*/ 99528 h 744808"/>
                <a:gd name="connsiteX26" fmla="*/ 1422979 w 1466498"/>
                <a:gd name="connsiteY26" fmla="*/ 197953 h 744808"/>
                <a:gd name="connsiteX27" fmla="*/ 1422979 w 1466498"/>
                <a:gd name="connsiteY27" fmla="*/ 58253 h 744808"/>
                <a:gd name="connsiteX28" fmla="*/ 1130879 w 1466498"/>
                <a:gd name="connsiteY28" fmla="*/ 1103 h 744808"/>
                <a:gd name="connsiteX29" fmla="*/ 838779 w 1466498"/>
                <a:gd name="connsiteY29" fmla="*/ 42378 h 744808"/>
                <a:gd name="connsiteX30" fmla="*/ 832429 w 1466498"/>
                <a:gd name="connsiteY30" fmla="*/ 274153 h 744808"/>
                <a:gd name="connsiteX31" fmla="*/ 670504 w 1466498"/>
                <a:gd name="connsiteY31" fmla="*/ 232878 h 744808"/>
                <a:gd name="connsiteX32" fmla="*/ 765754 w 1466498"/>
                <a:gd name="connsiteY32" fmla="*/ 13803 h 744808"/>
                <a:gd name="connsiteX33" fmla="*/ 572079 w 1466498"/>
                <a:gd name="connsiteY33" fmla="*/ 39203 h 744808"/>
                <a:gd name="connsiteX0" fmla="*/ 572079 w 1466498"/>
                <a:gd name="connsiteY0" fmla="*/ 39203 h 744808"/>
                <a:gd name="connsiteX1" fmla="*/ 314904 w 1466498"/>
                <a:gd name="connsiteY1" fmla="*/ 134453 h 744808"/>
                <a:gd name="connsiteX2" fmla="*/ 378404 w 1466498"/>
                <a:gd name="connsiteY2" fmla="*/ 229703 h 744808"/>
                <a:gd name="connsiteX3" fmla="*/ 476829 w 1466498"/>
                <a:gd name="connsiteY3" fmla="*/ 217003 h 744808"/>
                <a:gd name="connsiteX4" fmla="*/ 565729 w 1466498"/>
                <a:gd name="connsiteY4" fmla="*/ 347178 h 744808"/>
                <a:gd name="connsiteX5" fmla="*/ 565729 w 1466498"/>
                <a:gd name="connsiteY5" fmla="*/ 458303 h 744808"/>
                <a:gd name="connsiteX6" fmla="*/ 400629 w 1466498"/>
                <a:gd name="connsiteY6" fmla="*/ 382103 h 744808"/>
                <a:gd name="connsiteX7" fmla="*/ 327604 w 1466498"/>
                <a:gd name="connsiteY7" fmla="*/ 258278 h 744808"/>
                <a:gd name="connsiteX8" fmla="*/ 213304 w 1466498"/>
                <a:gd name="connsiteY8" fmla="*/ 213828 h 744808"/>
                <a:gd name="connsiteX9" fmla="*/ 76779 w 1466498"/>
                <a:gd name="connsiteY9" fmla="*/ 350353 h 744808"/>
                <a:gd name="connsiteX10" fmla="*/ 579 w 1466498"/>
                <a:gd name="connsiteY10" fmla="*/ 515453 h 744808"/>
                <a:gd name="connsiteX11" fmla="*/ 48204 w 1466498"/>
                <a:gd name="connsiteY11" fmla="*/ 658328 h 744808"/>
                <a:gd name="connsiteX12" fmla="*/ 162503 w 1466498"/>
                <a:gd name="connsiteY12" fmla="*/ 674203 h 744808"/>
                <a:gd name="connsiteX13" fmla="*/ 200604 w 1466498"/>
                <a:gd name="connsiteY13" fmla="*/ 451953 h 744808"/>
                <a:gd name="connsiteX14" fmla="*/ 286328 w 1466498"/>
                <a:gd name="connsiteY14" fmla="*/ 632928 h 744808"/>
                <a:gd name="connsiteX15" fmla="*/ 267279 w 1466498"/>
                <a:gd name="connsiteY15" fmla="*/ 718653 h 744808"/>
                <a:gd name="connsiteX16" fmla="*/ 505403 w 1466498"/>
                <a:gd name="connsiteY16" fmla="*/ 734528 h 744808"/>
                <a:gd name="connsiteX17" fmla="*/ 502228 w 1466498"/>
                <a:gd name="connsiteY17" fmla="*/ 575778 h 744808"/>
                <a:gd name="connsiteX18" fmla="*/ 673679 w 1466498"/>
                <a:gd name="connsiteY18" fmla="*/ 699603 h 744808"/>
                <a:gd name="connsiteX19" fmla="*/ 892753 w 1466498"/>
                <a:gd name="connsiteY19" fmla="*/ 572603 h 744808"/>
                <a:gd name="connsiteX20" fmla="*/ 734003 w 1466498"/>
                <a:gd name="connsiteY20" fmla="*/ 496403 h 744808"/>
                <a:gd name="connsiteX21" fmla="*/ 746703 w 1466498"/>
                <a:gd name="connsiteY21" fmla="*/ 378928 h 744808"/>
                <a:gd name="connsiteX22" fmla="*/ 930853 w 1466498"/>
                <a:gd name="connsiteY22" fmla="*/ 356703 h 744808"/>
                <a:gd name="connsiteX23" fmla="*/ 937203 w 1466498"/>
                <a:gd name="connsiteY23" fmla="*/ 524978 h 744808"/>
                <a:gd name="connsiteX24" fmla="*/ 1273754 w 1466498"/>
                <a:gd name="connsiteY24" fmla="*/ 340828 h 744808"/>
                <a:gd name="connsiteX25" fmla="*/ 1022928 w 1466498"/>
                <a:gd name="connsiteY25" fmla="*/ 99528 h 744808"/>
                <a:gd name="connsiteX26" fmla="*/ 1422979 w 1466498"/>
                <a:gd name="connsiteY26" fmla="*/ 197953 h 744808"/>
                <a:gd name="connsiteX27" fmla="*/ 1422979 w 1466498"/>
                <a:gd name="connsiteY27" fmla="*/ 58253 h 744808"/>
                <a:gd name="connsiteX28" fmla="*/ 1130879 w 1466498"/>
                <a:gd name="connsiteY28" fmla="*/ 1103 h 744808"/>
                <a:gd name="connsiteX29" fmla="*/ 838779 w 1466498"/>
                <a:gd name="connsiteY29" fmla="*/ 42378 h 744808"/>
                <a:gd name="connsiteX30" fmla="*/ 832429 w 1466498"/>
                <a:gd name="connsiteY30" fmla="*/ 274153 h 744808"/>
                <a:gd name="connsiteX31" fmla="*/ 670504 w 1466498"/>
                <a:gd name="connsiteY31" fmla="*/ 232878 h 744808"/>
                <a:gd name="connsiteX32" fmla="*/ 765754 w 1466498"/>
                <a:gd name="connsiteY32" fmla="*/ 13803 h 744808"/>
                <a:gd name="connsiteX33" fmla="*/ 572079 w 1466498"/>
                <a:gd name="connsiteY33" fmla="*/ 39203 h 744808"/>
                <a:gd name="connsiteX0" fmla="*/ 572079 w 1466498"/>
                <a:gd name="connsiteY0" fmla="*/ 39203 h 744808"/>
                <a:gd name="connsiteX1" fmla="*/ 314904 w 1466498"/>
                <a:gd name="connsiteY1" fmla="*/ 134453 h 744808"/>
                <a:gd name="connsiteX2" fmla="*/ 378404 w 1466498"/>
                <a:gd name="connsiteY2" fmla="*/ 229703 h 744808"/>
                <a:gd name="connsiteX3" fmla="*/ 476829 w 1466498"/>
                <a:gd name="connsiteY3" fmla="*/ 217003 h 744808"/>
                <a:gd name="connsiteX4" fmla="*/ 565729 w 1466498"/>
                <a:gd name="connsiteY4" fmla="*/ 347178 h 744808"/>
                <a:gd name="connsiteX5" fmla="*/ 565729 w 1466498"/>
                <a:gd name="connsiteY5" fmla="*/ 458303 h 744808"/>
                <a:gd name="connsiteX6" fmla="*/ 400629 w 1466498"/>
                <a:gd name="connsiteY6" fmla="*/ 382103 h 744808"/>
                <a:gd name="connsiteX7" fmla="*/ 327604 w 1466498"/>
                <a:gd name="connsiteY7" fmla="*/ 258278 h 744808"/>
                <a:gd name="connsiteX8" fmla="*/ 213304 w 1466498"/>
                <a:gd name="connsiteY8" fmla="*/ 213828 h 744808"/>
                <a:gd name="connsiteX9" fmla="*/ 76779 w 1466498"/>
                <a:gd name="connsiteY9" fmla="*/ 350353 h 744808"/>
                <a:gd name="connsiteX10" fmla="*/ 579 w 1466498"/>
                <a:gd name="connsiteY10" fmla="*/ 515453 h 744808"/>
                <a:gd name="connsiteX11" fmla="*/ 48204 w 1466498"/>
                <a:gd name="connsiteY11" fmla="*/ 658328 h 744808"/>
                <a:gd name="connsiteX12" fmla="*/ 162503 w 1466498"/>
                <a:gd name="connsiteY12" fmla="*/ 674203 h 744808"/>
                <a:gd name="connsiteX13" fmla="*/ 200604 w 1466498"/>
                <a:gd name="connsiteY13" fmla="*/ 451953 h 744808"/>
                <a:gd name="connsiteX14" fmla="*/ 286328 w 1466498"/>
                <a:gd name="connsiteY14" fmla="*/ 632928 h 744808"/>
                <a:gd name="connsiteX15" fmla="*/ 267279 w 1466498"/>
                <a:gd name="connsiteY15" fmla="*/ 718653 h 744808"/>
                <a:gd name="connsiteX16" fmla="*/ 505403 w 1466498"/>
                <a:gd name="connsiteY16" fmla="*/ 734528 h 744808"/>
                <a:gd name="connsiteX17" fmla="*/ 502228 w 1466498"/>
                <a:gd name="connsiteY17" fmla="*/ 575778 h 744808"/>
                <a:gd name="connsiteX18" fmla="*/ 673679 w 1466498"/>
                <a:gd name="connsiteY18" fmla="*/ 699603 h 744808"/>
                <a:gd name="connsiteX19" fmla="*/ 892753 w 1466498"/>
                <a:gd name="connsiteY19" fmla="*/ 572603 h 744808"/>
                <a:gd name="connsiteX20" fmla="*/ 734003 w 1466498"/>
                <a:gd name="connsiteY20" fmla="*/ 496403 h 744808"/>
                <a:gd name="connsiteX21" fmla="*/ 746703 w 1466498"/>
                <a:gd name="connsiteY21" fmla="*/ 378928 h 744808"/>
                <a:gd name="connsiteX22" fmla="*/ 930853 w 1466498"/>
                <a:gd name="connsiteY22" fmla="*/ 356703 h 744808"/>
                <a:gd name="connsiteX23" fmla="*/ 937203 w 1466498"/>
                <a:gd name="connsiteY23" fmla="*/ 524978 h 744808"/>
                <a:gd name="connsiteX24" fmla="*/ 1273754 w 1466498"/>
                <a:gd name="connsiteY24" fmla="*/ 340828 h 744808"/>
                <a:gd name="connsiteX25" fmla="*/ 1099128 w 1466498"/>
                <a:gd name="connsiteY25" fmla="*/ 315428 h 744808"/>
                <a:gd name="connsiteX26" fmla="*/ 1022928 w 1466498"/>
                <a:gd name="connsiteY26" fmla="*/ 99528 h 744808"/>
                <a:gd name="connsiteX27" fmla="*/ 1422979 w 1466498"/>
                <a:gd name="connsiteY27" fmla="*/ 197953 h 744808"/>
                <a:gd name="connsiteX28" fmla="*/ 1422979 w 1466498"/>
                <a:gd name="connsiteY28" fmla="*/ 58253 h 744808"/>
                <a:gd name="connsiteX29" fmla="*/ 1130879 w 1466498"/>
                <a:gd name="connsiteY29" fmla="*/ 1103 h 744808"/>
                <a:gd name="connsiteX30" fmla="*/ 838779 w 1466498"/>
                <a:gd name="connsiteY30" fmla="*/ 42378 h 744808"/>
                <a:gd name="connsiteX31" fmla="*/ 832429 w 1466498"/>
                <a:gd name="connsiteY31" fmla="*/ 274153 h 744808"/>
                <a:gd name="connsiteX32" fmla="*/ 670504 w 1466498"/>
                <a:gd name="connsiteY32" fmla="*/ 232878 h 744808"/>
                <a:gd name="connsiteX33" fmla="*/ 765754 w 1466498"/>
                <a:gd name="connsiteY33" fmla="*/ 13803 h 744808"/>
                <a:gd name="connsiteX34" fmla="*/ 572079 w 1466498"/>
                <a:gd name="connsiteY34" fmla="*/ 39203 h 744808"/>
                <a:gd name="connsiteX0" fmla="*/ 572079 w 1437885"/>
                <a:gd name="connsiteY0" fmla="*/ 39203 h 744808"/>
                <a:gd name="connsiteX1" fmla="*/ 314904 w 1437885"/>
                <a:gd name="connsiteY1" fmla="*/ 134453 h 744808"/>
                <a:gd name="connsiteX2" fmla="*/ 378404 w 1437885"/>
                <a:gd name="connsiteY2" fmla="*/ 229703 h 744808"/>
                <a:gd name="connsiteX3" fmla="*/ 476829 w 1437885"/>
                <a:gd name="connsiteY3" fmla="*/ 217003 h 744808"/>
                <a:gd name="connsiteX4" fmla="*/ 565729 w 1437885"/>
                <a:gd name="connsiteY4" fmla="*/ 347178 h 744808"/>
                <a:gd name="connsiteX5" fmla="*/ 565729 w 1437885"/>
                <a:gd name="connsiteY5" fmla="*/ 458303 h 744808"/>
                <a:gd name="connsiteX6" fmla="*/ 400629 w 1437885"/>
                <a:gd name="connsiteY6" fmla="*/ 382103 h 744808"/>
                <a:gd name="connsiteX7" fmla="*/ 327604 w 1437885"/>
                <a:gd name="connsiteY7" fmla="*/ 258278 h 744808"/>
                <a:gd name="connsiteX8" fmla="*/ 213304 w 1437885"/>
                <a:gd name="connsiteY8" fmla="*/ 213828 h 744808"/>
                <a:gd name="connsiteX9" fmla="*/ 76779 w 1437885"/>
                <a:gd name="connsiteY9" fmla="*/ 350353 h 744808"/>
                <a:gd name="connsiteX10" fmla="*/ 579 w 1437885"/>
                <a:gd name="connsiteY10" fmla="*/ 515453 h 744808"/>
                <a:gd name="connsiteX11" fmla="*/ 48204 w 1437885"/>
                <a:gd name="connsiteY11" fmla="*/ 658328 h 744808"/>
                <a:gd name="connsiteX12" fmla="*/ 162503 w 1437885"/>
                <a:gd name="connsiteY12" fmla="*/ 674203 h 744808"/>
                <a:gd name="connsiteX13" fmla="*/ 200604 w 1437885"/>
                <a:gd name="connsiteY13" fmla="*/ 451953 h 744808"/>
                <a:gd name="connsiteX14" fmla="*/ 286328 w 1437885"/>
                <a:gd name="connsiteY14" fmla="*/ 632928 h 744808"/>
                <a:gd name="connsiteX15" fmla="*/ 267279 w 1437885"/>
                <a:gd name="connsiteY15" fmla="*/ 718653 h 744808"/>
                <a:gd name="connsiteX16" fmla="*/ 505403 w 1437885"/>
                <a:gd name="connsiteY16" fmla="*/ 734528 h 744808"/>
                <a:gd name="connsiteX17" fmla="*/ 502228 w 1437885"/>
                <a:gd name="connsiteY17" fmla="*/ 575778 h 744808"/>
                <a:gd name="connsiteX18" fmla="*/ 673679 w 1437885"/>
                <a:gd name="connsiteY18" fmla="*/ 699603 h 744808"/>
                <a:gd name="connsiteX19" fmla="*/ 892753 w 1437885"/>
                <a:gd name="connsiteY19" fmla="*/ 572603 h 744808"/>
                <a:gd name="connsiteX20" fmla="*/ 734003 w 1437885"/>
                <a:gd name="connsiteY20" fmla="*/ 496403 h 744808"/>
                <a:gd name="connsiteX21" fmla="*/ 746703 w 1437885"/>
                <a:gd name="connsiteY21" fmla="*/ 378928 h 744808"/>
                <a:gd name="connsiteX22" fmla="*/ 930853 w 1437885"/>
                <a:gd name="connsiteY22" fmla="*/ 356703 h 744808"/>
                <a:gd name="connsiteX23" fmla="*/ 937203 w 1437885"/>
                <a:gd name="connsiteY23" fmla="*/ 524978 h 744808"/>
                <a:gd name="connsiteX24" fmla="*/ 1273754 w 1437885"/>
                <a:gd name="connsiteY24" fmla="*/ 340828 h 744808"/>
                <a:gd name="connsiteX25" fmla="*/ 1099128 w 1437885"/>
                <a:gd name="connsiteY25" fmla="*/ 315428 h 744808"/>
                <a:gd name="connsiteX26" fmla="*/ 1022928 w 1437885"/>
                <a:gd name="connsiteY26" fmla="*/ 99528 h 744808"/>
                <a:gd name="connsiteX27" fmla="*/ 1356304 w 1437885"/>
                <a:gd name="connsiteY27" fmla="*/ 261453 h 744808"/>
                <a:gd name="connsiteX28" fmla="*/ 1422979 w 1437885"/>
                <a:gd name="connsiteY28" fmla="*/ 58253 h 744808"/>
                <a:gd name="connsiteX29" fmla="*/ 1130879 w 1437885"/>
                <a:gd name="connsiteY29" fmla="*/ 1103 h 744808"/>
                <a:gd name="connsiteX30" fmla="*/ 838779 w 1437885"/>
                <a:gd name="connsiteY30" fmla="*/ 42378 h 744808"/>
                <a:gd name="connsiteX31" fmla="*/ 832429 w 1437885"/>
                <a:gd name="connsiteY31" fmla="*/ 274153 h 744808"/>
                <a:gd name="connsiteX32" fmla="*/ 670504 w 1437885"/>
                <a:gd name="connsiteY32" fmla="*/ 232878 h 744808"/>
                <a:gd name="connsiteX33" fmla="*/ 765754 w 1437885"/>
                <a:gd name="connsiteY33" fmla="*/ 13803 h 744808"/>
                <a:gd name="connsiteX34" fmla="*/ 572079 w 1437885"/>
                <a:gd name="connsiteY34" fmla="*/ 39203 h 744808"/>
                <a:gd name="connsiteX0" fmla="*/ 572079 w 1434370"/>
                <a:gd name="connsiteY0" fmla="*/ 39203 h 744808"/>
                <a:gd name="connsiteX1" fmla="*/ 314904 w 1434370"/>
                <a:gd name="connsiteY1" fmla="*/ 134453 h 744808"/>
                <a:gd name="connsiteX2" fmla="*/ 378404 w 1434370"/>
                <a:gd name="connsiteY2" fmla="*/ 229703 h 744808"/>
                <a:gd name="connsiteX3" fmla="*/ 476829 w 1434370"/>
                <a:gd name="connsiteY3" fmla="*/ 217003 h 744808"/>
                <a:gd name="connsiteX4" fmla="*/ 565729 w 1434370"/>
                <a:gd name="connsiteY4" fmla="*/ 347178 h 744808"/>
                <a:gd name="connsiteX5" fmla="*/ 565729 w 1434370"/>
                <a:gd name="connsiteY5" fmla="*/ 458303 h 744808"/>
                <a:gd name="connsiteX6" fmla="*/ 400629 w 1434370"/>
                <a:gd name="connsiteY6" fmla="*/ 382103 h 744808"/>
                <a:gd name="connsiteX7" fmla="*/ 327604 w 1434370"/>
                <a:gd name="connsiteY7" fmla="*/ 258278 h 744808"/>
                <a:gd name="connsiteX8" fmla="*/ 213304 w 1434370"/>
                <a:gd name="connsiteY8" fmla="*/ 213828 h 744808"/>
                <a:gd name="connsiteX9" fmla="*/ 76779 w 1434370"/>
                <a:gd name="connsiteY9" fmla="*/ 350353 h 744808"/>
                <a:gd name="connsiteX10" fmla="*/ 579 w 1434370"/>
                <a:gd name="connsiteY10" fmla="*/ 515453 h 744808"/>
                <a:gd name="connsiteX11" fmla="*/ 48204 w 1434370"/>
                <a:gd name="connsiteY11" fmla="*/ 658328 h 744808"/>
                <a:gd name="connsiteX12" fmla="*/ 162503 w 1434370"/>
                <a:gd name="connsiteY12" fmla="*/ 674203 h 744808"/>
                <a:gd name="connsiteX13" fmla="*/ 200604 w 1434370"/>
                <a:gd name="connsiteY13" fmla="*/ 451953 h 744808"/>
                <a:gd name="connsiteX14" fmla="*/ 286328 w 1434370"/>
                <a:gd name="connsiteY14" fmla="*/ 632928 h 744808"/>
                <a:gd name="connsiteX15" fmla="*/ 267279 w 1434370"/>
                <a:gd name="connsiteY15" fmla="*/ 718653 h 744808"/>
                <a:gd name="connsiteX16" fmla="*/ 505403 w 1434370"/>
                <a:gd name="connsiteY16" fmla="*/ 734528 h 744808"/>
                <a:gd name="connsiteX17" fmla="*/ 502228 w 1434370"/>
                <a:gd name="connsiteY17" fmla="*/ 575778 h 744808"/>
                <a:gd name="connsiteX18" fmla="*/ 673679 w 1434370"/>
                <a:gd name="connsiteY18" fmla="*/ 699603 h 744808"/>
                <a:gd name="connsiteX19" fmla="*/ 892753 w 1434370"/>
                <a:gd name="connsiteY19" fmla="*/ 572603 h 744808"/>
                <a:gd name="connsiteX20" fmla="*/ 734003 w 1434370"/>
                <a:gd name="connsiteY20" fmla="*/ 496403 h 744808"/>
                <a:gd name="connsiteX21" fmla="*/ 746703 w 1434370"/>
                <a:gd name="connsiteY21" fmla="*/ 378928 h 744808"/>
                <a:gd name="connsiteX22" fmla="*/ 930853 w 1434370"/>
                <a:gd name="connsiteY22" fmla="*/ 356703 h 744808"/>
                <a:gd name="connsiteX23" fmla="*/ 937203 w 1434370"/>
                <a:gd name="connsiteY23" fmla="*/ 524978 h 744808"/>
                <a:gd name="connsiteX24" fmla="*/ 1273754 w 1434370"/>
                <a:gd name="connsiteY24" fmla="*/ 340828 h 744808"/>
                <a:gd name="connsiteX25" fmla="*/ 1099128 w 1434370"/>
                <a:gd name="connsiteY25" fmla="*/ 315428 h 744808"/>
                <a:gd name="connsiteX26" fmla="*/ 1022928 w 1434370"/>
                <a:gd name="connsiteY26" fmla="*/ 99528 h 744808"/>
                <a:gd name="connsiteX27" fmla="*/ 1181679 w 1434370"/>
                <a:gd name="connsiteY27" fmla="*/ 232878 h 744808"/>
                <a:gd name="connsiteX28" fmla="*/ 1356304 w 1434370"/>
                <a:gd name="connsiteY28" fmla="*/ 261453 h 744808"/>
                <a:gd name="connsiteX29" fmla="*/ 1422979 w 1434370"/>
                <a:gd name="connsiteY29" fmla="*/ 58253 h 744808"/>
                <a:gd name="connsiteX30" fmla="*/ 1130879 w 1434370"/>
                <a:gd name="connsiteY30" fmla="*/ 1103 h 744808"/>
                <a:gd name="connsiteX31" fmla="*/ 838779 w 1434370"/>
                <a:gd name="connsiteY31" fmla="*/ 42378 h 744808"/>
                <a:gd name="connsiteX32" fmla="*/ 832429 w 1434370"/>
                <a:gd name="connsiteY32" fmla="*/ 274153 h 744808"/>
                <a:gd name="connsiteX33" fmla="*/ 670504 w 1434370"/>
                <a:gd name="connsiteY33" fmla="*/ 232878 h 744808"/>
                <a:gd name="connsiteX34" fmla="*/ 765754 w 1434370"/>
                <a:gd name="connsiteY34" fmla="*/ 13803 h 744808"/>
                <a:gd name="connsiteX35" fmla="*/ 572079 w 1434370"/>
                <a:gd name="connsiteY35" fmla="*/ 39203 h 744808"/>
                <a:gd name="connsiteX0" fmla="*/ 572079 w 1444035"/>
                <a:gd name="connsiteY0" fmla="*/ 39203 h 744808"/>
                <a:gd name="connsiteX1" fmla="*/ 314904 w 1444035"/>
                <a:gd name="connsiteY1" fmla="*/ 134453 h 744808"/>
                <a:gd name="connsiteX2" fmla="*/ 378404 w 1444035"/>
                <a:gd name="connsiteY2" fmla="*/ 229703 h 744808"/>
                <a:gd name="connsiteX3" fmla="*/ 476829 w 1444035"/>
                <a:gd name="connsiteY3" fmla="*/ 217003 h 744808"/>
                <a:gd name="connsiteX4" fmla="*/ 565729 w 1444035"/>
                <a:gd name="connsiteY4" fmla="*/ 347178 h 744808"/>
                <a:gd name="connsiteX5" fmla="*/ 565729 w 1444035"/>
                <a:gd name="connsiteY5" fmla="*/ 458303 h 744808"/>
                <a:gd name="connsiteX6" fmla="*/ 400629 w 1444035"/>
                <a:gd name="connsiteY6" fmla="*/ 382103 h 744808"/>
                <a:gd name="connsiteX7" fmla="*/ 327604 w 1444035"/>
                <a:gd name="connsiteY7" fmla="*/ 258278 h 744808"/>
                <a:gd name="connsiteX8" fmla="*/ 213304 w 1444035"/>
                <a:gd name="connsiteY8" fmla="*/ 213828 h 744808"/>
                <a:gd name="connsiteX9" fmla="*/ 76779 w 1444035"/>
                <a:gd name="connsiteY9" fmla="*/ 350353 h 744808"/>
                <a:gd name="connsiteX10" fmla="*/ 579 w 1444035"/>
                <a:gd name="connsiteY10" fmla="*/ 515453 h 744808"/>
                <a:gd name="connsiteX11" fmla="*/ 48204 w 1444035"/>
                <a:gd name="connsiteY11" fmla="*/ 658328 h 744808"/>
                <a:gd name="connsiteX12" fmla="*/ 162503 w 1444035"/>
                <a:gd name="connsiteY12" fmla="*/ 674203 h 744808"/>
                <a:gd name="connsiteX13" fmla="*/ 200604 w 1444035"/>
                <a:gd name="connsiteY13" fmla="*/ 451953 h 744808"/>
                <a:gd name="connsiteX14" fmla="*/ 286328 w 1444035"/>
                <a:gd name="connsiteY14" fmla="*/ 632928 h 744808"/>
                <a:gd name="connsiteX15" fmla="*/ 267279 w 1444035"/>
                <a:gd name="connsiteY15" fmla="*/ 718653 h 744808"/>
                <a:gd name="connsiteX16" fmla="*/ 505403 w 1444035"/>
                <a:gd name="connsiteY16" fmla="*/ 734528 h 744808"/>
                <a:gd name="connsiteX17" fmla="*/ 502228 w 1444035"/>
                <a:gd name="connsiteY17" fmla="*/ 575778 h 744808"/>
                <a:gd name="connsiteX18" fmla="*/ 673679 w 1444035"/>
                <a:gd name="connsiteY18" fmla="*/ 699603 h 744808"/>
                <a:gd name="connsiteX19" fmla="*/ 892753 w 1444035"/>
                <a:gd name="connsiteY19" fmla="*/ 572603 h 744808"/>
                <a:gd name="connsiteX20" fmla="*/ 734003 w 1444035"/>
                <a:gd name="connsiteY20" fmla="*/ 496403 h 744808"/>
                <a:gd name="connsiteX21" fmla="*/ 746703 w 1444035"/>
                <a:gd name="connsiteY21" fmla="*/ 378928 h 744808"/>
                <a:gd name="connsiteX22" fmla="*/ 930853 w 1444035"/>
                <a:gd name="connsiteY22" fmla="*/ 356703 h 744808"/>
                <a:gd name="connsiteX23" fmla="*/ 937203 w 1444035"/>
                <a:gd name="connsiteY23" fmla="*/ 524978 h 744808"/>
                <a:gd name="connsiteX24" fmla="*/ 1273754 w 1444035"/>
                <a:gd name="connsiteY24" fmla="*/ 340828 h 744808"/>
                <a:gd name="connsiteX25" fmla="*/ 1099128 w 1444035"/>
                <a:gd name="connsiteY25" fmla="*/ 315428 h 744808"/>
                <a:gd name="connsiteX26" fmla="*/ 1022928 w 1444035"/>
                <a:gd name="connsiteY26" fmla="*/ 99528 h 744808"/>
                <a:gd name="connsiteX27" fmla="*/ 1181679 w 1444035"/>
                <a:gd name="connsiteY27" fmla="*/ 232878 h 744808"/>
                <a:gd name="connsiteX28" fmla="*/ 1394404 w 1444035"/>
                <a:gd name="connsiteY28" fmla="*/ 267803 h 744808"/>
                <a:gd name="connsiteX29" fmla="*/ 1422979 w 1444035"/>
                <a:gd name="connsiteY29" fmla="*/ 58253 h 744808"/>
                <a:gd name="connsiteX30" fmla="*/ 1130879 w 1444035"/>
                <a:gd name="connsiteY30" fmla="*/ 1103 h 744808"/>
                <a:gd name="connsiteX31" fmla="*/ 838779 w 1444035"/>
                <a:gd name="connsiteY31" fmla="*/ 42378 h 744808"/>
                <a:gd name="connsiteX32" fmla="*/ 832429 w 1444035"/>
                <a:gd name="connsiteY32" fmla="*/ 274153 h 744808"/>
                <a:gd name="connsiteX33" fmla="*/ 670504 w 1444035"/>
                <a:gd name="connsiteY33" fmla="*/ 232878 h 744808"/>
                <a:gd name="connsiteX34" fmla="*/ 765754 w 1444035"/>
                <a:gd name="connsiteY34" fmla="*/ 13803 h 744808"/>
                <a:gd name="connsiteX35" fmla="*/ 572079 w 1444035"/>
                <a:gd name="connsiteY35" fmla="*/ 39203 h 744808"/>
                <a:gd name="connsiteX0" fmla="*/ 572079 w 1444035"/>
                <a:gd name="connsiteY0" fmla="*/ 39203 h 744808"/>
                <a:gd name="connsiteX1" fmla="*/ 314904 w 1444035"/>
                <a:gd name="connsiteY1" fmla="*/ 134453 h 744808"/>
                <a:gd name="connsiteX2" fmla="*/ 378404 w 1444035"/>
                <a:gd name="connsiteY2" fmla="*/ 229703 h 744808"/>
                <a:gd name="connsiteX3" fmla="*/ 476829 w 1444035"/>
                <a:gd name="connsiteY3" fmla="*/ 217003 h 744808"/>
                <a:gd name="connsiteX4" fmla="*/ 565729 w 1444035"/>
                <a:gd name="connsiteY4" fmla="*/ 347178 h 744808"/>
                <a:gd name="connsiteX5" fmla="*/ 565729 w 1444035"/>
                <a:gd name="connsiteY5" fmla="*/ 458303 h 744808"/>
                <a:gd name="connsiteX6" fmla="*/ 400629 w 1444035"/>
                <a:gd name="connsiteY6" fmla="*/ 382103 h 744808"/>
                <a:gd name="connsiteX7" fmla="*/ 327604 w 1444035"/>
                <a:gd name="connsiteY7" fmla="*/ 258278 h 744808"/>
                <a:gd name="connsiteX8" fmla="*/ 213304 w 1444035"/>
                <a:gd name="connsiteY8" fmla="*/ 213828 h 744808"/>
                <a:gd name="connsiteX9" fmla="*/ 76779 w 1444035"/>
                <a:gd name="connsiteY9" fmla="*/ 350353 h 744808"/>
                <a:gd name="connsiteX10" fmla="*/ 579 w 1444035"/>
                <a:gd name="connsiteY10" fmla="*/ 515453 h 744808"/>
                <a:gd name="connsiteX11" fmla="*/ 48204 w 1444035"/>
                <a:gd name="connsiteY11" fmla="*/ 658328 h 744808"/>
                <a:gd name="connsiteX12" fmla="*/ 162503 w 1444035"/>
                <a:gd name="connsiteY12" fmla="*/ 674203 h 744808"/>
                <a:gd name="connsiteX13" fmla="*/ 200604 w 1444035"/>
                <a:gd name="connsiteY13" fmla="*/ 451953 h 744808"/>
                <a:gd name="connsiteX14" fmla="*/ 286328 w 1444035"/>
                <a:gd name="connsiteY14" fmla="*/ 632928 h 744808"/>
                <a:gd name="connsiteX15" fmla="*/ 267279 w 1444035"/>
                <a:gd name="connsiteY15" fmla="*/ 718653 h 744808"/>
                <a:gd name="connsiteX16" fmla="*/ 505403 w 1444035"/>
                <a:gd name="connsiteY16" fmla="*/ 734528 h 744808"/>
                <a:gd name="connsiteX17" fmla="*/ 502228 w 1444035"/>
                <a:gd name="connsiteY17" fmla="*/ 575778 h 744808"/>
                <a:gd name="connsiteX18" fmla="*/ 673679 w 1444035"/>
                <a:gd name="connsiteY18" fmla="*/ 699603 h 744808"/>
                <a:gd name="connsiteX19" fmla="*/ 892753 w 1444035"/>
                <a:gd name="connsiteY19" fmla="*/ 572603 h 744808"/>
                <a:gd name="connsiteX20" fmla="*/ 734003 w 1444035"/>
                <a:gd name="connsiteY20" fmla="*/ 496403 h 744808"/>
                <a:gd name="connsiteX21" fmla="*/ 746703 w 1444035"/>
                <a:gd name="connsiteY21" fmla="*/ 378928 h 744808"/>
                <a:gd name="connsiteX22" fmla="*/ 930853 w 1444035"/>
                <a:gd name="connsiteY22" fmla="*/ 356703 h 744808"/>
                <a:gd name="connsiteX23" fmla="*/ 937203 w 1444035"/>
                <a:gd name="connsiteY23" fmla="*/ 524978 h 744808"/>
                <a:gd name="connsiteX24" fmla="*/ 1321379 w 1444035"/>
                <a:gd name="connsiteY24" fmla="*/ 353528 h 744808"/>
                <a:gd name="connsiteX25" fmla="*/ 1099128 w 1444035"/>
                <a:gd name="connsiteY25" fmla="*/ 315428 h 744808"/>
                <a:gd name="connsiteX26" fmla="*/ 1022928 w 1444035"/>
                <a:gd name="connsiteY26" fmla="*/ 99528 h 744808"/>
                <a:gd name="connsiteX27" fmla="*/ 1181679 w 1444035"/>
                <a:gd name="connsiteY27" fmla="*/ 232878 h 744808"/>
                <a:gd name="connsiteX28" fmla="*/ 1394404 w 1444035"/>
                <a:gd name="connsiteY28" fmla="*/ 267803 h 744808"/>
                <a:gd name="connsiteX29" fmla="*/ 1422979 w 1444035"/>
                <a:gd name="connsiteY29" fmla="*/ 58253 h 744808"/>
                <a:gd name="connsiteX30" fmla="*/ 1130879 w 1444035"/>
                <a:gd name="connsiteY30" fmla="*/ 1103 h 744808"/>
                <a:gd name="connsiteX31" fmla="*/ 838779 w 1444035"/>
                <a:gd name="connsiteY31" fmla="*/ 42378 h 744808"/>
                <a:gd name="connsiteX32" fmla="*/ 832429 w 1444035"/>
                <a:gd name="connsiteY32" fmla="*/ 274153 h 744808"/>
                <a:gd name="connsiteX33" fmla="*/ 670504 w 1444035"/>
                <a:gd name="connsiteY33" fmla="*/ 232878 h 744808"/>
                <a:gd name="connsiteX34" fmla="*/ 765754 w 1444035"/>
                <a:gd name="connsiteY34" fmla="*/ 13803 h 744808"/>
                <a:gd name="connsiteX35" fmla="*/ 572079 w 1444035"/>
                <a:gd name="connsiteY35" fmla="*/ 39203 h 744808"/>
                <a:gd name="connsiteX0" fmla="*/ 572079 w 1444035"/>
                <a:gd name="connsiteY0" fmla="*/ 39203 h 744808"/>
                <a:gd name="connsiteX1" fmla="*/ 314904 w 1444035"/>
                <a:gd name="connsiteY1" fmla="*/ 134453 h 744808"/>
                <a:gd name="connsiteX2" fmla="*/ 378404 w 1444035"/>
                <a:gd name="connsiteY2" fmla="*/ 229703 h 744808"/>
                <a:gd name="connsiteX3" fmla="*/ 476829 w 1444035"/>
                <a:gd name="connsiteY3" fmla="*/ 217003 h 744808"/>
                <a:gd name="connsiteX4" fmla="*/ 565729 w 1444035"/>
                <a:gd name="connsiteY4" fmla="*/ 347178 h 744808"/>
                <a:gd name="connsiteX5" fmla="*/ 565729 w 1444035"/>
                <a:gd name="connsiteY5" fmla="*/ 458303 h 744808"/>
                <a:gd name="connsiteX6" fmla="*/ 400629 w 1444035"/>
                <a:gd name="connsiteY6" fmla="*/ 382103 h 744808"/>
                <a:gd name="connsiteX7" fmla="*/ 327604 w 1444035"/>
                <a:gd name="connsiteY7" fmla="*/ 258278 h 744808"/>
                <a:gd name="connsiteX8" fmla="*/ 213304 w 1444035"/>
                <a:gd name="connsiteY8" fmla="*/ 213828 h 744808"/>
                <a:gd name="connsiteX9" fmla="*/ 76779 w 1444035"/>
                <a:gd name="connsiteY9" fmla="*/ 350353 h 744808"/>
                <a:gd name="connsiteX10" fmla="*/ 579 w 1444035"/>
                <a:gd name="connsiteY10" fmla="*/ 515453 h 744808"/>
                <a:gd name="connsiteX11" fmla="*/ 48204 w 1444035"/>
                <a:gd name="connsiteY11" fmla="*/ 658328 h 744808"/>
                <a:gd name="connsiteX12" fmla="*/ 162503 w 1444035"/>
                <a:gd name="connsiteY12" fmla="*/ 674203 h 744808"/>
                <a:gd name="connsiteX13" fmla="*/ 200604 w 1444035"/>
                <a:gd name="connsiteY13" fmla="*/ 451953 h 744808"/>
                <a:gd name="connsiteX14" fmla="*/ 286328 w 1444035"/>
                <a:gd name="connsiteY14" fmla="*/ 632928 h 744808"/>
                <a:gd name="connsiteX15" fmla="*/ 267279 w 1444035"/>
                <a:gd name="connsiteY15" fmla="*/ 718653 h 744808"/>
                <a:gd name="connsiteX16" fmla="*/ 505403 w 1444035"/>
                <a:gd name="connsiteY16" fmla="*/ 734528 h 744808"/>
                <a:gd name="connsiteX17" fmla="*/ 502228 w 1444035"/>
                <a:gd name="connsiteY17" fmla="*/ 575778 h 744808"/>
                <a:gd name="connsiteX18" fmla="*/ 673679 w 1444035"/>
                <a:gd name="connsiteY18" fmla="*/ 699603 h 744808"/>
                <a:gd name="connsiteX19" fmla="*/ 892753 w 1444035"/>
                <a:gd name="connsiteY19" fmla="*/ 572603 h 744808"/>
                <a:gd name="connsiteX20" fmla="*/ 734003 w 1444035"/>
                <a:gd name="connsiteY20" fmla="*/ 496403 h 744808"/>
                <a:gd name="connsiteX21" fmla="*/ 746703 w 1444035"/>
                <a:gd name="connsiteY21" fmla="*/ 378928 h 744808"/>
                <a:gd name="connsiteX22" fmla="*/ 930853 w 1444035"/>
                <a:gd name="connsiteY22" fmla="*/ 356703 h 744808"/>
                <a:gd name="connsiteX23" fmla="*/ 1000703 w 1444035"/>
                <a:gd name="connsiteY23" fmla="*/ 559903 h 744808"/>
                <a:gd name="connsiteX24" fmla="*/ 1321379 w 1444035"/>
                <a:gd name="connsiteY24" fmla="*/ 353528 h 744808"/>
                <a:gd name="connsiteX25" fmla="*/ 1099128 w 1444035"/>
                <a:gd name="connsiteY25" fmla="*/ 315428 h 744808"/>
                <a:gd name="connsiteX26" fmla="*/ 1022928 w 1444035"/>
                <a:gd name="connsiteY26" fmla="*/ 99528 h 744808"/>
                <a:gd name="connsiteX27" fmla="*/ 1181679 w 1444035"/>
                <a:gd name="connsiteY27" fmla="*/ 232878 h 744808"/>
                <a:gd name="connsiteX28" fmla="*/ 1394404 w 1444035"/>
                <a:gd name="connsiteY28" fmla="*/ 267803 h 744808"/>
                <a:gd name="connsiteX29" fmla="*/ 1422979 w 1444035"/>
                <a:gd name="connsiteY29" fmla="*/ 58253 h 744808"/>
                <a:gd name="connsiteX30" fmla="*/ 1130879 w 1444035"/>
                <a:gd name="connsiteY30" fmla="*/ 1103 h 744808"/>
                <a:gd name="connsiteX31" fmla="*/ 838779 w 1444035"/>
                <a:gd name="connsiteY31" fmla="*/ 42378 h 744808"/>
                <a:gd name="connsiteX32" fmla="*/ 832429 w 1444035"/>
                <a:gd name="connsiteY32" fmla="*/ 274153 h 744808"/>
                <a:gd name="connsiteX33" fmla="*/ 670504 w 1444035"/>
                <a:gd name="connsiteY33" fmla="*/ 232878 h 744808"/>
                <a:gd name="connsiteX34" fmla="*/ 765754 w 1444035"/>
                <a:gd name="connsiteY34" fmla="*/ 13803 h 744808"/>
                <a:gd name="connsiteX35" fmla="*/ 572079 w 1444035"/>
                <a:gd name="connsiteY35" fmla="*/ 39203 h 744808"/>
                <a:gd name="connsiteX0" fmla="*/ 572079 w 1444035"/>
                <a:gd name="connsiteY0" fmla="*/ 39203 h 744808"/>
                <a:gd name="connsiteX1" fmla="*/ 314904 w 1444035"/>
                <a:gd name="connsiteY1" fmla="*/ 134453 h 744808"/>
                <a:gd name="connsiteX2" fmla="*/ 378404 w 1444035"/>
                <a:gd name="connsiteY2" fmla="*/ 229703 h 744808"/>
                <a:gd name="connsiteX3" fmla="*/ 476829 w 1444035"/>
                <a:gd name="connsiteY3" fmla="*/ 217003 h 744808"/>
                <a:gd name="connsiteX4" fmla="*/ 565729 w 1444035"/>
                <a:gd name="connsiteY4" fmla="*/ 347178 h 744808"/>
                <a:gd name="connsiteX5" fmla="*/ 565729 w 1444035"/>
                <a:gd name="connsiteY5" fmla="*/ 458303 h 744808"/>
                <a:gd name="connsiteX6" fmla="*/ 400629 w 1444035"/>
                <a:gd name="connsiteY6" fmla="*/ 382103 h 744808"/>
                <a:gd name="connsiteX7" fmla="*/ 327604 w 1444035"/>
                <a:gd name="connsiteY7" fmla="*/ 258278 h 744808"/>
                <a:gd name="connsiteX8" fmla="*/ 213304 w 1444035"/>
                <a:gd name="connsiteY8" fmla="*/ 213828 h 744808"/>
                <a:gd name="connsiteX9" fmla="*/ 76779 w 1444035"/>
                <a:gd name="connsiteY9" fmla="*/ 350353 h 744808"/>
                <a:gd name="connsiteX10" fmla="*/ 579 w 1444035"/>
                <a:gd name="connsiteY10" fmla="*/ 515453 h 744808"/>
                <a:gd name="connsiteX11" fmla="*/ 48204 w 1444035"/>
                <a:gd name="connsiteY11" fmla="*/ 658328 h 744808"/>
                <a:gd name="connsiteX12" fmla="*/ 162503 w 1444035"/>
                <a:gd name="connsiteY12" fmla="*/ 674203 h 744808"/>
                <a:gd name="connsiteX13" fmla="*/ 200604 w 1444035"/>
                <a:gd name="connsiteY13" fmla="*/ 451953 h 744808"/>
                <a:gd name="connsiteX14" fmla="*/ 286328 w 1444035"/>
                <a:gd name="connsiteY14" fmla="*/ 632928 h 744808"/>
                <a:gd name="connsiteX15" fmla="*/ 267279 w 1444035"/>
                <a:gd name="connsiteY15" fmla="*/ 718653 h 744808"/>
                <a:gd name="connsiteX16" fmla="*/ 505403 w 1444035"/>
                <a:gd name="connsiteY16" fmla="*/ 734528 h 744808"/>
                <a:gd name="connsiteX17" fmla="*/ 502228 w 1444035"/>
                <a:gd name="connsiteY17" fmla="*/ 575778 h 744808"/>
                <a:gd name="connsiteX18" fmla="*/ 673679 w 1444035"/>
                <a:gd name="connsiteY18" fmla="*/ 699603 h 744808"/>
                <a:gd name="connsiteX19" fmla="*/ 949903 w 1444035"/>
                <a:gd name="connsiteY19" fmla="*/ 604353 h 744808"/>
                <a:gd name="connsiteX20" fmla="*/ 734003 w 1444035"/>
                <a:gd name="connsiteY20" fmla="*/ 496403 h 744808"/>
                <a:gd name="connsiteX21" fmla="*/ 746703 w 1444035"/>
                <a:gd name="connsiteY21" fmla="*/ 378928 h 744808"/>
                <a:gd name="connsiteX22" fmla="*/ 930853 w 1444035"/>
                <a:gd name="connsiteY22" fmla="*/ 356703 h 744808"/>
                <a:gd name="connsiteX23" fmla="*/ 1000703 w 1444035"/>
                <a:gd name="connsiteY23" fmla="*/ 559903 h 744808"/>
                <a:gd name="connsiteX24" fmla="*/ 1321379 w 1444035"/>
                <a:gd name="connsiteY24" fmla="*/ 353528 h 744808"/>
                <a:gd name="connsiteX25" fmla="*/ 1099128 w 1444035"/>
                <a:gd name="connsiteY25" fmla="*/ 315428 h 744808"/>
                <a:gd name="connsiteX26" fmla="*/ 1022928 w 1444035"/>
                <a:gd name="connsiteY26" fmla="*/ 99528 h 744808"/>
                <a:gd name="connsiteX27" fmla="*/ 1181679 w 1444035"/>
                <a:gd name="connsiteY27" fmla="*/ 232878 h 744808"/>
                <a:gd name="connsiteX28" fmla="*/ 1394404 w 1444035"/>
                <a:gd name="connsiteY28" fmla="*/ 267803 h 744808"/>
                <a:gd name="connsiteX29" fmla="*/ 1422979 w 1444035"/>
                <a:gd name="connsiteY29" fmla="*/ 58253 h 744808"/>
                <a:gd name="connsiteX30" fmla="*/ 1130879 w 1444035"/>
                <a:gd name="connsiteY30" fmla="*/ 1103 h 744808"/>
                <a:gd name="connsiteX31" fmla="*/ 838779 w 1444035"/>
                <a:gd name="connsiteY31" fmla="*/ 42378 h 744808"/>
                <a:gd name="connsiteX32" fmla="*/ 832429 w 1444035"/>
                <a:gd name="connsiteY32" fmla="*/ 274153 h 744808"/>
                <a:gd name="connsiteX33" fmla="*/ 670504 w 1444035"/>
                <a:gd name="connsiteY33" fmla="*/ 232878 h 744808"/>
                <a:gd name="connsiteX34" fmla="*/ 765754 w 1444035"/>
                <a:gd name="connsiteY34" fmla="*/ 13803 h 744808"/>
                <a:gd name="connsiteX35" fmla="*/ 572079 w 1444035"/>
                <a:gd name="connsiteY35" fmla="*/ 39203 h 744808"/>
                <a:gd name="connsiteX0" fmla="*/ 572079 w 1444035"/>
                <a:gd name="connsiteY0" fmla="*/ 39203 h 744808"/>
                <a:gd name="connsiteX1" fmla="*/ 314904 w 1444035"/>
                <a:gd name="connsiteY1" fmla="*/ 134453 h 744808"/>
                <a:gd name="connsiteX2" fmla="*/ 378404 w 1444035"/>
                <a:gd name="connsiteY2" fmla="*/ 229703 h 744808"/>
                <a:gd name="connsiteX3" fmla="*/ 476829 w 1444035"/>
                <a:gd name="connsiteY3" fmla="*/ 217003 h 744808"/>
                <a:gd name="connsiteX4" fmla="*/ 565729 w 1444035"/>
                <a:gd name="connsiteY4" fmla="*/ 347178 h 744808"/>
                <a:gd name="connsiteX5" fmla="*/ 565729 w 1444035"/>
                <a:gd name="connsiteY5" fmla="*/ 458303 h 744808"/>
                <a:gd name="connsiteX6" fmla="*/ 400629 w 1444035"/>
                <a:gd name="connsiteY6" fmla="*/ 382103 h 744808"/>
                <a:gd name="connsiteX7" fmla="*/ 327604 w 1444035"/>
                <a:gd name="connsiteY7" fmla="*/ 258278 h 744808"/>
                <a:gd name="connsiteX8" fmla="*/ 213304 w 1444035"/>
                <a:gd name="connsiteY8" fmla="*/ 213828 h 744808"/>
                <a:gd name="connsiteX9" fmla="*/ 76779 w 1444035"/>
                <a:gd name="connsiteY9" fmla="*/ 350353 h 744808"/>
                <a:gd name="connsiteX10" fmla="*/ 579 w 1444035"/>
                <a:gd name="connsiteY10" fmla="*/ 515453 h 744808"/>
                <a:gd name="connsiteX11" fmla="*/ 48204 w 1444035"/>
                <a:gd name="connsiteY11" fmla="*/ 658328 h 744808"/>
                <a:gd name="connsiteX12" fmla="*/ 162503 w 1444035"/>
                <a:gd name="connsiteY12" fmla="*/ 674203 h 744808"/>
                <a:gd name="connsiteX13" fmla="*/ 200604 w 1444035"/>
                <a:gd name="connsiteY13" fmla="*/ 451953 h 744808"/>
                <a:gd name="connsiteX14" fmla="*/ 286328 w 1444035"/>
                <a:gd name="connsiteY14" fmla="*/ 632928 h 744808"/>
                <a:gd name="connsiteX15" fmla="*/ 267279 w 1444035"/>
                <a:gd name="connsiteY15" fmla="*/ 718653 h 744808"/>
                <a:gd name="connsiteX16" fmla="*/ 505403 w 1444035"/>
                <a:gd name="connsiteY16" fmla="*/ 734528 h 744808"/>
                <a:gd name="connsiteX17" fmla="*/ 502228 w 1444035"/>
                <a:gd name="connsiteY17" fmla="*/ 575778 h 744808"/>
                <a:gd name="connsiteX18" fmla="*/ 673679 w 1444035"/>
                <a:gd name="connsiteY18" fmla="*/ 728178 h 744808"/>
                <a:gd name="connsiteX19" fmla="*/ 949903 w 1444035"/>
                <a:gd name="connsiteY19" fmla="*/ 604353 h 744808"/>
                <a:gd name="connsiteX20" fmla="*/ 734003 w 1444035"/>
                <a:gd name="connsiteY20" fmla="*/ 496403 h 744808"/>
                <a:gd name="connsiteX21" fmla="*/ 746703 w 1444035"/>
                <a:gd name="connsiteY21" fmla="*/ 378928 h 744808"/>
                <a:gd name="connsiteX22" fmla="*/ 930853 w 1444035"/>
                <a:gd name="connsiteY22" fmla="*/ 356703 h 744808"/>
                <a:gd name="connsiteX23" fmla="*/ 1000703 w 1444035"/>
                <a:gd name="connsiteY23" fmla="*/ 559903 h 744808"/>
                <a:gd name="connsiteX24" fmla="*/ 1321379 w 1444035"/>
                <a:gd name="connsiteY24" fmla="*/ 353528 h 744808"/>
                <a:gd name="connsiteX25" fmla="*/ 1099128 w 1444035"/>
                <a:gd name="connsiteY25" fmla="*/ 315428 h 744808"/>
                <a:gd name="connsiteX26" fmla="*/ 1022928 w 1444035"/>
                <a:gd name="connsiteY26" fmla="*/ 99528 h 744808"/>
                <a:gd name="connsiteX27" fmla="*/ 1181679 w 1444035"/>
                <a:gd name="connsiteY27" fmla="*/ 232878 h 744808"/>
                <a:gd name="connsiteX28" fmla="*/ 1394404 w 1444035"/>
                <a:gd name="connsiteY28" fmla="*/ 267803 h 744808"/>
                <a:gd name="connsiteX29" fmla="*/ 1422979 w 1444035"/>
                <a:gd name="connsiteY29" fmla="*/ 58253 h 744808"/>
                <a:gd name="connsiteX30" fmla="*/ 1130879 w 1444035"/>
                <a:gd name="connsiteY30" fmla="*/ 1103 h 744808"/>
                <a:gd name="connsiteX31" fmla="*/ 838779 w 1444035"/>
                <a:gd name="connsiteY31" fmla="*/ 42378 h 744808"/>
                <a:gd name="connsiteX32" fmla="*/ 832429 w 1444035"/>
                <a:gd name="connsiteY32" fmla="*/ 274153 h 744808"/>
                <a:gd name="connsiteX33" fmla="*/ 670504 w 1444035"/>
                <a:gd name="connsiteY33" fmla="*/ 232878 h 744808"/>
                <a:gd name="connsiteX34" fmla="*/ 765754 w 1444035"/>
                <a:gd name="connsiteY34" fmla="*/ 13803 h 744808"/>
                <a:gd name="connsiteX35" fmla="*/ 572079 w 1444035"/>
                <a:gd name="connsiteY35" fmla="*/ 39203 h 744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444035" h="744808">
                  <a:moveTo>
                    <a:pt x="572079" y="39203"/>
                  </a:moveTo>
                  <a:cubicBezTo>
                    <a:pt x="496937" y="59311"/>
                    <a:pt x="347183" y="102703"/>
                    <a:pt x="314904" y="134453"/>
                  </a:cubicBezTo>
                  <a:cubicBezTo>
                    <a:pt x="282625" y="166203"/>
                    <a:pt x="351416" y="215945"/>
                    <a:pt x="378404" y="229703"/>
                  </a:cubicBezTo>
                  <a:cubicBezTo>
                    <a:pt x="405392" y="243461"/>
                    <a:pt x="445608" y="197424"/>
                    <a:pt x="476829" y="217003"/>
                  </a:cubicBezTo>
                  <a:cubicBezTo>
                    <a:pt x="508050" y="236582"/>
                    <a:pt x="550912" y="306961"/>
                    <a:pt x="565729" y="347178"/>
                  </a:cubicBezTo>
                  <a:cubicBezTo>
                    <a:pt x="580546" y="387395"/>
                    <a:pt x="593246" y="452482"/>
                    <a:pt x="565729" y="458303"/>
                  </a:cubicBezTo>
                  <a:cubicBezTo>
                    <a:pt x="538212" y="464124"/>
                    <a:pt x="440316" y="415440"/>
                    <a:pt x="400629" y="382103"/>
                  </a:cubicBezTo>
                  <a:cubicBezTo>
                    <a:pt x="360942" y="348766"/>
                    <a:pt x="358825" y="286324"/>
                    <a:pt x="327604" y="258278"/>
                  </a:cubicBezTo>
                  <a:cubicBezTo>
                    <a:pt x="296383" y="230232"/>
                    <a:pt x="255108" y="198482"/>
                    <a:pt x="213304" y="213828"/>
                  </a:cubicBezTo>
                  <a:cubicBezTo>
                    <a:pt x="171500" y="229174"/>
                    <a:pt x="112233" y="300082"/>
                    <a:pt x="76779" y="350353"/>
                  </a:cubicBezTo>
                  <a:cubicBezTo>
                    <a:pt x="41325" y="400624"/>
                    <a:pt x="5341" y="464124"/>
                    <a:pt x="579" y="515453"/>
                  </a:cubicBezTo>
                  <a:cubicBezTo>
                    <a:pt x="-4183" y="566782"/>
                    <a:pt x="21217" y="631870"/>
                    <a:pt x="48204" y="658328"/>
                  </a:cubicBezTo>
                  <a:cubicBezTo>
                    <a:pt x="75191" y="684786"/>
                    <a:pt x="137103" y="708599"/>
                    <a:pt x="162503" y="674203"/>
                  </a:cubicBezTo>
                  <a:cubicBezTo>
                    <a:pt x="187903" y="639807"/>
                    <a:pt x="187904" y="458303"/>
                    <a:pt x="200604" y="451953"/>
                  </a:cubicBezTo>
                  <a:cubicBezTo>
                    <a:pt x="213304" y="445603"/>
                    <a:pt x="269924" y="585832"/>
                    <a:pt x="286328" y="632928"/>
                  </a:cubicBezTo>
                  <a:cubicBezTo>
                    <a:pt x="302732" y="680024"/>
                    <a:pt x="230767" y="701720"/>
                    <a:pt x="267279" y="718653"/>
                  </a:cubicBezTo>
                  <a:cubicBezTo>
                    <a:pt x="303792" y="735586"/>
                    <a:pt x="466245" y="758340"/>
                    <a:pt x="505403" y="734528"/>
                  </a:cubicBezTo>
                  <a:cubicBezTo>
                    <a:pt x="544561" y="710716"/>
                    <a:pt x="453545" y="564666"/>
                    <a:pt x="502228" y="575778"/>
                  </a:cubicBezTo>
                  <a:cubicBezTo>
                    <a:pt x="550911" y="586890"/>
                    <a:pt x="599067" y="723416"/>
                    <a:pt x="673679" y="728178"/>
                  </a:cubicBezTo>
                  <a:cubicBezTo>
                    <a:pt x="748292" y="732941"/>
                    <a:pt x="929266" y="643511"/>
                    <a:pt x="949903" y="604353"/>
                  </a:cubicBezTo>
                  <a:cubicBezTo>
                    <a:pt x="970540" y="565195"/>
                    <a:pt x="758345" y="528682"/>
                    <a:pt x="734003" y="496403"/>
                  </a:cubicBezTo>
                  <a:cubicBezTo>
                    <a:pt x="709661" y="464124"/>
                    <a:pt x="731886" y="396390"/>
                    <a:pt x="746703" y="378928"/>
                  </a:cubicBezTo>
                  <a:cubicBezTo>
                    <a:pt x="761520" y="361466"/>
                    <a:pt x="890107" y="342945"/>
                    <a:pt x="930853" y="356703"/>
                  </a:cubicBezTo>
                  <a:cubicBezTo>
                    <a:pt x="971599" y="370461"/>
                    <a:pt x="941965" y="556199"/>
                    <a:pt x="1000703" y="559903"/>
                  </a:cubicBezTo>
                  <a:cubicBezTo>
                    <a:pt x="1059441" y="563607"/>
                    <a:pt x="1304975" y="394274"/>
                    <a:pt x="1321379" y="353528"/>
                  </a:cubicBezTo>
                  <a:cubicBezTo>
                    <a:pt x="1337783" y="312782"/>
                    <a:pt x="1140932" y="355645"/>
                    <a:pt x="1099128" y="315428"/>
                  </a:cubicBezTo>
                  <a:cubicBezTo>
                    <a:pt x="1057324" y="275211"/>
                    <a:pt x="1008111" y="122282"/>
                    <a:pt x="1022928" y="99528"/>
                  </a:cubicBezTo>
                  <a:cubicBezTo>
                    <a:pt x="1037745" y="76774"/>
                    <a:pt x="1126116" y="205891"/>
                    <a:pt x="1181679" y="232878"/>
                  </a:cubicBezTo>
                  <a:cubicBezTo>
                    <a:pt x="1237242" y="259866"/>
                    <a:pt x="1354187" y="296907"/>
                    <a:pt x="1394404" y="267803"/>
                  </a:cubicBezTo>
                  <a:cubicBezTo>
                    <a:pt x="1434621" y="238699"/>
                    <a:pt x="1466900" y="102703"/>
                    <a:pt x="1422979" y="58253"/>
                  </a:cubicBezTo>
                  <a:cubicBezTo>
                    <a:pt x="1379058" y="13803"/>
                    <a:pt x="1228246" y="3749"/>
                    <a:pt x="1130879" y="1103"/>
                  </a:cubicBezTo>
                  <a:cubicBezTo>
                    <a:pt x="1033512" y="-1543"/>
                    <a:pt x="888521" y="-3130"/>
                    <a:pt x="838779" y="42378"/>
                  </a:cubicBezTo>
                  <a:cubicBezTo>
                    <a:pt x="789037" y="87886"/>
                    <a:pt x="860475" y="242403"/>
                    <a:pt x="832429" y="274153"/>
                  </a:cubicBezTo>
                  <a:cubicBezTo>
                    <a:pt x="804383" y="305903"/>
                    <a:pt x="687437" y="270449"/>
                    <a:pt x="670504" y="232878"/>
                  </a:cubicBezTo>
                  <a:cubicBezTo>
                    <a:pt x="653571" y="195307"/>
                    <a:pt x="812321" y="20682"/>
                    <a:pt x="765754" y="13803"/>
                  </a:cubicBezTo>
                  <a:cubicBezTo>
                    <a:pt x="722892" y="-9480"/>
                    <a:pt x="647221" y="19095"/>
                    <a:pt x="572079" y="39203"/>
                  </a:cubicBezTo>
                  <a:close/>
                </a:path>
              </a:pathLst>
            </a:custGeom>
            <a:solidFill>
              <a:srgbClr val="99FFCC"/>
            </a:solidFill>
            <a:ln w="19050" cmpd="sng">
              <a:solidFill>
                <a:srgbClr val="7F7F7F"/>
              </a:solidFill>
            </a:ln>
            <a:effectLst>
              <a:outerShdw blurRad="50800" dist="38100" dir="2700000">
                <a:srgbClr val="000000">
                  <a:alpha val="43000"/>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cs typeface="Arial" charset="0"/>
              </a:endParaRPr>
            </a:p>
          </p:txBody>
        </p:sp>
      </p:grpSp>
      <p:sp>
        <p:nvSpPr>
          <p:cNvPr id="7181" name="Text Box 23"/>
          <p:cNvSpPr txBox="1">
            <a:spLocks noChangeArrowheads="1"/>
          </p:cNvSpPr>
          <p:nvPr/>
        </p:nvSpPr>
        <p:spPr bwMode="auto">
          <a:xfrm>
            <a:off x="737259" y="4157893"/>
            <a:ext cx="723425" cy="276999"/>
          </a:xfrm>
          <a:prstGeom prst="rect">
            <a:avLst/>
          </a:prstGeom>
          <a:noFill/>
          <a:ln w="9525">
            <a:noFill/>
            <a:miter lim="800000"/>
            <a:headEnd/>
            <a:tailEnd/>
          </a:ln>
        </p:spPr>
        <p:txBody>
          <a:bodyPr wrap="none">
            <a:spAutoFit/>
          </a:bodyPr>
          <a:lstStyle/>
          <a:p>
            <a:pPr algn="l"/>
            <a:r>
              <a:rPr lang="en-US" sz="1200" b="1" dirty="0">
                <a:solidFill>
                  <a:srgbClr val="808080"/>
                </a:solidFill>
                <a:latin typeface="Helvetica"/>
                <a:cs typeface="Helvetica"/>
              </a:rPr>
              <a:t>cytosol</a:t>
            </a:r>
          </a:p>
        </p:txBody>
      </p:sp>
      <p:sp>
        <p:nvSpPr>
          <p:cNvPr id="3" name="TextBox 2"/>
          <p:cNvSpPr txBox="1"/>
          <p:nvPr/>
        </p:nvSpPr>
        <p:spPr>
          <a:xfrm>
            <a:off x="2394983" y="1385751"/>
            <a:ext cx="2000367" cy="436833"/>
          </a:xfrm>
          <a:prstGeom prst="rect">
            <a:avLst/>
          </a:prstGeom>
          <a:noFill/>
        </p:spPr>
        <p:txBody>
          <a:bodyPr wrap="none" rtlCol="0">
            <a:spAutoFit/>
          </a:bodyPr>
          <a:lstStyle/>
          <a:p>
            <a:pPr algn="l"/>
            <a:r>
              <a:rPr lang="en-US" sz="1400" dirty="0" smtClean="0"/>
              <a:t>Outer Membrane (OM)</a:t>
            </a:r>
            <a:endParaRPr lang="en-US" sz="1400" dirty="0"/>
          </a:p>
        </p:txBody>
      </p:sp>
      <p:sp>
        <p:nvSpPr>
          <p:cNvPr id="28" name="TextBox 27"/>
          <p:cNvSpPr txBox="1"/>
          <p:nvPr/>
        </p:nvSpPr>
        <p:spPr>
          <a:xfrm>
            <a:off x="2394983" y="2423345"/>
            <a:ext cx="2100305" cy="612988"/>
          </a:xfrm>
          <a:prstGeom prst="rect">
            <a:avLst/>
          </a:prstGeom>
          <a:noFill/>
        </p:spPr>
        <p:txBody>
          <a:bodyPr wrap="none" rtlCol="0">
            <a:spAutoFit/>
          </a:bodyPr>
          <a:lstStyle/>
          <a:p>
            <a:pPr algn="l"/>
            <a:r>
              <a:rPr lang="en-US" sz="1400" dirty="0" smtClean="0"/>
              <a:t>Inner Membrane (IM)</a:t>
            </a:r>
          </a:p>
          <a:p>
            <a:pPr algn="l">
              <a:lnSpc>
                <a:spcPct val="150000"/>
              </a:lnSpc>
            </a:pPr>
            <a:r>
              <a:rPr lang="en-US" sz="1400" dirty="0" smtClean="0">
                <a:solidFill>
                  <a:srgbClr val="650DFF"/>
                </a:solidFill>
              </a:rPr>
              <a:t>Cristae (in-folding of IM)</a:t>
            </a:r>
            <a:endParaRPr lang="en-US" sz="1400" dirty="0">
              <a:solidFill>
                <a:srgbClr val="650DFF"/>
              </a:solidFill>
            </a:endParaRPr>
          </a:p>
        </p:txBody>
      </p:sp>
      <p:sp>
        <p:nvSpPr>
          <p:cNvPr id="29" name="TextBox 28"/>
          <p:cNvSpPr txBox="1"/>
          <p:nvPr/>
        </p:nvSpPr>
        <p:spPr>
          <a:xfrm>
            <a:off x="2394983" y="1858828"/>
            <a:ext cx="2419665" cy="436833"/>
          </a:xfrm>
          <a:prstGeom prst="rect">
            <a:avLst/>
          </a:prstGeom>
          <a:noFill/>
        </p:spPr>
        <p:txBody>
          <a:bodyPr wrap="none" rtlCol="0">
            <a:spAutoFit/>
          </a:bodyPr>
          <a:lstStyle/>
          <a:p>
            <a:pPr algn="l"/>
            <a:r>
              <a:rPr lang="en-US" sz="1400" dirty="0" smtClean="0"/>
              <a:t>Intermembrane space (IMS)</a:t>
            </a:r>
            <a:endParaRPr lang="en-US" sz="1400" dirty="0"/>
          </a:p>
        </p:txBody>
      </p:sp>
      <p:sp>
        <p:nvSpPr>
          <p:cNvPr id="30" name="TextBox 29"/>
          <p:cNvSpPr txBox="1"/>
          <p:nvPr/>
        </p:nvSpPr>
        <p:spPr>
          <a:xfrm>
            <a:off x="2394983" y="3359088"/>
            <a:ext cx="673394" cy="436833"/>
          </a:xfrm>
          <a:prstGeom prst="rect">
            <a:avLst/>
          </a:prstGeom>
          <a:noFill/>
        </p:spPr>
        <p:txBody>
          <a:bodyPr wrap="none" rtlCol="0">
            <a:spAutoFit/>
          </a:bodyPr>
          <a:lstStyle/>
          <a:p>
            <a:pPr algn="l"/>
            <a:r>
              <a:rPr lang="en-US" sz="1400" dirty="0" smtClean="0"/>
              <a:t>Matrix</a:t>
            </a:r>
            <a:endParaRPr lang="en-US" sz="1400" dirty="0"/>
          </a:p>
        </p:txBody>
      </p:sp>
      <p:sp>
        <p:nvSpPr>
          <p:cNvPr id="31" name="TextBox 30"/>
          <p:cNvSpPr txBox="1"/>
          <p:nvPr/>
        </p:nvSpPr>
        <p:spPr>
          <a:xfrm>
            <a:off x="2394983" y="3923606"/>
            <a:ext cx="2419402" cy="436833"/>
          </a:xfrm>
          <a:prstGeom prst="rect">
            <a:avLst/>
          </a:prstGeom>
          <a:noFill/>
        </p:spPr>
        <p:txBody>
          <a:bodyPr wrap="none" rtlCol="0">
            <a:spAutoFit/>
          </a:bodyPr>
          <a:lstStyle/>
          <a:p>
            <a:pPr algn="l"/>
            <a:r>
              <a:rPr lang="en-US" sz="1400" dirty="0" smtClean="0"/>
              <a:t>Mitochondrial DNA (mtDNA)</a:t>
            </a:r>
            <a:endParaRPr lang="en-US" sz="1400" dirty="0"/>
          </a:p>
        </p:txBody>
      </p:sp>
      <p:grpSp>
        <p:nvGrpSpPr>
          <p:cNvPr id="6" name="Group 5"/>
          <p:cNvGrpSpPr/>
          <p:nvPr/>
        </p:nvGrpSpPr>
        <p:grpSpPr>
          <a:xfrm rot="18643266">
            <a:off x="1309306" y="3321829"/>
            <a:ext cx="192393" cy="274762"/>
            <a:chOff x="596030" y="3705752"/>
            <a:chExt cx="553392" cy="523915"/>
          </a:xfrm>
        </p:grpSpPr>
        <p:sp>
          <p:nvSpPr>
            <p:cNvPr id="4" name="Freeform 3"/>
            <p:cNvSpPr/>
            <p:nvPr/>
          </p:nvSpPr>
          <p:spPr>
            <a:xfrm>
              <a:off x="650626" y="3711394"/>
              <a:ext cx="453482" cy="518273"/>
            </a:xfrm>
            <a:custGeom>
              <a:avLst/>
              <a:gdLst>
                <a:gd name="connsiteX0" fmla="*/ 73274 w 453482"/>
                <a:gd name="connsiteY0" fmla="*/ 63681 h 518273"/>
                <a:gd name="connsiteX1" fmla="*/ 3424 w 453482"/>
                <a:gd name="connsiteY1" fmla="*/ 165281 h 518273"/>
                <a:gd name="connsiteX2" fmla="*/ 184399 w 453482"/>
                <a:gd name="connsiteY2" fmla="*/ 193856 h 518273"/>
                <a:gd name="connsiteX3" fmla="*/ 117724 w 453482"/>
                <a:gd name="connsiteY3" fmla="*/ 349431 h 518273"/>
                <a:gd name="connsiteX4" fmla="*/ 320924 w 453482"/>
                <a:gd name="connsiteY4" fmla="*/ 327206 h 518273"/>
                <a:gd name="connsiteX5" fmla="*/ 320924 w 453482"/>
                <a:gd name="connsiteY5" fmla="*/ 441506 h 518273"/>
                <a:gd name="connsiteX6" fmla="*/ 197099 w 453482"/>
                <a:gd name="connsiteY6" fmla="*/ 454206 h 518273"/>
                <a:gd name="connsiteX7" fmla="*/ 327274 w 453482"/>
                <a:gd name="connsiteY7" fmla="*/ 517706 h 518273"/>
                <a:gd name="connsiteX8" fmla="*/ 438399 w 453482"/>
                <a:gd name="connsiteY8" fmla="*/ 412931 h 518273"/>
                <a:gd name="connsiteX9" fmla="*/ 432049 w 453482"/>
                <a:gd name="connsiteY9" fmla="*/ 260531 h 518273"/>
                <a:gd name="connsiteX10" fmla="*/ 251074 w 453482"/>
                <a:gd name="connsiteY10" fmla="*/ 263706 h 518273"/>
                <a:gd name="connsiteX11" fmla="*/ 311399 w 453482"/>
                <a:gd name="connsiteY11" fmla="*/ 124006 h 518273"/>
                <a:gd name="connsiteX12" fmla="*/ 162174 w 453482"/>
                <a:gd name="connsiteY12" fmla="*/ 92256 h 518273"/>
                <a:gd name="connsiteX13" fmla="*/ 165349 w 453482"/>
                <a:gd name="connsiteY13" fmla="*/ 181 h 518273"/>
                <a:gd name="connsiteX14" fmla="*/ 73274 w 453482"/>
                <a:gd name="connsiteY14" fmla="*/ 63681 h 518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3482" h="518273">
                  <a:moveTo>
                    <a:pt x="73274" y="63681"/>
                  </a:moveTo>
                  <a:cubicBezTo>
                    <a:pt x="46286" y="91198"/>
                    <a:pt x="-15097" y="143585"/>
                    <a:pt x="3424" y="165281"/>
                  </a:cubicBezTo>
                  <a:cubicBezTo>
                    <a:pt x="21945" y="186977"/>
                    <a:pt x="165349" y="163164"/>
                    <a:pt x="184399" y="193856"/>
                  </a:cubicBezTo>
                  <a:cubicBezTo>
                    <a:pt x="203449" y="224548"/>
                    <a:pt x="94970" y="327206"/>
                    <a:pt x="117724" y="349431"/>
                  </a:cubicBezTo>
                  <a:cubicBezTo>
                    <a:pt x="140478" y="371656"/>
                    <a:pt x="287057" y="311860"/>
                    <a:pt x="320924" y="327206"/>
                  </a:cubicBezTo>
                  <a:cubicBezTo>
                    <a:pt x="354791" y="342552"/>
                    <a:pt x="341562" y="420339"/>
                    <a:pt x="320924" y="441506"/>
                  </a:cubicBezTo>
                  <a:cubicBezTo>
                    <a:pt x="300287" y="462673"/>
                    <a:pt x="196041" y="441506"/>
                    <a:pt x="197099" y="454206"/>
                  </a:cubicBezTo>
                  <a:cubicBezTo>
                    <a:pt x="198157" y="466906"/>
                    <a:pt x="287057" y="524585"/>
                    <a:pt x="327274" y="517706"/>
                  </a:cubicBezTo>
                  <a:cubicBezTo>
                    <a:pt x="367491" y="510827"/>
                    <a:pt x="420937" y="455793"/>
                    <a:pt x="438399" y="412931"/>
                  </a:cubicBezTo>
                  <a:cubicBezTo>
                    <a:pt x="455861" y="370069"/>
                    <a:pt x="463270" y="285402"/>
                    <a:pt x="432049" y="260531"/>
                  </a:cubicBezTo>
                  <a:cubicBezTo>
                    <a:pt x="400828" y="235660"/>
                    <a:pt x="271182" y="286460"/>
                    <a:pt x="251074" y="263706"/>
                  </a:cubicBezTo>
                  <a:cubicBezTo>
                    <a:pt x="230966" y="240952"/>
                    <a:pt x="326216" y="152581"/>
                    <a:pt x="311399" y="124006"/>
                  </a:cubicBezTo>
                  <a:cubicBezTo>
                    <a:pt x="296582" y="95431"/>
                    <a:pt x="186516" y="112893"/>
                    <a:pt x="162174" y="92256"/>
                  </a:cubicBezTo>
                  <a:cubicBezTo>
                    <a:pt x="137832" y="71619"/>
                    <a:pt x="183341" y="3356"/>
                    <a:pt x="165349" y="181"/>
                  </a:cubicBezTo>
                  <a:cubicBezTo>
                    <a:pt x="147357" y="-2994"/>
                    <a:pt x="100262" y="36164"/>
                    <a:pt x="73274" y="63681"/>
                  </a:cubicBezTo>
                  <a:close/>
                </a:path>
              </a:pathLst>
            </a:custGeom>
            <a:noFill/>
            <a:ln w="9525" cmpd="sng">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Freeform 4"/>
            <p:cNvSpPr/>
            <p:nvPr/>
          </p:nvSpPr>
          <p:spPr>
            <a:xfrm>
              <a:off x="596030" y="3705752"/>
              <a:ext cx="553392" cy="522862"/>
            </a:xfrm>
            <a:custGeom>
              <a:avLst/>
              <a:gdLst>
                <a:gd name="connsiteX0" fmla="*/ 89770 w 553392"/>
                <a:gd name="connsiteY0" fmla="*/ 228073 h 522862"/>
                <a:gd name="connsiteX1" fmla="*/ 254870 w 553392"/>
                <a:gd name="connsiteY1" fmla="*/ 145523 h 522862"/>
                <a:gd name="connsiteX2" fmla="*/ 165970 w 553392"/>
                <a:gd name="connsiteY2" fmla="*/ 259823 h 522862"/>
                <a:gd name="connsiteX3" fmla="*/ 286620 w 553392"/>
                <a:gd name="connsiteY3" fmla="*/ 291573 h 522862"/>
                <a:gd name="connsiteX4" fmla="*/ 296145 w 553392"/>
                <a:gd name="connsiteY4" fmla="*/ 396348 h 522862"/>
                <a:gd name="connsiteX5" fmla="*/ 454895 w 553392"/>
                <a:gd name="connsiteY5" fmla="*/ 386823 h 522862"/>
                <a:gd name="connsiteX6" fmla="*/ 391395 w 553392"/>
                <a:gd name="connsiteY6" fmla="*/ 469373 h 522862"/>
                <a:gd name="connsiteX7" fmla="*/ 315195 w 553392"/>
                <a:gd name="connsiteY7" fmla="*/ 421748 h 522862"/>
                <a:gd name="connsiteX8" fmla="*/ 283445 w 553392"/>
                <a:gd name="connsiteY8" fmla="*/ 520173 h 522862"/>
                <a:gd name="connsiteX9" fmla="*/ 400920 w 553392"/>
                <a:gd name="connsiteY9" fmla="*/ 494773 h 522862"/>
                <a:gd name="connsiteX10" fmla="*/ 483470 w 553392"/>
                <a:gd name="connsiteY10" fmla="*/ 491598 h 522862"/>
                <a:gd name="connsiteX11" fmla="*/ 473945 w 553392"/>
                <a:gd name="connsiteY11" fmla="*/ 367773 h 522862"/>
                <a:gd name="connsiteX12" fmla="*/ 553320 w 553392"/>
                <a:gd name="connsiteY12" fmla="*/ 301098 h 522862"/>
                <a:gd name="connsiteX13" fmla="*/ 486645 w 553392"/>
                <a:gd name="connsiteY13" fmla="*/ 231248 h 522862"/>
                <a:gd name="connsiteX14" fmla="*/ 410445 w 553392"/>
                <a:gd name="connsiteY14" fmla="*/ 320148 h 522862"/>
                <a:gd name="connsiteX15" fmla="*/ 378695 w 553392"/>
                <a:gd name="connsiteY15" fmla="*/ 237598 h 522862"/>
                <a:gd name="connsiteX16" fmla="*/ 273920 w 553392"/>
                <a:gd name="connsiteY16" fmla="*/ 231248 h 522862"/>
                <a:gd name="connsiteX17" fmla="*/ 381870 w 553392"/>
                <a:gd name="connsiteY17" fmla="*/ 164573 h 522862"/>
                <a:gd name="connsiteX18" fmla="*/ 331070 w 553392"/>
                <a:gd name="connsiteY18" fmla="*/ 82023 h 522862"/>
                <a:gd name="connsiteX19" fmla="*/ 277095 w 553392"/>
                <a:gd name="connsiteY19" fmla="*/ 126473 h 522862"/>
                <a:gd name="connsiteX20" fmla="*/ 191370 w 553392"/>
                <a:gd name="connsiteY20" fmla="*/ 123298 h 522862"/>
                <a:gd name="connsiteX21" fmla="*/ 267570 w 553392"/>
                <a:gd name="connsiteY21" fmla="*/ 50273 h 522862"/>
                <a:gd name="connsiteX22" fmla="*/ 181845 w 553392"/>
                <a:gd name="connsiteY22" fmla="*/ 37573 h 522862"/>
                <a:gd name="connsiteX23" fmla="*/ 115170 w 553392"/>
                <a:gd name="connsiteY23" fmla="*/ 2648 h 522862"/>
                <a:gd name="connsiteX24" fmla="*/ 131045 w 553392"/>
                <a:gd name="connsiteY24" fmla="*/ 116948 h 522862"/>
                <a:gd name="connsiteX25" fmla="*/ 870 w 553392"/>
                <a:gd name="connsiteY25" fmla="*/ 120123 h 522862"/>
                <a:gd name="connsiteX26" fmla="*/ 89770 w 553392"/>
                <a:gd name="connsiteY26" fmla="*/ 228073 h 522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53392" h="522862">
                  <a:moveTo>
                    <a:pt x="89770" y="228073"/>
                  </a:moveTo>
                  <a:cubicBezTo>
                    <a:pt x="132103" y="232306"/>
                    <a:pt x="242170" y="140231"/>
                    <a:pt x="254870" y="145523"/>
                  </a:cubicBezTo>
                  <a:cubicBezTo>
                    <a:pt x="267570" y="150815"/>
                    <a:pt x="160678" y="235481"/>
                    <a:pt x="165970" y="259823"/>
                  </a:cubicBezTo>
                  <a:cubicBezTo>
                    <a:pt x="171262" y="284165"/>
                    <a:pt x="264924" y="268819"/>
                    <a:pt x="286620" y="291573"/>
                  </a:cubicBezTo>
                  <a:cubicBezTo>
                    <a:pt x="308316" y="314327"/>
                    <a:pt x="268099" y="380473"/>
                    <a:pt x="296145" y="396348"/>
                  </a:cubicBezTo>
                  <a:cubicBezTo>
                    <a:pt x="324191" y="412223"/>
                    <a:pt x="439020" y="374652"/>
                    <a:pt x="454895" y="386823"/>
                  </a:cubicBezTo>
                  <a:cubicBezTo>
                    <a:pt x="470770" y="398994"/>
                    <a:pt x="414678" y="463552"/>
                    <a:pt x="391395" y="469373"/>
                  </a:cubicBezTo>
                  <a:cubicBezTo>
                    <a:pt x="368112" y="475194"/>
                    <a:pt x="333187" y="413281"/>
                    <a:pt x="315195" y="421748"/>
                  </a:cubicBezTo>
                  <a:cubicBezTo>
                    <a:pt x="297203" y="430215"/>
                    <a:pt x="269158" y="508002"/>
                    <a:pt x="283445" y="520173"/>
                  </a:cubicBezTo>
                  <a:cubicBezTo>
                    <a:pt x="297732" y="532344"/>
                    <a:pt x="367583" y="499535"/>
                    <a:pt x="400920" y="494773"/>
                  </a:cubicBezTo>
                  <a:cubicBezTo>
                    <a:pt x="434257" y="490011"/>
                    <a:pt x="471299" y="512765"/>
                    <a:pt x="483470" y="491598"/>
                  </a:cubicBezTo>
                  <a:cubicBezTo>
                    <a:pt x="495641" y="470431"/>
                    <a:pt x="462303" y="399523"/>
                    <a:pt x="473945" y="367773"/>
                  </a:cubicBezTo>
                  <a:cubicBezTo>
                    <a:pt x="485587" y="336023"/>
                    <a:pt x="551203" y="323852"/>
                    <a:pt x="553320" y="301098"/>
                  </a:cubicBezTo>
                  <a:cubicBezTo>
                    <a:pt x="555437" y="278344"/>
                    <a:pt x="510458" y="228073"/>
                    <a:pt x="486645" y="231248"/>
                  </a:cubicBezTo>
                  <a:cubicBezTo>
                    <a:pt x="462833" y="234423"/>
                    <a:pt x="428436" y="319090"/>
                    <a:pt x="410445" y="320148"/>
                  </a:cubicBezTo>
                  <a:cubicBezTo>
                    <a:pt x="392454" y="321206"/>
                    <a:pt x="401449" y="252415"/>
                    <a:pt x="378695" y="237598"/>
                  </a:cubicBezTo>
                  <a:cubicBezTo>
                    <a:pt x="355941" y="222781"/>
                    <a:pt x="273391" y="243419"/>
                    <a:pt x="273920" y="231248"/>
                  </a:cubicBezTo>
                  <a:cubicBezTo>
                    <a:pt x="274449" y="219077"/>
                    <a:pt x="372345" y="189444"/>
                    <a:pt x="381870" y="164573"/>
                  </a:cubicBezTo>
                  <a:cubicBezTo>
                    <a:pt x="391395" y="139702"/>
                    <a:pt x="348532" y="88373"/>
                    <a:pt x="331070" y="82023"/>
                  </a:cubicBezTo>
                  <a:cubicBezTo>
                    <a:pt x="313608" y="75673"/>
                    <a:pt x="300378" y="119594"/>
                    <a:pt x="277095" y="126473"/>
                  </a:cubicBezTo>
                  <a:cubicBezTo>
                    <a:pt x="253812" y="133352"/>
                    <a:pt x="192957" y="135998"/>
                    <a:pt x="191370" y="123298"/>
                  </a:cubicBezTo>
                  <a:cubicBezTo>
                    <a:pt x="189783" y="110598"/>
                    <a:pt x="269157" y="64560"/>
                    <a:pt x="267570" y="50273"/>
                  </a:cubicBezTo>
                  <a:cubicBezTo>
                    <a:pt x="265983" y="35986"/>
                    <a:pt x="207245" y="45510"/>
                    <a:pt x="181845" y="37573"/>
                  </a:cubicBezTo>
                  <a:cubicBezTo>
                    <a:pt x="156445" y="29636"/>
                    <a:pt x="123637" y="-10581"/>
                    <a:pt x="115170" y="2648"/>
                  </a:cubicBezTo>
                  <a:cubicBezTo>
                    <a:pt x="106703" y="15877"/>
                    <a:pt x="150095" y="97369"/>
                    <a:pt x="131045" y="116948"/>
                  </a:cubicBezTo>
                  <a:cubicBezTo>
                    <a:pt x="111995" y="136527"/>
                    <a:pt x="9337" y="102661"/>
                    <a:pt x="870" y="120123"/>
                  </a:cubicBezTo>
                  <a:cubicBezTo>
                    <a:pt x="-7597" y="137585"/>
                    <a:pt x="47437" y="223840"/>
                    <a:pt x="89770" y="228073"/>
                  </a:cubicBezTo>
                  <a:close/>
                </a:path>
              </a:pathLst>
            </a:custGeom>
            <a:noFill/>
            <a:ln w="9525" cmpd="sng">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6" name="Text Box 23"/>
          <p:cNvSpPr txBox="1">
            <a:spLocks noChangeArrowheads="1"/>
          </p:cNvSpPr>
          <p:nvPr/>
        </p:nvSpPr>
        <p:spPr bwMode="auto">
          <a:xfrm flipH="1">
            <a:off x="6740282" y="4157893"/>
            <a:ext cx="1604300" cy="276999"/>
          </a:xfrm>
          <a:prstGeom prst="rect">
            <a:avLst/>
          </a:prstGeom>
          <a:noFill/>
          <a:ln w="9525">
            <a:noFill/>
            <a:miter lim="800000"/>
            <a:headEnd/>
            <a:tailEnd/>
          </a:ln>
        </p:spPr>
        <p:txBody>
          <a:bodyPr wrap="none">
            <a:spAutoFit/>
          </a:bodyPr>
          <a:lstStyle/>
          <a:p>
            <a:pPr algn="l"/>
            <a:r>
              <a:rPr lang="en-US" sz="1200" b="1" dirty="0" smtClean="0">
                <a:solidFill>
                  <a:srgbClr val="808080"/>
                </a:solidFill>
                <a:latin typeface="Helvetica"/>
                <a:cs typeface="Helvetica"/>
              </a:rPr>
              <a:t>rest of the universe</a:t>
            </a:r>
            <a:endParaRPr lang="en-US" sz="1200" b="1" dirty="0">
              <a:solidFill>
                <a:srgbClr val="808080"/>
              </a:solidFill>
              <a:latin typeface="Helvetica"/>
              <a:cs typeface="Helvetica"/>
            </a:endParaRPr>
          </a:p>
        </p:txBody>
      </p:sp>
      <p:grpSp>
        <p:nvGrpSpPr>
          <p:cNvPr id="36" name="Group 35"/>
          <p:cNvGrpSpPr/>
          <p:nvPr/>
        </p:nvGrpSpPr>
        <p:grpSpPr>
          <a:xfrm rot="3627924" flipH="1">
            <a:off x="7481173" y="2919251"/>
            <a:ext cx="498764" cy="608766"/>
            <a:chOff x="596030" y="3705752"/>
            <a:chExt cx="553392" cy="523915"/>
          </a:xfrm>
          <a:effectLst>
            <a:outerShdw blurRad="50800" dist="50800" algn="tl" rotWithShape="0">
              <a:srgbClr val="000000">
                <a:alpha val="43137"/>
              </a:srgbClr>
            </a:outerShdw>
          </a:effectLst>
        </p:grpSpPr>
        <p:sp>
          <p:nvSpPr>
            <p:cNvPr id="37" name="Freeform 36"/>
            <p:cNvSpPr/>
            <p:nvPr/>
          </p:nvSpPr>
          <p:spPr>
            <a:xfrm>
              <a:off x="650626" y="3711394"/>
              <a:ext cx="453482" cy="518273"/>
            </a:xfrm>
            <a:custGeom>
              <a:avLst/>
              <a:gdLst>
                <a:gd name="connsiteX0" fmla="*/ 73274 w 453482"/>
                <a:gd name="connsiteY0" fmla="*/ 63681 h 518273"/>
                <a:gd name="connsiteX1" fmla="*/ 3424 w 453482"/>
                <a:gd name="connsiteY1" fmla="*/ 165281 h 518273"/>
                <a:gd name="connsiteX2" fmla="*/ 184399 w 453482"/>
                <a:gd name="connsiteY2" fmla="*/ 193856 h 518273"/>
                <a:gd name="connsiteX3" fmla="*/ 117724 w 453482"/>
                <a:gd name="connsiteY3" fmla="*/ 349431 h 518273"/>
                <a:gd name="connsiteX4" fmla="*/ 320924 w 453482"/>
                <a:gd name="connsiteY4" fmla="*/ 327206 h 518273"/>
                <a:gd name="connsiteX5" fmla="*/ 320924 w 453482"/>
                <a:gd name="connsiteY5" fmla="*/ 441506 h 518273"/>
                <a:gd name="connsiteX6" fmla="*/ 197099 w 453482"/>
                <a:gd name="connsiteY6" fmla="*/ 454206 h 518273"/>
                <a:gd name="connsiteX7" fmla="*/ 327274 w 453482"/>
                <a:gd name="connsiteY7" fmla="*/ 517706 h 518273"/>
                <a:gd name="connsiteX8" fmla="*/ 438399 w 453482"/>
                <a:gd name="connsiteY8" fmla="*/ 412931 h 518273"/>
                <a:gd name="connsiteX9" fmla="*/ 432049 w 453482"/>
                <a:gd name="connsiteY9" fmla="*/ 260531 h 518273"/>
                <a:gd name="connsiteX10" fmla="*/ 251074 w 453482"/>
                <a:gd name="connsiteY10" fmla="*/ 263706 h 518273"/>
                <a:gd name="connsiteX11" fmla="*/ 311399 w 453482"/>
                <a:gd name="connsiteY11" fmla="*/ 124006 h 518273"/>
                <a:gd name="connsiteX12" fmla="*/ 162174 w 453482"/>
                <a:gd name="connsiteY12" fmla="*/ 92256 h 518273"/>
                <a:gd name="connsiteX13" fmla="*/ 165349 w 453482"/>
                <a:gd name="connsiteY13" fmla="*/ 181 h 518273"/>
                <a:gd name="connsiteX14" fmla="*/ 73274 w 453482"/>
                <a:gd name="connsiteY14" fmla="*/ 63681 h 518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3482" h="518273">
                  <a:moveTo>
                    <a:pt x="73274" y="63681"/>
                  </a:moveTo>
                  <a:cubicBezTo>
                    <a:pt x="46286" y="91198"/>
                    <a:pt x="-15097" y="143585"/>
                    <a:pt x="3424" y="165281"/>
                  </a:cubicBezTo>
                  <a:cubicBezTo>
                    <a:pt x="21945" y="186977"/>
                    <a:pt x="165349" y="163164"/>
                    <a:pt x="184399" y="193856"/>
                  </a:cubicBezTo>
                  <a:cubicBezTo>
                    <a:pt x="203449" y="224548"/>
                    <a:pt x="94970" y="327206"/>
                    <a:pt x="117724" y="349431"/>
                  </a:cubicBezTo>
                  <a:cubicBezTo>
                    <a:pt x="140478" y="371656"/>
                    <a:pt x="287057" y="311860"/>
                    <a:pt x="320924" y="327206"/>
                  </a:cubicBezTo>
                  <a:cubicBezTo>
                    <a:pt x="354791" y="342552"/>
                    <a:pt x="341562" y="420339"/>
                    <a:pt x="320924" y="441506"/>
                  </a:cubicBezTo>
                  <a:cubicBezTo>
                    <a:pt x="300287" y="462673"/>
                    <a:pt x="196041" y="441506"/>
                    <a:pt x="197099" y="454206"/>
                  </a:cubicBezTo>
                  <a:cubicBezTo>
                    <a:pt x="198157" y="466906"/>
                    <a:pt x="287057" y="524585"/>
                    <a:pt x="327274" y="517706"/>
                  </a:cubicBezTo>
                  <a:cubicBezTo>
                    <a:pt x="367491" y="510827"/>
                    <a:pt x="420937" y="455793"/>
                    <a:pt x="438399" y="412931"/>
                  </a:cubicBezTo>
                  <a:cubicBezTo>
                    <a:pt x="455861" y="370069"/>
                    <a:pt x="463270" y="285402"/>
                    <a:pt x="432049" y="260531"/>
                  </a:cubicBezTo>
                  <a:cubicBezTo>
                    <a:pt x="400828" y="235660"/>
                    <a:pt x="271182" y="286460"/>
                    <a:pt x="251074" y="263706"/>
                  </a:cubicBezTo>
                  <a:cubicBezTo>
                    <a:pt x="230966" y="240952"/>
                    <a:pt x="326216" y="152581"/>
                    <a:pt x="311399" y="124006"/>
                  </a:cubicBezTo>
                  <a:cubicBezTo>
                    <a:pt x="296582" y="95431"/>
                    <a:pt x="186516" y="112893"/>
                    <a:pt x="162174" y="92256"/>
                  </a:cubicBezTo>
                  <a:cubicBezTo>
                    <a:pt x="137832" y="71619"/>
                    <a:pt x="183341" y="3356"/>
                    <a:pt x="165349" y="181"/>
                  </a:cubicBezTo>
                  <a:cubicBezTo>
                    <a:pt x="147357" y="-2994"/>
                    <a:pt x="100262" y="36164"/>
                    <a:pt x="73274" y="63681"/>
                  </a:cubicBezTo>
                  <a:close/>
                </a:path>
              </a:pathLst>
            </a:custGeom>
            <a:noFill/>
            <a:ln w="9525" cmpd="sng">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Freeform 37"/>
            <p:cNvSpPr/>
            <p:nvPr/>
          </p:nvSpPr>
          <p:spPr>
            <a:xfrm>
              <a:off x="596030" y="3705752"/>
              <a:ext cx="553392" cy="522862"/>
            </a:xfrm>
            <a:custGeom>
              <a:avLst/>
              <a:gdLst>
                <a:gd name="connsiteX0" fmla="*/ 89770 w 553392"/>
                <a:gd name="connsiteY0" fmla="*/ 228073 h 522862"/>
                <a:gd name="connsiteX1" fmla="*/ 254870 w 553392"/>
                <a:gd name="connsiteY1" fmla="*/ 145523 h 522862"/>
                <a:gd name="connsiteX2" fmla="*/ 165970 w 553392"/>
                <a:gd name="connsiteY2" fmla="*/ 259823 h 522862"/>
                <a:gd name="connsiteX3" fmla="*/ 286620 w 553392"/>
                <a:gd name="connsiteY3" fmla="*/ 291573 h 522862"/>
                <a:gd name="connsiteX4" fmla="*/ 296145 w 553392"/>
                <a:gd name="connsiteY4" fmla="*/ 396348 h 522862"/>
                <a:gd name="connsiteX5" fmla="*/ 454895 w 553392"/>
                <a:gd name="connsiteY5" fmla="*/ 386823 h 522862"/>
                <a:gd name="connsiteX6" fmla="*/ 391395 w 553392"/>
                <a:gd name="connsiteY6" fmla="*/ 469373 h 522862"/>
                <a:gd name="connsiteX7" fmla="*/ 315195 w 553392"/>
                <a:gd name="connsiteY7" fmla="*/ 421748 h 522862"/>
                <a:gd name="connsiteX8" fmla="*/ 283445 w 553392"/>
                <a:gd name="connsiteY8" fmla="*/ 520173 h 522862"/>
                <a:gd name="connsiteX9" fmla="*/ 400920 w 553392"/>
                <a:gd name="connsiteY9" fmla="*/ 494773 h 522862"/>
                <a:gd name="connsiteX10" fmla="*/ 483470 w 553392"/>
                <a:gd name="connsiteY10" fmla="*/ 491598 h 522862"/>
                <a:gd name="connsiteX11" fmla="*/ 473945 w 553392"/>
                <a:gd name="connsiteY11" fmla="*/ 367773 h 522862"/>
                <a:gd name="connsiteX12" fmla="*/ 553320 w 553392"/>
                <a:gd name="connsiteY12" fmla="*/ 301098 h 522862"/>
                <a:gd name="connsiteX13" fmla="*/ 486645 w 553392"/>
                <a:gd name="connsiteY13" fmla="*/ 231248 h 522862"/>
                <a:gd name="connsiteX14" fmla="*/ 410445 w 553392"/>
                <a:gd name="connsiteY14" fmla="*/ 320148 h 522862"/>
                <a:gd name="connsiteX15" fmla="*/ 378695 w 553392"/>
                <a:gd name="connsiteY15" fmla="*/ 237598 h 522862"/>
                <a:gd name="connsiteX16" fmla="*/ 273920 w 553392"/>
                <a:gd name="connsiteY16" fmla="*/ 231248 h 522862"/>
                <a:gd name="connsiteX17" fmla="*/ 381870 w 553392"/>
                <a:gd name="connsiteY17" fmla="*/ 164573 h 522862"/>
                <a:gd name="connsiteX18" fmla="*/ 331070 w 553392"/>
                <a:gd name="connsiteY18" fmla="*/ 82023 h 522862"/>
                <a:gd name="connsiteX19" fmla="*/ 277095 w 553392"/>
                <a:gd name="connsiteY19" fmla="*/ 126473 h 522862"/>
                <a:gd name="connsiteX20" fmla="*/ 191370 w 553392"/>
                <a:gd name="connsiteY20" fmla="*/ 123298 h 522862"/>
                <a:gd name="connsiteX21" fmla="*/ 267570 w 553392"/>
                <a:gd name="connsiteY21" fmla="*/ 50273 h 522862"/>
                <a:gd name="connsiteX22" fmla="*/ 181845 w 553392"/>
                <a:gd name="connsiteY22" fmla="*/ 37573 h 522862"/>
                <a:gd name="connsiteX23" fmla="*/ 115170 w 553392"/>
                <a:gd name="connsiteY23" fmla="*/ 2648 h 522862"/>
                <a:gd name="connsiteX24" fmla="*/ 131045 w 553392"/>
                <a:gd name="connsiteY24" fmla="*/ 116948 h 522862"/>
                <a:gd name="connsiteX25" fmla="*/ 870 w 553392"/>
                <a:gd name="connsiteY25" fmla="*/ 120123 h 522862"/>
                <a:gd name="connsiteX26" fmla="*/ 89770 w 553392"/>
                <a:gd name="connsiteY26" fmla="*/ 228073 h 522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53392" h="522862">
                  <a:moveTo>
                    <a:pt x="89770" y="228073"/>
                  </a:moveTo>
                  <a:cubicBezTo>
                    <a:pt x="132103" y="232306"/>
                    <a:pt x="242170" y="140231"/>
                    <a:pt x="254870" y="145523"/>
                  </a:cubicBezTo>
                  <a:cubicBezTo>
                    <a:pt x="267570" y="150815"/>
                    <a:pt x="160678" y="235481"/>
                    <a:pt x="165970" y="259823"/>
                  </a:cubicBezTo>
                  <a:cubicBezTo>
                    <a:pt x="171262" y="284165"/>
                    <a:pt x="264924" y="268819"/>
                    <a:pt x="286620" y="291573"/>
                  </a:cubicBezTo>
                  <a:cubicBezTo>
                    <a:pt x="308316" y="314327"/>
                    <a:pt x="268099" y="380473"/>
                    <a:pt x="296145" y="396348"/>
                  </a:cubicBezTo>
                  <a:cubicBezTo>
                    <a:pt x="324191" y="412223"/>
                    <a:pt x="439020" y="374652"/>
                    <a:pt x="454895" y="386823"/>
                  </a:cubicBezTo>
                  <a:cubicBezTo>
                    <a:pt x="470770" y="398994"/>
                    <a:pt x="414678" y="463552"/>
                    <a:pt x="391395" y="469373"/>
                  </a:cubicBezTo>
                  <a:cubicBezTo>
                    <a:pt x="368112" y="475194"/>
                    <a:pt x="333187" y="413281"/>
                    <a:pt x="315195" y="421748"/>
                  </a:cubicBezTo>
                  <a:cubicBezTo>
                    <a:pt x="297203" y="430215"/>
                    <a:pt x="269158" y="508002"/>
                    <a:pt x="283445" y="520173"/>
                  </a:cubicBezTo>
                  <a:cubicBezTo>
                    <a:pt x="297732" y="532344"/>
                    <a:pt x="367583" y="499535"/>
                    <a:pt x="400920" y="494773"/>
                  </a:cubicBezTo>
                  <a:cubicBezTo>
                    <a:pt x="434257" y="490011"/>
                    <a:pt x="471299" y="512765"/>
                    <a:pt x="483470" y="491598"/>
                  </a:cubicBezTo>
                  <a:cubicBezTo>
                    <a:pt x="495641" y="470431"/>
                    <a:pt x="462303" y="399523"/>
                    <a:pt x="473945" y="367773"/>
                  </a:cubicBezTo>
                  <a:cubicBezTo>
                    <a:pt x="485587" y="336023"/>
                    <a:pt x="551203" y="323852"/>
                    <a:pt x="553320" y="301098"/>
                  </a:cubicBezTo>
                  <a:cubicBezTo>
                    <a:pt x="555437" y="278344"/>
                    <a:pt x="510458" y="228073"/>
                    <a:pt x="486645" y="231248"/>
                  </a:cubicBezTo>
                  <a:cubicBezTo>
                    <a:pt x="462833" y="234423"/>
                    <a:pt x="428436" y="319090"/>
                    <a:pt x="410445" y="320148"/>
                  </a:cubicBezTo>
                  <a:cubicBezTo>
                    <a:pt x="392454" y="321206"/>
                    <a:pt x="401449" y="252415"/>
                    <a:pt x="378695" y="237598"/>
                  </a:cubicBezTo>
                  <a:cubicBezTo>
                    <a:pt x="355941" y="222781"/>
                    <a:pt x="273391" y="243419"/>
                    <a:pt x="273920" y="231248"/>
                  </a:cubicBezTo>
                  <a:cubicBezTo>
                    <a:pt x="274449" y="219077"/>
                    <a:pt x="372345" y="189444"/>
                    <a:pt x="381870" y="164573"/>
                  </a:cubicBezTo>
                  <a:cubicBezTo>
                    <a:pt x="391395" y="139702"/>
                    <a:pt x="348532" y="88373"/>
                    <a:pt x="331070" y="82023"/>
                  </a:cubicBezTo>
                  <a:cubicBezTo>
                    <a:pt x="313608" y="75673"/>
                    <a:pt x="300378" y="119594"/>
                    <a:pt x="277095" y="126473"/>
                  </a:cubicBezTo>
                  <a:cubicBezTo>
                    <a:pt x="253812" y="133352"/>
                    <a:pt x="192957" y="135998"/>
                    <a:pt x="191370" y="123298"/>
                  </a:cubicBezTo>
                  <a:cubicBezTo>
                    <a:pt x="189783" y="110598"/>
                    <a:pt x="269157" y="64560"/>
                    <a:pt x="267570" y="50273"/>
                  </a:cubicBezTo>
                  <a:cubicBezTo>
                    <a:pt x="265983" y="35986"/>
                    <a:pt x="207245" y="45510"/>
                    <a:pt x="181845" y="37573"/>
                  </a:cubicBezTo>
                  <a:cubicBezTo>
                    <a:pt x="156445" y="29636"/>
                    <a:pt x="123637" y="-10581"/>
                    <a:pt x="115170" y="2648"/>
                  </a:cubicBezTo>
                  <a:cubicBezTo>
                    <a:pt x="106703" y="15877"/>
                    <a:pt x="150095" y="97369"/>
                    <a:pt x="131045" y="116948"/>
                  </a:cubicBezTo>
                  <a:cubicBezTo>
                    <a:pt x="111995" y="136527"/>
                    <a:pt x="9337" y="102661"/>
                    <a:pt x="870" y="120123"/>
                  </a:cubicBezTo>
                  <a:cubicBezTo>
                    <a:pt x="-7597" y="137585"/>
                    <a:pt x="47437" y="223840"/>
                    <a:pt x="89770" y="228073"/>
                  </a:cubicBezTo>
                  <a:close/>
                </a:path>
              </a:pathLst>
            </a:custGeom>
            <a:noFill/>
            <a:ln w="9525" cmpd="sng">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40" name="TextBox 39"/>
          <p:cNvSpPr txBox="1"/>
          <p:nvPr/>
        </p:nvSpPr>
        <p:spPr>
          <a:xfrm>
            <a:off x="5100136" y="1385751"/>
            <a:ext cx="1601495" cy="307777"/>
          </a:xfrm>
          <a:prstGeom prst="rect">
            <a:avLst/>
          </a:prstGeom>
          <a:noFill/>
        </p:spPr>
        <p:txBody>
          <a:bodyPr wrap="none" rtlCol="0">
            <a:spAutoFit/>
          </a:bodyPr>
          <a:lstStyle/>
          <a:p>
            <a:pPr algn="r"/>
            <a:r>
              <a:rPr lang="en-US" sz="1400" dirty="0" smtClean="0"/>
              <a:t>Outer Membrane</a:t>
            </a:r>
            <a:endParaRPr lang="en-US" sz="1400" dirty="0"/>
          </a:p>
        </p:txBody>
      </p:sp>
      <p:sp>
        <p:nvSpPr>
          <p:cNvPr id="41" name="TextBox 40"/>
          <p:cNvSpPr txBox="1"/>
          <p:nvPr/>
        </p:nvSpPr>
        <p:spPr>
          <a:xfrm>
            <a:off x="5010280" y="2423345"/>
            <a:ext cx="1691351" cy="307777"/>
          </a:xfrm>
          <a:prstGeom prst="rect">
            <a:avLst/>
          </a:prstGeom>
          <a:noFill/>
        </p:spPr>
        <p:txBody>
          <a:bodyPr wrap="none" rtlCol="0">
            <a:spAutoFit/>
          </a:bodyPr>
          <a:lstStyle/>
          <a:p>
            <a:pPr algn="r"/>
            <a:r>
              <a:rPr lang="en-US" sz="1400" dirty="0" smtClean="0"/>
              <a:t>Plasma Membrane</a:t>
            </a:r>
          </a:p>
        </p:txBody>
      </p:sp>
      <p:sp>
        <p:nvSpPr>
          <p:cNvPr id="42" name="TextBox 41"/>
          <p:cNvSpPr txBox="1"/>
          <p:nvPr/>
        </p:nvSpPr>
        <p:spPr>
          <a:xfrm>
            <a:off x="5718782" y="1858828"/>
            <a:ext cx="982849" cy="307777"/>
          </a:xfrm>
          <a:prstGeom prst="rect">
            <a:avLst/>
          </a:prstGeom>
          <a:noFill/>
        </p:spPr>
        <p:txBody>
          <a:bodyPr wrap="none" rtlCol="0">
            <a:spAutoFit/>
          </a:bodyPr>
          <a:lstStyle/>
          <a:p>
            <a:pPr algn="r"/>
            <a:r>
              <a:rPr lang="en-US" sz="1400" dirty="0" smtClean="0"/>
              <a:t>Periplasm</a:t>
            </a:r>
            <a:endParaRPr lang="en-US" sz="1400" dirty="0"/>
          </a:p>
        </p:txBody>
      </p:sp>
      <p:sp>
        <p:nvSpPr>
          <p:cNvPr id="43" name="TextBox 42"/>
          <p:cNvSpPr txBox="1"/>
          <p:nvPr/>
        </p:nvSpPr>
        <p:spPr>
          <a:xfrm>
            <a:off x="5000462" y="3359088"/>
            <a:ext cx="1701169" cy="307777"/>
          </a:xfrm>
          <a:prstGeom prst="rect">
            <a:avLst/>
          </a:prstGeom>
          <a:noFill/>
        </p:spPr>
        <p:txBody>
          <a:bodyPr wrap="none" rtlCol="0">
            <a:spAutoFit/>
          </a:bodyPr>
          <a:lstStyle/>
          <a:p>
            <a:pPr algn="r"/>
            <a:r>
              <a:rPr lang="en-US" sz="1400" dirty="0" smtClean="0"/>
              <a:t>Cytoplasm/cytosol</a:t>
            </a:r>
            <a:endParaRPr lang="en-US" sz="1400" dirty="0"/>
          </a:p>
        </p:txBody>
      </p:sp>
      <p:sp>
        <p:nvSpPr>
          <p:cNvPr id="44" name="TextBox 43"/>
          <p:cNvSpPr txBox="1"/>
          <p:nvPr/>
        </p:nvSpPr>
        <p:spPr>
          <a:xfrm>
            <a:off x="5439396" y="3923606"/>
            <a:ext cx="1262235" cy="307777"/>
          </a:xfrm>
          <a:prstGeom prst="rect">
            <a:avLst/>
          </a:prstGeom>
          <a:noFill/>
        </p:spPr>
        <p:txBody>
          <a:bodyPr wrap="none" rtlCol="0">
            <a:spAutoFit/>
          </a:bodyPr>
          <a:lstStyle/>
          <a:p>
            <a:pPr algn="r"/>
            <a:r>
              <a:rPr lang="en-US" sz="1400" dirty="0" smtClean="0"/>
              <a:t>Chromosome</a:t>
            </a:r>
            <a:endParaRPr lang="en-US" sz="1400" dirty="0"/>
          </a:p>
        </p:txBody>
      </p:sp>
      <p:sp>
        <p:nvSpPr>
          <p:cNvPr id="47" name="Line 8"/>
          <p:cNvSpPr>
            <a:spLocks noChangeShapeType="1"/>
          </p:cNvSpPr>
          <p:nvPr/>
        </p:nvSpPr>
        <p:spPr bwMode="auto">
          <a:xfrm flipH="1" flipV="1">
            <a:off x="1890043" y="2453821"/>
            <a:ext cx="549275" cy="127824"/>
          </a:xfrm>
          <a:prstGeom prst="line">
            <a:avLst/>
          </a:prstGeom>
          <a:noFill/>
          <a:ln w="9525">
            <a:solidFill>
              <a:schemeClr val="tx1"/>
            </a:solidFill>
            <a:round/>
            <a:headEnd type="none"/>
            <a:tailEnd type="arrow" w="sm" len="sm"/>
          </a:ln>
        </p:spPr>
        <p:txBody>
          <a:bodyPr/>
          <a:lstStyle/>
          <a:p>
            <a:pPr algn="l"/>
            <a:endParaRPr lang="en-US" dirty="0">
              <a:solidFill>
                <a:srgbClr val="000000"/>
              </a:solidFill>
              <a:latin typeface="Helvetica"/>
              <a:cs typeface="Helvetica"/>
            </a:endParaRPr>
          </a:p>
        </p:txBody>
      </p:sp>
      <p:sp>
        <p:nvSpPr>
          <p:cNvPr id="48" name="Line 8"/>
          <p:cNvSpPr>
            <a:spLocks noChangeShapeType="1"/>
          </p:cNvSpPr>
          <p:nvPr/>
        </p:nvSpPr>
        <p:spPr bwMode="auto">
          <a:xfrm flipH="1" flipV="1">
            <a:off x="1668944" y="2793367"/>
            <a:ext cx="770374" cy="65583"/>
          </a:xfrm>
          <a:prstGeom prst="line">
            <a:avLst/>
          </a:prstGeom>
          <a:noFill/>
          <a:ln w="9525">
            <a:solidFill>
              <a:srgbClr val="650DFF"/>
            </a:solidFill>
            <a:round/>
            <a:headEnd type="none"/>
            <a:tailEnd type="arrow" w="sm" len="sm"/>
          </a:ln>
        </p:spPr>
        <p:txBody>
          <a:bodyPr/>
          <a:lstStyle/>
          <a:p>
            <a:pPr algn="l"/>
            <a:endParaRPr lang="en-US" dirty="0">
              <a:solidFill>
                <a:srgbClr val="000000"/>
              </a:solidFill>
              <a:latin typeface="Helvetica"/>
              <a:cs typeface="Helvetica"/>
            </a:endParaRPr>
          </a:p>
        </p:txBody>
      </p:sp>
      <p:sp>
        <p:nvSpPr>
          <p:cNvPr id="49" name="Line 8"/>
          <p:cNvSpPr>
            <a:spLocks noChangeShapeType="1"/>
          </p:cNvSpPr>
          <p:nvPr/>
        </p:nvSpPr>
        <p:spPr bwMode="auto">
          <a:xfrm flipH="1" flipV="1">
            <a:off x="1719651" y="3074339"/>
            <a:ext cx="719667" cy="444624"/>
          </a:xfrm>
          <a:prstGeom prst="line">
            <a:avLst/>
          </a:prstGeom>
          <a:noFill/>
          <a:ln w="9525">
            <a:solidFill>
              <a:schemeClr val="tx1"/>
            </a:solidFill>
            <a:round/>
            <a:headEnd type="none"/>
            <a:tailEnd type="arrow" w="sm" len="sm"/>
          </a:ln>
        </p:spPr>
        <p:txBody>
          <a:bodyPr/>
          <a:lstStyle/>
          <a:p>
            <a:pPr algn="l"/>
            <a:endParaRPr lang="en-US" dirty="0">
              <a:solidFill>
                <a:srgbClr val="000000"/>
              </a:solidFill>
              <a:latin typeface="Helvetica"/>
              <a:cs typeface="Helvetica"/>
            </a:endParaRPr>
          </a:p>
        </p:txBody>
      </p:sp>
      <p:sp>
        <p:nvSpPr>
          <p:cNvPr id="7176" name="Line 7"/>
          <p:cNvSpPr>
            <a:spLocks noChangeShapeType="1"/>
          </p:cNvSpPr>
          <p:nvPr/>
        </p:nvSpPr>
        <p:spPr bwMode="auto">
          <a:xfrm flipV="1">
            <a:off x="1512891" y="1547952"/>
            <a:ext cx="926427" cy="133303"/>
          </a:xfrm>
          <a:prstGeom prst="line">
            <a:avLst/>
          </a:prstGeom>
          <a:noFill/>
          <a:ln w="9525">
            <a:solidFill>
              <a:schemeClr val="tx1"/>
            </a:solidFill>
            <a:round/>
            <a:headEnd type="arrow" w="sm" len="sm"/>
            <a:tailEnd type="none"/>
          </a:ln>
        </p:spPr>
        <p:txBody>
          <a:bodyPr/>
          <a:lstStyle/>
          <a:p>
            <a:pPr algn="l"/>
            <a:endParaRPr lang="en-US" dirty="0">
              <a:solidFill>
                <a:srgbClr val="000000"/>
              </a:solidFill>
              <a:latin typeface="Helvetica"/>
              <a:cs typeface="Helvetica"/>
            </a:endParaRPr>
          </a:p>
        </p:txBody>
      </p:sp>
      <p:sp>
        <p:nvSpPr>
          <p:cNvPr id="51" name="Line 7"/>
          <p:cNvSpPr>
            <a:spLocks noChangeShapeType="1"/>
          </p:cNvSpPr>
          <p:nvPr/>
        </p:nvSpPr>
        <p:spPr bwMode="auto">
          <a:xfrm flipH="1" flipV="1">
            <a:off x="6658195" y="1538150"/>
            <a:ext cx="926427" cy="133303"/>
          </a:xfrm>
          <a:prstGeom prst="line">
            <a:avLst/>
          </a:prstGeom>
          <a:noFill/>
          <a:ln w="9525">
            <a:solidFill>
              <a:schemeClr val="tx1"/>
            </a:solidFill>
            <a:round/>
            <a:headEnd type="arrow" w="sm" len="sm"/>
            <a:tailEnd type="none"/>
          </a:ln>
        </p:spPr>
        <p:txBody>
          <a:bodyPr/>
          <a:lstStyle/>
          <a:p>
            <a:pPr algn="l"/>
            <a:endParaRPr lang="en-US" dirty="0">
              <a:solidFill>
                <a:srgbClr val="000000"/>
              </a:solidFill>
              <a:latin typeface="Helvetica"/>
              <a:cs typeface="Helvetica"/>
            </a:endParaRPr>
          </a:p>
        </p:txBody>
      </p:sp>
      <p:sp>
        <p:nvSpPr>
          <p:cNvPr id="7177" name="Line 8"/>
          <p:cNvSpPr>
            <a:spLocks noChangeShapeType="1"/>
          </p:cNvSpPr>
          <p:nvPr/>
        </p:nvSpPr>
        <p:spPr bwMode="auto">
          <a:xfrm flipH="1" flipV="1">
            <a:off x="1703029" y="1960394"/>
            <a:ext cx="736289" cy="85757"/>
          </a:xfrm>
          <a:prstGeom prst="line">
            <a:avLst/>
          </a:prstGeom>
          <a:noFill/>
          <a:ln w="9525">
            <a:solidFill>
              <a:schemeClr val="tx1"/>
            </a:solidFill>
            <a:round/>
            <a:headEnd type="none"/>
            <a:tailEnd type="arrow" w="sm" len="sm"/>
          </a:ln>
        </p:spPr>
        <p:txBody>
          <a:bodyPr/>
          <a:lstStyle/>
          <a:p>
            <a:pPr algn="l"/>
            <a:endParaRPr lang="en-US" dirty="0">
              <a:solidFill>
                <a:srgbClr val="000000"/>
              </a:solidFill>
              <a:latin typeface="Helvetica"/>
              <a:cs typeface="Helvetica"/>
            </a:endParaRPr>
          </a:p>
        </p:txBody>
      </p:sp>
      <p:sp>
        <p:nvSpPr>
          <p:cNvPr id="52" name="Line 8"/>
          <p:cNvSpPr>
            <a:spLocks noChangeShapeType="1"/>
          </p:cNvSpPr>
          <p:nvPr/>
        </p:nvSpPr>
        <p:spPr bwMode="auto">
          <a:xfrm flipV="1">
            <a:off x="6658195" y="1952190"/>
            <a:ext cx="736289" cy="85757"/>
          </a:xfrm>
          <a:prstGeom prst="line">
            <a:avLst/>
          </a:prstGeom>
          <a:noFill/>
          <a:ln w="9525">
            <a:solidFill>
              <a:schemeClr val="tx1"/>
            </a:solidFill>
            <a:round/>
            <a:headEnd type="none"/>
            <a:tailEnd type="arrow" w="sm" len="sm"/>
          </a:ln>
        </p:spPr>
        <p:txBody>
          <a:bodyPr/>
          <a:lstStyle/>
          <a:p>
            <a:pPr algn="l"/>
            <a:endParaRPr lang="en-US" dirty="0">
              <a:solidFill>
                <a:srgbClr val="000000"/>
              </a:solidFill>
              <a:latin typeface="Helvetica"/>
              <a:cs typeface="Helvetica"/>
            </a:endParaRPr>
          </a:p>
        </p:txBody>
      </p:sp>
      <p:sp>
        <p:nvSpPr>
          <p:cNvPr id="53" name="Line 8"/>
          <p:cNvSpPr>
            <a:spLocks noChangeShapeType="1"/>
          </p:cNvSpPr>
          <p:nvPr/>
        </p:nvSpPr>
        <p:spPr bwMode="auto">
          <a:xfrm flipV="1">
            <a:off x="6658195" y="2447470"/>
            <a:ext cx="525607" cy="122157"/>
          </a:xfrm>
          <a:prstGeom prst="line">
            <a:avLst/>
          </a:prstGeom>
          <a:noFill/>
          <a:ln w="9525">
            <a:solidFill>
              <a:schemeClr val="tx1"/>
            </a:solidFill>
            <a:round/>
            <a:headEnd type="none"/>
            <a:tailEnd type="arrow" w="sm" len="sm"/>
          </a:ln>
        </p:spPr>
        <p:txBody>
          <a:bodyPr/>
          <a:lstStyle/>
          <a:p>
            <a:pPr algn="l"/>
            <a:endParaRPr lang="en-US" dirty="0">
              <a:solidFill>
                <a:srgbClr val="000000"/>
              </a:solidFill>
              <a:latin typeface="Helvetica"/>
              <a:cs typeface="Helvetica"/>
            </a:endParaRPr>
          </a:p>
        </p:txBody>
      </p:sp>
      <p:sp>
        <p:nvSpPr>
          <p:cNvPr id="55" name="Line 8"/>
          <p:cNvSpPr>
            <a:spLocks noChangeShapeType="1"/>
          </p:cNvSpPr>
          <p:nvPr/>
        </p:nvSpPr>
        <p:spPr bwMode="auto">
          <a:xfrm flipV="1">
            <a:off x="6658195" y="2689799"/>
            <a:ext cx="826173" cy="817147"/>
          </a:xfrm>
          <a:prstGeom prst="line">
            <a:avLst/>
          </a:prstGeom>
          <a:noFill/>
          <a:ln w="9525">
            <a:solidFill>
              <a:schemeClr val="tx1"/>
            </a:solidFill>
            <a:round/>
            <a:headEnd type="none"/>
            <a:tailEnd type="arrow" w="sm" len="sm"/>
          </a:ln>
        </p:spPr>
        <p:txBody>
          <a:bodyPr/>
          <a:lstStyle/>
          <a:p>
            <a:pPr algn="l"/>
            <a:endParaRPr lang="en-US" dirty="0">
              <a:solidFill>
                <a:srgbClr val="000000"/>
              </a:solidFill>
              <a:latin typeface="Helvetica"/>
              <a:cs typeface="Helvetica"/>
            </a:endParaRPr>
          </a:p>
        </p:txBody>
      </p:sp>
      <p:sp>
        <p:nvSpPr>
          <p:cNvPr id="50" name="Line 8"/>
          <p:cNvSpPr>
            <a:spLocks noChangeShapeType="1"/>
          </p:cNvSpPr>
          <p:nvPr/>
        </p:nvSpPr>
        <p:spPr bwMode="auto">
          <a:xfrm flipH="1" flipV="1">
            <a:off x="1533384" y="3525865"/>
            <a:ext cx="905934" cy="562446"/>
          </a:xfrm>
          <a:prstGeom prst="line">
            <a:avLst/>
          </a:prstGeom>
          <a:noFill/>
          <a:ln w="9525">
            <a:solidFill>
              <a:schemeClr val="tx1"/>
            </a:solidFill>
            <a:round/>
            <a:headEnd type="none"/>
            <a:tailEnd type="arrow" w="sm" len="sm"/>
          </a:ln>
        </p:spPr>
        <p:txBody>
          <a:bodyPr/>
          <a:lstStyle/>
          <a:p>
            <a:pPr algn="l"/>
            <a:endParaRPr lang="en-US" dirty="0">
              <a:solidFill>
                <a:srgbClr val="000000"/>
              </a:solidFill>
              <a:latin typeface="Helvetica"/>
              <a:cs typeface="Helvetica"/>
            </a:endParaRPr>
          </a:p>
        </p:txBody>
      </p:sp>
      <p:sp>
        <p:nvSpPr>
          <p:cNvPr id="56" name="Line 8"/>
          <p:cNvSpPr>
            <a:spLocks noChangeShapeType="1"/>
          </p:cNvSpPr>
          <p:nvPr/>
        </p:nvSpPr>
        <p:spPr bwMode="auto">
          <a:xfrm flipV="1">
            <a:off x="6658195" y="3363620"/>
            <a:ext cx="1003974" cy="713874"/>
          </a:xfrm>
          <a:prstGeom prst="line">
            <a:avLst/>
          </a:prstGeom>
          <a:noFill/>
          <a:ln w="9525">
            <a:solidFill>
              <a:schemeClr val="tx1"/>
            </a:solidFill>
            <a:round/>
            <a:headEnd type="none"/>
            <a:tailEnd type="arrow" w="sm" len="sm"/>
          </a:ln>
        </p:spPr>
        <p:txBody>
          <a:bodyPr/>
          <a:lstStyle/>
          <a:p>
            <a:pPr algn="l"/>
            <a:endParaRPr lang="en-US" dirty="0">
              <a:solidFill>
                <a:srgbClr val="000000"/>
              </a:solidFill>
              <a:latin typeface="Helvetica"/>
              <a:cs typeface="Helvetica"/>
            </a:endParaRPr>
          </a:p>
        </p:txBody>
      </p:sp>
      <p:sp>
        <p:nvSpPr>
          <p:cNvPr id="15" name="TextBox 14"/>
          <p:cNvSpPr txBox="1"/>
          <p:nvPr/>
        </p:nvSpPr>
        <p:spPr>
          <a:xfrm>
            <a:off x="919585" y="1121591"/>
            <a:ext cx="1326004" cy="307777"/>
          </a:xfrm>
          <a:prstGeom prst="rect">
            <a:avLst/>
          </a:prstGeom>
          <a:noFill/>
        </p:spPr>
        <p:txBody>
          <a:bodyPr wrap="none" rtlCol="0">
            <a:spAutoFit/>
          </a:bodyPr>
          <a:lstStyle/>
          <a:p>
            <a:pPr algn="l"/>
            <a:r>
              <a:rPr lang="en-US" sz="1400" b="1" dirty="0" smtClean="0"/>
              <a:t>mitochondria</a:t>
            </a:r>
            <a:endParaRPr lang="en-US" sz="1400" b="1" dirty="0"/>
          </a:p>
        </p:txBody>
      </p:sp>
      <p:sp>
        <p:nvSpPr>
          <p:cNvPr id="64" name="TextBox 63"/>
          <p:cNvSpPr txBox="1"/>
          <p:nvPr/>
        </p:nvSpPr>
        <p:spPr>
          <a:xfrm>
            <a:off x="6752886" y="1121591"/>
            <a:ext cx="1601232" cy="307777"/>
          </a:xfrm>
          <a:prstGeom prst="rect">
            <a:avLst/>
          </a:prstGeom>
          <a:noFill/>
        </p:spPr>
        <p:txBody>
          <a:bodyPr wrap="none" rtlCol="0">
            <a:spAutoFit/>
          </a:bodyPr>
          <a:lstStyle/>
          <a:p>
            <a:pPr algn="l"/>
            <a:r>
              <a:rPr lang="en-US" sz="1400" b="1" dirty="0" smtClean="0"/>
              <a:t>proteobacterium</a:t>
            </a:r>
            <a:endParaRPr lang="en-US" sz="1400" b="1" dirty="0"/>
          </a:p>
        </p:txBody>
      </p:sp>
      <p:sp>
        <p:nvSpPr>
          <p:cNvPr id="7" name="TextBox 6"/>
          <p:cNvSpPr txBox="1"/>
          <p:nvPr/>
        </p:nvSpPr>
        <p:spPr>
          <a:xfrm>
            <a:off x="432936" y="5392557"/>
            <a:ext cx="8030049" cy="830997"/>
          </a:xfrm>
          <a:prstGeom prst="rect">
            <a:avLst/>
          </a:prstGeom>
          <a:noFill/>
        </p:spPr>
        <p:txBody>
          <a:bodyPr wrap="square" rtlCol="0">
            <a:spAutoFit/>
          </a:bodyPr>
          <a:lstStyle/>
          <a:p>
            <a:pPr marL="180975" indent="-180975" algn="l"/>
            <a:r>
              <a:rPr lang="en-US" sz="1600" dirty="0" smtClean="0"/>
              <a:t>Many bacteria are intracellular parasites of eukaryotes. After being endocytosed, their either block digestion and live the food vacuole (</a:t>
            </a:r>
            <a:r>
              <a:rPr lang="en-US" sz="1600" i="1" dirty="0" smtClean="0"/>
              <a:t>Yersinia</a:t>
            </a:r>
            <a:r>
              <a:rPr lang="en-US" sz="1600" dirty="0" smtClean="0"/>
              <a:t>, </a:t>
            </a:r>
            <a:r>
              <a:rPr lang="en-US" sz="1600" i="1" dirty="0" smtClean="0"/>
              <a:t>Salmonella</a:t>
            </a:r>
            <a:r>
              <a:rPr lang="en-US" sz="1600" dirty="0" smtClean="0"/>
              <a:t>, </a:t>
            </a:r>
            <a:r>
              <a:rPr lang="en-US" sz="1600" i="1" dirty="0" smtClean="0"/>
              <a:t>Legionella</a:t>
            </a:r>
            <a:r>
              <a:rPr lang="en-US" sz="1600" dirty="0" smtClean="0"/>
              <a:t>, </a:t>
            </a:r>
            <a:r>
              <a:rPr lang="en-US" sz="1600" i="1" dirty="0" smtClean="0"/>
              <a:t>Chlamydia</a:t>
            </a:r>
            <a:r>
              <a:rPr lang="en-US" sz="1600" dirty="0" smtClean="0"/>
              <a:t>, etc.) or escape into the cytosol (</a:t>
            </a:r>
            <a:r>
              <a:rPr lang="en-US" sz="1600" i="1" dirty="0" smtClean="0"/>
              <a:t>Listeria</a:t>
            </a:r>
            <a:r>
              <a:rPr lang="en-US" sz="1600" dirty="0" smtClean="0"/>
              <a:t>, </a:t>
            </a:r>
            <a:r>
              <a:rPr lang="en-US" sz="1600" i="1" dirty="0" smtClean="0"/>
              <a:t>Rickettsia</a:t>
            </a:r>
            <a:r>
              <a:rPr lang="en-US" sz="1600" dirty="0" smtClean="0"/>
              <a:t>, </a:t>
            </a:r>
            <a:r>
              <a:rPr lang="en-US" sz="1600" i="1" dirty="0" smtClean="0"/>
              <a:t>Shigella</a:t>
            </a:r>
            <a:r>
              <a:rPr lang="en-US" sz="1600" dirty="0" smtClean="0"/>
              <a:t>, etc.)</a:t>
            </a:r>
            <a:endParaRPr lang="en-US" sz="1600" dirty="0"/>
          </a:p>
        </p:txBody>
      </p:sp>
      <p:sp>
        <p:nvSpPr>
          <p:cNvPr id="46" name="TextBox 45"/>
          <p:cNvSpPr txBox="1"/>
          <p:nvPr/>
        </p:nvSpPr>
        <p:spPr>
          <a:xfrm>
            <a:off x="5809038" y="2899595"/>
            <a:ext cx="886243" cy="307777"/>
          </a:xfrm>
          <a:prstGeom prst="rect">
            <a:avLst/>
          </a:prstGeom>
          <a:noFill/>
        </p:spPr>
        <p:txBody>
          <a:bodyPr wrap="none" rtlCol="0">
            <a:spAutoFit/>
          </a:bodyPr>
          <a:lstStyle/>
          <a:p>
            <a:pPr algn="r"/>
            <a:r>
              <a:rPr lang="en-US" sz="1400" dirty="0" smtClean="0">
                <a:solidFill>
                  <a:srgbClr val="810BCD"/>
                </a:solidFill>
              </a:rPr>
              <a:t>Cell Wall</a:t>
            </a:r>
          </a:p>
        </p:txBody>
      </p:sp>
      <p:sp>
        <p:nvSpPr>
          <p:cNvPr id="54" name="Line 8"/>
          <p:cNvSpPr>
            <a:spLocks noChangeShapeType="1"/>
          </p:cNvSpPr>
          <p:nvPr/>
        </p:nvSpPr>
        <p:spPr bwMode="auto">
          <a:xfrm flipV="1">
            <a:off x="6658195" y="2914649"/>
            <a:ext cx="403005" cy="124877"/>
          </a:xfrm>
          <a:prstGeom prst="line">
            <a:avLst/>
          </a:prstGeom>
          <a:noFill/>
          <a:ln w="9525">
            <a:solidFill>
              <a:srgbClr val="800000"/>
            </a:solidFill>
            <a:round/>
            <a:headEnd type="none"/>
            <a:tailEnd type="arrow" w="sm" len="sm"/>
          </a:ln>
        </p:spPr>
        <p:txBody>
          <a:bodyPr/>
          <a:lstStyle/>
          <a:p>
            <a:pPr algn="l"/>
            <a:endParaRPr lang="en-US" dirty="0">
              <a:solidFill>
                <a:srgbClr val="000000"/>
              </a:solidFill>
              <a:latin typeface="Helvetica"/>
              <a:cs typeface="Helvetica"/>
            </a:endParaRPr>
          </a:p>
        </p:txBody>
      </p:sp>
    </p:spTree>
    <p:extLst>
      <p:ext uri="{BB962C8B-B14F-4D97-AF65-F5344CB8AC3E}">
        <p14:creationId xmlns:p14="http://schemas.microsoft.com/office/powerpoint/2010/main" val="16929467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8575" cap="flat" cmpd="sng" algn="ctr">
          <a:solidFill>
            <a:schemeClr val="tx1"/>
          </a:solidFill>
          <a:prstDash val="sysDot"/>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noFill/>
        <a:ln w="28575" cap="flat" cmpd="sng" algn="ctr">
          <a:solidFill>
            <a:schemeClr val="tx1"/>
          </a:solidFill>
          <a:prstDash val="sysDot"/>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Default Design">
  <a:themeElements>
    <a:clrScheme name="2_Default Design 8">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F"/>
      </a:hlink>
      <a:folHlink>
        <a:srgbClr val="B2B2B2"/>
      </a:folHlink>
    </a:clrScheme>
    <a:fontScheme name="2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8575" cap="flat" cmpd="sng" algn="ctr">
          <a:solidFill>
            <a:schemeClr val="tx1"/>
          </a:solidFill>
          <a:prstDash val="sysDot"/>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noFill/>
        <a:ln w="28575" cap="flat" cmpd="sng" algn="ctr">
          <a:solidFill>
            <a:schemeClr val="tx1"/>
          </a:solidFill>
          <a:prstDash val="sysDot"/>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2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Default Design 8">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F"/>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Default Design">
  <a:themeElements>
    <a:clrScheme name="3_Default Design 8">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F"/>
      </a:hlink>
      <a:folHlink>
        <a:srgbClr val="B2B2B2"/>
      </a:folHlink>
    </a:clrScheme>
    <a:fontScheme name="3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8575" cap="flat" cmpd="sng" algn="ctr">
          <a:solidFill>
            <a:schemeClr val="tx1"/>
          </a:solidFill>
          <a:prstDash val="sysDot"/>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noFill/>
        <a:ln w="28575" cap="flat" cmpd="sng" algn="ctr">
          <a:solidFill>
            <a:schemeClr val="tx1"/>
          </a:solidFill>
          <a:prstDash val="sysDot"/>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3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3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3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3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3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3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3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3_Default Design 8">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F"/>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7_Default Design">
  <a:themeElements>
    <a:clrScheme name="2_Default Design 8">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F"/>
      </a:hlink>
      <a:folHlink>
        <a:srgbClr val="B2B2B2"/>
      </a:folHlink>
    </a:clrScheme>
    <a:fontScheme name="2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Default Design 8">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F"/>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effectLst/>
      </a:spPr>
      <a:bodyPr rtlCol="0" anchor="ctr"/>
      <a:lstStyle>
        <a:defPPr algn="ctr">
          <a:defRPr/>
        </a:defPPr>
      </a:lstStyle>
      <a:style>
        <a:lnRef idx="2">
          <a:schemeClr val="accent1"/>
        </a:lnRef>
        <a:fillRef idx="0">
          <a:schemeClr val="accent1"/>
        </a:fillRef>
        <a:effectRef idx="1">
          <a:schemeClr val="accent1"/>
        </a:effectRef>
        <a:fontRef idx="minor">
          <a:schemeClr val="tx1"/>
        </a:fontRef>
      </a:style>
    </a:spDef>
    <a:lnDef>
      <a:spPr>
        <a:ln w="19050">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6.xml><?xml version="1.0" encoding="utf-8"?>
<a:theme xmlns:a="http://schemas.openxmlformats.org/drawingml/2006/main" name="4_Default Design">
  <a:themeElements>
    <a:clrScheme name="2_Default Design 8">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F"/>
      </a:hlink>
      <a:folHlink>
        <a:srgbClr val="B2B2B2"/>
      </a:folHlink>
    </a:clrScheme>
    <a:fontScheme name="2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solidFill>
            <a:srgbClr val="7030A0"/>
          </a:solidFill>
        </a:ln>
      </a:spPr>
      <a:bodyPr rtlCol="0" anchor="ctr"/>
      <a:lstStyle>
        <a:defPPr algn="ctr">
          <a:defRPr/>
        </a:defPPr>
      </a:lstStyle>
      <a:style>
        <a:lnRef idx="1">
          <a:schemeClr val="accent1"/>
        </a:lnRef>
        <a:fillRef idx="0">
          <a:schemeClr val="accent1"/>
        </a:fillRef>
        <a:effectRef idx="0">
          <a:schemeClr val="accent1"/>
        </a:effectRef>
        <a:fontRef idx="minor">
          <a:schemeClr val="tx1"/>
        </a:fontRef>
      </a:style>
    </a:spDef>
  </a:objectDefaults>
  <a:extraClrSchemeLst>
    <a:extraClrScheme>
      <a:clrScheme name="2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Default Design 8">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F"/>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Tony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15897</TotalTime>
  <Words>5038</Words>
  <Application>Microsoft Macintosh PowerPoint</Application>
  <PresentationFormat>On-screen Show (4:3)</PresentationFormat>
  <Paragraphs>555</Paragraphs>
  <Slides>22</Slides>
  <Notes>19</Notes>
  <HiddenSlides>0</HiddenSlides>
  <MMClips>0</MMClips>
  <ScaleCrop>false</ScaleCrop>
  <HeadingPairs>
    <vt:vector size="6" baseType="variant">
      <vt:variant>
        <vt:lpstr>Theme</vt:lpstr>
      </vt:variant>
      <vt:variant>
        <vt:i4>7</vt:i4>
      </vt:variant>
      <vt:variant>
        <vt:lpstr>Embedded OLE Servers</vt:lpstr>
      </vt:variant>
      <vt:variant>
        <vt:i4>1</vt:i4>
      </vt:variant>
      <vt:variant>
        <vt:lpstr>Slide Titles</vt:lpstr>
      </vt:variant>
      <vt:variant>
        <vt:i4>22</vt:i4>
      </vt:variant>
    </vt:vector>
  </HeadingPairs>
  <TitlesOfParts>
    <vt:vector size="30" baseType="lpstr">
      <vt:lpstr>Default Design</vt:lpstr>
      <vt:lpstr>2_Default Design</vt:lpstr>
      <vt:lpstr>3_Default Design</vt:lpstr>
      <vt:lpstr>7_Default Design</vt:lpstr>
      <vt:lpstr>Office Theme</vt:lpstr>
      <vt:lpstr>4_Default Design</vt:lpstr>
      <vt:lpstr>Tonys</vt:lpstr>
      <vt:lpstr>Image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 of MN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Tony Sanderfoot</dc:creator>
  <cp:lastModifiedBy>Anton Sanderfoot</cp:lastModifiedBy>
  <cp:revision>336</cp:revision>
  <cp:lastPrinted>2013-02-26T18:53:56Z</cp:lastPrinted>
  <dcterms:created xsi:type="dcterms:W3CDTF">2010-10-11T20:54:34Z</dcterms:created>
  <dcterms:modified xsi:type="dcterms:W3CDTF">2013-08-15T16:31:54Z</dcterms:modified>
</cp:coreProperties>
</file>