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
  </p:notesMasterIdLst>
  <p:sldIdLst>
    <p:sldId id="261" r:id="rId2"/>
    <p:sldId id="257" r:id="rId3"/>
    <p:sldId id="258"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419" autoAdjust="0"/>
  </p:normalViewPr>
  <p:slideViewPr>
    <p:cSldViewPr snapToGrid="0" snapToObjects="1">
      <p:cViewPr varScale="1">
        <p:scale>
          <a:sx n="61" d="100"/>
          <a:sy n="61" d="100"/>
        </p:scale>
        <p:origin x="-3344"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69C77A-3468-D04D-A724-E34B44CB4878}" type="datetimeFigureOut">
              <a:rPr lang="en-US" smtClean="0"/>
              <a:t>7/17/13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9A024-7513-D84F-A134-A4C8A22FC70A}" type="slidenum">
              <a:rPr lang="en-US" smtClean="0"/>
              <a:t>‹#›</a:t>
            </a:fld>
            <a:endParaRPr lang="en-US"/>
          </a:p>
        </p:txBody>
      </p:sp>
    </p:spTree>
    <p:extLst>
      <p:ext uri="{BB962C8B-B14F-4D97-AF65-F5344CB8AC3E}">
        <p14:creationId xmlns:p14="http://schemas.microsoft.com/office/powerpoint/2010/main" val="26464311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Contact Info: Anton Sanderfoot, UW-La</a:t>
            </a:r>
            <a:r>
              <a:rPr lang="en-US" baseline="0" dirty="0" smtClean="0"/>
              <a:t> Crosse Biology Department, 1725 State St., La Crosse, WI 54601; </a:t>
            </a:r>
            <a:r>
              <a:rPr lang="en-US" baseline="0" dirty="0" err="1" smtClean="0"/>
              <a:t>asanderfoot@uwlax.edu</a:t>
            </a:r>
            <a:r>
              <a:rPr lang="en-US" baseline="0" smtClean="0"/>
              <a:t>; 608-785-8240</a:t>
            </a:r>
            <a:endParaRPr lang="en-US" smtClean="0"/>
          </a:p>
          <a:p>
            <a:endParaRPr lang="en-US"/>
          </a:p>
        </p:txBody>
      </p:sp>
      <p:sp>
        <p:nvSpPr>
          <p:cNvPr id="4" name="Slide Number Placeholder 3"/>
          <p:cNvSpPr>
            <a:spLocks noGrp="1"/>
          </p:cNvSpPr>
          <p:nvPr>
            <p:ph type="sldNum" sz="quarter" idx="10"/>
          </p:nvPr>
        </p:nvSpPr>
        <p:spPr/>
        <p:txBody>
          <a:bodyPr/>
          <a:lstStyle/>
          <a:p>
            <a:fld id="{EBC9A024-7513-D84F-A134-A4C8A22FC70A}" type="slidenum">
              <a:rPr lang="en-US" smtClean="0"/>
              <a:t>1</a:t>
            </a:fld>
            <a:endParaRPr lang="en-US"/>
          </a:p>
        </p:txBody>
      </p:sp>
    </p:spTree>
    <p:extLst>
      <p:ext uri="{BB962C8B-B14F-4D97-AF65-F5344CB8AC3E}">
        <p14:creationId xmlns:p14="http://schemas.microsoft.com/office/powerpoint/2010/main" val="188744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re-drew these from using the NCBI Genome Viewer for each of the genomes, I left out genes labeled as pseudo-genes. See the notes in the next slide for the names of the </a:t>
            </a:r>
            <a:r>
              <a:rPr lang="en-US" baseline="0" dirty="0" err="1" smtClean="0"/>
              <a:t>globins</a:t>
            </a:r>
            <a:r>
              <a:rPr lang="en-US" baseline="0" dirty="0" smtClean="0"/>
              <a:t> encoded by the human loci. </a:t>
            </a:r>
            <a:r>
              <a:rPr lang="en-US" baseline="0" dirty="0" err="1" smtClean="0"/>
              <a:t>Globins</a:t>
            </a:r>
            <a:r>
              <a:rPr lang="en-US" baseline="0" dirty="0" smtClean="0"/>
              <a:t> of the same </a:t>
            </a:r>
            <a:r>
              <a:rPr lang="en-US" baseline="0" dirty="0" err="1" smtClean="0"/>
              <a:t>orthology</a:t>
            </a:r>
            <a:r>
              <a:rPr lang="en-US" baseline="0" dirty="0" smtClean="0"/>
              <a:t> group are colored the same.</a:t>
            </a:r>
          </a:p>
          <a:p>
            <a:endParaRPr lang="en-US" baseline="0" dirty="0" smtClean="0"/>
          </a:p>
          <a:p>
            <a:r>
              <a:rPr lang="en-US" baseline="0" dirty="0" smtClean="0"/>
              <a:t>Fish and amphibians have the alpha- and beta-globin genes in the same locus (zebra fish has a second copy of this locus elsewhere in the genome, I’m ignoring that for simplicity). Based on synteny (i.e., the adjacent NPLR3 gene, as well as others), the alpha locus in all the “land fish” is </a:t>
            </a:r>
            <a:r>
              <a:rPr lang="en-US" baseline="0" dirty="0" err="1" smtClean="0"/>
              <a:t>homeologous</a:t>
            </a:r>
            <a:r>
              <a:rPr lang="en-US" baseline="0" dirty="0" smtClean="0"/>
              <a:t> for the ancestral fish combine locus. (</a:t>
            </a:r>
            <a:r>
              <a:rPr lang="en-US" baseline="0" dirty="0" err="1" smtClean="0"/>
              <a:t>Gannis</a:t>
            </a:r>
            <a:r>
              <a:rPr lang="en-US" baseline="0" dirty="0" smtClean="0"/>
              <a:t> et al, 2012; Dev. Biol. 366:185)</a:t>
            </a:r>
          </a:p>
          <a:p>
            <a:endParaRPr lang="en-US" baseline="0" dirty="0" smtClean="0"/>
          </a:p>
          <a:p>
            <a:r>
              <a:rPr lang="en-US" baseline="0" dirty="0" smtClean="0"/>
              <a:t>All of the amniotes (“reptiles” </a:t>
            </a:r>
            <a:r>
              <a:rPr lang="en-US" baseline="0" smtClean="0"/>
              <a:t>and mammals) </a:t>
            </a:r>
            <a:r>
              <a:rPr lang="en-US" baseline="0" dirty="0" smtClean="0"/>
              <a:t>have selectively removed the beta </a:t>
            </a:r>
            <a:r>
              <a:rPr lang="en-US" baseline="0" dirty="0" err="1" smtClean="0"/>
              <a:t>globins</a:t>
            </a:r>
            <a:r>
              <a:rPr lang="en-US" baseline="0" dirty="0" smtClean="0"/>
              <a:t> out to other loci in the genome prior to the duplications in the extant taxa. Apparently, the two </a:t>
            </a:r>
            <a:r>
              <a:rPr lang="en-US" baseline="0" dirty="0" err="1" smtClean="0"/>
              <a:t>amniote</a:t>
            </a:r>
            <a:r>
              <a:rPr lang="en-US" baseline="0" dirty="0" smtClean="0"/>
              <a:t> lineages (</a:t>
            </a:r>
            <a:r>
              <a:rPr lang="en-US" baseline="0" dirty="0" err="1" smtClean="0"/>
              <a:t>synapsids</a:t>
            </a:r>
            <a:r>
              <a:rPr lang="en-US" baseline="0" dirty="0" smtClean="0"/>
              <a:t> led to mammals, </a:t>
            </a:r>
            <a:r>
              <a:rPr lang="en-US" baseline="0" dirty="0" err="1" smtClean="0"/>
              <a:t>saurapsids</a:t>
            </a:r>
            <a:r>
              <a:rPr lang="en-US" baseline="0" dirty="0" smtClean="0"/>
              <a:t> to “reptiles”)  did this move-and-duplicate for the betas separately, since phylogenetically all the chicken/lizard/turtle betas cluster apart from the mammal beta radiations. (Hoffmann et al., 2010; MBE 27:1126)</a:t>
            </a:r>
          </a:p>
          <a:p>
            <a:endParaRPr lang="en-US" baseline="0" dirty="0" smtClean="0"/>
          </a:p>
          <a:p>
            <a:r>
              <a:rPr lang="en-US" baseline="0" dirty="0" smtClean="0"/>
              <a:t>Remember that the </a:t>
            </a:r>
            <a:r>
              <a:rPr lang="en-US" baseline="0" dirty="0" err="1" smtClean="0"/>
              <a:t>zebrafish</a:t>
            </a:r>
            <a:r>
              <a:rPr lang="en-US" baseline="0" dirty="0" smtClean="0"/>
              <a:t> is currently alive, and has evolved just as much as we have since the last common ancestor, so take care to not imply that </a:t>
            </a:r>
            <a:r>
              <a:rPr lang="en-US" baseline="0" dirty="0" err="1" smtClean="0"/>
              <a:t>zebrafish</a:t>
            </a:r>
            <a:r>
              <a:rPr lang="en-US" baseline="0" dirty="0" smtClean="0"/>
              <a:t> is an ancestor! It’s just presumably a “representative” of the state of the ancestor.</a:t>
            </a:r>
            <a:endParaRPr lang="en-US" dirty="0"/>
          </a:p>
        </p:txBody>
      </p:sp>
      <p:sp>
        <p:nvSpPr>
          <p:cNvPr id="4" name="Slide Number Placeholder 3"/>
          <p:cNvSpPr>
            <a:spLocks noGrp="1"/>
          </p:cNvSpPr>
          <p:nvPr>
            <p:ph type="sldNum" sz="quarter" idx="10"/>
          </p:nvPr>
        </p:nvSpPr>
        <p:spPr/>
        <p:txBody>
          <a:bodyPr/>
          <a:lstStyle/>
          <a:p>
            <a:fld id="{8E8FC1A8-EEB3-8C43-94C7-3A4B2B4BE0FE}" type="slidenum">
              <a:rPr lang="en-US" smtClean="0">
                <a:solidFill>
                  <a:prstClr val="black"/>
                </a:solidFill>
                <a:latin typeface="Calibri"/>
              </a:rPr>
              <a:pPr/>
              <a:t>2</a:t>
            </a:fld>
            <a:endParaRPr lang="en-US">
              <a:solidFill>
                <a:prstClr val="black"/>
              </a:solidFill>
              <a:latin typeface="Calibri"/>
            </a:endParaRPr>
          </a:p>
        </p:txBody>
      </p:sp>
    </p:spTree>
    <p:extLst>
      <p:ext uri="{BB962C8B-B14F-4D97-AF65-F5344CB8AC3E}">
        <p14:creationId xmlns:p14="http://schemas.microsoft.com/office/powerpoint/2010/main" val="4115073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HBA1 and HBA2 encode an identical α-globin protein, the only difference being mutations in introns and UTRs. </a:t>
            </a:r>
          </a:p>
          <a:p>
            <a:r>
              <a:rPr lang="en-US" baseline="0" dirty="0" smtClean="0"/>
              <a:t>HBZ encodes </a:t>
            </a:r>
            <a:r>
              <a:rPr lang="en-US" baseline="0" dirty="0" err="1" smtClean="0"/>
              <a:t>ζ</a:t>
            </a:r>
            <a:r>
              <a:rPr lang="en-US" baseline="0" dirty="0" smtClean="0"/>
              <a:t>-globin (zeta) which is only expressed in the yolk sac early in embryogenesis</a:t>
            </a:r>
          </a:p>
          <a:p>
            <a:r>
              <a:rPr lang="en-US" baseline="0" dirty="0" smtClean="0"/>
              <a:t>HBQ encodes </a:t>
            </a:r>
            <a:r>
              <a:rPr lang="en-US" baseline="0" dirty="0" err="1" smtClean="0"/>
              <a:t>θ</a:t>
            </a:r>
            <a:r>
              <a:rPr lang="en-US" baseline="0" dirty="0" smtClean="0"/>
              <a:t>-globin (theta) which is expressed at a low level throughout life.</a:t>
            </a:r>
          </a:p>
          <a:p>
            <a:r>
              <a:rPr lang="en-US" baseline="0" dirty="0" smtClean="0"/>
              <a:t>HBM encodes µ-globin (mu) which is also expressed at an even lower level, mainly in early stages.</a:t>
            </a:r>
          </a:p>
          <a:p>
            <a:endParaRPr lang="en-US" baseline="0" dirty="0" smtClean="0"/>
          </a:p>
          <a:p>
            <a:r>
              <a:rPr lang="en-US" baseline="0" dirty="0" smtClean="0"/>
              <a:t>HBB encodes β-globin which starts being expressed as soon as the bone marrow and spleen start being the site of RBC production.</a:t>
            </a:r>
          </a:p>
          <a:p>
            <a:r>
              <a:rPr lang="en-US" baseline="0" dirty="0" smtClean="0"/>
              <a:t>HBD encodes </a:t>
            </a:r>
            <a:r>
              <a:rPr lang="en-US" baseline="0" dirty="0" err="1" smtClean="0"/>
              <a:t>δ</a:t>
            </a:r>
            <a:r>
              <a:rPr lang="en-US" baseline="0" dirty="0" smtClean="0"/>
              <a:t>-globin (delta) which starts being expressed at birth, but only at very low levels</a:t>
            </a:r>
          </a:p>
          <a:p>
            <a:r>
              <a:rPr lang="en-US" baseline="0" dirty="0" smtClean="0"/>
              <a:t>HBG1 and HBG2 encode almost identical </a:t>
            </a:r>
            <a:r>
              <a:rPr lang="en-US" baseline="0" dirty="0" err="1" smtClean="0"/>
              <a:t>γ-globins</a:t>
            </a:r>
            <a:r>
              <a:rPr lang="en-US" baseline="0" dirty="0" smtClean="0"/>
              <a:t> (gamma, NOT “gamma-glob</a:t>
            </a:r>
            <a:r>
              <a:rPr lang="en-US" b="1" u="sng" baseline="0" dirty="0" smtClean="0">
                <a:solidFill>
                  <a:srgbClr val="FF0000"/>
                </a:solidFill>
              </a:rPr>
              <a:t>u</a:t>
            </a:r>
            <a:r>
              <a:rPr lang="en-US" baseline="0" dirty="0" smtClean="0"/>
              <a:t>lin” which is an antibody fraction of blood serum). HBG1 is </a:t>
            </a:r>
            <a:r>
              <a:rPr lang="en-US" baseline="0" dirty="0" err="1" smtClean="0"/>
              <a:t>γ</a:t>
            </a:r>
            <a:r>
              <a:rPr lang="en-US" baseline="0" dirty="0" smtClean="0"/>
              <a:t>-A, HBG2 is </a:t>
            </a:r>
            <a:r>
              <a:rPr lang="en-US" baseline="0" dirty="0" err="1" smtClean="0"/>
              <a:t>γ</a:t>
            </a:r>
            <a:r>
              <a:rPr lang="en-US" baseline="0" dirty="0" smtClean="0"/>
              <a:t>-G, which refers to the amino acid at position 126, the only coding difference. Peaks early in “fetal-hood”, but then drops off throughout life, a small amount is still present in adults.</a:t>
            </a:r>
          </a:p>
          <a:p>
            <a:r>
              <a:rPr lang="en-US" baseline="0" dirty="0" smtClean="0"/>
              <a:t>HBE encodes </a:t>
            </a:r>
            <a:r>
              <a:rPr lang="en-US" baseline="0" dirty="0" err="1" smtClean="0"/>
              <a:t>ε</a:t>
            </a:r>
            <a:r>
              <a:rPr lang="en-US" baseline="0" dirty="0" smtClean="0"/>
              <a:t>-globin (epsilon) which is expressed in the yolk sack like </a:t>
            </a:r>
            <a:r>
              <a:rPr lang="en-US" baseline="0" dirty="0" err="1" smtClean="0"/>
              <a:t>ζ</a:t>
            </a:r>
            <a:r>
              <a:rPr lang="en-US" baseline="0" dirty="0" smtClean="0"/>
              <a:t>-globin, making a ζ2ε2 type of hemoglobin called Gower present in embryos.</a:t>
            </a:r>
          </a:p>
          <a:p>
            <a:endParaRPr lang="en-US" baseline="0" dirty="0" smtClean="0"/>
          </a:p>
          <a:p>
            <a:r>
              <a:rPr lang="en-US" baseline="0" dirty="0" smtClean="0"/>
              <a:t>Higher O2-binding is useful when breathing through a placenta (i.e., having to remove O2 from Mom’s blood), while the “normal” level of O2-binding works if you’re breathing from air-filled lungs. Can be adaptive considering the long “fetal-hood” of placental mammals.</a:t>
            </a:r>
            <a:endParaRPr lang="en-US" dirty="0"/>
          </a:p>
        </p:txBody>
      </p:sp>
      <p:sp>
        <p:nvSpPr>
          <p:cNvPr id="4" name="Slide Number Placeholder 3"/>
          <p:cNvSpPr>
            <a:spLocks noGrp="1"/>
          </p:cNvSpPr>
          <p:nvPr>
            <p:ph type="sldNum" sz="quarter" idx="10"/>
          </p:nvPr>
        </p:nvSpPr>
        <p:spPr/>
        <p:txBody>
          <a:bodyPr/>
          <a:lstStyle/>
          <a:p>
            <a:fld id="{8E8FC1A8-EEB3-8C43-94C7-3A4B2B4BE0FE}" type="slidenum">
              <a:rPr lang="en-US" smtClean="0">
                <a:solidFill>
                  <a:prstClr val="black"/>
                </a:solidFill>
                <a:latin typeface="Calibri"/>
              </a:rPr>
              <a:pPr/>
              <a:t>3</a:t>
            </a:fld>
            <a:endParaRPr lang="en-US">
              <a:solidFill>
                <a:prstClr val="black"/>
              </a:solidFill>
              <a:latin typeface="Calibri"/>
            </a:endParaRPr>
          </a:p>
        </p:txBody>
      </p:sp>
    </p:spTree>
    <p:extLst>
      <p:ext uri="{BB962C8B-B14F-4D97-AF65-F5344CB8AC3E}">
        <p14:creationId xmlns:p14="http://schemas.microsoft.com/office/powerpoint/2010/main" val="4115073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Checking to see if they</a:t>
            </a:r>
            <a:r>
              <a:rPr lang="en-US" baseline="0" dirty="0" smtClean="0"/>
              <a:t> can interpret phylogenetic trees and spot the fact that recent duplicates should have the highest homology (i.e., shortest branches, most recent node).</a:t>
            </a:r>
            <a:endParaRPr lang="en-US" dirty="0"/>
          </a:p>
        </p:txBody>
      </p:sp>
      <p:sp>
        <p:nvSpPr>
          <p:cNvPr id="4" name="Slide Number Placeholder 3"/>
          <p:cNvSpPr>
            <a:spLocks noGrp="1"/>
          </p:cNvSpPr>
          <p:nvPr>
            <p:ph type="sldNum" sz="quarter" idx="10"/>
          </p:nvPr>
        </p:nvSpPr>
        <p:spPr/>
        <p:txBody>
          <a:bodyPr/>
          <a:lstStyle/>
          <a:p>
            <a:fld id="{EBC9A024-7513-D84F-A134-A4C8A22FC70A}" type="slidenum">
              <a:rPr lang="en-US" smtClean="0"/>
              <a:t>4</a:t>
            </a:fld>
            <a:endParaRPr lang="en-US"/>
          </a:p>
        </p:txBody>
      </p:sp>
    </p:spTree>
    <p:extLst>
      <p:ext uri="{BB962C8B-B14F-4D97-AF65-F5344CB8AC3E}">
        <p14:creationId xmlns:p14="http://schemas.microsoft.com/office/powerpoint/2010/main" val="419964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Kind of a “fishing” question, seeing if they notice the</a:t>
            </a:r>
            <a:r>
              <a:rPr lang="en-US" baseline="0" dirty="0" smtClean="0"/>
              <a:t> “yellow” branch and a second “red” branch. This is indicative of an early split between an embryonic paralog and an adult paralog – supported by the fact that this is seen in all vertebrates for the alpha-cluster. The Beta cluster in both </a:t>
            </a:r>
            <a:r>
              <a:rPr lang="en-US" baseline="0" dirty="0" err="1" smtClean="0"/>
              <a:t>synapsids</a:t>
            </a:r>
            <a:r>
              <a:rPr lang="en-US" baseline="0" dirty="0" smtClean="0"/>
              <a:t> and </a:t>
            </a:r>
            <a:r>
              <a:rPr lang="en-US" baseline="0" dirty="0" err="1" smtClean="0"/>
              <a:t>saurapsids</a:t>
            </a:r>
            <a:r>
              <a:rPr lang="en-US" baseline="0" dirty="0" smtClean="0"/>
              <a:t> also separately did the same things while expanding their beta gene families.</a:t>
            </a:r>
            <a:endParaRPr lang="en-US" dirty="0"/>
          </a:p>
        </p:txBody>
      </p:sp>
      <p:sp>
        <p:nvSpPr>
          <p:cNvPr id="4" name="Slide Number Placeholder 3"/>
          <p:cNvSpPr>
            <a:spLocks noGrp="1"/>
          </p:cNvSpPr>
          <p:nvPr>
            <p:ph type="sldNum" sz="quarter" idx="10"/>
          </p:nvPr>
        </p:nvSpPr>
        <p:spPr/>
        <p:txBody>
          <a:bodyPr/>
          <a:lstStyle/>
          <a:p>
            <a:fld id="{EBC9A024-7513-D84F-A134-A4C8A22FC70A}" type="slidenum">
              <a:rPr lang="en-US" smtClean="0"/>
              <a:t>5</a:t>
            </a:fld>
            <a:endParaRPr lang="en-US"/>
          </a:p>
        </p:txBody>
      </p:sp>
    </p:spTree>
    <p:extLst>
      <p:ext uri="{BB962C8B-B14F-4D97-AF65-F5344CB8AC3E}">
        <p14:creationId xmlns:p14="http://schemas.microsoft.com/office/powerpoint/2010/main" val="491501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26811E3-B272-4506-883F-79F351B7983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26498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F8345DE-0145-4730-B69B-A3884EB9BFB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97873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50C615F-3A86-4704-AC8D-27297ED304E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51488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BBF386A-919C-43B3-B883-99D1CD28DFA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08689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62F6CC8-3A79-4D38-AC06-0E3EACF7388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95044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DEA8C11-C17F-4AB0-9C47-64016B56887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99056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80112E0F-3659-4D24-8BFA-7971CFCF30D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84726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45AB7AB7-DA88-4B15-AB2F-7517C622974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69115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25A61E2E-FCDF-4A9F-9517-E6C0EA34FA3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89831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4CE9954-F28B-4063-9BA2-3E7E291444C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64831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211196B-5D10-4C9A-9815-AD87999BA81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912125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01" tIns="45700" rIns="91401" bIns="45700" numCol="1" anchor="ctr" anchorCtr="0" compatLnSpc="1">
            <a:prstTxWarp prst="textNoShape">
              <a:avLst/>
            </a:prstTxWarp>
          </a:bodyPr>
          <a:lstStyle/>
          <a:p>
            <a:pPr lvl="0"/>
            <a:r>
              <a:rPr lang="en-US" dirty="0"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defRPr sz="1400">
                <a:latin typeface="Helvetica"/>
                <a:cs typeface="Helvetica"/>
              </a:defRPr>
            </a:lvl1pPr>
          </a:lstStyle>
          <a:p>
            <a:pPr defTabSz="914400" fontAlgn="base">
              <a:spcBef>
                <a:spcPct val="0"/>
              </a:spcBef>
              <a:spcAft>
                <a:spcPct val="0"/>
              </a:spcAft>
            </a:pPr>
            <a:endParaRPr lang="en-US" dirty="0">
              <a:solidFill>
                <a:srgbClr val="000000"/>
              </a:solidFill>
            </a:endParaRPr>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lgn="ctr">
              <a:defRPr sz="1400">
                <a:latin typeface="Helvetica"/>
                <a:cs typeface="Helvetica"/>
              </a:defRPr>
            </a:lvl1pPr>
          </a:lstStyle>
          <a:p>
            <a:pPr defTabSz="914400" fontAlgn="base">
              <a:spcBef>
                <a:spcPct val="0"/>
              </a:spcBef>
              <a:spcAft>
                <a:spcPct val="0"/>
              </a:spcAft>
            </a:pPr>
            <a:endParaRPr lang="en-US" dirty="0">
              <a:solidFill>
                <a:srgbClr val="000000"/>
              </a:solidFill>
            </a:endParaRPr>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01" tIns="45700" rIns="91401" bIns="45700" numCol="1" anchor="t" anchorCtr="0" compatLnSpc="1">
            <a:prstTxWarp prst="textNoShape">
              <a:avLst/>
            </a:prstTxWarp>
          </a:bodyPr>
          <a:lstStyle>
            <a:lvl1pPr algn="r">
              <a:defRPr sz="1400">
                <a:latin typeface="Helvetica"/>
                <a:cs typeface="Helvetica"/>
              </a:defRPr>
            </a:lvl1pPr>
          </a:lstStyle>
          <a:p>
            <a:pPr defTabSz="914400" fontAlgn="base">
              <a:spcBef>
                <a:spcPct val="0"/>
              </a:spcBef>
              <a:spcAft>
                <a:spcPct val="0"/>
              </a:spcAft>
            </a:pPr>
            <a:fld id="{FF591AB5-27FA-4030-B79C-CF58938E25FF}" type="slidenum">
              <a:rPr lang="en-US" smtClean="0">
                <a:solidFill>
                  <a:srgbClr val="000000"/>
                </a:solidFill>
              </a:rPr>
              <a:pPr defTabSz="914400" fontAlgn="base">
                <a:spcBef>
                  <a:spcPct val="0"/>
                </a:spcBef>
                <a:spcAft>
                  <a:spcPct val="0"/>
                </a:spcAft>
              </a:pPr>
              <a:t>‹#›</a:t>
            </a:fld>
            <a:endParaRPr lang="en-US" dirty="0">
              <a:solidFill>
                <a:srgbClr val="000000"/>
              </a:solidFill>
            </a:endParaRPr>
          </a:p>
        </p:txBody>
      </p:sp>
    </p:spTree>
    <p:extLst>
      <p:ext uri="{BB962C8B-B14F-4D97-AF65-F5344CB8AC3E}">
        <p14:creationId xmlns:p14="http://schemas.microsoft.com/office/powerpoint/2010/main" val="2542573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Helvetica"/>
          <a:ea typeface="+mj-ea"/>
          <a:cs typeface="Helvetica"/>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Helvetica"/>
          <a:ea typeface="+mn-ea"/>
          <a:cs typeface="Helvetica"/>
        </a:defRPr>
      </a:lvl1pPr>
      <a:lvl2pPr marL="742950" indent="-285750" algn="l" rtl="0" fontAlgn="base">
        <a:spcBef>
          <a:spcPct val="20000"/>
        </a:spcBef>
        <a:spcAft>
          <a:spcPct val="0"/>
        </a:spcAft>
        <a:buChar char="–"/>
        <a:defRPr sz="2800">
          <a:solidFill>
            <a:schemeClr val="tx1"/>
          </a:solidFill>
          <a:latin typeface="Helvetica"/>
          <a:cs typeface="Helvetica"/>
        </a:defRPr>
      </a:lvl2pPr>
      <a:lvl3pPr marL="1143000" indent="-228600" algn="l" rtl="0" fontAlgn="base">
        <a:spcBef>
          <a:spcPct val="20000"/>
        </a:spcBef>
        <a:spcAft>
          <a:spcPct val="0"/>
        </a:spcAft>
        <a:buChar char="•"/>
        <a:defRPr sz="2400">
          <a:solidFill>
            <a:schemeClr val="tx1"/>
          </a:solidFill>
          <a:latin typeface="Helvetica"/>
          <a:cs typeface="Helvetica"/>
        </a:defRPr>
      </a:lvl3pPr>
      <a:lvl4pPr marL="1600200" indent="-228600" algn="l" rtl="0" fontAlgn="base">
        <a:spcBef>
          <a:spcPct val="20000"/>
        </a:spcBef>
        <a:spcAft>
          <a:spcPct val="0"/>
        </a:spcAft>
        <a:buChar char="–"/>
        <a:defRPr sz="2000">
          <a:solidFill>
            <a:schemeClr val="tx1"/>
          </a:solidFill>
          <a:latin typeface="Helvetica"/>
          <a:cs typeface="Helvetica"/>
        </a:defRPr>
      </a:lvl4pPr>
      <a:lvl5pPr marL="2057400" indent="-228600" algn="l" rtl="0" fontAlgn="base">
        <a:spcBef>
          <a:spcPct val="20000"/>
        </a:spcBef>
        <a:spcAft>
          <a:spcPct val="0"/>
        </a:spcAft>
        <a:buChar char="»"/>
        <a:defRPr sz="2000">
          <a:solidFill>
            <a:schemeClr val="tx1"/>
          </a:solidFill>
          <a:latin typeface="Helvetica"/>
          <a:cs typeface="Helvetica"/>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7025" y="342900"/>
            <a:ext cx="8563632" cy="1754327"/>
          </a:xfrm>
          <a:prstGeom prst="rect">
            <a:avLst/>
          </a:prstGeom>
          <a:noFill/>
        </p:spPr>
        <p:txBody>
          <a:bodyPr wrap="square" rtlCol="0">
            <a:spAutoFit/>
          </a:bodyPr>
          <a:lstStyle/>
          <a:p>
            <a:pPr algn="l"/>
            <a:r>
              <a:rPr lang="en-US" dirty="0" smtClean="0">
                <a:latin typeface="Helvetica"/>
                <a:cs typeface="Helvetica"/>
              </a:rPr>
              <a:t>UW-La Crosse, Evolution across the curriculum – Cell Biology Module 3</a:t>
            </a:r>
            <a:endParaRPr lang="en-US" i="1" dirty="0" smtClean="0">
              <a:latin typeface="Helvetica"/>
              <a:cs typeface="Helvetica"/>
            </a:endParaRPr>
          </a:p>
          <a:p>
            <a:pPr algn="l"/>
            <a:endParaRPr lang="en-US" sz="1800" b="1" i="1" cap="small" dirty="0">
              <a:solidFill>
                <a:srgbClr val="7030A0"/>
              </a:solidFill>
              <a:latin typeface="Helvetica"/>
              <a:cs typeface="Helvetica"/>
            </a:endParaRPr>
          </a:p>
          <a:p>
            <a:pPr algn="l"/>
            <a:r>
              <a:rPr lang="en-US" b="1" i="1" cap="small" dirty="0" smtClean="0">
                <a:solidFill>
                  <a:srgbClr val="7030A0"/>
                </a:solidFill>
                <a:latin typeface="Helvetica"/>
                <a:cs typeface="Helvetica"/>
              </a:rPr>
              <a:t>Concept: Molecular Patterns of Evolution, History of Life, Tree Thinking</a:t>
            </a:r>
            <a:endParaRPr lang="en-US" cap="small" dirty="0" smtClean="0">
              <a:solidFill>
                <a:srgbClr val="7030A0"/>
              </a:solidFill>
              <a:latin typeface="Helvetica"/>
              <a:cs typeface="Helvetica"/>
            </a:endParaRPr>
          </a:p>
          <a:p>
            <a:pPr algn="l"/>
            <a:r>
              <a:rPr lang="en-US" dirty="0" smtClean="0">
                <a:solidFill>
                  <a:srgbClr val="000000"/>
                </a:solidFill>
                <a:latin typeface="Helvetica"/>
                <a:cs typeface="Helvetica"/>
              </a:rPr>
              <a:t>Gene duplications are common and create many paralogs</a:t>
            </a:r>
          </a:p>
          <a:p>
            <a:pPr algn="l"/>
            <a:r>
              <a:rPr lang="en-US" sz="1800" dirty="0" smtClean="0">
                <a:solidFill>
                  <a:srgbClr val="000000"/>
                </a:solidFill>
                <a:latin typeface="Helvetica"/>
                <a:cs typeface="Helvetica"/>
              </a:rPr>
              <a:t>Paralogs have reduced selection, and mutate at higher rates</a:t>
            </a:r>
          </a:p>
          <a:p>
            <a:pPr algn="l"/>
            <a:r>
              <a:rPr lang="en-US" dirty="0" smtClean="0">
                <a:solidFill>
                  <a:srgbClr val="000000"/>
                </a:solidFill>
                <a:latin typeface="Helvetica"/>
                <a:cs typeface="Helvetica"/>
              </a:rPr>
              <a:t>Mutations can produce novel functions which can be adaptive</a:t>
            </a:r>
            <a:endParaRPr lang="en-US" sz="1800" dirty="0">
              <a:solidFill>
                <a:srgbClr val="000000"/>
              </a:solidFill>
              <a:latin typeface="Helvetica"/>
              <a:cs typeface="Helvetica"/>
            </a:endParaRPr>
          </a:p>
        </p:txBody>
      </p:sp>
      <p:sp>
        <p:nvSpPr>
          <p:cNvPr id="5" name="TextBox 4"/>
          <p:cNvSpPr txBox="1"/>
          <p:nvPr/>
        </p:nvSpPr>
        <p:spPr>
          <a:xfrm>
            <a:off x="452284" y="2857416"/>
            <a:ext cx="8278761" cy="1815882"/>
          </a:xfrm>
          <a:prstGeom prst="rect">
            <a:avLst/>
          </a:prstGeom>
          <a:noFill/>
        </p:spPr>
        <p:txBody>
          <a:bodyPr wrap="square" rtlCol="0">
            <a:spAutoFit/>
          </a:bodyPr>
          <a:lstStyle/>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TOPIC: History of the globin paralogs in the vertebrate lineage</a:t>
            </a:r>
            <a:endParaRPr kumimoji="0" lang="en-US" sz="1600" b="0" i="0" u="none" strike="noStrike" kern="0" cap="none" spc="0" normalizeH="0" noProof="0" dirty="0" smtClean="0">
              <a:ln>
                <a:noFill/>
              </a:ln>
              <a:solidFill>
                <a:sysClr val="windowText" lastClr="000000"/>
              </a:solidFill>
              <a:effectLst/>
              <a:uLnTx/>
              <a:uFillTx/>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endParaRPr lang="en-US" sz="1600" kern="0" baseline="0" dirty="0">
              <a:solidFill>
                <a:sysClr val="windowText" lastClr="000000"/>
              </a:solidFill>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noProof="0" dirty="0" smtClean="0">
                <a:ln>
                  <a:noFill/>
                </a:ln>
                <a:solidFill>
                  <a:sysClr val="windowText" lastClr="000000"/>
                </a:solidFill>
                <a:effectLst/>
                <a:uLnTx/>
                <a:uFillTx/>
                <a:latin typeface="Helvetica"/>
                <a:cs typeface="Helvetica"/>
              </a:rPr>
              <a:t>LEARNING OBJECTIVES:</a:t>
            </a:r>
            <a:endParaRPr kumimoji="0" lang="en-US" sz="1600" b="0" i="0" u="none" strike="noStrike" kern="0" cap="none" spc="0" normalizeH="0" baseline="0" noProof="0" dirty="0" smtClean="0">
              <a:ln>
                <a:noFill/>
              </a:ln>
              <a:solidFill>
                <a:sysClr val="windowText" lastClr="000000"/>
              </a:solidFill>
              <a:effectLst/>
              <a:uLnTx/>
              <a:uFillTx/>
              <a:latin typeface="Helvetica"/>
              <a:cs typeface="Helvetica"/>
            </a:endParaRPr>
          </a:p>
          <a:p>
            <a:pPr marL="180975" marR="0" lvl="0" indent="-180975" algn="l" defTabSz="914400" eaLnBrk="1" fontAlgn="auto" latinLnBrk="0" hangingPunct="1">
              <a:lnSpc>
                <a:spcPct val="100000"/>
              </a:lnSpc>
              <a:spcBef>
                <a:spcPts val="0"/>
              </a:spcBef>
              <a:spcAft>
                <a:spcPts val="0"/>
              </a:spcAft>
              <a:buClrTx/>
              <a:buSzTx/>
              <a:buFontTx/>
              <a:buNone/>
              <a:tabLst/>
              <a:defRPr/>
            </a:pPr>
            <a:r>
              <a:rPr lang="en-US" sz="1600" kern="0" dirty="0" smtClean="0">
                <a:solidFill>
                  <a:sysClr val="windowText" lastClr="000000"/>
                </a:solidFill>
                <a:latin typeface="Helvetica"/>
                <a:cs typeface="Helvetica"/>
              </a:rPr>
              <a:t>Humans have multiple globin genes/paralogs that follow unique trajectories.</a:t>
            </a: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Different</a:t>
            </a:r>
            <a:r>
              <a:rPr kumimoji="0" lang="en-US" sz="1600" b="0" i="0" u="none" strike="noStrike" kern="0" cap="none" spc="0" normalizeH="0" noProof="0" dirty="0" smtClean="0">
                <a:ln>
                  <a:noFill/>
                </a:ln>
                <a:solidFill>
                  <a:sysClr val="windowText" lastClr="000000"/>
                </a:solidFill>
                <a:effectLst/>
                <a:uLnTx/>
                <a:uFillTx/>
                <a:latin typeface="Helvetica"/>
                <a:cs typeface="Helvetica"/>
              </a:rPr>
              <a:t> paralogs are expressed at different times and change the functions of the cells in which they are expressed.</a:t>
            </a:r>
          </a:p>
          <a:p>
            <a:pPr marL="180975" marR="0" lvl="0" indent="-180975" algn="l"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latin typeface="Helvetica"/>
                <a:cs typeface="Helvetica"/>
              </a:rPr>
              <a:t>Evolution of the globin duplications can be identified</a:t>
            </a:r>
            <a:r>
              <a:rPr kumimoji="0" lang="en-US" sz="1600" b="0" i="0" u="none" strike="noStrike" kern="0" cap="none" spc="0" normalizeH="0" noProof="0" dirty="0" smtClean="0">
                <a:ln>
                  <a:noFill/>
                </a:ln>
                <a:solidFill>
                  <a:sysClr val="windowText" lastClr="000000"/>
                </a:solidFill>
                <a:effectLst/>
                <a:uLnTx/>
                <a:uFillTx/>
                <a:latin typeface="Helvetica"/>
                <a:cs typeface="Helvetica"/>
              </a:rPr>
              <a:t> through molecular phylogeny</a:t>
            </a:r>
            <a:endParaRPr kumimoji="0" lang="en-US" sz="1600" b="0" i="0" u="none" strike="noStrike" kern="0" cap="none" spc="0" normalizeH="0" baseline="0" noProof="0" dirty="0" smtClean="0">
              <a:ln>
                <a:noFill/>
              </a:ln>
              <a:solidFill>
                <a:sysClr val="windowText" lastClr="000000"/>
              </a:solidFill>
              <a:effectLst/>
              <a:uLnTx/>
              <a:uFillTx/>
              <a:latin typeface="Helvetica"/>
              <a:cs typeface="Helvetica"/>
            </a:endParaRPr>
          </a:p>
        </p:txBody>
      </p:sp>
    </p:spTree>
    <p:extLst>
      <p:ext uri="{BB962C8B-B14F-4D97-AF65-F5344CB8AC3E}">
        <p14:creationId xmlns:p14="http://schemas.microsoft.com/office/powerpoint/2010/main" val="111446077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Box 88"/>
          <p:cNvSpPr txBox="1"/>
          <p:nvPr/>
        </p:nvSpPr>
        <p:spPr>
          <a:xfrm>
            <a:off x="339483" y="299542"/>
            <a:ext cx="8193548" cy="646331"/>
          </a:xfrm>
          <a:prstGeom prst="rect">
            <a:avLst/>
          </a:prstGeom>
          <a:noFill/>
        </p:spPr>
        <p:txBody>
          <a:bodyPr wrap="square" rtlCol="0">
            <a:spAutoFit/>
          </a:bodyPr>
          <a:lstStyle/>
          <a:p>
            <a:pPr marL="355600" indent="-355600" defTabSz="914400"/>
            <a:r>
              <a:rPr lang="en-US" dirty="0" smtClean="0">
                <a:solidFill>
                  <a:srgbClr val="000000"/>
                </a:solidFill>
                <a:latin typeface="Helvetica"/>
                <a:cs typeface="Helvetica"/>
              </a:rPr>
              <a:t>The globin genes of the vertebrate lineage (e.g., hemoglobins) are another example of duplication followed by specialization </a:t>
            </a:r>
            <a:r>
              <a:rPr lang="en-US" sz="1600" dirty="0" smtClean="0">
                <a:solidFill>
                  <a:srgbClr val="000000"/>
                </a:solidFill>
                <a:latin typeface="Helvetica"/>
                <a:cs typeface="Helvetica"/>
              </a:rPr>
              <a:t>(see Fig 10.23 in your text)</a:t>
            </a:r>
            <a:endParaRPr lang="en-US" sz="1600" dirty="0">
              <a:solidFill>
                <a:srgbClr val="000000"/>
              </a:solidFill>
              <a:latin typeface="Helvetica"/>
              <a:cs typeface="Helvetica"/>
            </a:endParaRPr>
          </a:p>
        </p:txBody>
      </p:sp>
      <p:sp>
        <p:nvSpPr>
          <p:cNvPr id="313" name="TextBox 312"/>
          <p:cNvSpPr txBox="1"/>
          <p:nvPr/>
        </p:nvSpPr>
        <p:spPr>
          <a:xfrm>
            <a:off x="6535013" y="3662671"/>
            <a:ext cx="860257" cy="461665"/>
          </a:xfrm>
          <a:prstGeom prst="rect">
            <a:avLst/>
          </a:prstGeom>
          <a:noFill/>
        </p:spPr>
        <p:txBody>
          <a:bodyPr wrap="none" rtlCol="0">
            <a:spAutoFit/>
          </a:bodyPr>
          <a:lstStyle/>
          <a:p>
            <a:r>
              <a:rPr lang="en-US" sz="1200" b="1" dirty="0" err="1" smtClean="0">
                <a:solidFill>
                  <a:srgbClr val="000000"/>
                </a:solidFill>
                <a:latin typeface="Arial"/>
                <a:cs typeface="Arial"/>
              </a:rPr>
              <a:t>zebrafish</a:t>
            </a:r>
            <a:endParaRPr lang="en-US" sz="1200" b="1" dirty="0" smtClean="0">
              <a:solidFill>
                <a:srgbClr val="000000"/>
              </a:solidFill>
              <a:latin typeface="Arial"/>
              <a:cs typeface="Arial"/>
            </a:endParaRPr>
          </a:p>
          <a:p>
            <a:r>
              <a:rPr lang="en-US" sz="1200" b="1" dirty="0" smtClean="0">
                <a:solidFill>
                  <a:srgbClr val="000000"/>
                </a:solidFill>
                <a:latin typeface="Arial"/>
                <a:cs typeface="Arial"/>
              </a:rPr>
              <a:t>Ch. 3</a:t>
            </a:r>
            <a:endParaRPr lang="en-US" sz="1200" b="1" dirty="0">
              <a:solidFill>
                <a:srgbClr val="000000"/>
              </a:solidFill>
              <a:latin typeface="Arial"/>
              <a:cs typeface="Arial"/>
            </a:endParaRPr>
          </a:p>
        </p:txBody>
      </p:sp>
      <p:cxnSp>
        <p:nvCxnSpPr>
          <p:cNvPr id="234" name="Straight Connector 233"/>
          <p:cNvCxnSpPr/>
          <p:nvPr/>
        </p:nvCxnSpPr>
        <p:spPr>
          <a:xfrm>
            <a:off x="1262727" y="2157628"/>
            <a:ext cx="6138335"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192" name="Group 191"/>
          <p:cNvGrpSpPr/>
          <p:nvPr/>
        </p:nvGrpSpPr>
        <p:grpSpPr>
          <a:xfrm>
            <a:off x="6784900" y="2074356"/>
            <a:ext cx="435198" cy="193974"/>
            <a:chOff x="1908175" y="2057101"/>
            <a:chExt cx="435198" cy="193974"/>
          </a:xfrm>
          <a:solidFill>
            <a:srgbClr val="41F321"/>
          </a:solidFill>
        </p:grpSpPr>
        <p:cxnSp>
          <p:nvCxnSpPr>
            <p:cNvPr id="193" name="Straight Connector 192"/>
            <p:cNvCxnSpPr>
              <a:stCxn id="196" idx="1"/>
              <a:endCxn id="194" idx="1"/>
            </p:cNvCxnSpPr>
            <p:nvPr/>
          </p:nvCxnSpPr>
          <p:spPr>
            <a:xfrm>
              <a:off x="1908175" y="2154088"/>
              <a:ext cx="314325"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194" name="Right Arrow 193"/>
            <p:cNvSpPr/>
            <p:nvPr/>
          </p:nvSpPr>
          <p:spPr>
            <a:xfrm>
              <a:off x="2222500" y="205710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195" name="Rectangle 194"/>
            <p:cNvSpPr/>
            <p:nvPr/>
          </p:nvSpPr>
          <p:spPr>
            <a:xfrm>
              <a:off x="1997075" y="210646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96" name="Rectangle 195"/>
            <p:cNvSpPr/>
            <p:nvPr/>
          </p:nvSpPr>
          <p:spPr>
            <a:xfrm>
              <a:off x="1908175" y="210646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197" name="Group 196"/>
          <p:cNvGrpSpPr/>
          <p:nvPr/>
        </p:nvGrpSpPr>
        <p:grpSpPr>
          <a:xfrm>
            <a:off x="4081917" y="2065889"/>
            <a:ext cx="435198" cy="193974"/>
            <a:chOff x="2524125" y="2292051"/>
            <a:chExt cx="435198" cy="193974"/>
          </a:xfrm>
        </p:grpSpPr>
        <p:cxnSp>
          <p:nvCxnSpPr>
            <p:cNvPr id="198" name="Straight Connector 197"/>
            <p:cNvCxnSpPr>
              <a:stCxn id="201" idx="1"/>
              <a:endCxn id="199" idx="1"/>
            </p:cNvCxnSpPr>
            <p:nvPr/>
          </p:nvCxnSpPr>
          <p:spPr>
            <a:xfrm>
              <a:off x="2524125" y="2389038"/>
              <a:ext cx="314325" cy="0"/>
            </a:xfrm>
            <a:prstGeom prst="line">
              <a:avLst/>
            </a:prstGeom>
            <a:ln>
              <a:solidFill>
                <a:srgbClr val="788D0E"/>
              </a:solidFill>
            </a:ln>
          </p:spPr>
          <p:style>
            <a:lnRef idx="2">
              <a:schemeClr val="accent1"/>
            </a:lnRef>
            <a:fillRef idx="0">
              <a:schemeClr val="accent1"/>
            </a:fillRef>
            <a:effectRef idx="1">
              <a:schemeClr val="accent1"/>
            </a:effectRef>
            <a:fontRef idx="minor">
              <a:schemeClr val="tx1"/>
            </a:fontRef>
          </p:style>
        </p:cxnSp>
        <p:sp>
          <p:nvSpPr>
            <p:cNvPr id="199" name="Right Arrow 198"/>
            <p:cNvSpPr/>
            <p:nvPr/>
          </p:nvSpPr>
          <p:spPr>
            <a:xfrm>
              <a:off x="2838450" y="2292051"/>
              <a:ext cx="120873" cy="193974"/>
            </a:xfrm>
            <a:prstGeom prst="rightArrow">
              <a:avLst/>
            </a:prstGeom>
            <a:solidFill>
              <a:srgbClr val="788D0E"/>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200" name="Rectangle 199"/>
            <p:cNvSpPr/>
            <p:nvPr/>
          </p:nvSpPr>
          <p:spPr>
            <a:xfrm>
              <a:off x="2613025" y="2341413"/>
              <a:ext cx="9525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01" name="Rectangle 200"/>
            <p:cNvSpPr/>
            <p:nvPr/>
          </p:nvSpPr>
          <p:spPr>
            <a:xfrm>
              <a:off x="2524125" y="2341413"/>
              <a:ext cx="5080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202" name="Group 201"/>
          <p:cNvGrpSpPr/>
          <p:nvPr/>
        </p:nvGrpSpPr>
        <p:grpSpPr>
          <a:xfrm>
            <a:off x="2365300" y="2065889"/>
            <a:ext cx="435198" cy="193974"/>
            <a:chOff x="2524125" y="2292051"/>
            <a:chExt cx="435198" cy="193974"/>
          </a:xfrm>
        </p:grpSpPr>
        <p:cxnSp>
          <p:nvCxnSpPr>
            <p:cNvPr id="203" name="Straight Connector 202"/>
            <p:cNvCxnSpPr>
              <a:stCxn id="206" idx="1"/>
              <a:endCxn id="204"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204" name="Right Arrow 203"/>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205" name="Rectangle 204"/>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06" name="Rectangle 205"/>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207" name="Group 206"/>
          <p:cNvGrpSpPr/>
          <p:nvPr/>
        </p:nvGrpSpPr>
        <p:grpSpPr>
          <a:xfrm>
            <a:off x="5325459" y="2065889"/>
            <a:ext cx="435198" cy="193974"/>
            <a:chOff x="2524125" y="2292051"/>
            <a:chExt cx="435198" cy="193974"/>
          </a:xfrm>
          <a:solidFill>
            <a:srgbClr val="008000"/>
          </a:solidFill>
        </p:grpSpPr>
        <p:cxnSp>
          <p:nvCxnSpPr>
            <p:cNvPr id="208" name="Straight Connector 207"/>
            <p:cNvCxnSpPr>
              <a:stCxn id="211" idx="1"/>
              <a:endCxn id="209"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09" name="Right Arrow 208"/>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210" name="Rectangle 209"/>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11" name="Rectangle 210"/>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217" name="Group 216"/>
          <p:cNvGrpSpPr/>
          <p:nvPr/>
        </p:nvGrpSpPr>
        <p:grpSpPr>
          <a:xfrm>
            <a:off x="6026075" y="2065889"/>
            <a:ext cx="435198" cy="193974"/>
            <a:chOff x="2524125" y="2292051"/>
            <a:chExt cx="435198" cy="193974"/>
          </a:xfrm>
          <a:solidFill>
            <a:srgbClr val="008000"/>
          </a:solidFill>
        </p:grpSpPr>
        <p:cxnSp>
          <p:nvCxnSpPr>
            <p:cNvPr id="218" name="Straight Connector 217"/>
            <p:cNvCxnSpPr>
              <a:stCxn id="221" idx="1"/>
              <a:endCxn id="219"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19" name="Right Arrow 218"/>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220" name="Rectangle 219"/>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21" name="Rectangle 220"/>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222" name="TextBox 221"/>
          <p:cNvSpPr txBox="1"/>
          <p:nvPr/>
        </p:nvSpPr>
        <p:spPr>
          <a:xfrm>
            <a:off x="2334611" y="1829123"/>
            <a:ext cx="539017" cy="276999"/>
          </a:xfrm>
          <a:prstGeom prst="rect">
            <a:avLst/>
          </a:prstGeom>
          <a:noFill/>
        </p:spPr>
        <p:txBody>
          <a:bodyPr wrap="none" rtlCol="0">
            <a:spAutoFit/>
          </a:bodyPr>
          <a:lstStyle/>
          <a:p>
            <a:r>
              <a:rPr lang="en-US" sz="1200" b="1" i="1" dirty="0" smtClean="0">
                <a:solidFill>
                  <a:srgbClr val="000000"/>
                </a:solidFill>
                <a:latin typeface="Arial"/>
                <a:cs typeface="Arial"/>
              </a:rPr>
              <a:t>HBZ</a:t>
            </a:r>
            <a:endParaRPr lang="en-US" sz="1200" b="1" i="1" dirty="0">
              <a:solidFill>
                <a:srgbClr val="000000"/>
              </a:solidFill>
              <a:latin typeface="Arial"/>
              <a:cs typeface="Arial"/>
            </a:endParaRPr>
          </a:p>
        </p:txBody>
      </p:sp>
      <p:sp>
        <p:nvSpPr>
          <p:cNvPr id="224" name="TextBox 223"/>
          <p:cNvSpPr txBox="1"/>
          <p:nvPr/>
        </p:nvSpPr>
        <p:spPr>
          <a:xfrm>
            <a:off x="4036414" y="1829121"/>
            <a:ext cx="577547" cy="276999"/>
          </a:xfrm>
          <a:prstGeom prst="rect">
            <a:avLst/>
          </a:prstGeom>
          <a:noFill/>
        </p:spPr>
        <p:txBody>
          <a:bodyPr wrap="none" rtlCol="0">
            <a:spAutoFit/>
          </a:bodyPr>
          <a:lstStyle/>
          <a:p>
            <a:r>
              <a:rPr lang="en-US" sz="1200" b="1" i="1" dirty="0" smtClean="0">
                <a:solidFill>
                  <a:srgbClr val="000000"/>
                </a:solidFill>
                <a:latin typeface="Arial"/>
                <a:cs typeface="Arial"/>
              </a:rPr>
              <a:t>HBM</a:t>
            </a:r>
            <a:endParaRPr lang="en-US" sz="1200" b="1" i="1" dirty="0">
              <a:solidFill>
                <a:srgbClr val="000000"/>
              </a:solidFill>
              <a:latin typeface="Arial"/>
              <a:cs typeface="Arial"/>
            </a:endParaRPr>
          </a:p>
        </p:txBody>
      </p:sp>
      <p:sp>
        <p:nvSpPr>
          <p:cNvPr id="226" name="TextBox 225"/>
          <p:cNvSpPr txBox="1"/>
          <p:nvPr/>
        </p:nvSpPr>
        <p:spPr>
          <a:xfrm>
            <a:off x="5264083" y="1820652"/>
            <a:ext cx="641734" cy="276999"/>
          </a:xfrm>
          <a:prstGeom prst="rect">
            <a:avLst/>
          </a:prstGeom>
          <a:noFill/>
        </p:spPr>
        <p:txBody>
          <a:bodyPr wrap="none" rtlCol="0">
            <a:spAutoFit/>
          </a:bodyPr>
          <a:lstStyle/>
          <a:p>
            <a:r>
              <a:rPr lang="en-US" sz="1200" b="1" i="1" dirty="0" smtClean="0">
                <a:solidFill>
                  <a:srgbClr val="000000"/>
                </a:solidFill>
                <a:latin typeface="Arial"/>
                <a:cs typeface="Arial"/>
              </a:rPr>
              <a:t>HBA2</a:t>
            </a:r>
            <a:endParaRPr lang="en-US" sz="1200" b="1" i="1" dirty="0">
              <a:solidFill>
                <a:srgbClr val="000000"/>
              </a:solidFill>
              <a:latin typeface="Arial"/>
              <a:cs typeface="Arial"/>
            </a:endParaRPr>
          </a:p>
        </p:txBody>
      </p:sp>
      <p:sp>
        <p:nvSpPr>
          <p:cNvPr id="227" name="TextBox 226"/>
          <p:cNvSpPr txBox="1"/>
          <p:nvPr/>
        </p:nvSpPr>
        <p:spPr>
          <a:xfrm>
            <a:off x="5966818" y="1829116"/>
            <a:ext cx="641734" cy="276999"/>
          </a:xfrm>
          <a:prstGeom prst="rect">
            <a:avLst/>
          </a:prstGeom>
          <a:noFill/>
        </p:spPr>
        <p:txBody>
          <a:bodyPr wrap="none" rtlCol="0">
            <a:spAutoFit/>
          </a:bodyPr>
          <a:lstStyle/>
          <a:p>
            <a:r>
              <a:rPr lang="en-US" sz="1200" b="1" i="1" dirty="0" smtClean="0">
                <a:solidFill>
                  <a:srgbClr val="000000"/>
                </a:solidFill>
                <a:latin typeface="Arial"/>
                <a:cs typeface="Arial"/>
              </a:rPr>
              <a:t>HBA1</a:t>
            </a:r>
            <a:endParaRPr lang="en-US" sz="1200" b="1" i="1" dirty="0">
              <a:solidFill>
                <a:srgbClr val="000000"/>
              </a:solidFill>
              <a:latin typeface="Arial"/>
              <a:cs typeface="Arial"/>
            </a:endParaRPr>
          </a:p>
        </p:txBody>
      </p:sp>
      <p:sp>
        <p:nvSpPr>
          <p:cNvPr id="233" name="TextBox 232"/>
          <p:cNvSpPr txBox="1"/>
          <p:nvPr/>
        </p:nvSpPr>
        <p:spPr>
          <a:xfrm>
            <a:off x="6694951" y="1829116"/>
            <a:ext cx="564715" cy="276999"/>
          </a:xfrm>
          <a:prstGeom prst="rect">
            <a:avLst/>
          </a:prstGeom>
          <a:noFill/>
        </p:spPr>
        <p:txBody>
          <a:bodyPr wrap="none" rtlCol="0">
            <a:spAutoFit/>
          </a:bodyPr>
          <a:lstStyle/>
          <a:p>
            <a:r>
              <a:rPr lang="en-US" sz="1200" b="1" i="1" dirty="0" smtClean="0">
                <a:solidFill>
                  <a:srgbClr val="000000"/>
                </a:solidFill>
                <a:latin typeface="Arial"/>
                <a:cs typeface="Arial"/>
              </a:rPr>
              <a:t>HBQ</a:t>
            </a:r>
            <a:endParaRPr lang="en-US" sz="1200" b="1" i="1" dirty="0">
              <a:solidFill>
                <a:srgbClr val="000000"/>
              </a:solidFill>
              <a:latin typeface="Arial"/>
              <a:cs typeface="Arial"/>
            </a:endParaRPr>
          </a:p>
        </p:txBody>
      </p:sp>
      <p:cxnSp>
        <p:nvCxnSpPr>
          <p:cNvPr id="272" name="Straight Connector 271"/>
          <p:cNvCxnSpPr/>
          <p:nvPr/>
        </p:nvCxnSpPr>
        <p:spPr>
          <a:xfrm>
            <a:off x="1268951" y="3180629"/>
            <a:ext cx="5191760"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283" name="Group 282"/>
          <p:cNvGrpSpPr/>
          <p:nvPr/>
        </p:nvGrpSpPr>
        <p:grpSpPr>
          <a:xfrm>
            <a:off x="2227589" y="3088890"/>
            <a:ext cx="435198" cy="193974"/>
            <a:chOff x="2524125" y="2292051"/>
            <a:chExt cx="435198" cy="193974"/>
          </a:xfrm>
        </p:grpSpPr>
        <p:cxnSp>
          <p:nvCxnSpPr>
            <p:cNvPr id="284" name="Straight Connector 283"/>
            <p:cNvCxnSpPr>
              <a:stCxn id="287" idx="1"/>
              <a:endCxn id="285"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285" name="Right Arrow 284"/>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286" name="Rectangle 285"/>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87" name="Rectangle 286"/>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298" name="Group 297"/>
          <p:cNvGrpSpPr/>
          <p:nvPr/>
        </p:nvGrpSpPr>
        <p:grpSpPr>
          <a:xfrm>
            <a:off x="4018924" y="3088890"/>
            <a:ext cx="435198" cy="193974"/>
            <a:chOff x="2524125" y="2292051"/>
            <a:chExt cx="435198" cy="193974"/>
          </a:xfrm>
          <a:solidFill>
            <a:srgbClr val="008000"/>
          </a:solidFill>
        </p:grpSpPr>
        <p:cxnSp>
          <p:nvCxnSpPr>
            <p:cNvPr id="299" name="Straight Connector 298"/>
            <p:cNvCxnSpPr>
              <a:stCxn id="302" idx="1"/>
              <a:endCxn id="300"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00" name="Right Arrow 299"/>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01" name="Rectangle 300"/>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02" name="Rectangle 301"/>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303" name="TextBox 302"/>
          <p:cNvSpPr txBox="1"/>
          <p:nvPr/>
        </p:nvSpPr>
        <p:spPr>
          <a:xfrm>
            <a:off x="2196900" y="2852124"/>
            <a:ext cx="539017" cy="276999"/>
          </a:xfrm>
          <a:prstGeom prst="rect">
            <a:avLst/>
          </a:prstGeom>
          <a:noFill/>
        </p:spPr>
        <p:txBody>
          <a:bodyPr wrap="none" rtlCol="0">
            <a:spAutoFit/>
          </a:bodyPr>
          <a:lstStyle/>
          <a:p>
            <a:r>
              <a:rPr lang="en-US" sz="1200" b="1" i="1" dirty="0" smtClean="0">
                <a:solidFill>
                  <a:srgbClr val="000000"/>
                </a:solidFill>
                <a:latin typeface="Arial"/>
                <a:cs typeface="Arial"/>
              </a:rPr>
              <a:t>HBZ</a:t>
            </a:r>
            <a:endParaRPr lang="en-US" sz="1200" b="1" i="1" dirty="0">
              <a:solidFill>
                <a:srgbClr val="000000"/>
              </a:solidFill>
              <a:latin typeface="Arial"/>
              <a:cs typeface="Arial"/>
            </a:endParaRPr>
          </a:p>
        </p:txBody>
      </p:sp>
      <p:sp>
        <p:nvSpPr>
          <p:cNvPr id="305" name="TextBox 304"/>
          <p:cNvSpPr txBox="1"/>
          <p:nvPr/>
        </p:nvSpPr>
        <p:spPr>
          <a:xfrm>
            <a:off x="3096063" y="2852122"/>
            <a:ext cx="667282" cy="276999"/>
          </a:xfrm>
          <a:prstGeom prst="rect">
            <a:avLst/>
          </a:prstGeom>
          <a:noFill/>
        </p:spPr>
        <p:txBody>
          <a:bodyPr wrap="none" rtlCol="0">
            <a:spAutoFit/>
          </a:bodyPr>
          <a:lstStyle/>
          <a:p>
            <a:r>
              <a:rPr lang="en-US" sz="1200" b="1" i="1" dirty="0" smtClean="0">
                <a:solidFill>
                  <a:srgbClr val="000000"/>
                </a:solidFill>
                <a:latin typeface="Arial"/>
                <a:cs typeface="Arial"/>
              </a:rPr>
              <a:t>HBAD</a:t>
            </a:r>
            <a:endParaRPr lang="en-US" sz="1200" b="1" i="1" dirty="0">
              <a:solidFill>
                <a:srgbClr val="000000"/>
              </a:solidFill>
              <a:latin typeface="Arial"/>
              <a:cs typeface="Arial"/>
            </a:endParaRPr>
          </a:p>
        </p:txBody>
      </p:sp>
      <p:sp>
        <p:nvSpPr>
          <p:cNvPr id="308" name="TextBox 307"/>
          <p:cNvSpPr txBox="1"/>
          <p:nvPr/>
        </p:nvSpPr>
        <p:spPr>
          <a:xfrm>
            <a:off x="3959667" y="2852117"/>
            <a:ext cx="550438" cy="276999"/>
          </a:xfrm>
          <a:prstGeom prst="rect">
            <a:avLst/>
          </a:prstGeom>
          <a:noFill/>
        </p:spPr>
        <p:txBody>
          <a:bodyPr wrap="none" rtlCol="0">
            <a:spAutoFit/>
          </a:bodyPr>
          <a:lstStyle/>
          <a:p>
            <a:r>
              <a:rPr lang="en-US" sz="1200" b="1" i="1" dirty="0" smtClean="0">
                <a:solidFill>
                  <a:srgbClr val="000000"/>
                </a:solidFill>
                <a:latin typeface="Arial"/>
                <a:cs typeface="Arial"/>
              </a:rPr>
              <a:t>HBA</a:t>
            </a:r>
            <a:endParaRPr lang="en-US" sz="1200" b="1" i="1" dirty="0">
              <a:solidFill>
                <a:srgbClr val="000000"/>
              </a:solidFill>
              <a:latin typeface="Arial"/>
              <a:cs typeface="Arial"/>
            </a:endParaRPr>
          </a:p>
        </p:txBody>
      </p:sp>
      <p:sp>
        <p:nvSpPr>
          <p:cNvPr id="72" name="TextBox 71"/>
          <p:cNvSpPr txBox="1"/>
          <p:nvPr/>
        </p:nvSpPr>
        <p:spPr>
          <a:xfrm>
            <a:off x="6460711" y="2957109"/>
            <a:ext cx="757765" cy="461665"/>
          </a:xfrm>
          <a:prstGeom prst="rect">
            <a:avLst/>
          </a:prstGeom>
          <a:noFill/>
        </p:spPr>
        <p:txBody>
          <a:bodyPr wrap="none" rtlCol="0">
            <a:spAutoFit/>
          </a:bodyPr>
          <a:lstStyle/>
          <a:p>
            <a:r>
              <a:rPr lang="en-US" sz="1200" b="1" dirty="0" smtClean="0">
                <a:solidFill>
                  <a:srgbClr val="000000"/>
                </a:solidFill>
                <a:latin typeface="Arial"/>
                <a:cs typeface="Arial"/>
              </a:rPr>
              <a:t>chicken</a:t>
            </a:r>
          </a:p>
          <a:p>
            <a:r>
              <a:rPr lang="en-US" sz="1200" b="1" dirty="0" smtClean="0">
                <a:solidFill>
                  <a:srgbClr val="000000"/>
                </a:solidFill>
                <a:latin typeface="Arial"/>
                <a:cs typeface="Arial"/>
              </a:rPr>
              <a:t>Ch. 14</a:t>
            </a:r>
            <a:endParaRPr lang="en-US" sz="1200" b="1" dirty="0">
              <a:solidFill>
                <a:srgbClr val="000000"/>
              </a:solidFill>
              <a:latin typeface="Arial"/>
              <a:cs typeface="Arial"/>
            </a:endParaRPr>
          </a:p>
        </p:txBody>
      </p:sp>
      <p:sp>
        <p:nvSpPr>
          <p:cNvPr id="314" name="TextBox 313"/>
          <p:cNvSpPr txBox="1"/>
          <p:nvPr/>
        </p:nvSpPr>
        <p:spPr>
          <a:xfrm>
            <a:off x="7401062" y="1893468"/>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16</a:t>
            </a:r>
            <a:endParaRPr lang="en-US" sz="1200" b="1" dirty="0">
              <a:solidFill>
                <a:srgbClr val="000000"/>
              </a:solidFill>
              <a:latin typeface="Arial"/>
              <a:cs typeface="Arial"/>
            </a:endParaRPr>
          </a:p>
        </p:txBody>
      </p:sp>
      <p:cxnSp>
        <p:nvCxnSpPr>
          <p:cNvPr id="315" name="Straight Connector 314"/>
          <p:cNvCxnSpPr/>
          <p:nvPr/>
        </p:nvCxnSpPr>
        <p:spPr>
          <a:xfrm>
            <a:off x="1353413" y="3852325"/>
            <a:ext cx="5191760"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331" name="Group 330"/>
          <p:cNvGrpSpPr/>
          <p:nvPr/>
        </p:nvGrpSpPr>
        <p:grpSpPr>
          <a:xfrm>
            <a:off x="2560337" y="3760586"/>
            <a:ext cx="435198" cy="193974"/>
            <a:chOff x="2524125" y="2292051"/>
            <a:chExt cx="435198" cy="193974"/>
          </a:xfrm>
          <a:solidFill>
            <a:srgbClr val="008000"/>
          </a:solidFill>
        </p:grpSpPr>
        <p:cxnSp>
          <p:nvCxnSpPr>
            <p:cNvPr id="332" name="Straight Connector 331"/>
            <p:cNvCxnSpPr>
              <a:stCxn id="335" idx="1"/>
              <a:endCxn id="333"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33" name="Right Arrow 332"/>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34" name="Rectangle 333"/>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35" name="Rectangle 334"/>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341" name="Group 340"/>
          <p:cNvGrpSpPr/>
          <p:nvPr/>
        </p:nvGrpSpPr>
        <p:grpSpPr>
          <a:xfrm>
            <a:off x="3752019" y="3760586"/>
            <a:ext cx="435198" cy="193974"/>
            <a:chOff x="2524125" y="2292051"/>
            <a:chExt cx="435198" cy="193974"/>
          </a:xfrm>
          <a:solidFill>
            <a:srgbClr val="008000"/>
          </a:solidFill>
        </p:grpSpPr>
        <p:cxnSp>
          <p:nvCxnSpPr>
            <p:cNvPr id="342" name="Straight Connector 341"/>
            <p:cNvCxnSpPr>
              <a:stCxn id="345" idx="1"/>
              <a:endCxn id="343"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43" name="Right Arrow 342"/>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44" name="Rectangle 343"/>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45" name="Rectangle 344"/>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362" name="Group 361"/>
          <p:cNvGrpSpPr/>
          <p:nvPr/>
        </p:nvGrpSpPr>
        <p:grpSpPr>
          <a:xfrm>
            <a:off x="5268611" y="3755506"/>
            <a:ext cx="435198" cy="193974"/>
            <a:chOff x="2524125" y="2292051"/>
            <a:chExt cx="435198" cy="193974"/>
          </a:xfrm>
        </p:grpSpPr>
        <p:cxnSp>
          <p:nvCxnSpPr>
            <p:cNvPr id="363" name="Straight Connector 362"/>
            <p:cNvCxnSpPr>
              <a:stCxn id="366" idx="1"/>
              <a:endCxn id="364"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364" name="Right Arrow 363"/>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65" name="Rectangle 364"/>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66" name="Rectangle 365"/>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367" name="TextBox 366"/>
          <p:cNvSpPr txBox="1"/>
          <p:nvPr/>
        </p:nvSpPr>
        <p:spPr>
          <a:xfrm>
            <a:off x="5127857" y="3518740"/>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Hba-e1</a:t>
            </a:r>
            <a:endParaRPr lang="en-US" sz="1200" b="1" i="1" dirty="0">
              <a:solidFill>
                <a:srgbClr val="000000"/>
              </a:solidFill>
              <a:latin typeface="Arial"/>
              <a:cs typeface="Arial"/>
            </a:endParaRPr>
          </a:p>
        </p:txBody>
      </p:sp>
      <p:grpSp>
        <p:nvGrpSpPr>
          <p:cNvPr id="368" name="Group 367"/>
          <p:cNvGrpSpPr/>
          <p:nvPr/>
        </p:nvGrpSpPr>
        <p:grpSpPr>
          <a:xfrm flipH="1">
            <a:off x="4548944" y="3763973"/>
            <a:ext cx="435198" cy="193974"/>
            <a:chOff x="2524125" y="2292051"/>
            <a:chExt cx="435198" cy="193974"/>
          </a:xfrm>
        </p:grpSpPr>
        <p:cxnSp>
          <p:nvCxnSpPr>
            <p:cNvPr id="369" name="Straight Connector 368"/>
            <p:cNvCxnSpPr>
              <a:stCxn id="372" idx="1"/>
              <a:endCxn id="370"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370" name="Right Arrow 369"/>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71" name="Rectangle 370"/>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72" name="Rectangle 371"/>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373" name="Group 372"/>
          <p:cNvGrpSpPr/>
          <p:nvPr/>
        </p:nvGrpSpPr>
        <p:grpSpPr>
          <a:xfrm flipH="1">
            <a:off x="1952853" y="3755506"/>
            <a:ext cx="435198" cy="193974"/>
            <a:chOff x="2524125" y="2292051"/>
            <a:chExt cx="435198" cy="193974"/>
          </a:xfrm>
          <a:solidFill>
            <a:srgbClr val="660066"/>
          </a:solidFill>
        </p:grpSpPr>
        <p:cxnSp>
          <p:nvCxnSpPr>
            <p:cNvPr id="374" name="Straight Connector 373"/>
            <p:cNvCxnSpPr>
              <a:stCxn id="377" idx="1"/>
              <a:endCxn id="375"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375" name="Right Arrow 374"/>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76" name="Rectangle 375"/>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77" name="Rectangle 376"/>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378" name="Group 377"/>
          <p:cNvGrpSpPr/>
          <p:nvPr/>
        </p:nvGrpSpPr>
        <p:grpSpPr>
          <a:xfrm flipH="1">
            <a:off x="3138186" y="3763972"/>
            <a:ext cx="435198" cy="193974"/>
            <a:chOff x="2524125" y="2292051"/>
            <a:chExt cx="435198" cy="193974"/>
          </a:xfrm>
          <a:solidFill>
            <a:srgbClr val="660066"/>
          </a:solidFill>
        </p:grpSpPr>
        <p:cxnSp>
          <p:nvCxnSpPr>
            <p:cNvPr id="379" name="Straight Connector 378"/>
            <p:cNvCxnSpPr>
              <a:stCxn id="382" idx="1"/>
              <a:endCxn id="380"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380" name="Right Arrow 379"/>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81" name="Rectangle 380"/>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82" name="Rectangle 381"/>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383" name="Group 382"/>
          <p:cNvGrpSpPr/>
          <p:nvPr/>
        </p:nvGrpSpPr>
        <p:grpSpPr>
          <a:xfrm>
            <a:off x="5861278" y="3755506"/>
            <a:ext cx="435198" cy="193974"/>
            <a:chOff x="2524125" y="2292051"/>
            <a:chExt cx="435198" cy="193974"/>
          </a:xfrm>
        </p:grpSpPr>
        <p:cxnSp>
          <p:nvCxnSpPr>
            <p:cNvPr id="384" name="Straight Connector 383"/>
            <p:cNvCxnSpPr>
              <a:stCxn id="387" idx="1"/>
              <a:endCxn id="385"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385" name="Right Arrow 384"/>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386" name="Rectangle 385"/>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387" name="Rectangle 386"/>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388" name="TextBox 387"/>
          <p:cNvSpPr txBox="1"/>
          <p:nvPr/>
        </p:nvSpPr>
        <p:spPr>
          <a:xfrm>
            <a:off x="5712057" y="3518740"/>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Hba-e3</a:t>
            </a:r>
            <a:endParaRPr lang="en-US" sz="1200" b="1" i="1" dirty="0">
              <a:solidFill>
                <a:srgbClr val="000000"/>
              </a:solidFill>
              <a:latin typeface="Arial"/>
              <a:cs typeface="Arial"/>
            </a:endParaRPr>
          </a:p>
        </p:txBody>
      </p:sp>
      <p:sp>
        <p:nvSpPr>
          <p:cNvPr id="389" name="TextBox 388"/>
          <p:cNvSpPr txBox="1"/>
          <p:nvPr/>
        </p:nvSpPr>
        <p:spPr>
          <a:xfrm>
            <a:off x="2410057" y="3527207"/>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Hba-a2</a:t>
            </a:r>
            <a:endParaRPr lang="en-US" sz="1200" b="1" i="1" dirty="0">
              <a:solidFill>
                <a:srgbClr val="000000"/>
              </a:solidFill>
              <a:latin typeface="Arial"/>
              <a:cs typeface="Arial"/>
            </a:endParaRPr>
          </a:p>
        </p:txBody>
      </p:sp>
      <p:sp>
        <p:nvSpPr>
          <p:cNvPr id="390" name="TextBox 389"/>
          <p:cNvSpPr txBox="1"/>
          <p:nvPr/>
        </p:nvSpPr>
        <p:spPr>
          <a:xfrm>
            <a:off x="3612323" y="3535674"/>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Hba-a1</a:t>
            </a:r>
            <a:endParaRPr lang="en-US" sz="1200" b="1" i="1" dirty="0">
              <a:solidFill>
                <a:srgbClr val="000000"/>
              </a:solidFill>
              <a:latin typeface="Arial"/>
              <a:cs typeface="Arial"/>
            </a:endParaRPr>
          </a:p>
        </p:txBody>
      </p:sp>
      <p:sp>
        <p:nvSpPr>
          <p:cNvPr id="391" name="TextBox 390"/>
          <p:cNvSpPr txBox="1"/>
          <p:nvPr/>
        </p:nvSpPr>
        <p:spPr>
          <a:xfrm>
            <a:off x="1791989" y="3916674"/>
            <a:ext cx="744301" cy="276999"/>
          </a:xfrm>
          <a:prstGeom prst="rect">
            <a:avLst/>
          </a:prstGeom>
          <a:noFill/>
        </p:spPr>
        <p:txBody>
          <a:bodyPr wrap="none" rtlCol="0">
            <a:spAutoFit/>
          </a:bodyPr>
          <a:lstStyle/>
          <a:p>
            <a:r>
              <a:rPr lang="en-US" sz="1200" b="1" i="1" dirty="0" smtClean="0">
                <a:solidFill>
                  <a:srgbClr val="000000"/>
                </a:solidFill>
                <a:latin typeface="Arial"/>
                <a:cs typeface="Arial"/>
              </a:rPr>
              <a:t>Hbb-a2</a:t>
            </a:r>
            <a:endParaRPr lang="en-US" sz="1200" b="1" i="1" dirty="0">
              <a:solidFill>
                <a:srgbClr val="000000"/>
              </a:solidFill>
              <a:latin typeface="Arial"/>
              <a:cs typeface="Arial"/>
            </a:endParaRPr>
          </a:p>
        </p:txBody>
      </p:sp>
      <p:sp>
        <p:nvSpPr>
          <p:cNvPr id="392" name="TextBox 391"/>
          <p:cNvSpPr txBox="1"/>
          <p:nvPr/>
        </p:nvSpPr>
        <p:spPr>
          <a:xfrm>
            <a:off x="3002722" y="3916674"/>
            <a:ext cx="744301" cy="276999"/>
          </a:xfrm>
          <a:prstGeom prst="rect">
            <a:avLst/>
          </a:prstGeom>
          <a:noFill/>
        </p:spPr>
        <p:txBody>
          <a:bodyPr wrap="none" rtlCol="0">
            <a:spAutoFit/>
          </a:bodyPr>
          <a:lstStyle/>
          <a:p>
            <a:r>
              <a:rPr lang="en-US" sz="1200" b="1" i="1" dirty="0" smtClean="0">
                <a:solidFill>
                  <a:srgbClr val="000000"/>
                </a:solidFill>
                <a:latin typeface="Arial"/>
                <a:cs typeface="Arial"/>
              </a:rPr>
              <a:t>Hbb-a1</a:t>
            </a:r>
            <a:endParaRPr lang="en-US" sz="1200" b="1" i="1" dirty="0">
              <a:solidFill>
                <a:srgbClr val="000000"/>
              </a:solidFill>
              <a:latin typeface="Arial"/>
              <a:cs typeface="Arial"/>
            </a:endParaRPr>
          </a:p>
        </p:txBody>
      </p:sp>
      <p:sp>
        <p:nvSpPr>
          <p:cNvPr id="393" name="TextBox 392"/>
          <p:cNvSpPr txBox="1"/>
          <p:nvPr/>
        </p:nvSpPr>
        <p:spPr>
          <a:xfrm>
            <a:off x="4433588" y="3916674"/>
            <a:ext cx="744301" cy="276999"/>
          </a:xfrm>
          <a:prstGeom prst="rect">
            <a:avLst/>
          </a:prstGeom>
          <a:noFill/>
        </p:spPr>
        <p:txBody>
          <a:bodyPr wrap="none" rtlCol="0">
            <a:spAutoFit/>
          </a:bodyPr>
          <a:lstStyle/>
          <a:p>
            <a:r>
              <a:rPr lang="en-US" sz="1200" b="1" i="1" dirty="0" smtClean="0">
                <a:solidFill>
                  <a:srgbClr val="000000"/>
                </a:solidFill>
                <a:latin typeface="Arial"/>
                <a:cs typeface="Arial"/>
              </a:rPr>
              <a:t>Hbb-e1</a:t>
            </a:r>
            <a:endParaRPr lang="en-US" sz="1200" b="1" i="1" dirty="0">
              <a:solidFill>
                <a:srgbClr val="000000"/>
              </a:solidFill>
              <a:latin typeface="Arial"/>
              <a:cs typeface="Arial"/>
            </a:endParaRPr>
          </a:p>
        </p:txBody>
      </p:sp>
      <p:grpSp>
        <p:nvGrpSpPr>
          <p:cNvPr id="402" name="Group 401"/>
          <p:cNvGrpSpPr/>
          <p:nvPr/>
        </p:nvGrpSpPr>
        <p:grpSpPr>
          <a:xfrm>
            <a:off x="1012750" y="2115251"/>
            <a:ext cx="625475" cy="95250"/>
            <a:chOff x="2212975" y="2341413"/>
            <a:chExt cx="625475" cy="95250"/>
          </a:xfrm>
          <a:solidFill>
            <a:srgbClr val="FF0000"/>
          </a:solidFill>
        </p:grpSpPr>
        <p:cxnSp>
          <p:nvCxnSpPr>
            <p:cNvPr id="407" name="Straight Connector 406"/>
            <p:cNvCxnSpPr/>
            <p:nvPr/>
          </p:nvCxnSpPr>
          <p:spPr>
            <a:xfrm>
              <a:off x="2212975" y="2389038"/>
              <a:ext cx="314325" cy="0"/>
            </a:xfrm>
            <a:prstGeom prst="line">
              <a:avLst/>
            </a:prstGeom>
            <a:grpFill/>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6" idx="1"/>
            </p:cNvCxnSpPr>
            <p:nvPr/>
          </p:nvCxnSpPr>
          <p:spPr>
            <a:xfrm>
              <a:off x="2524125" y="2389038"/>
              <a:ext cx="314325" cy="0"/>
            </a:xfrm>
            <a:prstGeom prst="line">
              <a:avLst/>
            </a:prstGeom>
            <a:grpFill/>
            <a:ln>
              <a:solidFill>
                <a:srgbClr val="FF0000"/>
              </a:solidFill>
            </a:ln>
          </p:spPr>
          <p:style>
            <a:lnRef idx="2">
              <a:schemeClr val="accent1"/>
            </a:lnRef>
            <a:fillRef idx="0">
              <a:schemeClr val="accent1"/>
            </a:fillRef>
            <a:effectRef idx="1">
              <a:schemeClr val="accent1"/>
            </a:effectRef>
            <a:fontRef idx="minor">
              <a:schemeClr val="tx1"/>
            </a:fontRef>
          </p:style>
        </p:cxnSp>
        <p:sp>
          <p:nvSpPr>
            <p:cNvPr id="405" name="Rectangle 404"/>
            <p:cNvSpPr/>
            <p:nvPr/>
          </p:nvSpPr>
          <p:spPr>
            <a:xfrm>
              <a:off x="2740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06" name="Rectangle 40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09" name="Rectangle 408"/>
            <p:cNvSpPr/>
            <p:nvPr/>
          </p:nvSpPr>
          <p:spPr>
            <a:xfrm>
              <a:off x="26384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08" name="TextBox 407"/>
          <p:cNvSpPr txBox="1"/>
          <p:nvPr/>
        </p:nvSpPr>
        <p:spPr>
          <a:xfrm>
            <a:off x="1023336" y="1829123"/>
            <a:ext cx="727244" cy="276999"/>
          </a:xfrm>
          <a:prstGeom prst="rect">
            <a:avLst/>
          </a:prstGeom>
          <a:noFill/>
        </p:spPr>
        <p:txBody>
          <a:bodyPr wrap="none" rtlCol="0">
            <a:spAutoFit/>
          </a:bodyPr>
          <a:lstStyle/>
          <a:p>
            <a:r>
              <a:rPr lang="en-US" sz="1200" b="1" i="1" dirty="0" smtClean="0">
                <a:solidFill>
                  <a:srgbClr val="000000"/>
                </a:solidFill>
                <a:latin typeface="Arial"/>
                <a:cs typeface="Arial"/>
              </a:rPr>
              <a:t>NPLR3</a:t>
            </a:r>
            <a:endParaRPr lang="en-US" sz="1200" b="1" i="1" dirty="0">
              <a:solidFill>
                <a:srgbClr val="000000"/>
              </a:solidFill>
              <a:latin typeface="Arial"/>
              <a:cs typeface="Arial"/>
            </a:endParaRPr>
          </a:p>
        </p:txBody>
      </p:sp>
      <p:grpSp>
        <p:nvGrpSpPr>
          <p:cNvPr id="410" name="Group 409"/>
          <p:cNvGrpSpPr/>
          <p:nvPr/>
        </p:nvGrpSpPr>
        <p:grpSpPr>
          <a:xfrm>
            <a:off x="1031249" y="3136136"/>
            <a:ext cx="625475" cy="95250"/>
            <a:chOff x="2212975" y="2341413"/>
            <a:chExt cx="625475" cy="95250"/>
          </a:xfrm>
          <a:solidFill>
            <a:srgbClr val="FF0000"/>
          </a:solidFill>
        </p:grpSpPr>
        <p:cxnSp>
          <p:nvCxnSpPr>
            <p:cNvPr id="411" name="Straight Connector 410"/>
            <p:cNvCxnSpPr/>
            <p:nvPr/>
          </p:nvCxnSpPr>
          <p:spPr>
            <a:xfrm>
              <a:off x="2212975" y="2389038"/>
              <a:ext cx="314325" cy="0"/>
            </a:xfrm>
            <a:prstGeom prst="line">
              <a:avLst/>
            </a:prstGeom>
            <a:grpFill/>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cxnSp>
        <p:cxnSp>
          <p:nvCxnSpPr>
            <p:cNvPr id="412" name="Straight Connector 411"/>
            <p:cNvCxnSpPr>
              <a:stCxn id="414" idx="1"/>
            </p:cNvCxnSpPr>
            <p:nvPr/>
          </p:nvCxnSpPr>
          <p:spPr>
            <a:xfrm>
              <a:off x="2524125" y="2389038"/>
              <a:ext cx="314325" cy="0"/>
            </a:xfrm>
            <a:prstGeom prst="line">
              <a:avLst/>
            </a:prstGeom>
            <a:grpFill/>
            <a:ln>
              <a:solidFill>
                <a:srgbClr val="FF0000"/>
              </a:solidFill>
            </a:ln>
          </p:spPr>
          <p:style>
            <a:lnRef idx="2">
              <a:schemeClr val="accent1"/>
            </a:lnRef>
            <a:fillRef idx="0">
              <a:schemeClr val="accent1"/>
            </a:fillRef>
            <a:effectRef idx="1">
              <a:schemeClr val="accent1"/>
            </a:effectRef>
            <a:fontRef idx="minor">
              <a:schemeClr val="tx1"/>
            </a:fontRef>
          </p:style>
        </p:cxnSp>
        <p:sp>
          <p:nvSpPr>
            <p:cNvPr id="413" name="Rectangle 412"/>
            <p:cNvSpPr/>
            <p:nvPr/>
          </p:nvSpPr>
          <p:spPr>
            <a:xfrm>
              <a:off x="2740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14" name="Rectangle 413"/>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15" name="Rectangle 414"/>
            <p:cNvSpPr/>
            <p:nvPr/>
          </p:nvSpPr>
          <p:spPr>
            <a:xfrm>
              <a:off x="26384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16" name="TextBox 415"/>
          <p:cNvSpPr txBox="1"/>
          <p:nvPr/>
        </p:nvSpPr>
        <p:spPr>
          <a:xfrm>
            <a:off x="1041835" y="2850008"/>
            <a:ext cx="727244" cy="276999"/>
          </a:xfrm>
          <a:prstGeom prst="rect">
            <a:avLst/>
          </a:prstGeom>
          <a:noFill/>
        </p:spPr>
        <p:txBody>
          <a:bodyPr wrap="none" rtlCol="0">
            <a:spAutoFit/>
          </a:bodyPr>
          <a:lstStyle/>
          <a:p>
            <a:r>
              <a:rPr lang="en-US" sz="1200" b="1" i="1" dirty="0" smtClean="0">
                <a:solidFill>
                  <a:srgbClr val="000000"/>
                </a:solidFill>
                <a:latin typeface="Arial"/>
                <a:cs typeface="Arial"/>
              </a:rPr>
              <a:t>NPLR3</a:t>
            </a:r>
            <a:endParaRPr lang="en-US" sz="1200" b="1" i="1" dirty="0">
              <a:solidFill>
                <a:srgbClr val="000000"/>
              </a:solidFill>
              <a:latin typeface="Arial"/>
              <a:cs typeface="Arial"/>
            </a:endParaRPr>
          </a:p>
        </p:txBody>
      </p:sp>
      <p:grpSp>
        <p:nvGrpSpPr>
          <p:cNvPr id="417" name="Group 416"/>
          <p:cNvGrpSpPr/>
          <p:nvPr/>
        </p:nvGrpSpPr>
        <p:grpSpPr>
          <a:xfrm>
            <a:off x="1038242" y="3821802"/>
            <a:ext cx="625475" cy="95250"/>
            <a:chOff x="2212975" y="2341413"/>
            <a:chExt cx="625475" cy="95250"/>
          </a:xfrm>
          <a:solidFill>
            <a:srgbClr val="FF0000"/>
          </a:solidFill>
        </p:grpSpPr>
        <p:cxnSp>
          <p:nvCxnSpPr>
            <p:cNvPr id="418" name="Straight Connector 417"/>
            <p:cNvCxnSpPr/>
            <p:nvPr/>
          </p:nvCxnSpPr>
          <p:spPr>
            <a:xfrm>
              <a:off x="2212975" y="2389038"/>
              <a:ext cx="314325" cy="0"/>
            </a:xfrm>
            <a:prstGeom prst="line">
              <a:avLst/>
            </a:prstGeom>
            <a:grpFill/>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cxnSp>
        <p:cxnSp>
          <p:nvCxnSpPr>
            <p:cNvPr id="419" name="Straight Connector 418"/>
            <p:cNvCxnSpPr>
              <a:stCxn id="421" idx="1"/>
            </p:cNvCxnSpPr>
            <p:nvPr/>
          </p:nvCxnSpPr>
          <p:spPr>
            <a:xfrm>
              <a:off x="2524125" y="2389038"/>
              <a:ext cx="314325" cy="0"/>
            </a:xfrm>
            <a:prstGeom prst="line">
              <a:avLst/>
            </a:prstGeom>
            <a:grpFill/>
            <a:ln>
              <a:solidFill>
                <a:srgbClr val="FF0000"/>
              </a:solidFill>
            </a:ln>
          </p:spPr>
          <p:style>
            <a:lnRef idx="2">
              <a:schemeClr val="accent1"/>
            </a:lnRef>
            <a:fillRef idx="0">
              <a:schemeClr val="accent1"/>
            </a:fillRef>
            <a:effectRef idx="1">
              <a:schemeClr val="accent1"/>
            </a:effectRef>
            <a:fontRef idx="minor">
              <a:schemeClr val="tx1"/>
            </a:fontRef>
          </p:style>
        </p:cxnSp>
        <p:sp>
          <p:nvSpPr>
            <p:cNvPr id="420" name="Rectangle 419"/>
            <p:cNvSpPr/>
            <p:nvPr/>
          </p:nvSpPr>
          <p:spPr>
            <a:xfrm>
              <a:off x="2740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21" name="Rectangle 420"/>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22" name="Rectangle 421"/>
            <p:cNvSpPr/>
            <p:nvPr/>
          </p:nvSpPr>
          <p:spPr>
            <a:xfrm>
              <a:off x="26384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23" name="TextBox 422"/>
          <p:cNvSpPr txBox="1"/>
          <p:nvPr/>
        </p:nvSpPr>
        <p:spPr>
          <a:xfrm>
            <a:off x="1048828" y="3535674"/>
            <a:ext cx="727244" cy="276999"/>
          </a:xfrm>
          <a:prstGeom prst="rect">
            <a:avLst/>
          </a:prstGeom>
          <a:noFill/>
        </p:spPr>
        <p:txBody>
          <a:bodyPr wrap="none" rtlCol="0">
            <a:spAutoFit/>
          </a:bodyPr>
          <a:lstStyle/>
          <a:p>
            <a:r>
              <a:rPr lang="en-US" sz="1200" b="1" i="1" dirty="0" smtClean="0">
                <a:solidFill>
                  <a:srgbClr val="000000"/>
                </a:solidFill>
                <a:latin typeface="Arial"/>
                <a:cs typeface="Arial"/>
              </a:rPr>
              <a:t>NPLR3</a:t>
            </a:r>
            <a:endParaRPr lang="en-US" sz="1200" b="1" i="1" dirty="0">
              <a:solidFill>
                <a:srgbClr val="000000"/>
              </a:solidFill>
              <a:latin typeface="Arial"/>
              <a:cs typeface="Arial"/>
            </a:endParaRPr>
          </a:p>
        </p:txBody>
      </p:sp>
      <p:sp>
        <p:nvSpPr>
          <p:cNvPr id="76" name="TextBox 75"/>
          <p:cNvSpPr txBox="1"/>
          <p:nvPr/>
        </p:nvSpPr>
        <p:spPr>
          <a:xfrm>
            <a:off x="170975" y="1147833"/>
            <a:ext cx="8463160" cy="584776"/>
          </a:xfrm>
          <a:prstGeom prst="rect">
            <a:avLst/>
          </a:prstGeom>
          <a:noFill/>
        </p:spPr>
        <p:txBody>
          <a:bodyPr wrap="square" rtlCol="0">
            <a:spAutoFit/>
          </a:bodyPr>
          <a:lstStyle/>
          <a:p>
            <a:pPr marL="268288" indent="-268288"/>
            <a:r>
              <a:rPr lang="en-US" sz="1600" dirty="0" smtClean="0">
                <a:solidFill>
                  <a:srgbClr val="000000"/>
                </a:solidFill>
                <a:latin typeface="Arial"/>
                <a:cs typeface="Arial"/>
              </a:rPr>
              <a:t>All vertebrates have a syntenic alpha-globin locus inherited from the fish ancestors, though duplications and loss have shuffled some of the paralogs over time.</a:t>
            </a:r>
            <a:endParaRPr lang="en-US" sz="1600" dirty="0">
              <a:solidFill>
                <a:srgbClr val="000000"/>
              </a:solidFill>
              <a:latin typeface="Arial"/>
              <a:cs typeface="Arial"/>
            </a:endParaRPr>
          </a:p>
        </p:txBody>
      </p:sp>
      <p:grpSp>
        <p:nvGrpSpPr>
          <p:cNvPr id="91" name="Group 90"/>
          <p:cNvGrpSpPr/>
          <p:nvPr/>
        </p:nvGrpSpPr>
        <p:grpSpPr>
          <a:xfrm>
            <a:off x="134336" y="4218607"/>
            <a:ext cx="9009664" cy="2538589"/>
            <a:chOff x="134336" y="4218607"/>
            <a:chExt cx="9009664" cy="2538589"/>
          </a:xfrm>
        </p:grpSpPr>
        <p:cxnSp>
          <p:nvCxnSpPr>
            <p:cNvPr id="424" name="Straight Connector 423"/>
            <p:cNvCxnSpPr/>
            <p:nvPr/>
          </p:nvCxnSpPr>
          <p:spPr>
            <a:xfrm>
              <a:off x="134336" y="5289817"/>
              <a:ext cx="4396447"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425" name="Group 424"/>
            <p:cNvGrpSpPr/>
            <p:nvPr/>
          </p:nvGrpSpPr>
          <p:grpSpPr>
            <a:xfrm>
              <a:off x="1300182" y="5196808"/>
              <a:ext cx="435198" cy="193974"/>
              <a:chOff x="1908175" y="2057101"/>
              <a:chExt cx="435198" cy="193974"/>
            </a:xfrm>
          </p:grpSpPr>
          <p:cxnSp>
            <p:nvCxnSpPr>
              <p:cNvPr id="426" name="Straight Connector 425"/>
              <p:cNvCxnSpPr>
                <a:stCxn id="429" idx="1"/>
                <a:endCxn id="427" idx="1"/>
              </p:cNvCxnSpPr>
              <p:nvPr/>
            </p:nvCxnSpPr>
            <p:spPr>
              <a:xfrm>
                <a:off x="1908175" y="215408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27" name="Right Arrow 426"/>
              <p:cNvSpPr/>
              <p:nvPr/>
            </p:nvSpPr>
            <p:spPr>
              <a:xfrm>
                <a:off x="2222500" y="205710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28" name="Rectangle 427"/>
              <p:cNvSpPr/>
              <p:nvPr/>
            </p:nvSpPr>
            <p:spPr>
              <a:xfrm>
                <a:off x="1997075" y="210646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29" name="Rectangle 428"/>
              <p:cNvSpPr/>
              <p:nvPr/>
            </p:nvSpPr>
            <p:spPr>
              <a:xfrm>
                <a:off x="1908175" y="210646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30" name="Group 429"/>
            <p:cNvGrpSpPr/>
            <p:nvPr/>
          </p:nvGrpSpPr>
          <p:grpSpPr>
            <a:xfrm>
              <a:off x="1882266" y="5196808"/>
              <a:ext cx="435198" cy="193974"/>
              <a:chOff x="2524125" y="2292051"/>
              <a:chExt cx="435198" cy="193974"/>
            </a:xfrm>
          </p:grpSpPr>
          <p:cxnSp>
            <p:nvCxnSpPr>
              <p:cNvPr id="431" name="Straight Connector 430"/>
              <p:cNvCxnSpPr>
                <a:stCxn id="434" idx="1"/>
                <a:endCxn id="432" idx="1"/>
              </p:cNvCxnSpPr>
              <p:nvPr/>
            </p:nvCxnSpPr>
            <p:spPr>
              <a:xfrm>
                <a:off x="2524125" y="238903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32" name="Right Arrow 431"/>
              <p:cNvSpPr/>
              <p:nvPr/>
            </p:nvSpPr>
            <p:spPr>
              <a:xfrm>
                <a:off x="2838450" y="229205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33" name="Rectangle 432"/>
              <p:cNvSpPr/>
              <p:nvPr/>
            </p:nvSpPr>
            <p:spPr>
              <a:xfrm>
                <a:off x="2613025" y="234141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34" name="Rectangle 433"/>
              <p:cNvSpPr/>
              <p:nvPr/>
            </p:nvSpPr>
            <p:spPr>
              <a:xfrm>
                <a:off x="2524125" y="234141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35" name="Group 434"/>
            <p:cNvGrpSpPr/>
            <p:nvPr/>
          </p:nvGrpSpPr>
          <p:grpSpPr>
            <a:xfrm>
              <a:off x="461982" y="5196808"/>
              <a:ext cx="435198" cy="193974"/>
              <a:chOff x="2524125" y="2292051"/>
              <a:chExt cx="435198" cy="193974"/>
            </a:xfrm>
          </p:grpSpPr>
          <p:cxnSp>
            <p:nvCxnSpPr>
              <p:cNvPr id="436" name="Straight Connector 435"/>
              <p:cNvCxnSpPr>
                <a:stCxn id="439" idx="1"/>
                <a:endCxn id="437"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437" name="Right Arrow 436"/>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38" name="Rectangle 437"/>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39" name="Rectangle 438"/>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40" name="Group 439"/>
            <p:cNvGrpSpPr/>
            <p:nvPr/>
          </p:nvGrpSpPr>
          <p:grpSpPr>
            <a:xfrm>
              <a:off x="3125808" y="5196808"/>
              <a:ext cx="435198" cy="193974"/>
              <a:chOff x="2524125" y="2292051"/>
              <a:chExt cx="435198" cy="193974"/>
            </a:xfrm>
            <a:solidFill>
              <a:schemeClr val="accent1">
                <a:lumMod val="50000"/>
              </a:schemeClr>
            </a:solidFill>
          </p:grpSpPr>
          <p:cxnSp>
            <p:nvCxnSpPr>
              <p:cNvPr id="441" name="Straight Connector 440"/>
              <p:cNvCxnSpPr>
                <a:stCxn id="444" idx="1"/>
                <a:endCxn id="442" idx="1"/>
              </p:cNvCxnSpPr>
              <p:nvPr/>
            </p:nvCxnSpPr>
            <p:spPr>
              <a:xfrm>
                <a:off x="2524125" y="2389038"/>
                <a:ext cx="314325" cy="0"/>
              </a:xfrm>
              <a:prstGeom prst="line">
                <a:avLst/>
              </a:prstGeom>
              <a:grpFill/>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442" name="Right Arrow 441"/>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43" name="Rectangle 442"/>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44" name="Rectangle 443"/>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50" name="Group 449"/>
            <p:cNvGrpSpPr/>
            <p:nvPr/>
          </p:nvGrpSpPr>
          <p:grpSpPr>
            <a:xfrm>
              <a:off x="3826424" y="5196808"/>
              <a:ext cx="435198" cy="193974"/>
              <a:chOff x="2524125" y="2292051"/>
              <a:chExt cx="435198" cy="193974"/>
            </a:xfrm>
            <a:solidFill>
              <a:srgbClr val="660066"/>
            </a:solidFill>
          </p:grpSpPr>
          <p:cxnSp>
            <p:nvCxnSpPr>
              <p:cNvPr id="451" name="Straight Connector 450"/>
              <p:cNvCxnSpPr>
                <a:stCxn id="454" idx="1"/>
                <a:endCxn id="452"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452" name="Right Arrow 451"/>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53" name="Rectangle 452"/>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54" name="Rectangle 453"/>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55" name="TextBox 454"/>
            <p:cNvSpPr txBox="1"/>
            <p:nvPr/>
          </p:nvSpPr>
          <p:spPr>
            <a:xfrm>
              <a:off x="346626" y="4960042"/>
              <a:ext cx="547658" cy="276999"/>
            </a:xfrm>
            <a:prstGeom prst="rect">
              <a:avLst/>
            </a:prstGeom>
            <a:noFill/>
          </p:spPr>
          <p:txBody>
            <a:bodyPr wrap="none" rtlCol="0">
              <a:spAutoFit/>
            </a:bodyPr>
            <a:lstStyle/>
            <a:p>
              <a:r>
                <a:rPr lang="en-US" sz="1200" b="1" i="1" dirty="0" smtClean="0">
                  <a:solidFill>
                    <a:srgbClr val="000000"/>
                  </a:solidFill>
                  <a:latin typeface="Arial"/>
                  <a:cs typeface="Arial"/>
                </a:rPr>
                <a:t>HBE</a:t>
              </a:r>
              <a:endParaRPr lang="en-US" sz="1200" b="1" i="1" dirty="0">
                <a:solidFill>
                  <a:srgbClr val="000000"/>
                </a:solidFill>
                <a:latin typeface="Arial"/>
                <a:cs typeface="Arial"/>
              </a:endParaRPr>
            </a:p>
          </p:txBody>
        </p:sp>
        <p:sp>
          <p:nvSpPr>
            <p:cNvPr id="456" name="TextBox 455"/>
            <p:cNvSpPr txBox="1"/>
            <p:nvPr/>
          </p:nvSpPr>
          <p:spPr>
            <a:xfrm>
              <a:off x="1201761" y="4960041"/>
              <a:ext cx="650300" cy="276999"/>
            </a:xfrm>
            <a:prstGeom prst="rect">
              <a:avLst/>
            </a:prstGeom>
            <a:noFill/>
          </p:spPr>
          <p:txBody>
            <a:bodyPr wrap="none" rtlCol="0">
              <a:spAutoFit/>
            </a:bodyPr>
            <a:lstStyle/>
            <a:p>
              <a:r>
                <a:rPr lang="en-US" sz="1200" b="1" i="1" dirty="0" smtClean="0">
                  <a:solidFill>
                    <a:srgbClr val="000000"/>
                  </a:solidFill>
                  <a:latin typeface="Arial"/>
                  <a:cs typeface="Arial"/>
                </a:rPr>
                <a:t>HBG2</a:t>
              </a:r>
              <a:endParaRPr lang="en-US" sz="1200" b="1" i="1" dirty="0">
                <a:solidFill>
                  <a:srgbClr val="000000"/>
                </a:solidFill>
                <a:latin typeface="Arial"/>
                <a:cs typeface="Arial"/>
              </a:endParaRPr>
            </a:p>
          </p:txBody>
        </p:sp>
        <p:sp>
          <p:nvSpPr>
            <p:cNvPr id="457" name="TextBox 456"/>
            <p:cNvSpPr txBox="1"/>
            <p:nvPr/>
          </p:nvSpPr>
          <p:spPr>
            <a:xfrm>
              <a:off x="1785447" y="4960040"/>
              <a:ext cx="650300" cy="276999"/>
            </a:xfrm>
            <a:prstGeom prst="rect">
              <a:avLst/>
            </a:prstGeom>
            <a:noFill/>
          </p:spPr>
          <p:txBody>
            <a:bodyPr wrap="none" rtlCol="0">
              <a:spAutoFit/>
            </a:bodyPr>
            <a:lstStyle/>
            <a:p>
              <a:r>
                <a:rPr lang="en-US" sz="1200" b="1" i="1" dirty="0" smtClean="0">
                  <a:solidFill>
                    <a:srgbClr val="000000"/>
                  </a:solidFill>
                  <a:latin typeface="Arial"/>
                  <a:cs typeface="Arial"/>
                </a:rPr>
                <a:t>HBG1</a:t>
              </a:r>
              <a:endParaRPr lang="en-US" sz="1200" b="1" i="1" dirty="0">
                <a:solidFill>
                  <a:srgbClr val="000000"/>
                </a:solidFill>
                <a:latin typeface="Arial"/>
                <a:cs typeface="Arial"/>
              </a:endParaRPr>
            </a:p>
          </p:txBody>
        </p:sp>
        <p:sp>
          <p:nvSpPr>
            <p:cNvPr id="459" name="TextBox 458"/>
            <p:cNvSpPr txBox="1"/>
            <p:nvPr/>
          </p:nvSpPr>
          <p:spPr>
            <a:xfrm>
              <a:off x="3064432" y="4951572"/>
              <a:ext cx="556149" cy="276999"/>
            </a:xfrm>
            <a:prstGeom prst="rect">
              <a:avLst/>
            </a:prstGeom>
            <a:noFill/>
          </p:spPr>
          <p:txBody>
            <a:bodyPr wrap="none" rtlCol="0">
              <a:spAutoFit/>
            </a:bodyPr>
            <a:lstStyle/>
            <a:p>
              <a:r>
                <a:rPr lang="en-US" sz="1200" b="1" i="1" dirty="0" smtClean="0">
                  <a:solidFill>
                    <a:srgbClr val="000000"/>
                  </a:solidFill>
                  <a:latin typeface="Arial"/>
                  <a:cs typeface="Arial"/>
                </a:rPr>
                <a:t>HBD</a:t>
              </a:r>
              <a:endParaRPr lang="en-US" sz="1200" b="1" i="1" dirty="0">
                <a:solidFill>
                  <a:srgbClr val="000000"/>
                </a:solidFill>
                <a:latin typeface="Arial"/>
                <a:cs typeface="Arial"/>
              </a:endParaRPr>
            </a:p>
          </p:txBody>
        </p:sp>
        <p:sp>
          <p:nvSpPr>
            <p:cNvPr id="460" name="TextBox 459"/>
            <p:cNvSpPr txBox="1"/>
            <p:nvPr/>
          </p:nvSpPr>
          <p:spPr>
            <a:xfrm>
              <a:off x="3767167" y="4960035"/>
              <a:ext cx="556149" cy="276999"/>
            </a:xfrm>
            <a:prstGeom prst="rect">
              <a:avLst/>
            </a:prstGeom>
            <a:noFill/>
          </p:spPr>
          <p:txBody>
            <a:bodyPr wrap="none" rtlCol="0">
              <a:spAutoFit/>
            </a:bodyPr>
            <a:lstStyle/>
            <a:p>
              <a:r>
                <a:rPr lang="en-US" sz="1200" b="1" i="1" dirty="0" smtClean="0">
                  <a:solidFill>
                    <a:srgbClr val="000000"/>
                  </a:solidFill>
                  <a:latin typeface="Arial"/>
                  <a:cs typeface="Arial"/>
                </a:rPr>
                <a:t>HBB</a:t>
              </a:r>
              <a:endParaRPr lang="en-US" sz="1200" b="1" i="1" dirty="0">
                <a:solidFill>
                  <a:srgbClr val="000000"/>
                </a:solidFill>
                <a:latin typeface="Arial"/>
                <a:cs typeface="Arial"/>
              </a:endParaRPr>
            </a:p>
          </p:txBody>
        </p:sp>
        <p:cxnSp>
          <p:nvCxnSpPr>
            <p:cNvPr id="461" name="Straight Connector 460"/>
            <p:cNvCxnSpPr/>
            <p:nvPr/>
          </p:nvCxnSpPr>
          <p:spPr>
            <a:xfrm>
              <a:off x="5129189" y="5860638"/>
              <a:ext cx="3262973"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462" name="Group 461"/>
            <p:cNvGrpSpPr/>
            <p:nvPr/>
          </p:nvGrpSpPr>
          <p:grpSpPr>
            <a:xfrm>
              <a:off x="6833449" y="5767629"/>
              <a:ext cx="435198" cy="193974"/>
              <a:chOff x="1908175" y="2057101"/>
              <a:chExt cx="435198" cy="193974"/>
            </a:xfrm>
            <a:solidFill>
              <a:srgbClr val="2E19FF"/>
            </a:solidFill>
          </p:grpSpPr>
          <p:cxnSp>
            <p:nvCxnSpPr>
              <p:cNvPr id="463" name="Straight Connector 462"/>
              <p:cNvCxnSpPr>
                <a:stCxn id="466" idx="1"/>
                <a:endCxn id="464" idx="1"/>
              </p:cNvCxnSpPr>
              <p:nvPr/>
            </p:nvCxnSpPr>
            <p:spPr>
              <a:xfrm>
                <a:off x="1908175" y="2154088"/>
                <a:ext cx="314325" cy="0"/>
              </a:xfrm>
              <a:prstGeom prst="line">
                <a:avLst/>
              </a:prstGeom>
              <a:grpFill/>
              <a:ln>
                <a:solidFill>
                  <a:srgbClr val="2E19FF"/>
                </a:solidFill>
              </a:ln>
            </p:spPr>
            <p:style>
              <a:lnRef idx="2">
                <a:schemeClr val="accent1"/>
              </a:lnRef>
              <a:fillRef idx="0">
                <a:schemeClr val="accent1"/>
              </a:fillRef>
              <a:effectRef idx="1">
                <a:schemeClr val="accent1"/>
              </a:effectRef>
              <a:fontRef idx="minor">
                <a:schemeClr val="tx1"/>
              </a:fontRef>
            </p:style>
          </p:cxnSp>
          <p:sp>
            <p:nvSpPr>
              <p:cNvPr id="464" name="Right Arrow 463"/>
              <p:cNvSpPr/>
              <p:nvPr/>
            </p:nvSpPr>
            <p:spPr>
              <a:xfrm>
                <a:off x="2222500" y="205710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65" name="Rectangle 464"/>
              <p:cNvSpPr/>
              <p:nvPr/>
            </p:nvSpPr>
            <p:spPr>
              <a:xfrm>
                <a:off x="1997075" y="210646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66" name="Rectangle 465"/>
              <p:cNvSpPr/>
              <p:nvPr/>
            </p:nvSpPr>
            <p:spPr>
              <a:xfrm>
                <a:off x="1908175" y="210646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67" name="Group 466"/>
            <p:cNvGrpSpPr/>
            <p:nvPr/>
          </p:nvGrpSpPr>
          <p:grpSpPr>
            <a:xfrm>
              <a:off x="5435385" y="5767629"/>
              <a:ext cx="435198" cy="193974"/>
              <a:chOff x="2524125" y="2292051"/>
              <a:chExt cx="435198" cy="193974"/>
            </a:xfrm>
            <a:solidFill>
              <a:srgbClr val="DF5EFF"/>
            </a:solidFill>
          </p:grpSpPr>
          <p:cxnSp>
            <p:nvCxnSpPr>
              <p:cNvPr id="468" name="Straight Connector 467"/>
              <p:cNvCxnSpPr>
                <a:stCxn id="471" idx="1"/>
                <a:endCxn id="469" idx="1"/>
              </p:cNvCxnSpPr>
              <p:nvPr/>
            </p:nvCxnSpPr>
            <p:spPr>
              <a:xfrm>
                <a:off x="2524125" y="2389038"/>
                <a:ext cx="314325" cy="0"/>
              </a:xfrm>
              <a:prstGeom prst="line">
                <a:avLst/>
              </a:prstGeom>
              <a:grpFill/>
              <a:ln>
                <a:solidFill>
                  <a:srgbClr val="DF5EFF"/>
                </a:solidFill>
              </a:ln>
            </p:spPr>
            <p:style>
              <a:lnRef idx="2">
                <a:schemeClr val="accent1"/>
              </a:lnRef>
              <a:fillRef idx="0">
                <a:schemeClr val="accent1"/>
              </a:fillRef>
              <a:effectRef idx="1">
                <a:schemeClr val="accent1"/>
              </a:effectRef>
              <a:fontRef idx="minor">
                <a:schemeClr val="tx1"/>
              </a:fontRef>
            </p:style>
          </p:cxnSp>
          <p:sp>
            <p:nvSpPr>
              <p:cNvPr id="469" name="Right Arrow 468"/>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70" name="Rectangle 469"/>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71" name="Rectangle 470"/>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472" name="Group 471"/>
            <p:cNvGrpSpPr/>
            <p:nvPr/>
          </p:nvGrpSpPr>
          <p:grpSpPr>
            <a:xfrm>
              <a:off x="6157173" y="5767629"/>
              <a:ext cx="435198" cy="193974"/>
              <a:chOff x="2524125" y="2292051"/>
              <a:chExt cx="435198" cy="193974"/>
            </a:xfrm>
            <a:solidFill>
              <a:srgbClr val="2E19FF"/>
            </a:solidFill>
          </p:grpSpPr>
          <p:cxnSp>
            <p:nvCxnSpPr>
              <p:cNvPr id="473" name="Straight Connector 472"/>
              <p:cNvCxnSpPr>
                <a:stCxn id="476" idx="1"/>
                <a:endCxn id="474" idx="1"/>
              </p:cNvCxnSpPr>
              <p:nvPr/>
            </p:nvCxnSpPr>
            <p:spPr>
              <a:xfrm>
                <a:off x="2524125" y="2389038"/>
                <a:ext cx="314325" cy="0"/>
              </a:xfrm>
              <a:prstGeom prst="line">
                <a:avLst/>
              </a:prstGeom>
              <a:grpFill/>
              <a:ln>
                <a:solidFill>
                  <a:srgbClr val="2E19FF"/>
                </a:solidFill>
              </a:ln>
            </p:spPr>
            <p:style>
              <a:lnRef idx="2">
                <a:schemeClr val="accent1"/>
              </a:lnRef>
              <a:fillRef idx="0">
                <a:schemeClr val="accent1"/>
              </a:fillRef>
              <a:effectRef idx="1">
                <a:schemeClr val="accent1"/>
              </a:effectRef>
              <a:fontRef idx="minor">
                <a:schemeClr val="tx1"/>
              </a:fontRef>
            </p:style>
          </p:cxnSp>
          <p:sp>
            <p:nvSpPr>
              <p:cNvPr id="474" name="Right Arrow 473"/>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75" name="Rectangle 474"/>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76" name="Rectangle 47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77" name="TextBox 476"/>
            <p:cNvSpPr txBox="1"/>
            <p:nvPr/>
          </p:nvSpPr>
          <p:spPr>
            <a:xfrm>
              <a:off x="5974084" y="5530863"/>
              <a:ext cx="731436" cy="276999"/>
            </a:xfrm>
            <a:prstGeom prst="rect">
              <a:avLst/>
            </a:prstGeom>
            <a:noFill/>
          </p:spPr>
          <p:txBody>
            <a:bodyPr wrap="none" rtlCol="0">
              <a:spAutoFit/>
            </a:bodyPr>
            <a:lstStyle/>
            <a:p>
              <a:r>
                <a:rPr lang="en-US" sz="1200" b="1" i="1" dirty="0" err="1" smtClean="0">
                  <a:solidFill>
                    <a:srgbClr val="000000"/>
                  </a:solidFill>
                  <a:latin typeface="Arial"/>
                  <a:cs typeface="Arial"/>
                </a:rPr>
                <a:t>Hbb-</a:t>
              </a:r>
              <a:r>
                <a:rPr lang="en-US" sz="1200" b="1" i="1" dirty="0" err="1" smtClean="0">
                  <a:solidFill>
                    <a:srgbClr val="000000"/>
                  </a:solidFill>
                  <a:latin typeface="Symbol" charset="2"/>
                  <a:cs typeface="Symbol" charset="2"/>
                </a:rPr>
                <a:t>b</a:t>
              </a:r>
              <a:r>
                <a:rPr lang="en-US" sz="1200" b="1" i="1" baseline="30000" dirty="0" err="1" smtClean="0">
                  <a:solidFill>
                    <a:srgbClr val="000000"/>
                  </a:solidFill>
                  <a:latin typeface="Arial"/>
                  <a:cs typeface="Arial"/>
                </a:rPr>
                <a:t>H</a:t>
              </a:r>
              <a:endParaRPr lang="en-US" sz="1200" b="1" i="1" baseline="30000" dirty="0">
                <a:solidFill>
                  <a:srgbClr val="000000"/>
                </a:solidFill>
                <a:latin typeface="Arial"/>
                <a:cs typeface="Arial"/>
              </a:endParaRPr>
            </a:p>
          </p:txBody>
        </p:sp>
        <p:sp>
          <p:nvSpPr>
            <p:cNvPr id="479" name="TextBox 478"/>
            <p:cNvSpPr txBox="1"/>
            <p:nvPr/>
          </p:nvSpPr>
          <p:spPr>
            <a:xfrm>
              <a:off x="5347551" y="5530861"/>
              <a:ext cx="672065" cy="276999"/>
            </a:xfrm>
            <a:prstGeom prst="rect">
              <a:avLst/>
            </a:prstGeom>
            <a:noFill/>
          </p:spPr>
          <p:txBody>
            <a:bodyPr wrap="none" rtlCol="0">
              <a:spAutoFit/>
            </a:bodyPr>
            <a:lstStyle/>
            <a:p>
              <a:r>
                <a:rPr lang="en-US" sz="1200" b="1" i="1" dirty="0" err="1" smtClean="0">
                  <a:solidFill>
                    <a:srgbClr val="000000"/>
                  </a:solidFill>
                  <a:latin typeface="Arial"/>
                  <a:cs typeface="Arial"/>
                </a:rPr>
                <a:t>Hbb</a:t>
              </a:r>
              <a:r>
                <a:rPr lang="en-US" sz="1200" b="1" i="1" dirty="0" smtClean="0">
                  <a:solidFill>
                    <a:srgbClr val="000000"/>
                  </a:solidFill>
                  <a:latin typeface="Arial"/>
                  <a:cs typeface="Arial"/>
                </a:rPr>
                <a:t>-</a:t>
              </a:r>
              <a:r>
                <a:rPr lang="en-US" sz="1200" b="1" i="1" dirty="0" smtClean="0">
                  <a:solidFill>
                    <a:srgbClr val="000000"/>
                  </a:solidFill>
                  <a:latin typeface="Symbol" charset="2"/>
                  <a:cs typeface="Symbol" charset="2"/>
                </a:rPr>
                <a:t>r</a:t>
              </a:r>
              <a:endParaRPr lang="en-US" sz="1200" b="1" i="1" dirty="0">
                <a:solidFill>
                  <a:srgbClr val="000000"/>
                </a:solidFill>
                <a:latin typeface="Symbol" charset="2"/>
                <a:cs typeface="Symbol" charset="2"/>
              </a:endParaRPr>
            </a:p>
          </p:txBody>
        </p:sp>
        <p:grpSp>
          <p:nvGrpSpPr>
            <p:cNvPr id="480" name="Group 479"/>
            <p:cNvGrpSpPr/>
            <p:nvPr/>
          </p:nvGrpSpPr>
          <p:grpSpPr>
            <a:xfrm>
              <a:off x="7566873" y="5780329"/>
              <a:ext cx="435198" cy="193974"/>
              <a:chOff x="2524125" y="2292051"/>
              <a:chExt cx="435198" cy="193974"/>
            </a:xfrm>
            <a:solidFill>
              <a:srgbClr val="FF10F3"/>
            </a:solidFill>
          </p:grpSpPr>
          <p:cxnSp>
            <p:nvCxnSpPr>
              <p:cNvPr id="481" name="Straight Connector 480"/>
              <p:cNvCxnSpPr>
                <a:stCxn id="484" idx="1"/>
                <a:endCxn id="482" idx="1"/>
              </p:cNvCxnSpPr>
              <p:nvPr/>
            </p:nvCxnSpPr>
            <p:spPr>
              <a:xfrm>
                <a:off x="2524125" y="2389038"/>
                <a:ext cx="314325" cy="0"/>
              </a:xfrm>
              <a:prstGeom prst="line">
                <a:avLst/>
              </a:prstGeom>
              <a:grpFill/>
              <a:ln>
                <a:solidFill>
                  <a:srgbClr val="FF10F3"/>
                </a:solidFill>
              </a:ln>
            </p:spPr>
            <p:style>
              <a:lnRef idx="2">
                <a:schemeClr val="accent1"/>
              </a:lnRef>
              <a:fillRef idx="0">
                <a:schemeClr val="accent1"/>
              </a:fillRef>
              <a:effectRef idx="1">
                <a:schemeClr val="accent1"/>
              </a:effectRef>
              <a:fontRef idx="minor">
                <a:schemeClr val="tx1"/>
              </a:fontRef>
            </p:style>
          </p:cxnSp>
          <p:sp>
            <p:nvSpPr>
              <p:cNvPr id="482" name="Right Arrow 481"/>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483" name="Rectangle 482"/>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84" name="Rectangle 483"/>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486" name="TextBox 485"/>
            <p:cNvSpPr txBox="1"/>
            <p:nvPr/>
          </p:nvSpPr>
          <p:spPr>
            <a:xfrm>
              <a:off x="8386235" y="5611294"/>
              <a:ext cx="757765" cy="461665"/>
            </a:xfrm>
            <a:prstGeom prst="rect">
              <a:avLst/>
            </a:prstGeom>
            <a:noFill/>
          </p:spPr>
          <p:txBody>
            <a:bodyPr wrap="none" rtlCol="0">
              <a:spAutoFit/>
            </a:bodyPr>
            <a:lstStyle/>
            <a:p>
              <a:r>
                <a:rPr lang="en-US" sz="1200" b="1" dirty="0" smtClean="0">
                  <a:solidFill>
                    <a:srgbClr val="000000"/>
                  </a:solidFill>
                  <a:latin typeface="Arial"/>
                  <a:cs typeface="Arial"/>
                </a:rPr>
                <a:t>chicken</a:t>
              </a:r>
            </a:p>
            <a:p>
              <a:r>
                <a:rPr lang="en-US" sz="1200" b="1" dirty="0" smtClean="0">
                  <a:solidFill>
                    <a:srgbClr val="000000"/>
                  </a:solidFill>
                  <a:latin typeface="Arial"/>
                  <a:cs typeface="Arial"/>
                </a:rPr>
                <a:t>Ch. 1</a:t>
              </a:r>
              <a:endParaRPr lang="en-US" sz="1200" b="1" dirty="0">
                <a:solidFill>
                  <a:srgbClr val="000000"/>
                </a:solidFill>
                <a:latin typeface="Arial"/>
                <a:cs typeface="Arial"/>
              </a:endParaRPr>
            </a:p>
          </p:txBody>
        </p:sp>
        <p:sp>
          <p:nvSpPr>
            <p:cNvPr id="487" name="TextBox 486"/>
            <p:cNvSpPr txBox="1"/>
            <p:nvPr/>
          </p:nvSpPr>
          <p:spPr>
            <a:xfrm>
              <a:off x="4502247" y="5062487"/>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sp>
          <p:nvSpPr>
            <p:cNvPr id="488" name="TextBox 487"/>
            <p:cNvSpPr txBox="1"/>
            <p:nvPr/>
          </p:nvSpPr>
          <p:spPr>
            <a:xfrm>
              <a:off x="6727618" y="5530863"/>
              <a:ext cx="718350" cy="276999"/>
            </a:xfrm>
            <a:prstGeom prst="rect">
              <a:avLst/>
            </a:prstGeom>
            <a:noFill/>
          </p:spPr>
          <p:txBody>
            <a:bodyPr wrap="none" rtlCol="0">
              <a:spAutoFit/>
            </a:bodyPr>
            <a:lstStyle/>
            <a:p>
              <a:r>
                <a:rPr lang="en-US" sz="1200" b="1" i="1" dirty="0" err="1" smtClean="0">
                  <a:solidFill>
                    <a:srgbClr val="000000"/>
                  </a:solidFill>
                  <a:latin typeface="Arial"/>
                  <a:cs typeface="Arial"/>
                </a:rPr>
                <a:t>Hbb-</a:t>
              </a:r>
              <a:r>
                <a:rPr lang="en-US" sz="1200" b="1" i="1" dirty="0" err="1" smtClean="0">
                  <a:solidFill>
                    <a:srgbClr val="000000"/>
                  </a:solidFill>
                  <a:latin typeface="Symbol" charset="2"/>
                  <a:cs typeface="Symbol" charset="2"/>
                </a:rPr>
                <a:t>b</a:t>
              </a:r>
              <a:r>
                <a:rPr lang="en-US" sz="1200" b="1" i="1" baseline="30000" dirty="0" err="1">
                  <a:solidFill>
                    <a:srgbClr val="000000"/>
                  </a:solidFill>
                  <a:latin typeface="Arial"/>
                  <a:cs typeface="Arial"/>
                </a:rPr>
                <a:t>A</a:t>
              </a:r>
              <a:endParaRPr lang="en-US" sz="1200" b="1" i="1" baseline="30000" dirty="0">
                <a:solidFill>
                  <a:srgbClr val="000000"/>
                </a:solidFill>
                <a:latin typeface="Arial"/>
                <a:cs typeface="Arial"/>
              </a:endParaRPr>
            </a:p>
          </p:txBody>
        </p:sp>
        <p:sp>
          <p:nvSpPr>
            <p:cNvPr id="489" name="TextBox 488"/>
            <p:cNvSpPr txBox="1"/>
            <p:nvPr/>
          </p:nvSpPr>
          <p:spPr>
            <a:xfrm>
              <a:off x="7498085" y="5530861"/>
              <a:ext cx="672065" cy="276999"/>
            </a:xfrm>
            <a:prstGeom prst="rect">
              <a:avLst/>
            </a:prstGeom>
            <a:noFill/>
          </p:spPr>
          <p:txBody>
            <a:bodyPr wrap="none" rtlCol="0">
              <a:spAutoFit/>
            </a:bodyPr>
            <a:lstStyle/>
            <a:p>
              <a:r>
                <a:rPr lang="en-US" sz="1200" b="1" i="1" dirty="0" err="1" smtClean="0">
                  <a:solidFill>
                    <a:srgbClr val="000000"/>
                  </a:solidFill>
                  <a:latin typeface="Arial"/>
                  <a:cs typeface="Arial"/>
                </a:rPr>
                <a:t>Hbb</a:t>
              </a:r>
              <a:r>
                <a:rPr lang="en-US" sz="1200" b="1" i="1" dirty="0" smtClean="0">
                  <a:solidFill>
                    <a:srgbClr val="000000"/>
                  </a:solidFill>
                  <a:latin typeface="Arial"/>
                  <a:cs typeface="Arial"/>
                </a:rPr>
                <a:t>-</a:t>
              </a:r>
              <a:r>
                <a:rPr lang="en-US" sz="1200" b="1" i="1" dirty="0" smtClean="0">
                  <a:solidFill>
                    <a:srgbClr val="000000"/>
                  </a:solidFill>
                  <a:latin typeface="Symbol" charset="2"/>
                  <a:cs typeface="Symbol" charset="2"/>
                </a:rPr>
                <a:t>e</a:t>
              </a:r>
              <a:endParaRPr lang="en-US" sz="1200" b="1" i="1" dirty="0">
                <a:solidFill>
                  <a:srgbClr val="000000"/>
                </a:solidFill>
                <a:latin typeface="Symbol" charset="2"/>
                <a:cs typeface="Symbol" charset="2"/>
              </a:endParaRPr>
            </a:p>
          </p:txBody>
        </p:sp>
        <p:sp>
          <p:nvSpPr>
            <p:cNvPr id="86" name="Up Arrow 85"/>
            <p:cNvSpPr/>
            <p:nvPr/>
          </p:nvSpPr>
          <p:spPr>
            <a:xfrm rot="12508135">
              <a:off x="4339001" y="4250879"/>
              <a:ext cx="195397" cy="394481"/>
            </a:xfrm>
            <a:prstGeom prst="up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90" name="Up Arrow 489"/>
            <p:cNvSpPr/>
            <p:nvPr/>
          </p:nvSpPr>
          <p:spPr>
            <a:xfrm rot="9091865" flipH="1">
              <a:off x="5806064" y="4218607"/>
              <a:ext cx="201485" cy="952224"/>
            </a:xfrm>
            <a:prstGeom prst="up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87" name="TextBox 86"/>
            <p:cNvSpPr txBox="1"/>
            <p:nvPr/>
          </p:nvSpPr>
          <p:spPr>
            <a:xfrm>
              <a:off x="2585720" y="4277360"/>
              <a:ext cx="1771476" cy="307777"/>
            </a:xfrm>
            <a:prstGeom prst="rect">
              <a:avLst/>
            </a:prstGeom>
            <a:noFill/>
          </p:spPr>
          <p:txBody>
            <a:bodyPr wrap="none" rtlCol="0">
              <a:spAutoFit/>
            </a:bodyPr>
            <a:lstStyle/>
            <a:p>
              <a:r>
                <a:rPr lang="en-US" sz="1400" dirty="0" smtClean="0">
                  <a:solidFill>
                    <a:srgbClr val="000000"/>
                  </a:solidFill>
                  <a:latin typeface="Arial"/>
                  <a:cs typeface="Arial"/>
                </a:rPr>
                <a:t>synapsid beta-locus</a:t>
              </a:r>
              <a:endParaRPr lang="en-US" sz="1400" dirty="0">
                <a:solidFill>
                  <a:srgbClr val="000000"/>
                </a:solidFill>
                <a:latin typeface="Arial"/>
                <a:cs typeface="Arial"/>
              </a:endParaRPr>
            </a:p>
          </p:txBody>
        </p:sp>
        <p:sp>
          <p:nvSpPr>
            <p:cNvPr id="491" name="TextBox 490"/>
            <p:cNvSpPr txBox="1"/>
            <p:nvPr/>
          </p:nvSpPr>
          <p:spPr>
            <a:xfrm>
              <a:off x="5963920" y="4399280"/>
              <a:ext cx="1841344" cy="307777"/>
            </a:xfrm>
            <a:prstGeom prst="rect">
              <a:avLst/>
            </a:prstGeom>
            <a:noFill/>
          </p:spPr>
          <p:txBody>
            <a:bodyPr wrap="none" rtlCol="0">
              <a:spAutoFit/>
            </a:bodyPr>
            <a:lstStyle/>
            <a:p>
              <a:r>
                <a:rPr lang="en-US" sz="1400" dirty="0" err="1" smtClean="0">
                  <a:solidFill>
                    <a:srgbClr val="000000"/>
                  </a:solidFill>
                  <a:latin typeface="Arial"/>
                  <a:cs typeface="Arial"/>
                </a:rPr>
                <a:t>saurapsid</a:t>
              </a:r>
              <a:r>
                <a:rPr lang="en-US" sz="1400" dirty="0" smtClean="0">
                  <a:solidFill>
                    <a:srgbClr val="000000"/>
                  </a:solidFill>
                  <a:latin typeface="Arial"/>
                  <a:cs typeface="Arial"/>
                </a:rPr>
                <a:t> beta-locus</a:t>
              </a:r>
              <a:endParaRPr lang="en-US" sz="1400" dirty="0">
                <a:solidFill>
                  <a:srgbClr val="000000"/>
                </a:solidFill>
                <a:latin typeface="Arial"/>
                <a:cs typeface="Arial"/>
              </a:endParaRPr>
            </a:p>
          </p:txBody>
        </p:sp>
        <p:sp>
          <p:nvSpPr>
            <p:cNvPr id="492" name="TextBox 491"/>
            <p:cNvSpPr txBox="1"/>
            <p:nvPr/>
          </p:nvSpPr>
          <p:spPr>
            <a:xfrm>
              <a:off x="213464" y="6172420"/>
              <a:ext cx="8463160" cy="584776"/>
            </a:xfrm>
            <a:prstGeom prst="rect">
              <a:avLst/>
            </a:prstGeom>
            <a:noFill/>
          </p:spPr>
          <p:txBody>
            <a:bodyPr wrap="square" rtlCol="0">
              <a:spAutoFit/>
            </a:bodyPr>
            <a:lstStyle/>
            <a:p>
              <a:pPr marL="268288" indent="-268288"/>
              <a:r>
                <a:rPr lang="en-US" sz="1600" dirty="0" smtClean="0">
                  <a:solidFill>
                    <a:srgbClr val="000000"/>
                  </a:solidFill>
                  <a:latin typeface="Arial"/>
                  <a:cs typeface="Arial"/>
                </a:rPr>
                <a:t>The beta-locus resulted from separate re-locations of a proto-beta gene in the mammal and “reptile” lines, followed by duplications and shuffling.</a:t>
              </a:r>
              <a:endParaRPr lang="en-US" sz="1600" dirty="0">
                <a:solidFill>
                  <a:srgbClr val="000000"/>
                </a:solidFill>
                <a:latin typeface="Arial"/>
                <a:cs typeface="Arial"/>
              </a:endParaRPr>
            </a:p>
          </p:txBody>
        </p:sp>
      </p:grpSp>
      <p:cxnSp>
        <p:nvCxnSpPr>
          <p:cNvPr id="493" name="Straight Connector 492"/>
          <p:cNvCxnSpPr/>
          <p:nvPr/>
        </p:nvCxnSpPr>
        <p:spPr>
          <a:xfrm>
            <a:off x="1254572" y="2691645"/>
            <a:ext cx="5191760"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499" name="Group 498"/>
          <p:cNvGrpSpPr/>
          <p:nvPr/>
        </p:nvGrpSpPr>
        <p:grpSpPr>
          <a:xfrm>
            <a:off x="2213210" y="2599906"/>
            <a:ext cx="435198" cy="193974"/>
            <a:chOff x="2524125" y="2292051"/>
            <a:chExt cx="435198" cy="193974"/>
          </a:xfrm>
        </p:grpSpPr>
        <p:cxnSp>
          <p:nvCxnSpPr>
            <p:cNvPr id="500" name="Straight Connector 499"/>
            <p:cNvCxnSpPr>
              <a:stCxn id="503" idx="1"/>
              <a:endCxn id="501"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501" name="Right Arrow 500"/>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02" name="Rectangle 501"/>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03" name="Rectangle 502"/>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09" name="TextBox 508"/>
          <p:cNvSpPr txBox="1"/>
          <p:nvPr/>
        </p:nvSpPr>
        <p:spPr>
          <a:xfrm>
            <a:off x="2182521" y="2363140"/>
            <a:ext cx="650300" cy="276999"/>
          </a:xfrm>
          <a:prstGeom prst="rect">
            <a:avLst/>
          </a:prstGeom>
          <a:noFill/>
        </p:spPr>
        <p:txBody>
          <a:bodyPr wrap="none" rtlCol="0">
            <a:spAutoFit/>
          </a:bodyPr>
          <a:lstStyle/>
          <a:p>
            <a:r>
              <a:rPr lang="en-US" sz="1200" b="1" i="1" dirty="0" err="1" smtClean="0">
                <a:solidFill>
                  <a:srgbClr val="000000"/>
                </a:solidFill>
                <a:latin typeface="Arial"/>
                <a:cs typeface="Arial"/>
              </a:rPr>
              <a:t>Hba</a:t>
            </a:r>
            <a:r>
              <a:rPr lang="en-US" sz="1200" b="1" i="1" dirty="0" smtClean="0">
                <a:solidFill>
                  <a:srgbClr val="000000"/>
                </a:solidFill>
                <a:latin typeface="Arial"/>
                <a:cs typeface="Arial"/>
              </a:rPr>
              <a:t>-x</a:t>
            </a:r>
            <a:endParaRPr lang="en-US" sz="1200" b="1" i="1" dirty="0">
              <a:solidFill>
                <a:srgbClr val="000000"/>
              </a:solidFill>
              <a:latin typeface="Arial"/>
              <a:cs typeface="Arial"/>
            </a:endParaRPr>
          </a:p>
        </p:txBody>
      </p:sp>
      <p:sp>
        <p:nvSpPr>
          <p:cNvPr id="512" name="TextBox 511"/>
          <p:cNvSpPr txBox="1"/>
          <p:nvPr/>
        </p:nvSpPr>
        <p:spPr>
          <a:xfrm>
            <a:off x="6446332" y="2468125"/>
            <a:ext cx="680670" cy="461665"/>
          </a:xfrm>
          <a:prstGeom prst="rect">
            <a:avLst/>
          </a:prstGeom>
          <a:noFill/>
        </p:spPr>
        <p:txBody>
          <a:bodyPr wrap="none" rtlCol="0">
            <a:spAutoFit/>
          </a:bodyPr>
          <a:lstStyle/>
          <a:p>
            <a:r>
              <a:rPr lang="en-US" sz="1200" b="1" dirty="0" smtClean="0">
                <a:solidFill>
                  <a:srgbClr val="000000"/>
                </a:solidFill>
                <a:latin typeface="Arial"/>
                <a:cs typeface="Arial"/>
              </a:rPr>
              <a:t>mouse</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grpSp>
        <p:nvGrpSpPr>
          <p:cNvPr id="513" name="Group 512"/>
          <p:cNvGrpSpPr/>
          <p:nvPr/>
        </p:nvGrpSpPr>
        <p:grpSpPr>
          <a:xfrm>
            <a:off x="1016870" y="2647152"/>
            <a:ext cx="625475" cy="95250"/>
            <a:chOff x="2212975" y="2341413"/>
            <a:chExt cx="625475" cy="95250"/>
          </a:xfrm>
          <a:solidFill>
            <a:srgbClr val="FF0000"/>
          </a:solidFill>
        </p:grpSpPr>
        <p:cxnSp>
          <p:nvCxnSpPr>
            <p:cNvPr id="514" name="Straight Connector 513"/>
            <p:cNvCxnSpPr/>
            <p:nvPr/>
          </p:nvCxnSpPr>
          <p:spPr>
            <a:xfrm>
              <a:off x="2212975" y="2389038"/>
              <a:ext cx="314325" cy="0"/>
            </a:xfrm>
            <a:prstGeom prst="line">
              <a:avLst/>
            </a:prstGeom>
            <a:grpFill/>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cxnSp>
        <p:cxnSp>
          <p:nvCxnSpPr>
            <p:cNvPr id="515" name="Straight Connector 514"/>
            <p:cNvCxnSpPr>
              <a:stCxn id="517" idx="1"/>
            </p:cNvCxnSpPr>
            <p:nvPr/>
          </p:nvCxnSpPr>
          <p:spPr>
            <a:xfrm>
              <a:off x="2524125" y="2389038"/>
              <a:ext cx="314325" cy="0"/>
            </a:xfrm>
            <a:prstGeom prst="line">
              <a:avLst/>
            </a:prstGeom>
            <a:grpFill/>
            <a:ln>
              <a:solidFill>
                <a:srgbClr val="FF0000"/>
              </a:solidFill>
            </a:ln>
          </p:spPr>
          <p:style>
            <a:lnRef idx="2">
              <a:schemeClr val="accent1"/>
            </a:lnRef>
            <a:fillRef idx="0">
              <a:schemeClr val="accent1"/>
            </a:fillRef>
            <a:effectRef idx="1">
              <a:schemeClr val="accent1"/>
            </a:effectRef>
            <a:fontRef idx="minor">
              <a:schemeClr val="tx1"/>
            </a:fontRef>
          </p:style>
        </p:cxnSp>
        <p:sp>
          <p:nvSpPr>
            <p:cNvPr id="516" name="Rectangle 515"/>
            <p:cNvSpPr/>
            <p:nvPr/>
          </p:nvSpPr>
          <p:spPr>
            <a:xfrm>
              <a:off x="2740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17" name="Rectangle 516"/>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18" name="Rectangle 517"/>
            <p:cNvSpPr/>
            <p:nvPr/>
          </p:nvSpPr>
          <p:spPr>
            <a:xfrm>
              <a:off x="26384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19" name="TextBox 518"/>
          <p:cNvSpPr txBox="1"/>
          <p:nvPr/>
        </p:nvSpPr>
        <p:spPr>
          <a:xfrm>
            <a:off x="1027456" y="2361024"/>
            <a:ext cx="727244" cy="276999"/>
          </a:xfrm>
          <a:prstGeom prst="rect">
            <a:avLst/>
          </a:prstGeom>
          <a:noFill/>
        </p:spPr>
        <p:txBody>
          <a:bodyPr wrap="none" rtlCol="0">
            <a:spAutoFit/>
          </a:bodyPr>
          <a:lstStyle/>
          <a:p>
            <a:r>
              <a:rPr lang="en-US" sz="1200" b="1" i="1" dirty="0" smtClean="0">
                <a:solidFill>
                  <a:srgbClr val="000000"/>
                </a:solidFill>
                <a:latin typeface="Arial"/>
                <a:cs typeface="Arial"/>
              </a:rPr>
              <a:t>NPLR3</a:t>
            </a:r>
            <a:endParaRPr lang="en-US" sz="1200" b="1" i="1" dirty="0">
              <a:solidFill>
                <a:srgbClr val="000000"/>
              </a:solidFill>
              <a:latin typeface="Arial"/>
              <a:cs typeface="Arial"/>
            </a:endParaRPr>
          </a:p>
        </p:txBody>
      </p:sp>
      <p:grpSp>
        <p:nvGrpSpPr>
          <p:cNvPr id="520" name="Group 519"/>
          <p:cNvGrpSpPr/>
          <p:nvPr/>
        </p:nvGrpSpPr>
        <p:grpSpPr>
          <a:xfrm>
            <a:off x="3091631" y="2603119"/>
            <a:ext cx="435198" cy="193974"/>
            <a:chOff x="2524125" y="2292051"/>
            <a:chExt cx="435198" cy="193974"/>
          </a:xfrm>
          <a:solidFill>
            <a:srgbClr val="008000"/>
          </a:solidFill>
        </p:grpSpPr>
        <p:cxnSp>
          <p:nvCxnSpPr>
            <p:cNvPr id="521" name="Straight Connector 520"/>
            <p:cNvCxnSpPr>
              <a:stCxn id="524" idx="1"/>
              <a:endCxn id="522"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522" name="Right Arrow 521"/>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23" name="Rectangle 522"/>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24" name="Rectangle 523"/>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525" name="Group 524"/>
          <p:cNvGrpSpPr/>
          <p:nvPr/>
        </p:nvGrpSpPr>
        <p:grpSpPr>
          <a:xfrm>
            <a:off x="4844240" y="2603119"/>
            <a:ext cx="435198" cy="193974"/>
            <a:chOff x="2524125" y="2292051"/>
            <a:chExt cx="435198" cy="193974"/>
          </a:xfrm>
          <a:solidFill>
            <a:srgbClr val="008000"/>
          </a:solidFill>
        </p:grpSpPr>
        <p:cxnSp>
          <p:nvCxnSpPr>
            <p:cNvPr id="526" name="Straight Connector 525"/>
            <p:cNvCxnSpPr>
              <a:stCxn id="529" idx="1"/>
              <a:endCxn id="527"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527" name="Right Arrow 526"/>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28" name="Rectangle 527"/>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29" name="Rectangle 528"/>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30" name="TextBox 529"/>
          <p:cNvSpPr txBox="1"/>
          <p:nvPr/>
        </p:nvSpPr>
        <p:spPr>
          <a:xfrm>
            <a:off x="2991768" y="2357882"/>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Hba-a1</a:t>
            </a:r>
            <a:endParaRPr lang="en-US" sz="1200" b="1" i="1" dirty="0">
              <a:solidFill>
                <a:srgbClr val="000000"/>
              </a:solidFill>
              <a:latin typeface="Arial"/>
              <a:cs typeface="Arial"/>
            </a:endParaRPr>
          </a:p>
        </p:txBody>
      </p:sp>
      <p:sp>
        <p:nvSpPr>
          <p:cNvPr id="531" name="TextBox 530"/>
          <p:cNvSpPr txBox="1"/>
          <p:nvPr/>
        </p:nvSpPr>
        <p:spPr>
          <a:xfrm>
            <a:off x="4746496" y="2366346"/>
            <a:ext cx="735885" cy="276999"/>
          </a:xfrm>
          <a:prstGeom prst="rect">
            <a:avLst/>
          </a:prstGeom>
          <a:noFill/>
        </p:spPr>
        <p:txBody>
          <a:bodyPr wrap="none" rtlCol="0">
            <a:spAutoFit/>
          </a:bodyPr>
          <a:lstStyle/>
          <a:p>
            <a:r>
              <a:rPr lang="en-US" sz="1200" b="1" i="1" dirty="0" smtClean="0">
                <a:solidFill>
                  <a:srgbClr val="000000"/>
                </a:solidFill>
                <a:latin typeface="Arial"/>
                <a:cs typeface="Arial"/>
              </a:rPr>
              <a:t>Hba-a2</a:t>
            </a:r>
            <a:endParaRPr lang="en-US" sz="1200" b="1" i="1" dirty="0">
              <a:solidFill>
                <a:srgbClr val="000000"/>
              </a:solidFill>
              <a:latin typeface="Arial"/>
              <a:cs typeface="Arial"/>
            </a:endParaRPr>
          </a:p>
        </p:txBody>
      </p:sp>
      <p:grpSp>
        <p:nvGrpSpPr>
          <p:cNvPr id="532" name="Group 531"/>
          <p:cNvGrpSpPr/>
          <p:nvPr/>
        </p:nvGrpSpPr>
        <p:grpSpPr>
          <a:xfrm>
            <a:off x="5603065" y="2598759"/>
            <a:ext cx="435198" cy="193974"/>
            <a:chOff x="1908175" y="2057101"/>
            <a:chExt cx="435198" cy="193974"/>
          </a:xfrm>
          <a:solidFill>
            <a:srgbClr val="41F321"/>
          </a:solidFill>
        </p:grpSpPr>
        <p:cxnSp>
          <p:nvCxnSpPr>
            <p:cNvPr id="533" name="Straight Connector 532"/>
            <p:cNvCxnSpPr>
              <a:stCxn id="536" idx="1"/>
              <a:endCxn id="534" idx="1"/>
            </p:cNvCxnSpPr>
            <p:nvPr/>
          </p:nvCxnSpPr>
          <p:spPr>
            <a:xfrm>
              <a:off x="1908175" y="2154088"/>
              <a:ext cx="314325"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534" name="Right Arrow 533"/>
            <p:cNvSpPr/>
            <p:nvPr/>
          </p:nvSpPr>
          <p:spPr>
            <a:xfrm>
              <a:off x="2222500" y="205710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35" name="Rectangle 534"/>
            <p:cNvSpPr/>
            <p:nvPr/>
          </p:nvSpPr>
          <p:spPr>
            <a:xfrm>
              <a:off x="1997075" y="210646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36" name="Rectangle 535"/>
            <p:cNvSpPr/>
            <p:nvPr/>
          </p:nvSpPr>
          <p:spPr>
            <a:xfrm>
              <a:off x="1908175" y="210646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37" name="TextBox 536"/>
          <p:cNvSpPr txBox="1"/>
          <p:nvPr/>
        </p:nvSpPr>
        <p:spPr>
          <a:xfrm>
            <a:off x="5513116" y="2353519"/>
            <a:ext cx="744301" cy="276999"/>
          </a:xfrm>
          <a:prstGeom prst="rect">
            <a:avLst/>
          </a:prstGeom>
          <a:noFill/>
        </p:spPr>
        <p:txBody>
          <a:bodyPr wrap="none" rtlCol="0">
            <a:spAutoFit/>
          </a:bodyPr>
          <a:lstStyle/>
          <a:p>
            <a:r>
              <a:rPr lang="en-US" sz="1200" b="1" i="1" dirty="0" smtClean="0">
                <a:solidFill>
                  <a:srgbClr val="000000"/>
                </a:solidFill>
                <a:latin typeface="Arial"/>
                <a:cs typeface="Arial"/>
              </a:rPr>
              <a:t>Hba-q1</a:t>
            </a:r>
            <a:endParaRPr lang="en-US" sz="1200" b="1" i="1" dirty="0">
              <a:solidFill>
                <a:srgbClr val="000000"/>
              </a:solidFill>
              <a:latin typeface="Arial"/>
              <a:cs typeface="Arial"/>
            </a:endParaRPr>
          </a:p>
        </p:txBody>
      </p:sp>
      <p:grpSp>
        <p:nvGrpSpPr>
          <p:cNvPr id="538" name="Group 537"/>
          <p:cNvGrpSpPr/>
          <p:nvPr/>
        </p:nvGrpSpPr>
        <p:grpSpPr>
          <a:xfrm>
            <a:off x="4036354" y="2597227"/>
            <a:ext cx="435198" cy="193974"/>
            <a:chOff x="1908175" y="2057101"/>
            <a:chExt cx="435198" cy="193974"/>
          </a:xfrm>
          <a:solidFill>
            <a:srgbClr val="41F321"/>
          </a:solidFill>
        </p:grpSpPr>
        <p:cxnSp>
          <p:nvCxnSpPr>
            <p:cNvPr id="539" name="Straight Connector 538"/>
            <p:cNvCxnSpPr>
              <a:stCxn id="542" idx="1"/>
              <a:endCxn id="540" idx="1"/>
            </p:cNvCxnSpPr>
            <p:nvPr/>
          </p:nvCxnSpPr>
          <p:spPr>
            <a:xfrm>
              <a:off x="1908175" y="2154088"/>
              <a:ext cx="314325"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540" name="Right Arrow 539"/>
            <p:cNvSpPr/>
            <p:nvPr/>
          </p:nvSpPr>
          <p:spPr>
            <a:xfrm>
              <a:off x="2222500" y="205710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41" name="Rectangle 540"/>
            <p:cNvSpPr/>
            <p:nvPr/>
          </p:nvSpPr>
          <p:spPr>
            <a:xfrm>
              <a:off x="1997075" y="210646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42" name="Rectangle 541"/>
            <p:cNvSpPr/>
            <p:nvPr/>
          </p:nvSpPr>
          <p:spPr>
            <a:xfrm>
              <a:off x="1908175" y="210646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43" name="TextBox 542"/>
          <p:cNvSpPr txBox="1"/>
          <p:nvPr/>
        </p:nvSpPr>
        <p:spPr>
          <a:xfrm>
            <a:off x="3905130" y="2351987"/>
            <a:ext cx="744301" cy="276999"/>
          </a:xfrm>
          <a:prstGeom prst="rect">
            <a:avLst/>
          </a:prstGeom>
          <a:noFill/>
        </p:spPr>
        <p:txBody>
          <a:bodyPr wrap="none" rtlCol="0">
            <a:spAutoFit/>
          </a:bodyPr>
          <a:lstStyle/>
          <a:p>
            <a:r>
              <a:rPr lang="en-US" sz="1200" b="1" i="1" dirty="0" smtClean="0">
                <a:solidFill>
                  <a:srgbClr val="000000"/>
                </a:solidFill>
                <a:latin typeface="Arial"/>
                <a:cs typeface="Arial"/>
              </a:rPr>
              <a:t>Hba-q2</a:t>
            </a:r>
            <a:endParaRPr lang="en-US" sz="1200" b="1" i="1" dirty="0">
              <a:solidFill>
                <a:srgbClr val="000000"/>
              </a:solidFill>
              <a:latin typeface="Arial"/>
              <a:cs typeface="Arial"/>
            </a:endParaRPr>
          </a:p>
        </p:txBody>
      </p:sp>
      <p:grpSp>
        <p:nvGrpSpPr>
          <p:cNvPr id="544" name="Group 543"/>
          <p:cNvGrpSpPr/>
          <p:nvPr/>
        </p:nvGrpSpPr>
        <p:grpSpPr>
          <a:xfrm>
            <a:off x="3170648" y="3087358"/>
            <a:ext cx="435198" cy="193974"/>
            <a:chOff x="2524125" y="2292051"/>
            <a:chExt cx="435198" cy="193974"/>
          </a:xfrm>
          <a:solidFill>
            <a:srgbClr val="008000"/>
          </a:solidFill>
        </p:grpSpPr>
        <p:cxnSp>
          <p:nvCxnSpPr>
            <p:cNvPr id="545" name="Straight Connector 544"/>
            <p:cNvCxnSpPr>
              <a:stCxn id="548" idx="1"/>
              <a:endCxn id="546"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546" name="Right Arrow 545"/>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400" dirty="0">
                <a:solidFill>
                  <a:srgbClr val="FFFFFF"/>
                </a:solidFill>
                <a:latin typeface="Helvetica"/>
                <a:cs typeface="Helvetica"/>
              </a:endParaRPr>
            </a:p>
          </p:txBody>
        </p:sp>
        <p:sp>
          <p:nvSpPr>
            <p:cNvPr id="547" name="Rectangle 546"/>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48" name="Rectangle 547"/>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Tree>
    <p:extLst>
      <p:ext uri="{BB962C8B-B14F-4D97-AF65-F5344CB8AC3E}">
        <p14:creationId xmlns:p14="http://schemas.microsoft.com/office/powerpoint/2010/main" val="26409545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Box 88"/>
          <p:cNvSpPr txBox="1"/>
          <p:nvPr/>
        </p:nvSpPr>
        <p:spPr>
          <a:xfrm>
            <a:off x="339483" y="187473"/>
            <a:ext cx="8193548" cy="369332"/>
          </a:xfrm>
          <a:prstGeom prst="rect">
            <a:avLst/>
          </a:prstGeom>
          <a:noFill/>
        </p:spPr>
        <p:txBody>
          <a:bodyPr wrap="square" rtlCol="0">
            <a:spAutoFit/>
          </a:bodyPr>
          <a:lstStyle/>
          <a:p>
            <a:pPr marL="355600" indent="-355600" defTabSz="914400"/>
            <a:r>
              <a:rPr lang="en-US" dirty="0" smtClean="0">
                <a:solidFill>
                  <a:srgbClr val="000000"/>
                </a:solidFill>
                <a:latin typeface="Helvetica"/>
                <a:cs typeface="Helvetica"/>
              </a:rPr>
              <a:t>Why could it be useful to have all these extra globin duplicates in humans?</a:t>
            </a:r>
            <a:endParaRPr lang="en-US" sz="1600" dirty="0">
              <a:solidFill>
                <a:srgbClr val="000000"/>
              </a:solidFill>
              <a:latin typeface="Helvetica"/>
              <a:cs typeface="Helvetica"/>
            </a:endParaRPr>
          </a:p>
        </p:txBody>
      </p:sp>
      <p:sp>
        <p:nvSpPr>
          <p:cNvPr id="314" name="TextBox 313"/>
          <p:cNvSpPr txBox="1"/>
          <p:nvPr/>
        </p:nvSpPr>
        <p:spPr>
          <a:xfrm>
            <a:off x="1846116" y="940992"/>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16</a:t>
            </a:r>
            <a:endParaRPr lang="en-US" sz="1200" b="1" dirty="0">
              <a:solidFill>
                <a:srgbClr val="000000"/>
              </a:solidFill>
              <a:latin typeface="Arial"/>
              <a:cs typeface="Arial"/>
            </a:endParaRPr>
          </a:p>
        </p:txBody>
      </p:sp>
      <p:cxnSp>
        <p:nvCxnSpPr>
          <p:cNvPr id="234" name="Straight Connector 233"/>
          <p:cNvCxnSpPr/>
          <p:nvPr/>
        </p:nvCxnSpPr>
        <p:spPr>
          <a:xfrm>
            <a:off x="225521" y="1586830"/>
            <a:ext cx="4091981"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192" name="Group 191"/>
          <p:cNvGrpSpPr/>
          <p:nvPr/>
        </p:nvGrpSpPr>
        <p:grpSpPr>
          <a:xfrm>
            <a:off x="3849926" y="1523637"/>
            <a:ext cx="330251" cy="147198"/>
            <a:chOff x="1908170" y="2057099"/>
            <a:chExt cx="435195" cy="193974"/>
          </a:xfrm>
          <a:solidFill>
            <a:srgbClr val="41F321"/>
          </a:solidFill>
          <a:effectLst>
            <a:outerShdw blurRad="50800" dist="38100" dir="2700000" sx="122000" sy="122000" algn="tl" rotWithShape="0">
              <a:srgbClr val="FFFF00">
                <a:alpha val="67000"/>
              </a:srgbClr>
            </a:outerShdw>
          </a:effectLst>
        </p:grpSpPr>
        <p:cxnSp>
          <p:nvCxnSpPr>
            <p:cNvPr id="193" name="Straight Connector 192"/>
            <p:cNvCxnSpPr>
              <a:stCxn id="196" idx="1"/>
              <a:endCxn id="194" idx="1"/>
            </p:cNvCxnSpPr>
            <p:nvPr/>
          </p:nvCxnSpPr>
          <p:spPr>
            <a:xfrm>
              <a:off x="1908170" y="2154089"/>
              <a:ext cx="314324"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194" name="Right Arrow 193"/>
            <p:cNvSpPr/>
            <p:nvPr/>
          </p:nvSpPr>
          <p:spPr>
            <a:xfrm>
              <a:off x="2222492" y="2057099"/>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195" name="Rectangle 194"/>
            <p:cNvSpPr/>
            <p:nvPr/>
          </p:nvSpPr>
          <p:spPr>
            <a:xfrm>
              <a:off x="1997065" y="2106460"/>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196" name="Rectangle 195"/>
            <p:cNvSpPr/>
            <p:nvPr/>
          </p:nvSpPr>
          <p:spPr>
            <a:xfrm>
              <a:off x="1908175" y="210646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197" name="Group 196"/>
          <p:cNvGrpSpPr/>
          <p:nvPr/>
        </p:nvGrpSpPr>
        <p:grpSpPr>
          <a:xfrm>
            <a:off x="1798760" y="1517215"/>
            <a:ext cx="330252" cy="147198"/>
            <a:chOff x="2524111" y="2292040"/>
            <a:chExt cx="435195" cy="193973"/>
          </a:xfrm>
          <a:effectLst>
            <a:outerShdw blurRad="50800" dist="38100" dir="2700000" sx="122000" sy="122000" algn="tl" rotWithShape="0">
              <a:srgbClr val="FFFF00">
                <a:alpha val="67000"/>
              </a:srgbClr>
            </a:outerShdw>
          </a:effectLst>
        </p:grpSpPr>
        <p:cxnSp>
          <p:nvCxnSpPr>
            <p:cNvPr id="198" name="Straight Connector 197"/>
            <p:cNvCxnSpPr>
              <a:stCxn id="201" idx="1"/>
              <a:endCxn id="199" idx="1"/>
            </p:cNvCxnSpPr>
            <p:nvPr/>
          </p:nvCxnSpPr>
          <p:spPr>
            <a:xfrm>
              <a:off x="2524111" y="2389025"/>
              <a:ext cx="314323" cy="0"/>
            </a:xfrm>
            <a:prstGeom prst="line">
              <a:avLst/>
            </a:prstGeom>
            <a:ln>
              <a:solidFill>
                <a:srgbClr val="788D0E"/>
              </a:solidFill>
            </a:ln>
          </p:spPr>
          <p:style>
            <a:lnRef idx="2">
              <a:schemeClr val="accent1"/>
            </a:lnRef>
            <a:fillRef idx="0">
              <a:schemeClr val="accent1"/>
            </a:fillRef>
            <a:effectRef idx="1">
              <a:schemeClr val="accent1"/>
            </a:effectRef>
            <a:fontRef idx="minor">
              <a:schemeClr val="tx1"/>
            </a:fontRef>
          </p:style>
        </p:cxnSp>
        <p:sp>
          <p:nvSpPr>
            <p:cNvPr id="199" name="Right Arrow 198"/>
            <p:cNvSpPr/>
            <p:nvPr/>
          </p:nvSpPr>
          <p:spPr>
            <a:xfrm>
              <a:off x="2838434" y="2292040"/>
              <a:ext cx="120872" cy="193973"/>
            </a:xfrm>
            <a:prstGeom prst="rightArrow">
              <a:avLst/>
            </a:prstGeom>
            <a:solidFill>
              <a:srgbClr val="788D0E"/>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00" name="Rectangle 199"/>
            <p:cNvSpPr/>
            <p:nvPr/>
          </p:nvSpPr>
          <p:spPr>
            <a:xfrm>
              <a:off x="2613012" y="2341409"/>
              <a:ext cx="9525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01" name="Rectangle 200"/>
            <p:cNvSpPr/>
            <p:nvPr/>
          </p:nvSpPr>
          <p:spPr>
            <a:xfrm>
              <a:off x="2524125" y="2341414"/>
              <a:ext cx="5080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202" name="Group 201"/>
          <p:cNvGrpSpPr/>
          <p:nvPr/>
        </p:nvGrpSpPr>
        <p:grpSpPr>
          <a:xfrm>
            <a:off x="496096" y="1517214"/>
            <a:ext cx="330252" cy="147198"/>
            <a:chOff x="2524125" y="2292051"/>
            <a:chExt cx="435198" cy="193974"/>
          </a:xfrm>
        </p:grpSpPr>
        <p:cxnSp>
          <p:nvCxnSpPr>
            <p:cNvPr id="203" name="Straight Connector 202"/>
            <p:cNvCxnSpPr>
              <a:stCxn id="206" idx="1"/>
              <a:endCxn id="204"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204" name="Right Arrow 203"/>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05" name="Rectangle 204"/>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06" name="Rectangle 205"/>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207" name="Group 206"/>
          <p:cNvGrpSpPr/>
          <p:nvPr/>
        </p:nvGrpSpPr>
        <p:grpSpPr>
          <a:xfrm>
            <a:off x="2742426" y="1517215"/>
            <a:ext cx="330252" cy="147198"/>
            <a:chOff x="2524111" y="2292040"/>
            <a:chExt cx="435195" cy="193973"/>
          </a:xfrm>
          <a:solidFill>
            <a:srgbClr val="008000"/>
          </a:solidFill>
          <a:effectLst>
            <a:outerShdw blurRad="41275" dir="7560000" sx="135000" sy="135000" algn="tl" rotWithShape="0">
              <a:srgbClr val="FF0000">
                <a:alpha val="55000"/>
              </a:srgbClr>
            </a:outerShdw>
          </a:effectLst>
        </p:grpSpPr>
        <p:cxnSp>
          <p:nvCxnSpPr>
            <p:cNvPr id="208" name="Straight Connector 207"/>
            <p:cNvCxnSpPr>
              <a:stCxn id="211" idx="1"/>
              <a:endCxn id="209"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09" name="Right Arrow 208"/>
            <p:cNvSpPr/>
            <p:nvPr/>
          </p:nvSpPr>
          <p:spPr>
            <a:xfrm>
              <a:off x="2838434" y="2292040"/>
              <a:ext cx="120872" cy="193973"/>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10" name="Rectangle 209"/>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11" name="Rectangle 210"/>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217" name="Group 216"/>
          <p:cNvGrpSpPr/>
          <p:nvPr/>
        </p:nvGrpSpPr>
        <p:grpSpPr>
          <a:xfrm>
            <a:off x="3274091" y="1517215"/>
            <a:ext cx="330252" cy="147198"/>
            <a:chOff x="2524111" y="2292040"/>
            <a:chExt cx="435195" cy="193973"/>
          </a:xfrm>
          <a:solidFill>
            <a:srgbClr val="008000"/>
          </a:solidFill>
          <a:effectLst>
            <a:outerShdw blurRad="41275" dir="7560000" sx="135000" sy="135000" algn="tl" rotWithShape="0">
              <a:srgbClr val="FF0000">
                <a:alpha val="55000"/>
              </a:srgbClr>
            </a:outerShdw>
          </a:effectLst>
        </p:grpSpPr>
        <p:cxnSp>
          <p:nvCxnSpPr>
            <p:cNvPr id="218" name="Straight Connector 217"/>
            <p:cNvCxnSpPr>
              <a:stCxn id="221" idx="1"/>
              <a:endCxn id="219"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19" name="Right Arrow 218"/>
            <p:cNvSpPr/>
            <p:nvPr/>
          </p:nvSpPr>
          <p:spPr>
            <a:xfrm>
              <a:off x="2838434" y="2292040"/>
              <a:ext cx="120872" cy="193973"/>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20" name="Rectangle 219"/>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21" name="Rectangle 220"/>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222" name="TextBox 221"/>
          <p:cNvSpPr txBox="1"/>
          <p:nvPr/>
        </p:nvSpPr>
        <p:spPr>
          <a:xfrm>
            <a:off x="425328" y="1331115"/>
            <a:ext cx="362842" cy="186846"/>
          </a:xfrm>
          <a:prstGeom prst="rect">
            <a:avLst/>
          </a:prstGeom>
          <a:noFill/>
        </p:spPr>
        <p:txBody>
          <a:bodyPr wrap="none" rtlCol="0">
            <a:spAutoFit/>
          </a:bodyPr>
          <a:lstStyle/>
          <a:p>
            <a:r>
              <a:rPr lang="en-US" sz="1000" b="1" i="1" dirty="0" smtClean="0">
                <a:solidFill>
                  <a:srgbClr val="000000"/>
                </a:solidFill>
                <a:latin typeface="Arial"/>
                <a:cs typeface="Arial"/>
              </a:rPr>
              <a:t>HBZ</a:t>
            </a:r>
            <a:endParaRPr lang="en-US" sz="1000" b="1" i="1" dirty="0">
              <a:solidFill>
                <a:srgbClr val="000000"/>
              </a:solidFill>
              <a:latin typeface="Arial"/>
              <a:cs typeface="Arial"/>
            </a:endParaRPr>
          </a:p>
        </p:txBody>
      </p:sp>
      <p:sp>
        <p:nvSpPr>
          <p:cNvPr id="224" name="TextBox 223"/>
          <p:cNvSpPr txBox="1"/>
          <p:nvPr/>
        </p:nvSpPr>
        <p:spPr>
          <a:xfrm>
            <a:off x="1716747" y="1331115"/>
            <a:ext cx="384463" cy="186846"/>
          </a:xfrm>
          <a:prstGeom prst="rect">
            <a:avLst/>
          </a:prstGeom>
          <a:noFill/>
        </p:spPr>
        <p:txBody>
          <a:bodyPr wrap="none" rtlCol="0">
            <a:spAutoFit/>
          </a:bodyPr>
          <a:lstStyle/>
          <a:p>
            <a:r>
              <a:rPr lang="en-US" sz="1000" b="1" i="1" dirty="0" smtClean="0">
                <a:solidFill>
                  <a:srgbClr val="000000"/>
                </a:solidFill>
                <a:latin typeface="Arial"/>
                <a:cs typeface="Arial"/>
              </a:rPr>
              <a:t>HBM</a:t>
            </a:r>
            <a:endParaRPr lang="en-US" sz="1000" b="1" i="1" dirty="0">
              <a:solidFill>
                <a:srgbClr val="000000"/>
              </a:solidFill>
              <a:latin typeface="Arial"/>
              <a:cs typeface="Arial"/>
            </a:endParaRPr>
          </a:p>
        </p:txBody>
      </p:sp>
      <p:sp>
        <p:nvSpPr>
          <p:cNvPr id="226" name="TextBox 225"/>
          <p:cNvSpPr txBox="1"/>
          <p:nvPr/>
        </p:nvSpPr>
        <p:spPr>
          <a:xfrm>
            <a:off x="2648368" y="1331115"/>
            <a:ext cx="427798" cy="186846"/>
          </a:xfrm>
          <a:prstGeom prst="rect">
            <a:avLst/>
          </a:prstGeom>
          <a:noFill/>
        </p:spPr>
        <p:txBody>
          <a:bodyPr wrap="none" rtlCol="0">
            <a:spAutoFit/>
          </a:bodyPr>
          <a:lstStyle/>
          <a:p>
            <a:r>
              <a:rPr lang="en-US" sz="1000" b="1" i="1" dirty="0" smtClean="0">
                <a:solidFill>
                  <a:srgbClr val="000000"/>
                </a:solidFill>
                <a:latin typeface="Arial"/>
                <a:cs typeface="Arial"/>
              </a:rPr>
              <a:t>HBA2</a:t>
            </a:r>
            <a:endParaRPr lang="en-US" sz="1000" b="1" i="1" dirty="0">
              <a:solidFill>
                <a:srgbClr val="000000"/>
              </a:solidFill>
              <a:latin typeface="Arial"/>
              <a:cs typeface="Arial"/>
            </a:endParaRPr>
          </a:p>
        </p:txBody>
      </p:sp>
      <p:sp>
        <p:nvSpPr>
          <p:cNvPr id="227" name="TextBox 226"/>
          <p:cNvSpPr txBox="1"/>
          <p:nvPr/>
        </p:nvSpPr>
        <p:spPr>
          <a:xfrm>
            <a:off x="3181641" y="1331115"/>
            <a:ext cx="427798" cy="186846"/>
          </a:xfrm>
          <a:prstGeom prst="rect">
            <a:avLst/>
          </a:prstGeom>
          <a:noFill/>
        </p:spPr>
        <p:txBody>
          <a:bodyPr wrap="none" rtlCol="0">
            <a:spAutoFit/>
          </a:bodyPr>
          <a:lstStyle/>
          <a:p>
            <a:r>
              <a:rPr lang="en-US" sz="1000" b="1" i="1" dirty="0" smtClean="0">
                <a:solidFill>
                  <a:srgbClr val="000000"/>
                </a:solidFill>
                <a:latin typeface="Arial"/>
                <a:cs typeface="Arial"/>
              </a:rPr>
              <a:t>HBA1</a:t>
            </a:r>
            <a:endParaRPr lang="en-US" sz="1000" b="1" i="1" dirty="0">
              <a:solidFill>
                <a:srgbClr val="000000"/>
              </a:solidFill>
              <a:latin typeface="Arial"/>
              <a:cs typeface="Arial"/>
            </a:endParaRPr>
          </a:p>
        </p:txBody>
      </p:sp>
      <p:sp>
        <p:nvSpPr>
          <p:cNvPr id="233" name="TextBox 232"/>
          <p:cNvSpPr txBox="1"/>
          <p:nvPr/>
        </p:nvSpPr>
        <p:spPr>
          <a:xfrm>
            <a:off x="3734187" y="1331115"/>
            <a:ext cx="499560" cy="246221"/>
          </a:xfrm>
          <a:prstGeom prst="rect">
            <a:avLst/>
          </a:prstGeom>
          <a:noFill/>
        </p:spPr>
        <p:txBody>
          <a:bodyPr wrap="none" rtlCol="0">
            <a:spAutoFit/>
          </a:bodyPr>
          <a:lstStyle/>
          <a:p>
            <a:r>
              <a:rPr lang="en-US" sz="1000" b="1" i="1" dirty="0" smtClean="0">
                <a:solidFill>
                  <a:srgbClr val="000000"/>
                </a:solidFill>
                <a:latin typeface="Arial"/>
                <a:cs typeface="Arial"/>
              </a:rPr>
              <a:t>HBQ</a:t>
            </a:r>
            <a:endParaRPr lang="en-US" sz="1000" b="1" i="1" dirty="0">
              <a:solidFill>
                <a:srgbClr val="000000"/>
              </a:solidFill>
              <a:latin typeface="Arial"/>
              <a:cs typeface="Arial"/>
            </a:endParaRPr>
          </a:p>
        </p:txBody>
      </p:sp>
      <p:cxnSp>
        <p:nvCxnSpPr>
          <p:cNvPr id="424" name="Straight Connector 423"/>
          <p:cNvCxnSpPr/>
          <p:nvPr/>
        </p:nvCxnSpPr>
        <p:spPr>
          <a:xfrm>
            <a:off x="4561677" y="1586640"/>
            <a:ext cx="3666336"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425" name="Group 424"/>
          <p:cNvGrpSpPr/>
          <p:nvPr/>
        </p:nvGrpSpPr>
        <p:grpSpPr>
          <a:xfrm>
            <a:off x="5533913" y="1509077"/>
            <a:ext cx="362925" cy="161761"/>
            <a:chOff x="1908175" y="2057101"/>
            <a:chExt cx="435198" cy="193974"/>
          </a:xfrm>
          <a:effectLst>
            <a:outerShdw blurRad="50800" dist="38100" dir="2700000" sx="122000" sy="122000" algn="tl" rotWithShape="0">
              <a:srgbClr val="FFFF00">
                <a:alpha val="67000"/>
              </a:srgbClr>
            </a:outerShdw>
          </a:effectLst>
        </p:grpSpPr>
        <p:cxnSp>
          <p:nvCxnSpPr>
            <p:cNvPr id="426" name="Straight Connector 425"/>
            <p:cNvCxnSpPr>
              <a:stCxn id="429" idx="1"/>
              <a:endCxn id="427" idx="1"/>
            </p:cNvCxnSpPr>
            <p:nvPr/>
          </p:nvCxnSpPr>
          <p:spPr>
            <a:xfrm>
              <a:off x="1908175" y="215408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27" name="Right Arrow 426"/>
            <p:cNvSpPr/>
            <p:nvPr/>
          </p:nvSpPr>
          <p:spPr>
            <a:xfrm>
              <a:off x="2222500" y="205710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28" name="Rectangle 427"/>
            <p:cNvSpPr/>
            <p:nvPr/>
          </p:nvSpPr>
          <p:spPr>
            <a:xfrm>
              <a:off x="1997075" y="210646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29" name="Rectangle 428"/>
            <p:cNvSpPr/>
            <p:nvPr/>
          </p:nvSpPr>
          <p:spPr>
            <a:xfrm>
              <a:off x="1908175" y="210646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430" name="Group 429"/>
          <p:cNvGrpSpPr/>
          <p:nvPr/>
        </p:nvGrpSpPr>
        <p:grpSpPr>
          <a:xfrm>
            <a:off x="6019331" y="1509077"/>
            <a:ext cx="362925" cy="161761"/>
            <a:chOff x="2524125" y="2292051"/>
            <a:chExt cx="435198" cy="193974"/>
          </a:xfrm>
          <a:effectLst>
            <a:outerShdw blurRad="50800" dist="38100" dir="2700000" sx="122000" sy="122000" algn="tl" rotWithShape="0">
              <a:srgbClr val="FFFF00">
                <a:alpha val="67000"/>
              </a:srgbClr>
            </a:outerShdw>
          </a:effectLst>
        </p:grpSpPr>
        <p:cxnSp>
          <p:nvCxnSpPr>
            <p:cNvPr id="431" name="Straight Connector 430"/>
            <p:cNvCxnSpPr>
              <a:stCxn id="434" idx="1"/>
              <a:endCxn id="432" idx="1"/>
            </p:cNvCxnSpPr>
            <p:nvPr/>
          </p:nvCxnSpPr>
          <p:spPr>
            <a:xfrm>
              <a:off x="2524125" y="238903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32" name="Right Arrow 431"/>
            <p:cNvSpPr/>
            <p:nvPr/>
          </p:nvSpPr>
          <p:spPr>
            <a:xfrm>
              <a:off x="2838450" y="229205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33" name="Rectangle 432"/>
            <p:cNvSpPr/>
            <p:nvPr/>
          </p:nvSpPr>
          <p:spPr>
            <a:xfrm>
              <a:off x="2613025" y="234141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34" name="Rectangle 433"/>
            <p:cNvSpPr/>
            <p:nvPr/>
          </p:nvSpPr>
          <p:spPr>
            <a:xfrm>
              <a:off x="2524125" y="234141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435" name="Group 434"/>
          <p:cNvGrpSpPr/>
          <p:nvPr/>
        </p:nvGrpSpPr>
        <p:grpSpPr>
          <a:xfrm>
            <a:off x="4834911" y="1509077"/>
            <a:ext cx="362925" cy="161761"/>
            <a:chOff x="2524125" y="2292051"/>
            <a:chExt cx="435198" cy="193974"/>
          </a:xfrm>
        </p:grpSpPr>
        <p:cxnSp>
          <p:nvCxnSpPr>
            <p:cNvPr id="436" name="Straight Connector 435"/>
            <p:cNvCxnSpPr>
              <a:stCxn id="439" idx="1"/>
              <a:endCxn id="437"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437" name="Right Arrow 436"/>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38" name="Rectangle 437"/>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39" name="Rectangle 438"/>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440" name="Group 439"/>
          <p:cNvGrpSpPr/>
          <p:nvPr/>
        </p:nvGrpSpPr>
        <p:grpSpPr>
          <a:xfrm>
            <a:off x="7056361" y="1509077"/>
            <a:ext cx="362925" cy="161761"/>
            <a:chOff x="2524125" y="2292051"/>
            <a:chExt cx="435198" cy="193974"/>
          </a:xfrm>
          <a:solidFill>
            <a:schemeClr val="accent1">
              <a:lumMod val="50000"/>
            </a:schemeClr>
          </a:solidFill>
          <a:effectLst>
            <a:outerShdw blurRad="50800" dist="38100" dir="2700000" sx="122000" sy="122000" algn="tl" rotWithShape="0">
              <a:srgbClr val="FFFF00">
                <a:alpha val="67000"/>
              </a:srgbClr>
            </a:outerShdw>
          </a:effectLst>
        </p:grpSpPr>
        <p:cxnSp>
          <p:nvCxnSpPr>
            <p:cNvPr id="441" name="Straight Connector 440"/>
            <p:cNvCxnSpPr>
              <a:stCxn id="444" idx="1"/>
              <a:endCxn id="442" idx="1"/>
            </p:cNvCxnSpPr>
            <p:nvPr/>
          </p:nvCxnSpPr>
          <p:spPr>
            <a:xfrm>
              <a:off x="2524125" y="2389038"/>
              <a:ext cx="314325" cy="0"/>
            </a:xfrm>
            <a:prstGeom prst="line">
              <a:avLst/>
            </a:prstGeom>
            <a:grpFill/>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442" name="Right Arrow 441"/>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43" name="Rectangle 442"/>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44" name="Rectangle 443"/>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450" name="Group 449"/>
          <p:cNvGrpSpPr/>
          <p:nvPr/>
        </p:nvGrpSpPr>
        <p:grpSpPr>
          <a:xfrm>
            <a:off x="7640626" y="1509077"/>
            <a:ext cx="362925" cy="161761"/>
            <a:chOff x="2524125" y="2292051"/>
            <a:chExt cx="435198" cy="193974"/>
          </a:xfrm>
          <a:solidFill>
            <a:srgbClr val="660066"/>
          </a:solidFill>
          <a:effectLst>
            <a:outerShdw blurRad="41275" dir="7560000" sx="135000" sy="135000" algn="tl" rotWithShape="0">
              <a:srgbClr val="FF0000">
                <a:alpha val="55000"/>
              </a:srgbClr>
            </a:outerShdw>
          </a:effectLst>
        </p:grpSpPr>
        <p:cxnSp>
          <p:nvCxnSpPr>
            <p:cNvPr id="451" name="Straight Connector 450"/>
            <p:cNvCxnSpPr>
              <a:stCxn id="454" idx="1"/>
              <a:endCxn id="452"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452" name="Right Arrow 451"/>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53" name="Rectangle 452"/>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54" name="Rectangle 453"/>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455" name="TextBox 454"/>
          <p:cNvSpPr txBox="1"/>
          <p:nvPr/>
        </p:nvSpPr>
        <p:spPr>
          <a:xfrm>
            <a:off x="4738712" y="1304566"/>
            <a:ext cx="485346" cy="246221"/>
          </a:xfrm>
          <a:prstGeom prst="rect">
            <a:avLst/>
          </a:prstGeom>
          <a:noFill/>
        </p:spPr>
        <p:txBody>
          <a:bodyPr wrap="none" rtlCol="0">
            <a:spAutoFit/>
          </a:bodyPr>
          <a:lstStyle/>
          <a:p>
            <a:r>
              <a:rPr lang="en-US" sz="1000" b="1" i="1" dirty="0" smtClean="0">
                <a:solidFill>
                  <a:srgbClr val="000000"/>
                </a:solidFill>
                <a:latin typeface="Arial"/>
                <a:cs typeface="Arial"/>
              </a:rPr>
              <a:t>HBE</a:t>
            </a:r>
            <a:endParaRPr lang="en-US" sz="1000" b="1" i="1" dirty="0">
              <a:solidFill>
                <a:srgbClr val="000000"/>
              </a:solidFill>
              <a:latin typeface="Arial"/>
              <a:cs typeface="Arial"/>
            </a:endParaRPr>
          </a:p>
        </p:txBody>
      </p:sp>
      <p:sp>
        <p:nvSpPr>
          <p:cNvPr id="456" name="TextBox 455"/>
          <p:cNvSpPr txBox="1"/>
          <p:nvPr/>
        </p:nvSpPr>
        <p:spPr>
          <a:xfrm>
            <a:off x="5451836" y="1304566"/>
            <a:ext cx="476076" cy="205332"/>
          </a:xfrm>
          <a:prstGeom prst="rect">
            <a:avLst/>
          </a:prstGeom>
          <a:noFill/>
        </p:spPr>
        <p:txBody>
          <a:bodyPr wrap="none" rtlCol="0">
            <a:spAutoFit/>
          </a:bodyPr>
          <a:lstStyle/>
          <a:p>
            <a:r>
              <a:rPr lang="en-US" sz="1000" b="1" i="1" dirty="0" smtClean="0">
                <a:solidFill>
                  <a:srgbClr val="000000"/>
                </a:solidFill>
                <a:latin typeface="Arial"/>
                <a:cs typeface="Arial"/>
              </a:rPr>
              <a:t>HBG2</a:t>
            </a:r>
            <a:endParaRPr lang="en-US" sz="1000" b="1" i="1" dirty="0">
              <a:solidFill>
                <a:srgbClr val="000000"/>
              </a:solidFill>
              <a:latin typeface="Arial"/>
              <a:cs typeface="Arial"/>
            </a:endParaRPr>
          </a:p>
        </p:txBody>
      </p:sp>
      <p:sp>
        <p:nvSpPr>
          <p:cNvPr id="457" name="TextBox 456"/>
          <p:cNvSpPr txBox="1"/>
          <p:nvPr/>
        </p:nvSpPr>
        <p:spPr>
          <a:xfrm>
            <a:off x="5933905" y="1304566"/>
            <a:ext cx="476076" cy="205332"/>
          </a:xfrm>
          <a:prstGeom prst="rect">
            <a:avLst/>
          </a:prstGeom>
          <a:noFill/>
        </p:spPr>
        <p:txBody>
          <a:bodyPr wrap="none" rtlCol="0">
            <a:spAutoFit/>
          </a:bodyPr>
          <a:lstStyle/>
          <a:p>
            <a:r>
              <a:rPr lang="en-US" sz="1000" b="1" i="1" dirty="0" smtClean="0">
                <a:solidFill>
                  <a:srgbClr val="000000"/>
                </a:solidFill>
                <a:latin typeface="Arial"/>
                <a:cs typeface="Arial"/>
              </a:rPr>
              <a:t>HBG1</a:t>
            </a:r>
            <a:endParaRPr lang="en-US" sz="1000" b="1" i="1" dirty="0">
              <a:solidFill>
                <a:srgbClr val="000000"/>
              </a:solidFill>
              <a:latin typeface="Arial"/>
              <a:cs typeface="Arial"/>
            </a:endParaRPr>
          </a:p>
        </p:txBody>
      </p:sp>
      <p:sp>
        <p:nvSpPr>
          <p:cNvPr id="459" name="TextBox 458"/>
          <p:cNvSpPr txBox="1"/>
          <p:nvPr/>
        </p:nvSpPr>
        <p:spPr>
          <a:xfrm>
            <a:off x="7005176" y="1304573"/>
            <a:ext cx="492422" cy="246221"/>
          </a:xfrm>
          <a:prstGeom prst="rect">
            <a:avLst/>
          </a:prstGeom>
          <a:noFill/>
        </p:spPr>
        <p:txBody>
          <a:bodyPr wrap="none" rtlCol="0">
            <a:spAutoFit/>
          </a:bodyPr>
          <a:lstStyle/>
          <a:p>
            <a:r>
              <a:rPr lang="en-US" sz="1000" b="1" i="1" dirty="0" smtClean="0">
                <a:solidFill>
                  <a:srgbClr val="000000"/>
                </a:solidFill>
                <a:latin typeface="Arial"/>
                <a:cs typeface="Arial"/>
              </a:rPr>
              <a:t>HBD</a:t>
            </a:r>
            <a:endParaRPr lang="en-US" sz="1000" b="1" i="1" dirty="0">
              <a:solidFill>
                <a:srgbClr val="000000"/>
              </a:solidFill>
              <a:latin typeface="Arial"/>
              <a:cs typeface="Arial"/>
            </a:endParaRPr>
          </a:p>
        </p:txBody>
      </p:sp>
      <p:sp>
        <p:nvSpPr>
          <p:cNvPr id="460" name="TextBox 459"/>
          <p:cNvSpPr txBox="1"/>
          <p:nvPr/>
        </p:nvSpPr>
        <p:spPr>
          <a:xfrm>
            <a:off x="7591207" y="1304566"/>
            <a:ext cx="410646" cy="205332"/>
          </a:xfrm>
          <a:prstGeom prst="rect">
            <a:avLst/>
          </a:prstGeom>
          <a:noFill/>
        </p:spPr>
        <p:txBody>
          <a:bodyPr wrap="none" rtlCol="0">
            <a:spAutoFit/>
          </a:bodyPr>
          <a:lstStyle/>
          <a:p>
            <a:r>
              <a:rPr lang="en-US" sz="1000" b="1" i="1" dirty="0" smtClean="0">
                <a:solidFill>
                  <a:srgbClr val="000000"/>
                </a:solidFill>
                <a:latin typeface="Arial"/>
                <a:cs typeface="Arial"/>
              </a:rPr>
              <a:t>HBB</a:t>
            </a:r>
            <a:endParaRPr lang="en-US" sz="1000" b="1" i="1" dirty="0">
              <a:solidFill>
                <a:srgbClr val="000000"/>
              </a:solidFill>
              <a:latin typeface="Arial"/>
              <a:cs typeface="Arial"/>
            </a:endParaRPr>
          </a:p>
        </p:txBody>
      </p:sp>
      <p:sp>
        <p:nvSpPr>
          <p:cNvPr id="487" name="TextBox 486"/>
          <p:cNvSpPr txBox="1"/>
          <p:nvPr/>
        </p:nvSpPr>
        <p:spPr>
          <a:xfrm>
            <a:off x="5807897" y="916932"/>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sp>
        <p:nvSpPr>
          <p:cNvPr id="236" name="Freeform 235"/>
          <p:cNvSpPr/>
          <p:nvPr/>
        </p:nvSpPr>
        <p:spPr>
          <a:xfrm rot="812243">
            <a:off x="3011340" y="2384635"/>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242" name="TextBox 241"/>
          <p:cNvSpPr txBox="1"/>
          <p:nvPr/>
        </p:nvSpPr>
        <p:spPr>
          <a:xfrm>
            <a:off x="3010365" y="2350034"/>
            <a:ext cx="287759" cy="307777"/>
          </a:xfrm>
          <a:prstGeom prst="rect">
            <a:avLst/>
          </a:prstGeom>
          <a:noFill/>
        </p:spPr>
        <p:txBody>
          <a:bodyPr wrap="none" rtlCol="0">
            <a:spAutoFit/>
          </a:bodyPr>
          <a:lstStyle/>
          <a:p>
            <a:pPr defTabSz="914400"/>
            <a:r>
              <a:rPr lang="en-US" sz="1400" dirty="0" smtClean="0">
                <a:solidFill>
                  <a:srgbClr val="FFFF00"/>
                </a:solidFill>
                <a:latin typeface="Cambria"/>
                <a:cs typeface="Cambria"/>
              </a:rPr>
              <a:t>α</a:t>
            </a:r>
            <a:endParaRPr lang="en-US" sz="1400" baseline="-25000" dirty="0">
              <a:solidFill>
                <a:srgbClr val="FFFF00"/>
              </a:solidFill>
              <a:latin typeface="Cambria"/>
              <a:cs typeface="Cambria"/>
            </a:endParaRPr>
          </a:p>
        </p:txBody>
      </p:sp>
      <p:grpSp>
        <p:nvGrpSpPr>
          <p:cNvPr id="7" name="Group 6"/>
          <p:cNvGrpSpPr/>
          <p:nvPr/>
        </p:nvGrpSpPr>
        <p:grpSpPr>
          <a:xfrm>
            <a:off x="2859936" y="1703960"/>
            <a:ext cx="260140" cy="587306"/>
            <a:chOff x="2888511" y="2585214"/>
            <a:chExt cx="260140" cy="587306"/>
          </a:xfrm>
        </p:grpSpPr>
        <p:sp>
          <p:nvSpPr>
            <p:cNvPr id="262" name="Right Arrow 261"/>
            <p:cNvSpPr/>
            <p:nvPr/>
          </p:nvSpPr>
          <p:spPr>
            <a:xfrm rot="3938455">
              <a:off x="2856038" y="28799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 name="Right Arrow 4"/>
            <p:cNvSpPr/>
            <p:nvPr/>
          </p:nvSpPr>
          <p:spPr>
            <a:xfrm rot="3938455">
              <a:off x="2785830" y="26878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6" name="Group 5"/>
          <p:cNvGrpSpPr/>
          <p:nvPr/>
        </p:nvGrpSpPr>
        <p:grpSpPr>
          <a:xfrm flipH="1">
            <a:off x="3218711" y="1703960"/>
            <a:ext cx="260140" cy="587306"/>
            <a:chOff x="3040911" y="2737614"/>
            <a:chExt cx="260140" cy="587306"/>
          </a:xfrm>
        </p:grpSpPr>
        <p:sp>
          <p:nvSpPr>
            <p:cNvPr id="263" name="Right Arrow 262"/>
            <p:cNvSpPr/>
            <p:nvPr/>
          </p:nvSpPr>
          <p:spPr>
            <a:xfrm rot="3938455">
              <a:off x="3008438" y="30323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64" name="Right Arrow 263"/>
            <p:cNvSpPr/>
            <p:nvPr/>
          </p:nvSpPr>
          <p:spPr>
            <a:xfrm rot="3938455">
              <a:off x="2938230" y="28402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265" name="Freeform 264"/>
          <p:cNvSpPr/>
          <p:nvPr/>
        </p:nvSpPr>
        <p:spPr>
          <a:xfrm rot="812243">
            <a:off x="7608740" y="2416808"/>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66006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271" name="Right Arrow 270"/>
          <p:cNvSpPr/>
          <p:nvPr/>
        </p:nvSpPr>
        <p:spPr>
          <a:xfrm rot="16200000" flipH="1">
            <a:off x="7562806" y="2029950"/>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73" name="Right Arrow 272"/>
          <p:cNvSpPr/>
          <p:nvPr/>
        </p:nvSpPr>
        <p:spPr>
          <a:xfrm rot="16200000" flipH="1">
            <a:off x="7578408" y="1819714"/>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74" name="TextBox 273"/>
          <p:cNvSpPr txBox="1"/>
          <p:nvPr/>
        </p:nvSpPr>
        <p:spPr>
          <a:xfrm>
            <a:off x="7606992" y="2391508"/>
            <a:ext cx="294334" cy="307777"/>
          </a:xfrm>
          <a:prstGeom prst="rect">
            <a:avLst/>
          </a:prstGeom>
          <a:noFill/>
        </p:spPr>
        <p:txBody>
          <a:bodyPr wrap="none" rtlCol="0">
            <a:spAutoFit/>
          </a:bodyPr>
          <a:lstStyle/>
          <a:p>
            <a:pPr defTabSz="914400"/>
            <a:r>
              <a:rPr lang="el-GR" sz="1400" dirty="0" smtClean="0">
                <a:solidFill>
                  <a:srgbClr val="FFFF00"/>
                </a:solidFill>
                <a:latin typeface="Helvetica"/>
                <a:cs typeface="Helvetica"/>
              </a:rPr>
              <a:t>β</a:t>
            </a:r>
            <a:endParaRPr lang="en-US" sz="1400" dirty="0">
              <a:solidFill>
                <a:srgbClr val="FFFF00"/>
              </a:solidFill>
              <a:latin typeface="Helvetica"/>
              <a:cs typeface="Helvetica"/>
            </a:endParaRPr>
          </a:p>
        </p:txBody>
      </p:sp>
      <p:grpSp>
        <p:nvGrpSpPr>
          <p:cNvPr id="11" name="Group 10"/>
          <p:cNvGrpSpPr/>
          <p:nvPr/>
        </p:nvGrpSpPr>
        <p:grpSpPr>
          <a:xfrm>
            <a:off x="3525520" y="1982523"/>
            <a:ext cx="3860800" cy="940231"/>
            <a:chOff x="3525520" y="2244017"/>
            <a:chExt cx="3860800" cy="940231"/>
          </a:xfrm>
        </p:grpSpPr>
        <p:sp>
          <p:nvSpPr>
            <p:cNvPr id="291" name="Freeform 290"/>
            <p:cNvSpPr/>
            <p:nvPr/>
          </p:nvSpPr>
          <p:spPr>
            <a:xfrm rot="812243">
              <a:off x="4936659" y="2444621"/>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66006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243" name="TextBox 242"/>
            <p:cNvSpPr txBox="1"/>
            <p:nvPr/>
          </p:nvSpPr>
          <p:spPr>
            <a:xfrm>
              <a:off x="5330782" y="2445584"/>
              <a:ext cx="1191938" cy="738664"/>
            </a:xfrm>
            <a:prstGeom prst="rect">
              <a:avLst/>
            </a:prstGeom>
            <a:noFill/>
          </p:spPr>
          <p:txBody>
            <a:bodyPr wrap="square" rtlCol="0">
              <a:spAutoFit/>
            </a:bodyPr>
            <a:lstStyle/>
            <a:p>
              <a:pPr algn="ctr" defTabSz="914400"/>
              <a:r>
                <a:rPr lang="en-US" sz="1400" b="1" dirty="0" smtClean="0">
                  <a:solidFill>
                    <a:srgbClr val="000000"/>
                  </a:solidFill>
                  <a:latin typeface="Cambria"/>
                  <a:cs typeface="Cambria"/>
                </a:rPr>
                <a:t>Adult hemoglobin</a:t>
              </a:r>
            </a:p>
            <a:p>
              <a:pPr algn="ctr" defTabSz="914400"/>
              <a:r>
                <a:rPr lang="en-US" sz="1400" b="1" dirty="0" smtClean="0">
                  <a:solidFill>
                    <a:srgbClr val="000000"/>
                  </a:solidFill>
                  <a:latin typeface="Cambria"/>
                  <a:cs typeface="Cambria"/>
                </a:rPr>
                <a:t>α</a:t>
              </a:r>
              <a:r>
                <a:rPr lang="en-US" sz="1400" b="1" baseline="-25000" dirty="0" smtClean="0">
                  <a:solidFill>
                    <a:srgbClr val="000000"/>
                  </a:solidFill>
                  <a:latin typeface="Cambria"/>
                  <a:cs typeface="Cambria"/>
                </a:rPr>
                <a:t>2</a:t>
              </a:r>
              <a:r>
                <a:rPr lang="el-GR" sz="1400" b="1" dirty="0" smtClean="0">
                  <a:solidFill>
                    <a:srgbClr val="000000"/>
                  </a:solidFill>
                  <a:latin typeface="Helvetica"/>
                  <a:cs typeface="Helvetica"/>
                </a:rPr>
                <a:t>β</a:t>
              </a:r>
              <a:r>
                <a:rPr lang="en-US" sz="1400" b="1" baseline="-25000" dirty="0" smtClean="0">
                  <a:solidFill>
                    <a:srgbClr val="000000"/>
                  </a:solidFill>
                  <a:latin typeface="Cambria"/>
                  <a:cs typeface="Cambria"/>
                </a:rPr>
                <a:t>2</a:t>
              </a:r>
              <a:endParaRPr lang="en-US" sz="1400" b="1" baseline="-25000" dirty="0">
                <a:solidFill>
                  <a:srgbClr val="000000"/>
                </a:solidFill>
                <a:latin typeface="Cambria"/>
                <a:cs typeface="Cambria"/>
              </a:endParaRPr>
            </a:p>
          </p:txBody>
        </p:sp>
        <p:sp>
          <p:nvSpPr>
            <p:cNvPr id="275" name="Freeform 274"/>
            <p:cNvSpPr/>
            <p:nvPr/>
          </p:nvSpPr>
          <p:spPr>
            <a:xfrm rot="812243">
              <a:off x="4758860" y="2524209"/>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289" name="Freeform 288"/>
            <p:cNvSpPr/>
            <p:nvPr/>
          </p:nvSpPr>
          <p:spPr>
            <a:xfrm rot="812243">
              <a:off x="4865539" y="2688461"/>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66006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292" name="Freeform 291"/>
            <p:cNvSpPr/>
            <p:nvPr/>
          </p:nvSpPr>
          <p:spPr>
            <a:xfrm rot="812243">
              <a:off x="5043339" y="2605489"/>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9" name="Freeform 8"/>
            <p:cNvSpPr/>
            <p:nvPr/>
          </p:nvSpPr>
          <p:spPr>
            <a:xfrm>
              <a:off x="3525520" y="2629658"/>
              <a:ext cx="1168400" cy="371409"/>
            </a:xfrm>
            <a:custGeom>
              <a:avLst/>
              <a:gdLst>
                <a:gd name="connsiteX0" fmla="*/ 0 w 1168400"/>
                <a:gd name="connsiteY0" fmla="*/ 184662 h 371409"/>
                <a:gd name="connsiteX1" fmla="*/ 436880 w 1168400"/>
                <a:gd name="connsiteY1" fmla="*/ 367542 h 371409"/>
                <a:gd name="connsiteX2" fmla="*/ 741680 w 1168400"/>
                <a:gd name="connsiteY2" fmla="*/ 32262 h 371409"/>
                <a:gd name="connsiteX3" fmla="*/ 1168400 w 1168400"/>
                <a:gd name="connsiteY3" fmla="*/ 32262 h 371409"/>
              </a:gdLst>
              <a:ahLst/>
              <a:cxnLst>
                <a:cxn ang="0">
                  <a:pos x="connsiteX0" y="connsiteY0"/>
                </a:cxn>
                <a:cxn ang="0">
                  <a:pos x="connsiteX1" y="connsiteY1"/>
                </a:cxn>
                <a:cxn ang="0">
                  <a:pos x="connsiteX2" y="connsiteY2"/>
                </a:cxn>
                <a:cxn ang="0">
                  <a:pos x="connsiteX3" y="connsiteY3"/>
                </a:cxn>
              </a:cxnLst>
              <a:rect l="l" t="t" r="r" b="b"/>
              <a:pathLst>
                <a:path w="1168400" h="371409">
                  <a:moveTo>
                    <a:pt x="0" y="184662"/>
                  </a:moveTo>
                  <a:cubicBezTo>
                    <a:pt x="156633" y="288802"/>
                    <a:pt x="313267" y="392942"/>
                    <a:pt x="436880" y="367542"/>
                  </a:cubicBezTo>
                  <a:cubicBezTo>
                    <a:pt x="560493" y="342142"/>
                    <a:pt x="619760" y="88142"/>
                    <a:pt x="741680" y="32262"/>
                  </a:cubicBezTo>
                  <a:cubicBezTo>
                    <a:pt x="863600" y="-23618"/>
                    <a:pt x="1016000" y="4322"/>
                    <a:pt x="1168400" y="32262"/>
                  </a:cubicBezTo>
                </a:path>
              </a:pathLst>
            </a:custGeom>
            <a:ln>
              <a:solidFill>
                <a:srgbClr val="008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cs typeface="Arial"/>
              </a:endParaRPr>
            </a:p>
          </p:txBody>
        </p:sp>
        <p:sp>
          <p:nvSpPr>
            <p:cNvPr id="10" name="Freeform 9"/>
            <p:cNvSpPr/>
            <p:nvPr/>
          </p:nvSpPr>
          <p:spPr>
            <a:xfrm>
              <a:off x="5455920" y="2244017"/>
              <a:ext cx="1930400" cy="549983"/>
            </a:xfrm>
            <a:custGeom>
              <a:avLst/>
              <a:gdLst>
                <a:gd name="connsiteX0" fmla="*/ 1930400 w 1930400"/>
                <a:gd name="connsiteY0" fmla="*/ 549983 h 549983"/>
                <a:gd name="connsiteX1" fmla="*/ 1219200 w 1930400"/>
                <a:gd name="connsiteY1" fmla="*/ 367103 h 549983"/>
                <a:gd name="connsiteX2" fmla="*/ 619760 w 1930400"/>
                <a:gd name="connsiteY2" fmla="*/ 1343 h 549983"/>
                <a:gd name="connsiteX3" fmla="*/ 0 w 1930400"/>
                <a:gd name="connsiteY3" fmla="*/ 235023 h 549983"/>
              </a:gdLst>
              <a:ahLst/>
              <a:cxnLst>
                <a:cxn ang="0">
                  <a:pos x="connsiteX0" y="connsiteY0"/>
                </a:cxn>
                <a:cxn ang="0">
                  <a:pos x="connsiteX1" y="connsiteY1"/>
                </a:cxn>
                <a:cxn ang="0">
                  <a:pos x="connsiteX2" y="connsiteY2"/>
                </a:cxn>
                <a:cxn ang="0">
                  <a:pos x="connsiteX3" y="connsiteY3"/>
                </a:cxn>
              </a:cxnLst>
              <a:rect l="l" t="t" r="r" b="b"/>
              <a:pathLst>
                <a:path w="1930400" h="549983">
                  <a:moveTo>
                    <a:pt x="1930400" y="549983"/>
                  </a:moveTo>
                  <a:cubicBezTo>
                    <a:pt x="1684020" y="504263"/>
                    <a:pt x="1437640" y="458543"/>
                    <a:pt x="1219200" y="367103"/>
                  </a:cubicBezTo>
                  <a:cubicBezTo>
                    <a:pt x="1000760" y="275663"/>
                    <a:pt x="822960" y="23356"/>
                    <a:pt x="619760" y="1343"/>
                  </a:cubicBezTo>
                  <a:cubicBezTo>
                    <a:pt x="416560" y="-20670"/>
                    <a:pt x="0" y="235023"/>
                    <a:pt x="0" y="235023"/>
                  </a:cubicBezTo>
                </a:path>
              </a:pathLst>
            </a:custGeom>
            <a:ln>
              <a:solidFill>
                <a:srgbClr val="660066"/>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cs typeface="Arial"/>
              </a:endParaRPr>
            </a:p>
          </p:txBody>
        </p:sp>
      </p:grpSp>
      <p:grpSp>
        <p:nvGrpSpPr>
          <p:cNvPr id="18" name="Group 17"/>
          <p:cNvGrpSpPr/>
          <p:nvPr/>
        </p:nvGrpSpPr>
        <p:grpSpPr>
          <a:xfrm>
            <a:off x="142240" y="3159760"/>
            <a:ext cx="8085773" cy="2124599"/>
            <a:chOff x="142240" y="3159760"/>
            <a:chExt cx="8085773" cy="2124599"/>
          </a:xfrm>
        </p:grpSpPr>
        <p:sp>
          <p:nvSpPr>
            <p:cNvPr id="294" name="TextBox 293"/>
            <p:cNvSpPr txBox="1"/>
            <p:nvPr/>
          </p:nvSpPr>
          <p:spPr>
            <a:xfrm>
              <a:off x="1846116" y="3508806"/>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16</a:t>
              </a:r>
              <a:endParaRPr lang="en-US" sz="1200" b="1" dirty="0">
                <a:solidFill>
                  <a:srgbClr val="000000"/>
                </a:solidFill>
                <a:latin typeface="Arial"/>
                <a:cs typeface="Arial"/>
              </a:endParaRPr>
            </a:p>
          </p:txBody>
        </p:sp>
        <p:cxnSp>
          <p:nvCxnSpPr>
            <p:cNvPr id="295" name="Straight Connector 294"/>
            <p:cNvCxnSpPr/>
            <p:nvPr/>
          </p:nvCxnSpPr>
          <p:spPr>
            <a:xfrm>
              <a:off x="225521" y="4154644"/>
              <a:ext cx="4091981"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296" name="Group 295"/>
            <p:cNvGrpSpPr/>
            <p:nvPr/>
          </p:nvGrpSpPr>
          <p:grpSpPr>
            <a:xfrm>
              <a:off x="3849925" y="4091453"/>
              <a:ext cx="330252" cy="147198"/>
              <a:chOff x="1908175" y="2057101"/>
              <a:chExt cx="435198" cy="193974"/>
            </a:xfrm>
            <a:solidFill>
              <a:srgbClr val="41F321"/>
            </a:solidFill>
            <a:effectLst>
              <a:outerShdw blurRad="50800" dist="38100" dir="2700000" sx="122000" sy="122000" algn="tl" rotWithShape="0">
                <a:srgbClr val="FFFF00">
                  <a:alpha val="67000"/>
                </a:srgbClr>
              </a:outerShdw>
            </a:effectLst>
          </p:grpSpPr>
          <p:cxnSp>
            <p:nvCxnSpPr>
              <p:cNvPr id="297" name="Straight Connector 296"/>
              <p:cNvCxnSpPr>
                <a:stCxn id="307" idx="1"/>
                <a:endCxn id="304" idx="1"/>
              </p:cNvCxnSpPr>
              <p:nvPr/>
            </p:nvCxnSpPr>
            <p:spPr>
              <a:xfrm>
                <a:off x="1908175" y="2154088"/>
                <a:ext cx="314325"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304" name="Right Arrow 303"/>
              <p:cNvSpPr/>
              <p:nvPr/>
            </p:nvSpPr>
            <p:spPr>
              <a:xfrm>
                <a:off x="2222500" y="205710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06" name="Rectangle 305"/>
              <p:cNvSpPr/>
              <p:nvPr/>
            </p:nvSpPr>
            <p:spPr>
              <a:xfrm>
                <a:off x="1997075" y="210646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07" name="Rectangle 306"/>
              <p:cNvSpPr/>
              <p:nvPr/>
            </p:nvSpPr>
            <p:spPr>
              <a:xfrm>
                <a:off x="1908175" y="210646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09" name="Group 308"/>
            <p:cNvGrpSpPr/>
            <p:nvPr/>
          </p:nvGrpSpPr>
          <p:grpSpPr>
            <a:xfrm>
              <a:off x="1798757" y="4085028"/>
              <a:ext cx="330252" cy="147198"/>
              <a:chOff x="2524125" y="2292051"/>
              <a:chExt cx="435198" cy="193974"/>
            </a:xfrm>
            <a:effectLst/>
          </p:grpSpPr>
          <p:cxnSp>
            <p:nvCxnSpPr>
              <p:cNvPr id="310" name="Straight Connector 309"/>
              <p:cNvCxnSpPr>
                <a:stCxn id="316" idx="1"/>
                <a:endCxn id="311" idx="1"/>
              </p:cNvCxnSpPr>
              <p:nvPr/>
            </p:nvCxnSpPr>
            <p:spPr>
              <a:xfrm>
                <a:off x="2524125" y="2389038"/>
                <a:ext cx="314325" cy="0"/>
              </a:xfrm>
              <a:prstGeom prst="line">
                <a:avLst/>
              </a:prstGeom>
              <a:ln>
                <a:solidFill>
                  <a:srgbClr val="788D0E"/>
                </a:solidFill>
              </a:ln>
            </p:spPr>
            <p:style>
              <a:lnRef idx="2">
                <a:schemeClr val="accent1"/>
              </a:lnRef>
              <a:fillRef idx="0">
                <a:schemeClr val="accent1"/>
              </a:fillRef>
              <a:effectRef idx="1">
                <a:schemeClr val="accent1"/>
              </a:effectRef>
              <a:fontRef idx="minor">
                <a:schemeClr val="tx1"/>
              </a:fontRef>
            </p:style>
          </p:cxnSp>
          <p:sp>
            <p:nvSpPr>
              <p:cNvPr id="311" name="Right Arrow 310"/>
              <p:cNvSpPr/>
              <p:nvPr/>
            </p:nvSpPr>
            <p:spPr>
              <a:xfrm>
                <a:off x="2838450" y="2292051"/>
                <a:ext cx="120873" cy="193974"/>
              </a:xfrm>
              <a:prstGeom prst="rightArrow">
                <a:avLst/>
              </a:prstGeom>
              <a:solidFill>
                <a:srgbClr val="788D0E"/>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12" name="Rectangle 311"/>
              <p:cNvSpPr/>
              <p:nvPr/>
            </p:nvSpPr>
            <p:spPr>
              <a:xfrm>
                <a:off x="2613025" y="2341413"/>
                <a:ext cx="9525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16" name="Rectangle 315"/>
              <p:cNvSpPr/>
              <p:nvPr/>
            </p:nvSpPr>
            <p:spPr>
              <a:xfrm>
                <a:off x="2524125" y="2341413"/>
                <a:ext cx="5080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17" name="Group 316"/>
            <p:cNvGrpSpPr/>
            <p:nvPr/>
          </p:nvGrpSpPr>
          <p:grpSpPr>
            <a:xfrm>
              <a:off x="496096" y="4085028"/>
              <a:ext cx="330252" cy="147198"/>
              <a:chOff x="2524125" y="2292051"/>
              <a:chExt cx="435198" cy="193974"/>
            </a:xfrm>
          </p:grpSpPr>
          <p:cxnSp>
            <p:nvCxnSpPr>
              <p:cNvPr id="318" name="Straight Connector 317"/>
              <p:cNvCxnSpPr>
                <a:stCxn id="321" idx="1"/>
                <a:endCxn id="319"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319" name="Right Arrow 318"/>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20" name="Rectangle 319"/>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21" name="Rectangle 320"/>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22" name="Group 321"/>
            <p:cNvGrpSpPr/>
            <p:nvPr/>
          </p:nvGrpSpPr>
          <p:grpSpPr>
            <a:xfrm>
              <a:off x="2742423" y="4085028"/>
              <a:ext cx="330252" cy="147198"/>
              <a:chOff x="2524125" y="2292051"/>
              <a:chExt cx="435198" cy="193974"/>
            </a:xfrm>
            <a:solidFill>
              <a:srgbClr val="008000"/>
            </a:solidFill>
            <a:effectLst>
              <a:outerShdw blurRad="50800" dir="6000000" sx="133000" sy="133000" algn="tl" rotWithShape="0">
                <a:srgbClr val="FF0000">
                  <a:alpha val="53000"/>
                </a:srgbClr>
              </a:outerShdw>
            </a:effectLst>
          </p:grpSpPr>
          <p:cxnSp>
            <p:nvCxnSpPr>
              <p:cNvPr id="323" name="Straight Connector 322"/>
              <p:cNvCxnSpPr>
                <a:stCxn id="326" idx="1"/>
                <a:endCxn id="324"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24" name="Right Arrow 323"/>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25" name="Rectangle 324"/>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26" name="Rectangle 32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37" name="Group 336"/>
            <p:cNvGrpSpPr/>
            <p:nvPr/>
          </p:nvGrpSpPr>
          <p:grpSpPr>
            <a:xfrm>
              <a:off x="3274088" y="4085028"/>
              <a:ext cx="330252" cy="147198"/>
              <a:chOff x="2524125" y="2292051"/>
              <a:chExt cx="435198" cy="193974"/>
            </a:xfrm>
            <a:solidFill>
              <a:srgbClr val="008000"/>
            </a:solidFill>
            <a:effectLst>
              <a:outerShdw blurRad="50800" dir="6000000" sx="133000" sy="133000" algn="tl" rotWithShape="0">
                <a:srgbClr val="FF0000">
                  <a:alpha val="53000"/>
                </a:srgbClr>
              </a:outerShdw>
            </a:effectLst>
          </p:grpSpPr>
          <p:cxnSp>
            <p:nvCxnSpPr>
              <p:cNvPr id="338" name="Straight Connector 337"/>
              <p:cNvCxnSpPr>
                <a:stCxn id="346" idx="1"/>
                <a:endCxn id="339" idx="1"/>
              </p:cNvCxnSpPr>
              <p:nvPr/>
            </p:nvCxnSpPr>
            <p:spPr>
              <a:xfrm>
                <a:off x="2524125" y="2389038"/>
                <a:ext cx="314325"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39" name="Right Arrow 338"/>
              <p:cNvSpPr/>
              <p:nvPr/>
            </p:nvSpPr>
            <p:spPr>
              <a:xfrm>
                <a:off x="2838450" y="2292051"/>
                <a:ext cx="120873" cy="193974"/>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40" name="Rectangle 339"/>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46" name="Rectangle 34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347" name="TextBox 346"/>
            <p:cNvSpPr txBox="1"/>
            <p:nvPr/>
          </p:nvSpPr>
          <p:spPr>
            <a:xfrm>
              <a:off x="425328" y="3898929"/>
              <a:ext cx="362842" cy="186846"/>
            </a:xfrm>
            <a:prstGeom prst="rect">
              <a:avLst/>
            </a:prstGeom>
            <a:noFill/>
          </p:spPr>
          <p:txBody>
            <a:bodyPr wrap="none" rtlCol="0">
              <a:spAutoFit/>
            </a:bodyPr>
            <a:lstStyle/>
            <a:p>
              <a:r>
                <a:rPr lang="en-US" sz="1000" b="1" i="1" dirty="0" smtClean="0">
                  <a:solidFill>
                    <a:srgbClr val="000000"/>
                  </a:solidFill>
                  <a:latin typeface="Arial"/>
                  <a:cs typeface="Arial"/>
                </a:rPr>
                <a:t>HBZ</a:t>
              </a:r>
              <a:endParaRPr lang="en-US" sz="1000" b="1" i="1" dirty="0">
                <a:solidFill>
                  <a:srgbClr val="000000"/>
                </a:solidFill>
                <a:latin typeface="Arial"/>
                <a:cs typeface="Arial"/>
              </a:endParaRPr>
            </a:p>
          </p:txBody>
        </p:sp>
        <p:sp>
          <p:nvSpPr>
            <p:cNvPr id="349" name="TextBox 348"/>
            <p:cNvSpPr txBox="1"/>
            <p:nvPr/>
          </p:nvSpPr>
          <p:spPr>
            <a:xfrm>
              <a:off x="1716747" y="3898929"/>
              <a:ext cx="384463" cy="186846"/>
            </a:xfrm>
            <a:prstGeom prst="rect">
              <a:avLst/>
            </a:prstGeom>
            <a:noFill/>
          </p:spPr>
          <p:txBody>
            <a:bodyPr wrap="none" rtlCol="0">
              <a:spAutoFit/>
            </a:bodyPr>
            <a:lstStyle/>
            <a:p>
              <a:r>
                <a:rPr lang="en-US" sz="1000" b="1" i="1" dirty="0" smtClean="0">
                  <a:solidFill>
                    <a:srgbClr val="000000"/>
                  </a:solidFill>
                  <a:latin typeface="Arial"/>
                  <a:cs typeface="Arial"/>
                </a:rPr>
                <a:t>HBM</a:t>
              </a:r>
              <a:endParaRPr lang="en-US" sz="1000" b="1" i="1" dirty="0">
                <a:solidFill>
                  <a:srgbClr val="000000"/>
                </a:solidFill>
                <a:latin typeface="Arial"/>
                <a:cs typeface="Arial"/>
              </a:endParaRPr>
            </a:p>
          </p:txBody>
        </p:sp>
        <p:sp>
          <p:nvSpPr>
            <p:cNvPr id="351" name="TextBox 350"/>
            <p:cNvSpPr txBox="1"/>
            <p:nvPr/>
          </p:nvSpPr>
          <p:spPr>
            <a:xfrm>
              <a:off x="2648368" y="3898929"/>
              <a:ext cx="427798" cy="186846"/>
            </a:xfrm>
            <a:prstGeom prst="rect">
              <a:avLst/>
            </a:prstGeom>
            <a:noFill/>
          </p:spPr>
          <p:txBody>
            <a:bodyPr wrap="none" rtlCol="0">
              <a:spAutoFit/>
            </a:bodyPr>
            <a:lstStyle/>
            <a:p>
              <a:r>
                <a:rPr lang="en-US" sz="1000" b="1" i="1" dirty="0" smtClean="0">
                  <a:solidFill>
                    <a:srgbClr val="000000"/>
                  </a:solidFill>
                  <a:latin typeface="Arial"/>
                  <a:cs typeface="Arial"/>
                </a:rPr>
                <a:t>HBA2</a:t>
              </a:r>
              <a:endParaRPr lang="en-US" sz="1000" b="1" i="1" dirty="0">
                <a:solidFill>
                  <a:srgbClr val="000000"/>
                </a:solidFill>
                <a:latin typeface="Arial"/>
                <a:cs typeface="Arial"/>
              </a:endParaRPr>
            </a:p>
          </p:txBody>
        </p:sp>
        <p:sp>
          <p:nvSpPr>
            <p:cNvPr id="352" name="TextBox 351"/>
            <p:cNvSpPr txBox="1"/>
            <p:nvPr/>
          </p:nvSpPr>
          <p:spPr>
            <a:xfrm>
              <a:off x="3181641" y="3898929"/>
              <a:ext cx="427798" cy="186846"/>
            </a:xfrm>
            <a:prstGeom prst="rect">
              <a:avLst/>
            </a:prstGeom>
            <a:noFill/>
          </p:spPr>
          <p:txBody>
            <a:bodyPr wrap="none" rtlCol="0">
              <a:spAutoFit/>
            </a:bodyPr>
            <a:lstStyle/>
            <a:p>
              <a:r>
                <a:rPr lang="en-US" sz="1000" b="1" i="1" dirty="0" smtClean="0">
                  <a:solidFill>
                    <a:srgbClr val="000000"/>
                  </a:solidFill>
                  <a:latin typeface="Arial"/>
                  <a:cs typeface="Arial"/>
                </a:rPr>
                <a:t>HBA1</a:t>
              </a:r>
              <a:endParaRPr lang="en-US" sz="1000" b="1" i="1" dirty="0">
                <a:solidFill>
                  <a:srgbClr val="000000"/>
                </a:solidFill>
                <a:latin typeface="Arial"/>
                <a:cs typeface="Arial"/>
              </a:endParaRPr>
            </a:p>
          </p:txBody>
        </p:sp>
        <p:sp>
          <p:nvSpPr>
            <p:cNvPr id="356" name="TextBox 355"/>
            <p:cNvSpPr txBox="1"/>
            <p:nvPr/>
          </p:nvSpPr>
          <p:spPr>
            <a:xfrm>
              <a:off x="3734187" y="3898929"/>
              <a:ext cx="499560" cy="246221"/>
            </a:xfrm>
            <a:prstGeom prst="rect">
              <a:avLst/>
            </a:prstGeom>
            <a:noFill/>
          </p:spPr>
          <p:txBody>
            <a:bodyPr wrap="none" rtlCol="0">
              <a:spAutoFit/>
            </a:bodyPr>
            <a:lstStyle/>
            <a:p>
              <a:r>
                <a:rPr lang="en-US" sz="1000" b="1" i="1" dirty="0" smtClean="0">
                  <a:solidFill>
                    <a:srgbClr val="000000"/>
                  </a:solidFill>
                  <a:latin typeface="Arial"/>
                  <a:cs typeface="Arial"/>
                </a:rPr>
                <a:t>HBQ</a:t>
              </a:r>
              <a:endParaRPr lang="en-US" sz="1000" b="1" i="1" dirty="0">
                <a:solidFill>
                  <a:srgbClr val="000000"/>
                </a:solidFill>
                <a:latin typeface="Arial"/>
                <a:cs typeface="Arial"/>
              </a:endParaRPr>
            </a:p>
          </p:txBody>
        </p:sp>
        <p:cxnSp>
          <p:nvCxnSpPr>
            <p:cNvPr id="358" name="Straight Connector 357"/>
            <p:cNvCxnSpPr/>
            <p:nvPr/>
          </p:nvCxnSpPr>
          <p:spPr>
            <a:xfrm>
              <a:off x="4561677" y="4154454"/>
              <a:ext cx="3666336"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grpSp>
          <p:nvGrpSpPr>
            <p:cNvPr id="359" name="Group 358"/>
            <p:cNvGrpSpPr/>
            <p:nvPr/>
          </p:nvGrpSpPr>
          <p:grpSpPr>
            <a:xfrm>
              <a:off x="5533913" y="4076891"/>
              <a:ext cx="362925" cy="161761"/>
              <a:chOff x="1908175" y="2057101"/>
              <a:chExt cx="435198" cy="193974"/>
            </a:xfrm>
            <a:effectLst>
              <a:outerShdw blurRad="50800" dir="6000000" sx="133000" sy="133000" algn="tl" rotWithShape="0">
                <a:srgbClr val="FF0000">
                  <a:alpha val="53000"/>
                </a:srgbClr>
              </a:outerShdw>
            </a:effectLst>
          </p:grpSpPr>
          <p:cxnSp>
            <p:nvCxnSpPr>
              <p:cNvPr id="511" name="Straight Connector 510"/>
              <p:cNvCxnSpPr>
                <a:stCxn id="514" idx="1"/>
                <a:endCxn id="512" idx="1"/>
              </p:cNvCxnSpPr>
              <p:nvPr/>
            </p:nvCxnSpPr>
            <p:spPr>
              <a:xfrm>
                <a:off x="1908175" y="215408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512" name="Right Arrow 511"/>
              <p:cNvSpPr/>
              <p:nvPr/>
            </p:nvSpPr>
            <p:spPr>
              <a:xfrm>
                <a:off x="2222500" y="205710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13" name="Rectangle 512"/>
              <p:cNvSpPr/>
              <p:nvPr/>
            </p:nvSpPr>
            <p:spPr>
              <a:xfrm>
                <a:off x="1997075" y="210646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14" name="Rectangle 513"/>
              <p:cNvSpPr/>
              <p:nvPr/>
            </p:nvSpPr>
            <p:spPr>
              <a:xfrm>
                <a:off x="1908175" y="210646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60" name="Group 359"/>
            <p:cNvGrpSpPr/>
            <p:nvPr/>
          </p:nvGrpSpPr>
          <p:grpSpPr>
            <a:xfrm>
              <a:off x="6019331" y="4076891"/>
              <a:ext cx="362925" cy="161761"/>
              <a:chOff x="2524125" y="2292051"/>
              <a:chExt cx="435198" cy="193974"/>
            </a:xfrm>
            <a:effectLst>
              <a:outerShdw blurRad="50800" dir="6000000" sx="133000" sy="133000" algn="tl" rotWithShape="0">
                <a:srgbClr val="FF0000">
                  <a:alpha val="53000"/>
                </a:srgbClr>
              </a:outerShdw>
            </a:effectLst>
          </p:grpSpPr>
          <p:cxnSp>
            <p:nvCxnSpPr>
              <p:cNvPr id="507" name="Straight Connector 506"/>
              <p:cNvCxnSpPr>
                <a:stCxn id="510" idx="1"/>
                <a:endCxn id="508" idx="1"/>
              </p:cNvCxnSpPr>
              <p:nvPr/>
            </p:nvCxnSpPr>
            <p:spPr>
              <a:xfrm>
                <a:off x="2524125" y="238903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508" name="Right Arrow 507"/>
              <p:cNvSpPr/>
              <p:nvPr/>
            </p:nvSpPr>
            <p:spPr>
              <a:xfrm>
                <a:off x="2838450" y="229205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09" name="Rectangle 508"/>
              <p:cNvSpPr/>
              <p:nvPr/>
            </p:nvSpPr>
            <p:spPr>
              <a:xfrm>
                <a:off x="2613025" y="234141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10" name="Rectangle 509"/>
              <p:cNvSpPr/>
              <p:nvPr/>
            </p:nvSpPr>
            <p:spPr>
              <a:xfrm>
                <a:off x="2524125" y="234141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61" name="Group 360"/>
            <p:cNvGrpSpPr/>
            <p:nvPr/>
          </p:nvGrpSpPr>
          <p:grpSpPr>
            <a:xfrm>
              <a:off x="4834911" y="4076891"/>
              <a:ext cx="362925" cy="161761"/>
              <a:chOff x="2524125" y="2292051"/>
              <a:chExt cx="435198" cy="193974"/>
            </a:xfrm>
          </p:grpSpPr>
          <p:cxnSp>
            <p:nvCxnSpPr>
              <p:cNvPr id="503" name="Straight Connector 502"/>
              <p:cNvCxnSpPr>
                <a:stCxn id="506" idx="1"/>
                <a:endCxn id="504"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504" name="Right Arrow 503"/>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05" name="Rectangle 504"/>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06" name="Rectangle 505"/>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94" name="Group 393"/>
            <p:cNvGrpSpPr/>
            <p:nvPr/>
          </p:nvGrpSpPr>
          <p:grpSpPr>
            <a:xfrm>
              <a:off x="7056360" y="4076891"/>
              <a:ext cx="362925" cy="161761"/>
              <a:chOff x="2524125" y="2292051"/>
              <a:chExt cx="435198" cy="193974"/>
            </a:xfrm>
            <a:solidFill>
              <a:schemeClr val="accent1">
                <a:lumMod val="50000"/>
              </a:schemeClr>
            </a:solidFill>
          </p:grpSpPr>
          <p:cxnSp>
            <p:nvCxnSpPr>
              <p:cNvPr id="499" name="Straight Connector 498"/>
              <p:cNvCxnSpPr>
                <a:stCxn id="502" idx="1"/>
                <a:endCxn id="500" idx="1"/>
              </p:cNvCxnSpPr>
              <p:nvPr/>
            </p:nvCxnSpPr>
            <p:spPr>
              <a:xfrm>
                <a:off x="2524125" y="2389038"/>
                <a:ext cx="314325" cy="0"/>
              </a:xfrm>
              <a:prstGeom prst="line">
                <a:avLst/>
              </a:prstGeom>
              <a:grpFill/>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500" name="Right Arrow 499"/>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01" name="Rectangle 500"/>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02" name="Rectangle 501"/>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96" name="Group 395"/>
            <p:cNvGrpSpPr/>
            <p:nvPr/>
          </p:nvGrpSpPr>
          <p:grpSpPr>
            <a:xfrm>
              <a:off x="7640626" y="4076891"/>
              <a:ext cx="362925" cy="161761"/>
              <a:chOff x="2524125" y="2292051"/>
              <a:chExt cx="435198" cy="193974"/>
            </a:xfrm>
            <a:solidFill>
              <a:srgbClr val="660066"/>
            </a:solidFill>
            <a:effectLst>
              <a:outerShdw blurRad="50800" dist="38100" dir="2700000" sx="122000" sy="122000" algn="tl" rotWithShape="0">
                <a:srgbClr val="FFFF00">
                  <a:alpha val="67000"/>
                </a:srgbClr>
              </a:outerShdw>
            </a:effectLst>
          </p:grpSpPr>
          <p:cxnSp>
            <p:nvCxnSpPr>
              <p:cNvPr id="478" name="Straight Connector 477"/>
              <p:cNvCxnSpPr>
                <a:stCxn id="494" idx="1"/>
                <a:endCxn id="485"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485" name="Right Arrow 484"/>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493" name="Rectangle 492"/>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494" name="Rectangle 493"/>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397" name="TextBox 396"/>
            <p:cNvSpPr txBox="1"/>
            <p:nvPr/>
          </p:nvSpPr>
          <p:spPr>
            <a:xfrm>
              <a:off x="4738712" y="3872380"/>
              <a:ext cx="485346" cy="246221"/>
            </a:xfrm>
            <a:prstGeom prst="rect">
              <a:avLst/>
            </a:prstGeom>
            <a:noFill/>
          </p:spPr>
          <p:txBody>
            <a:bodyPr wrap="none" rtlCol="0">
              <a:spAutoFit/>
            </a:bodyPr>
            <a:lstStyle/>
            <a:p>
              <a:r>
                <a:rPr lang="en-US" sz="1000" b="1" i="1" dirty="0" smtClean="0">
                  <a:solidFill>
                    <a:srgbClr val="000000"/>
                  </a:solidFill>
                  <a:latin typeface="Arial"/>
                  <a:cs typeface="Arial"/>
                </a:rPr>
                <a:t>HBE</a:t>
              </a:r>
              <a:endParaRPr lang="en-US" sz="1000" b="1" i="1" dirty="0">
                <a:solidFill>
                  <a:srgbClr val="000000"/>
                </a:solidFill>
                <a:latin typeface="Arial"/>
                <a:cs typeface="Arial"/>
              </a:endParaRPr>
            </a:p>
          </p:txBody>
        </p:sp>
        <p:sp>
          <p:nvSpPr>
            <p:cNvPr id="398" name="TextBox 397"/>
            <p:cNvSpPr txBox="1"/>
            <p:nvPr/>
          </p:nvSpPr>
          <p:spPr>
            <a:xfrm>
              <a:off x="5451836" y="3872380"/>
              <a:ext cx="476076" cy="205332"/>
            </a:xfrm>
            <a:prstGeom prst="rect">
              <a:avLst/>
            </a:prstGeom>
            <a:noFill/>
          </p:spPr>
          <p:txBody>
            <a:bodyPr wrap="none" rtlCol="0">
              <a:spAutoFit/>
            </a:bodyPr>
            <a:lstStyle/>
            <a:p>
              <a:r>
                <a:rPr lang="en-US" sz="1000" b="1" i="1" dirty="0" smtClean="0">
                  <a:solidFill>
                    <a:srgbClr val="000000"/>
                  </a:solidFill>
                  <a:latin typeface="Arial"/>
                  <a:cs typeface="Arial"/>
                </a:rPr>
                <a:t>HBG2</a:t>
              </a:r>
              <a:endParaRPr lang="en-US" sz="1000" b="1" i="1" dirty="0">
                <a:solidFill>
                  <a:srgbClr val="000000"/>
                </a:solidFill>
                <a:latin typeface="Arial"/>
                <a:cs typeface="Arial"/>
              </a:endParaRPr>
            </a:p>
          </p:txBody>
        </p:sp>
        <p:sp>
          <p:nvSpPr>
            <p:cNvPr id="399" name="TextBox 398"/>
            <p:cNvSpPr txBox="1"/>
            <p:nvPr/>
          </p:nvSpPr>
          <p:spPr>
            <a:xfrm>
              <a:off x="5933905" y="3872380"/>
              <a:ext cx="476076" cy="205332"/>
            </a:xfrm>
            <a:prstGeom prst="rect">
              <a:avLst/>
            </a:prstGeom>
            <a:noFill/>
          </p:spPr>
          <p:txBody>
            <a:bodyPr wrap="none" rtlCol="0">
              <a:spAutoFit/>
            </a:bodyPr>
            <a:lstStyle/>
            <a:p>
              <a:r>
                <a:rPr lang="en-US" sz="1000" b="1" i="1" dirty="0" smtClean="0">
                  <a:solidFill>
                    <a:srgbClr val="000000"/>
                  </a:solidFill>
                  <a:latin typeface="Arial"/>
                  <a:cs typeface="Arial"/>
                </a:rPr>
                <a:t>HBG1</a:t>
              </a:r>
              <a:endParaRPr lang="en-US" sz="1000" b="1" i="1" dirty="0">
                <a:solidFill>
                  <a:srgbClr val="000000"/>
                </a:solidFill>
                <a:latin typeface="Arial"/>
                <a:cs typeface="Arial"/>
              </a:endParaRPr>
            </a:p>
          </p:txBody>
        </p:sp>
        <p:sp>
          <p:nvSpPr>
            <p:cNvPr id="401" name="TextBox 400"/>
            <p:cNvSpPr txBox="1"/>
            <p:nvPr/>
          </p:nvSpPr>
          <p:spPr>
            <a:xfrm>
              <a:off x="7005177" y="3872380"/>
              <a:ext cx="492422" cy="246221"/>
            </a:xfrm>
            <a:prstGeom prst="rect">
              <a:avLst/>
            </a:prstGeom>
            <a:noFill/>
          </p:spPr>
          <p:txBody>
            <a:bodyPr wrap="none" rtlCol="0">
              <a:spAutoFit/>
            </a:bodyPr>
            <a:lstStyle/>
            <a:p>
              <a:r>
                <a:rPr lang="en-US" sz="1000" b="1" i="1" dirty="0" smtClean="0">
                  <a:solidFill>
                    <a:srgbClr val="000000"/>
                  </a:solidFill>
                  <a:latin typeface="Arial"/>
                  <a:cs typeface="Arial"/>
                </a:rPr>
                <a:t>HBD</a:t>
              </a:r>
              <a:endParaRPr lang="en-US" sz="1000" b="1" i="1" dirty="0">
                <a:solidFill>
                  <a:srgbClr val="000000"/>
                </a:solidFill>
                <a:latin typeface="Arial"/>
                <a:cs typeface="Arial"/>
              </a:endParaRPr>
            </a:p>
          </p:txBody>
        </p:sp>
        <p:sp>
          <p:nvSpPr>
            <p:cNvPr id="404" name="TextBox 403"/>
            <p:cNvSpPr txBox="1"/>
            <p:nvPr/>
          </p:nvSpPr>
          <p:spPr>
            <a:xfrm>
              <a:off x="7591210" y="3872380"/>
              <a:ext cx="410646" cy="205332"/>
            </a:xfrm>
            <a:prstGeom prst="rect">
              <a:avLst/>
            </a:prstGeom>
            <a:noFill/>
          </p:spPr>
          <p:txBody>
            <a:bodyPr wrap="none" rtlCol="0">
              <a:spAutoFit/>
            </a:bodyPr>
            <a:lstStyle/>
            <a:p>
              <a:r>
                <a:rPr lang="en-US" sz="1000" b="1" i="1" dirty="0" smtClean="0">
                  <a:solidFill>
                    <a:srgbClr val="000000"/>
                  </a:solidFill>
                  <a:latin typeface="Arial"/>
                  <a:cs typeface="Arial"/>
                </a:rPr>
                <a:t>HBB</a:t>
              </a:r>
              <a:endParaRPr lang="en-US" sz="1000" b="1" i="1" dirty="0">
                <a:solidFill>
                  <a:srgbClr val="000000"/>
                </a:solidFill>
                <a:latin typeface="Arial"/>
                <a:cs typeface="Arial"/>
              </a:endParaRPr>
            </a:p>
          </p:txBody>
        </p:sp>
        <p:sp>
          <p:nvSpPr>
            <p:cNvPr id="515" name="TextBox 514"/>
            <p:cNvSpPr txBox="1"/>
            <p:nvPr/>
          </p:nvSpPr>
          <p:spPr>
            <a:xfrm>
              <a:off x="5807897" y="3484746"/>
              <a:ext cx="689086" cy="461665"/>
            </a:xfrm>
            <a:prstGeom prst="rect">
              <a:avLst/>
            </a:prstGeom>
            <a:noFill/>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sp>
          <p:nvSpPr>
            <p:cNvPr id="516" name="Freeform 515"/>
            <p:cNvSpPr/>
            <p:nvPr/>
          </p:nvSpPr>
          <p:spPr>
            <a:xfrm rot="812243">
              <a:off x="3011340" y="4952449"/>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17" name="TextBox 516"/>
            <p:cNvSpPr txBox="1"/>
            <p:nvPr/>
          </p:nvSpPr>
          <p:spPr>
            <a:xfrm>
              <a:off x="3010365" y="4917848"/>
              <a:ext cx="287759" cy="307777"/>
            </a:xfrm>
            <a:prstGeom prst="rect">
              <a:avLst/>
            </a:prstGeom>
            <a:noFill/>
          </p:spPr>
          <p:txBody>
            <a:bodyPr wrap="none" rtlCol="0">
              <a:spAutoFit/>
            </a:bodyPr>
            <a:lstStyle/>
            <a:p>
              <a:pPr defTabSz="914400"/>
              <a:r>
                <a:rPr lang="en-US" sz="1400" dirty="0" smtClean="0">
                  <a:solidFill>
                    <a:srgbClr val="FFFF00"/>
                  </a:solidFill>
                  <a:latin typeface="Cambria"/>
                  <a:cs typeface="Cambria"/>
                </a:rPr>
                <a:t>α</a:t>
              </a:r>
              <a:endParaRPr lang="en-US" sz="1400" baseline="-25000" dirty="0">
                <a:solidFill>
                  <a:srgbClr val="FFFF00"/>
                </a:solidFill>
                <a:latin typeface="Cambria"/>
                <a:cs typeface="Cambria"/>
              </a:endParaRPr>
            </a:p>
          </p:txBody>
        </p:sp>
        <p:grpSp>
          <p:nvGrpSpPr>
            <p:cNvPr id="519" name="Group 518"/>
            <p:cNvGrpSpPr/>
            <p:nvPr/>
          </p:nvGrpSpPr>
          <p:grpSpPr>
            <a:xfrm>
              <a:off x="2859936" y="4271774"/>
              <a:ext cx="260140" cy="587306"/>
              <a:chOff x="2888511" y="2585214"/>
              <a:chExt cx="260140" cy="587306"/>
            </a:xfrm>
          </p:grpSpPr>
          <p:sp>
            <p:nvSpPr>
              <p:cNvPr id="520" name="Right Arrow 519"/>
              <p:cNvSpPr/>
              <p:nvPr/>
            </p:nvSpPr>
            <p:spPr>
              <a:xfrm rot="3938455">
                <a:off x="2856038" y="28799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21" name="Right Arrow 520"/>
              <p:cNvSpPr/>
              <p:nvPr/>
            </p:nvSpPr>
            <p:spPr>
              <a:xfrm rot="3938455">
                <a:off x="2785830" y="26878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522" name="Group 521"/>
            <p:cNvGrpSpPr/>
            <p:nvPr/>
          </p:nvGrpSpPr>
          <p:grpSpPr>
            <a:xfrm flipH="1">
              <a:off x="3218711" y="4271774"/>
              <a:ext cx="260140" cy="587306"/>
              <a:chOff x="3040911" y="2737614"/>
              <a:chExt cx="260140" cy="587306"/>
            </a:xfrm>
          </p:grpSpPr>
          <p:sp>
            <p:nvSpPr>
              <p:cNvPr id="523" name="Right Arrow 522"/>
              <p:cNvSpPr/>
              <p:nvPr/>
            </p:nvSpPr>
            <p:spPr>
              <a:xfrm rot="3938455">
                <a:off x="3008438" y="30323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24" name="Right Arrow 523"/>
              <p:cNvSpPr/>
              <p:nvPr/>
            </p:nvSpPr>
            <p:spPr>
              <a:xfrm rot="3938455">
                <a:off x="2938230" y="28402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534" name="Group 533"/>
            <p:cNvGrpSpPr/>
            <p:nvPr/>
          </p:nvGrpSpPr>
          <p:grpSpPr>
            <a:xfrm>
              <a:off x="5660286" y="4270504"/>
              <a:ext cx="260140" cy="587306"/>
              <a:chOff x="2888511" y="2585214"/>
              <a:chExt cx="260140" cy="587306"/>
            </a:xfrm>
          </p:grpSpPr>
          <p:sp>
            <p:nvSpPr>
              <p:cNvPr id="535" name="Right Arrow 534"/>
              <p:cNvSpPr/>
              <p:nvPr/>
            </p:nvSpPr>
            <p:spPr>
              <a:xfrm rot="3938455">
                <a:off x="2856038" y="28799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36" name="Right Arrow 535"/>
              <p:cNvSpPr/>
              <p:nvPr/>
            </p:nvSpPr>
            <p:spPr>
              <a:xfrm rot="3938455">
                <a:off x="2785830" y="26878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grpSp>
          <p:nvGrpSpPr>
            <p:cNvPr id="537" name="Group 536"/>
            <p:cNvGrpSpPr/>
            <p:nvPr/>
          </p:nvGrpSpPr>
          <p:grpSpPr>
            <a:xfrm flipH="1">
              <a:off x="6019061" y="4270504"/>
              <a:ext cx="260140" cy="587306"/>
              <a:chOff x="3040911" y="2737614"/>
              <a:chExt cx="260140" cy="587306"/>
            </a:xfrm>
          </p:grpSpPr>
          <p:sp>
            <p:nvSpPr>
              <p:cNvPr id="538" name="Right Arrow 537"/>
              <p:cNvSpPr/>
              <p:nvPr/>
            </p:nvSpPr>
            <p:spPr>
              <a:xfrm rot="3938455">
                <a:off x="3008438" y="3032307"/>
                <a:ext cx="410896" cy="174330"/>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39" name="Right Arrow 538"/>
              <p:cNvSpPr/>
              <p:nvPr/>
            </p:nvSpPr>
            <p:spPr>
              <a:xfrm rot="3938455">
                <a:off x="2938230" y="2840295"/>
                <a:ext cx="379692" cy="174330"/>
              </a:xfrm>
              <a:prstGeom prst="righ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grpSp>
        <p:sp>
          <p:nvSpPr>
            <p:cNvPr id="540" name="Freeform 539"/>
            <p:cNvSpPr/>
            <p:nvPr/>
          </p:nvSpPr>
          <p:spPr>
            <a:xfrm rot="812243">
              <a:off x="5800260" y="4923662"/>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41" name="TextBox 540"/>
            <p:cNvSpPr txBox="1"/>
            <p:nvPr/>
          </p:nvSpPr>
          <p:spPr>
            <a:xfrm>
              <a:off x="5808672" y="4867882"/>
              <a:ext cx="275661" cy="307777"/>
            </a:xfrm>
            <a:prstGeom prst="rect">
              <a:avLst/>
            </a:prstGeom>
            <a:noFill/>
          </p:spPr>
          <p:txBody>
            <a:bodyPr wrap="none" rtlCol="0">
              <a:spAutoFit/>
            </a:bodyPr>
            <a:lstStyle/>
            <a:p>
              <a:pPr defTabSz="914400"/>
              <a:r>
                <a:rPr lang="el-GR" sz="1400" dirty="0">
                  <a:solidFill>
                    <a:srgbClr val="FFFF00"/>
                  </a:solidFill>
                  <a:latin typeface="Cambria"/>
                  <a:cs typeface="Cambria"/>
                </a:rPr>
                <a:t>γ</a:t>
              </a:r>
              <a:endParaRPr lang="en-US" sz="1400" dirty="0">
                <a:solidFill>
                  <a:srgbClr val="FFFF00"/>
                </a:solidFill>
                <a:latin typeface="Helvetica"/>
                <a:cs typeface="Helvetica"/>
              </a:endParaRPr>
            </a:p>
          </p:txBody>
        </p:sp>
        <p:sp>
          <p:nvSpPr>
            <p:cNvPr id="13" name="TextBox 12"/>
            <p:cNvSpPr txBox="1"/>
            <p:nvPr/>
          </p:nvSpPr>
          <p:spPr>
            <a:xfrm>
              <a:off x="142240" y="3159760"/>
              <a:ext cx="3251711" cy="338554"/>
            </a:xfrm>
            <a:prstGeom prst="rect">
              <a:avLst/>
            </a:prstGeom>
            <a:noFill/>
          </p:spPr>
          <p:txBody>
            <a:bodyPr wrap="none" rtlCol="0">
              <a:spAutoFit/>
            </a:bodyPr>
            <a:lstStyle/>
            <a:p>
              <a:r>
                <a:rPr lang="en-US" sz="1600" b="1" u="sng" dirty="0" smtClean="0">
                  <a:solidFill>
                    <a:srgbClr val="000000"/>
                  </a:solidFill>
                  <a:latin typeface="Arial"/>
                  <a:cs typeface="Arial"/>
                </a:rPr>
                <a:t>Major Fetal Expression pattern:</a:t>
              </a:r>
              <a:endParaRPr lang="en-US" sz="1600" b="1" u="sng" dirty="0">
                <a:solidFill>
                  <a:srgbClr val="000000"/>
                </a:solidFill>
                <a:latin typeface="Arial"/>
                <a:cs typeface="Arial"/>
              </a:endParaRPr>
            </a:p>
          </p:txBody>
        </p:sp>
      </p:grpSp>
      <p:sp>
        <p:nvSpPr>
          <p:cNvPr id="552" name="TextBox 551"/>
          <p:cNvSpPr txBox="1"/>
          <p:nvPr/>
        </p:nvSpPr>
        <p:spPr>
          <a:xfrm>
            <a:off x="95417" y="634956"/>
            <a:ext cx="3289382" cy="338554"/>
          </a:xfrm>
          <a:prstGeom prst="rect">
            <a:avLst/>
          </a:prstGeom>
          <a:noFill/>
        </p:spPr>
        <p:txBody>
          <a:bodyPr wrap="none" rtlCol="0">
            <a:spAutoFit/>
          </a:bodyPr>
          <a:lstStyle/>
          <a:p>
            <a:r>
              <a:rPr lang="en-US" sz="1600" b="1" u="sng" dirty="0" smtClean="0">
                <a:solidFill>
                  <a:srgbClr val="000000"/>
                </a:solidFill>
                <a:latin typeface="Arial"/>
                <a:cs typeface="Arial"/>
              </a:rPr>
              <a:t>Major Adult Expression pattern:</a:t>
            </a:r>
            <a:endParaRPr lang="en-US" sz="1600" b="1" u="sng" dirty="0">
              <a:solidFill>
                <a:srgbClr val="000000"/>
              </a:solidFill>
              <a:latin typeface="Arial"/>
              <a:cs typeface="Arial"/>
            </a:endParaRPr>
          </a:p>
        </p:txBody>
      </p:sp>
      <p:grpSp>
        <p:nvGrpSpPr>
          <p:cNvPr id="17" name="Group 16"/>
          <p:cNvGrpSpPr/>
          <p:nvPr/>
        </p:nvGrpSpPr>
        <p:grpSpPr>
          <a:xfrm>
            <a:off x="3341731" y="5023069"/>
            <a:ext cx="5038064" cy="1441249"/>
            <a:chOff x="3341731" y="5023069"/>
            <a:chExt cx="5038064" cy="1441249"/>
          </a:xfrm>
        </p:grpSpPr>
        <p:sp>
          <p:nvSpPr>
            <p:cNvPr id="16" name="Left Arrow 15"/>
            <p:cNvSpPr/>
            <p:nvPr/>
          </p:nvSpPr>
          <p:spPr>
            <a:xfrm>
              <a:off x="5964222" y="5902301"/>
              <a:ext cx="547862" cy="273946"/>
            </a:xfrm>
            <a:prstGeom prst="lef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547" name="Freeform 546"/>
            <p:cNvSpPr/>
            <p:nvPr/>
          </p:nvSpPr>
          <p:spPr>
            <a:xfrm rot="812243">
              <a:off x="4264845" y="5724691"/>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48" name="TextBox 547"/>
            <p:cNvSpPr txBox="1"/>
            <p:nvPr/>
          </p:nvSpPr>
          <p:spPr>
            <a:xfrm>
              <a:off x="4658968" y="5725654"/>
              <a:ext cx="1191938" cy="738664"/>
            </a:xfrm>
            <a:prstGeom prst="rect">
              <a:avLst/>
            </a:prstGeom>
            <a:noFill/>
          </p:spPr>
          <p:txBody>
            <a:bodyPr wrap="square" rtlCol="0">
              <a:spAutoFit/>
            </a:bodyPr>
            <a:lstStyle/>
            <a:p>
              <a:pPr algn="ctr" defTabSz="914400"/>
              <a:r>
                <a:rPr lang="en-US" sz="1400" b="1" dirty="0" smtClean="0">
                  <a:solidFill>
                    <a:srgbClr val="000000"/>
                  </a:solidFill>
                  <a:latin typeface="Cambria"/>
                  <a:cs typeface="Cambria"/>
                </a:rPr>
                <a:t>Fetal hemoglobin</a:t>
              </a:r>
            </a:p>
            <a:p>
              <a:pPr algn="ctr" defTabSz="914400"/>
              <a:r>
                <a:rPr lang="en-US" sz="1400" b="1" dirty="0" smtClean="0">
                  <a:solidFill>
                    <a:srgbClr val="000000"/>
                  </a:solidFill>
                  <a:latin typeface="Cambria"/>
                  <a:cs typeface="Cambria"/>
                </a:rPr>
                <a:t>α</a:t>
              </a:r>
              <a:r>
                <a:rPr lang="en-US" sz="1400" b="1" baseline="-25000" dirty="0" smtClean="0">
                  <a:solidFill>
                    <a:srgbClr val="000000"/>
                  </a:solidFill>
                  <a:latin typeface="Cambria"/>
                  <a:cs typeface="Cambria"/>
                </a:rPr>
                <a:t>2</a:t>
              </a:r>
              <a:r>
                <a:rPr lang="el-GR" sz="1400" dirty="0">
                  <a:solidFill>
                    <a:srgbClr val="000000"/>
                  </a:solidFill>
                  <a:latin typeface="Cambria"/>
                  <a:cs typeface="Cambria"/>
                </a:rPr>
                <a:t>γ</a:t>
              </a:r>
              <a:r>
                <a:rPr lang="en-US" sz="1400" b="1" baseline="-25000" dirty="0" smtClean="0">
                  <a:solidFill>
                    <a:srgbClr val="000000"/>
                  </a:solidFill>
                  <a:latin typeface="Cambria"/>
                  <a:cs typeface="Cambria"/>
                </a:rPr>
                <a:t>2</a:t>
              </a:r>
              <a:endParaRPr lang="en-US" sz="1400" b="1" baseline="-25000" dirty="0">
                <a:solidFill>
                  <a:srgbClr val="000000"/>
                </a:solidFill>
                <a:latin typeface="Cambria"/>
                <a:cs typeface="Cambria"/>
              </a:endParaRPr>
            </a:p>
          </p:txBody>
        </p:sp>
        <p:sp>
          <p:nvSpPr>
            <p:cNvPr id="549" name="Freeform 548"/>
            <p:cNvSpPr/>
            <p:nvPr/>
          </p:nvSpPr>
          <p:spPr>
            <a:xfrm rot="812243">
              <a:off x="4087046" y="5804279"/>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50" name="Freeform 549"/>
            <p:cNvSpPr/>
            <p:nvPr/>
          </p:nvSpPr>
          <p:spPr>
            <a:xfrm rot="812243">
              <a:off x="4193725" y="5968531"/>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51" name="Freeform 550"/>
            <p:cNvSpPr/>
            <p:nvPr/>
          </p:nvSpPr>
          <p:spPr>
            <a:xfrm rot="812243">
              <a:off x="4371525" y="5885559"/>
              <a:ext cx="289830" cy="331910"/>
            </a:xfrm>
            <a:custGeom>
              <a:avLst/>
              <a:gdLst>
                <a:gd name="connsiteX0" fmla="*/ 198390 w 320883"/>
                <a:gd name="connsiteY0" fmla="*/ 0 h 367472"/>
                <a:gd name="connsiteX1" fmla="*/ 15510 w 320883"/>
                <a:gd name="connsiteY1" fmla="*/ 30480 h 367472"/>
                <a:gd name="connsiteX2" fmla="*/ 45990 w 320883"/>
                <a:gd name="connsiteY2" fmla="*/ 182880 h 367472"/>
                <a:gd name="connsiteX3" fmla="*/ 5350 w 320883"/>
                <a:gd name="connsiteY3" fmla="*/ 294640 h 367472"/>
                <a:gd name="connsiteX4" fmla="*/ 188230 w 320883"/>
                <a:gd name="connsiteY4" fmla="*/ 365760 h 367472"/>
                <a:gd name="connsiteX5" fmla="*/ 320310 w 320883"/>
                <a:gd name="connsiteY5" fmla="*/ 223520 h 367472"/>
                <a:gd name="connsiteX6" fmla="*/ 239030 w 320883"/>
                <a:gd name="connsiteY6" fmla="*/ 162560 h 367472"/>
                <a:gd name="connsiteX7" fmla="*/ 310150 w 320883"/>
                <a:gd name="connsiteY7" fmla="*/ 30480 h 367472"/>
                <a:gd name="connsiteX8" fmla="*/ 198390 w 320883"/>
                <a:gd name="connsiteY8" fmla="*/ 0 h 3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83" h="367472">
                  <a:moveTo>
                    <a:pt x="198390" y="0"/>
                  </a:moveTo>
                  <a:cubicBezTo>
                    <a:pt x="149283" y="0"/>
                    <a:pt x="40910" y="0"/>
                    <a:pt x="15510" y="30480"/>
                  </a:cubicBezTo>
                  <a:cubicBezTo>
                    <a:pt x="-9890" y="60960"/>
                    <a:pt x="47683" y="138853"/>
                    <a:pt x="45990" y="182880"/>
                  </a:cubicBezTo>
                  <a:cubicBezTo>
                    <a:pt x="44297" y="226907"/>
                    <a:pt x="-18357" y="264160"/>
                    <a:pt x="5350" y="294640"/>
                  </a:cubicBezTo>
                  <a:cubicBezTo>
                    <a:pt x="29057" y="325120"/>
                    <a:pt x="135737" y="377613"/>
                    <a:pt x="188230" y="365760"/>
                  </a:cubicBezTo>
                  <a:cubicBezTo>
                    <a:pt x="240723" y="353907"/>
                    <a:pt x="311843" y="257387"/>
                    <a:pt x="320310" y="223520"/>
                  </a:cubicBezTo>
                  <a:cubicBezTo>
                    <a:pt x="328777" y="189653"/>
                    <a:pt x="240723" y="194733"/>
                    <a:pt x="239030" y="162560"/>
                  </a:cubicBezTo>
                  <a:cubicBezTo>
                    <a:pt x="237337" y="130387"/>
                    <a:pt x="313537" y="59267"/>
                    <a:pt x="310150" y="30480"/>
                  </a:cubicBezTo>
                  <a:cubicBezTo>
                    <a:pt x="306763" y="1693"/>
                    <a:pt x="247497" y="0"/>
                    <a:pt x="198390" y="0"/>
                  </a:cubicBezTo>
                  <a:close/>
                </a:path>
              </a:pathLst>
            </a:cu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Arial"/>
                <a:cs typeface="Arial"/>
              </a:endParaRPr>
            </a:p>
          </p:txBody>
        </p:sp>
        <p:sp>
          <p:nvSpPr>
            <p:cNvPr id="553" name="Freeform 552"/>
            <p:cNvSpPr/>
            <p:nvPr/>
          </p:nvSpPr>
          <p:spPr>
            <a:xfrm>
              <a:off x="3341731" y="5320171"/>
              <a:ext cx="595635" cy="825018"/>
            </a:xfrm>
            <a:custGeom>
              <a:avLst/>
              <a:gdLst>
                <a:gd name="connsiteX0" fmla="*/ 0 w 1168400"/>
                <a:gd name="connsiteY0" fmla="*/ 184662 h 371409"/>
                <a:gd name="connsiteX1" fmla="*/ 436880 w 1168400"/>
                <a:gd name="connsiteY1" fmla="*/ 367542 h 371409"/>
                <a:gd name="connsiteX2" fmla="*/ 741680 w 1168400"/>
                <a:gd name="connsiteY2" fmla="*/ 32262 h 371409"/>
                <a:gd name="connsiteX3" fmla="*/ 1168400 w 1168400"/>
                <a:gd name="connsiteY3" fmla="*/ 32262 h 371409"/>
                <a:gd name="connsiteX0" fmla="*/ 0 w 743221"/>
                <a:gd name="connsiteY0" fmla="*/ 169659 h 988524"/>
                <a:gd name="connsiteX1" fmla="*/ 436880 w 743221"/>
                <a:gd name="connsiteY1" fmla="*/ 352539 h 988524"/>
                <a:gd name="connsiteX2" fmla="*/ 741680 w 743221"/>
                <a:gd name="connsiteY2" fmla="*/ 17259 h 988524"/>
                <a:gd name="connsiteX3" fmla="*/ 595635 w 743221"/>
                <a:gd name="connsiteY3" fmla="*/ 988524 h 988524"/>
                <a:gd name="connsiteX0" fmla="*/ 0 w 595635"/>
                <a:gd name="connsiteY0" fmla="*/ 0 h 818865"/>
                <a:gd name="connsiteX1" fmla="*/ 436880 w 595635"/>
                <a:gd name="connsiteY1" fmla="*/ 182880 h 818865"/>
                <a:gd name="connsiteX2" fmla="*/ 595635 w 595635"/>
                <a:gd name="connsiteY2" fmla="*/ 818865 h 818865"/>
                <a:gd name="connsiteX0" fmla="*/ 0 w 595635"/>
                <a:gd name="connsiteY0" fmla="*/ 0 h 818865"/>
                <a:gd name="connsiteX1" fmla="*/ 162949 w 595635"/>
                <a:gd name="connsiteY1" fmla="*/ 543991 h 818865"/>
                <a:gd name="connsiteX2" fmla="*/ 595635 w 595635"/>
                <a:gd name="connsiteY2" fmla="*/ 818865 h 818865"/>
                <a:gd name="connsiteX0" fmla="*/ 0 w 595635"/>
                <a:gd name="connsiteY0" fmla="*/ 0 h 825018"/>
                <a:gd name="connsiteX1" fmla="*/ 162949 w 595635"/>
                <a:gd name="connsiteY1" fmla="*/ 543991 h 825018"/>
                <a:gd name="connsiteX2" fmla="*/ 595635 w 595635"/>
                <a:gd name="connsiteY2" fmla="*/ 818865 h 825018"/>
              </a:gdLst>
              <a:ahLst/>
              <a:cxnLst>
                <a:cxn ang="0">
                  <a:pos x="connsiteX0" y="connsiteY0"/>
                </a:cxn>
                <a:cxn ang="0">
                  <a:pos x="connsiteX1" y="connsiteY1"/>
                </a:cxn>
                <a:cxn ang="0">
                  <a:pos x="connsiteX2" y="connsiteY2"/>
                </a:cxn>
              </a:cxnLst>
              <a:rect l="l" t="t" r="r" b="b"/>
              <a:pathLst>
                <a:path w="595635" h="825018">
                  <a:moveTo>
                    <a:pt x="0" y="0"/>
                  </a:moveTo>
                  <a:cubicBezTo>
                    <a:pt x="156633" y="104140"/>
                    <a:pt x="63676" y="407513"/>
                    <a:pt x="162949" y="543991"/>
                  </a:cubicBezTo>
                  <a:cubicBezTo>
                    <a:pt x="262222" y="680469"/>
                    <a:pt x="413144" y="860698"/>
                    <a:pt x="595635" y="818865"/>
                  </a:cubicBezTo>
                </a:path>
              </a:pathLst>
            </a:custGeom>
            <a:ln>
              <a:solidFill>
                <a:srgbClr val="008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cs typeface="Arial"/>
              </a:endParaRPr>
            </a:p>
          </p:txBody>
        </p:sp>
        <p:sp>
          <p:nvSpPr>
            <p:cNvPr id="554" name="Freeform 553"/>
            <p:cNvSpPr/>
            <p:nvPr/>
          </p:nvSpPr>
          <p:spPr>
            <a:xfrm>
              <a:off x="4462789" y="5023069"/>
              <a:ext cx="1245573" cy="596877"/>
            </a:xfrm>
            <a:custGeom>
              <a:avLst/>
              <a:gdLst>
                <a:gd name="connsiteX0" fmla="*/ 1930400 w 1930400"/>
                <a:gd name="connsiteY0" fmla="*/ 549983 h 549983"/>
                <a:gd name="connsiteX1" fmla="*/ 1219200 w 1930400"/>
                <a:gd name="connsiteY1" fmla="*/ 367103 h 549983"/>
                <a:gd name="connsiteX2" fmla="*/ 619760 w 1930400"/>
                <a:gd name="connsiteY2" fmla="*/ 1343 h 549983"/>
                <a:gd name="connsiteX3" fmla="*/ 0 w 1930400"/>
                <a:gd name="connsiteY3" fmla="*/ 235023 h 549983"/>
                <a:gd name="connsiteX0" fmla="*/ 1482150 w 1482150"/>
                <a:gd name="connsiteY0" fmla="*/ 564471 h 959281"/>
                <a:gd name="connsiteX1" fmla="*/ 770950 w 1482150"/>
                <a:gd name="connsiteY1" fmla="*/ 381591 h 959281"/>
                <a:gd name="connsiteX2" fmla="*/ 171510 w 1482150"/>
                <a:gd name="connsiteY2" fmla="*/ 15831 h 959281"/>
                <a:gd name="connsiteX3" fmla="*/ 0 w 1482150"/>
                <a:gd name="connsiteY3" fmla="*/ 959281 h 959281"/>
                <a:gd name="connsiteX0" fmla="*/ 1482150 w 1482150"/>
                <a:gd name="connsiteY0" fmla="*/ 186669 h 581479"/>
                <a:gd name="connsiteX1" fmla="*/ 770950 w 1482150"/>
                <a:gd name="connsiteY1" fmla="*/ 3789 h 581479"/>
                <a:gd name="connsiteX2" fmla="*/ 408086 w 1482150"/>
                <a:gd name="connsiteY2" fmla="*/ 372703 h 581479"/>
                <a:gd name="connsiteX3" fmla="*/ 0 w 1482150"/>
                <a:gd name="connsiteY3" fmla="*/ 581479 h 581479"/>
                <a:gd name="connsiteX0" fmla="*/ 1245573 w 1245573"/>
                <a:gd name="connsiteY0" fmla="*/ 77545 h 596877"/>
                <a:gd name="connsiteX1" fmla="*/ 770950 w 1245573"/>
                <a:gd name="connsiteY1" fmla="*/ 19187 h 596877"/>
                <a:gd name="connsiteX2" fmla="*/ 408086 w 1245573"/>
                <a:gd name="connsiteY2" fmla="*/ 388101 h 596877"/>
                <a:gd name="connsiteX3" fmla="*/ 0 w 1245573"/>
                <a:gd name="connsiteY3" fmla="*/ 596877 h 596877"/>
              </a:gdLst>
              <a:ahLst/>
              <a:cxnLst>
                <a:cxn ang="0">
                  <a:pos x="connsiteX0" y="connsiteY0"/>
                </a:cxn>
                <a:cxn ang="0">
                  <a:pos x="connsiteX1" y="connsiteY1"/>
                </a:cxn>
                <a:cxn ang="0">
                  <a:pos x="connsiteX2" y="connsiteY2"/>
                </a:cxn>
                <a:cxn ang="0">
                  <a:pos x="connsiteX3" y="connsiteY3"/>
                </a:cxn>
              </a:cxnLst>
              <a:rect l="l" t="t" r="r" b="b"/>
              <a:pathLst>
                <a:path w="1245573" h="596877">
                  <a:moveTo>
                    <a:pt x="1245573" y="77545"/>
                  </a:moveTo>
                  <a:cubicBezTo>
                    <a:pt x="999193" y="31825"/>
                    <a:pt x="910531" y="-32572"/>
                    <a:pt x="770950" y="19187"/>
                  </a:cubicBezTo>
                  <a:cubicBezTo>
                    <a:pt x="631369" y="70946"/>
                    <a:pt x="536578" y="291819"/>
                    <a:pt x="408086" y="388101"/>
                  </a:cubicBezTo>
                  <a:cubicBezTo>
                    <a:pt x="279594" y="484383"/>
                    <a:pt x="0" y="596877"/>
                    <a:pt x="0" y="596877"/>
                  </a:cubicBezTo>
                </a:path>
              </a:pathLst>
            </a:custGeom>
            <a:ln>
              <a:solidFill>
                <a:srgbClr val="660066"/>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Arial"/>
                <a:cs typeface="Arial"/>
              </a:endParaRPr>
            </a:p>
          </p:txBody>
        </p:sp>
        <p:sp>
          <p:nvSpPr>
            <p:cNvPr id="15" name="TextBox 14"/>
            <p:cNvSpPr txBox="1"/>
            <p:nvPr/>
          </p:nvSpPr>
          <p:spPr>
            <a:xfrm>
              <a:off x="6362667" y="5752875"/>
              <a:ext cx="2017128" cy="646331"/>
            </a:xfrm>
            <a:prstGeom prst="rect">
              <a:avLst/>
            </a:prstGeom>
            <a:solidFill>
              <a:srgbClr val="FFFF00"/>
            </a:solidFill>
            <a:effectLst>
              <a:outerShdw blurRad="50800" dist="38100" dir="2700000">
                <a:srgbClr val="000000">
                  <a:alpha val="43000"/>
                </a:srgbClr>
              </a:outerShdw>
            </a:effectLst>
          </p:spPr>
          <p:txBody>
            <a:bodyPr wrap="square" rtlCol="0">
              <a:spAutoFit/>
            </a:bodyPr>
            <a:lstStyle/>
            <a:p>
              <a:pPr algn="ctr"/>
              <a:r>
                <a:rPr lang="en-US" dirty="0" smtClean="0">
                  <a:solidFill>
                    <a:srgbClr val="000000"/>
                  </a:solidFill>
                  <a:latin typeface="Arial"/>
                  <a:cs typeface="Arial"/>
                </a:rPr>
                <a:t>Higher oxygen-binding affinity!</a:t>
              </a:r>
              <a:endParaRPr lang="en-US" dirty="0">
                <a:solidFill>
                  <a:srgbClr val="000000"/>
                </a:solidFill>
                <a:latin typeface="Arial"/>
                <a:cs typeface="Arial"/>
              </a:endParaRPr>
            </a:p>
          </p:txBody>
        </p:sp>
      </p:grpSp>
    </p:spTree>
    <p:extLst>
      <p:ext uri="{BB962C8B-B14F-4D97-AF65-F5344CB8AC3E}">
        <p14:creationId xmlns:p14="http://schemas.microsoft.com/office/powerpoint/2010/main" val="181103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35016" y="140892"/>
            <a:ext cx="689086" cy="461665"/>
          </a:xfrm>
          <a:prstGeom prst="rect">
            <a:avLst/>
          </a:prstGeom>
          <a:noFill/>
          <a:effectLst>
            <a:outerShdw blurRad="50800" dist="38100" dir="2700000">
              <a:srgbClr val="000000">
                <a:alpha val="43000"/>
              </a:srgbClr>
            </a:outerShdw>
          </a:effectLst>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16</a:t>
            </a:r>
            <a:endParaRPr lang="en-US" sz="1200" b="1" dirty="0">
              <a:solidFill>
                <a:srgbClr val="000000"/>
              </a:solidFill>
              <a:latin typeface="Arial"/>
              <a:cs typeface="Arial"/>
            </a:endParaRPr>
          </a:p>
        </p:txBody>
      </p:sp>
      <p:cxnSp>
        <p:nvCxnSpPr>
          <p:cNvPr id="5" name="Straight Connector 4"/>
          <p:cNvCxnSpPr/>
          <p:nvPr/>
        </p:nvCxnSpPr>
        <p:spPr>
          <a:xfrm>
            <a:off x="314421" y="786730"/>
            <a:ext cx="4091981" cy="0"/>
          </a:xfrm>
          <a:prstGeom prst="line">
            <a:avLst/>
          </a:prstGeom>
          <a:ln>
            <a:solidFill>
              <a:schemeClr val="bg1">
                <a:lumMod val="65000"/>
              </a:schemeClr>
            </a:solidFill>
          </a:ln>
          <a:effectLst>
            <a:outerShdw blurRad="50800" dist="38100" dir="2700000"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938826" y="723537"/>
            <a:ext cx="330251" cy="147198"/>
            <a:chOff x="1908170" y="2057099"/>
            <a:chExt cx="435195" cy="193974"/>
          </a:xfrm>
          <a:solidFill>
            <a:srgbClr val="41F321"/>
          </a:solidFill>
          <a:effectLst>
            <a:outerShdw blurRad="50800" dist="38100" dir="2700000" algn="tl" rotWithShape="0">
              <a:srgbClr val="000000">
                <a:alpha val="43000"/>
              </a:srgbClr>
            </a:outerShdw>
          </a:effectLst>
        </p:grpSpPr>
        <p:cxnSp>
          <p:nvCxnSpPr>
            <p:cNvPr id="7" name="Straight Connector 6"/>
            <p:cNvCxnSpPr>
              <a:stCxn id="10" idx="1"/>
              <a:endCxn id="8" idx="1"/>
            </p:cNvCxnSpPr>
            <p:nvPr/>
          </p:nvCxnSpPr>
          <p:spPr>
            <a:xfrm>
              <a:off x="1908170" y="2154089"/>
              <a:ext cx="314324"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8" name="Right Arrow 7"/>
            <p:cNvSpPr/>
            <p:nvPr/>
          </p:nvSpPr>
          <p:spPr>
            <a:xfrm>
              <a:off x="2222492" y="2057099"/>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9" name="Rectangle 8"/>
            <p:cNvSpPr/>
            <p:nvPr/>
          </p:nvSpPr>
          <p:spPr>
            <a:xfrm>
              <a:off x="1997065" y="2106460"/>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10" name="Rectangle 9"/>
            <p:cNvSpPr/>
            <p:nvPr/>
          </p:nvSpPr>
          <p:spPr>
            <a:xfrm>
              <a:off x="1908175" y="210646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11" name="Group 10"/>
          <p:cNvGrpSpPr/>
          <p:nvPr/>
        </p:nvGrpSpPr>
        <p:grpSpPr>
          <a:xfrm>
            <a:off x="1887660" y="717115"/>
            <a:ext cx="330252" cy="147198"/>
            <a:chOff x="2524111" y="2292040"/>
            <a:chExt cx="435195" cy="193973"/>
          </a:xfrm>
          <a:effectLst>
            <a:outerShdw blurRad="50800" dist="38100" dir="2700000" algn="tl" rotWithShape="0">
              <a:srgbClr val="000000">
                <a:alpha val="43000"/>
              </a:srgbClr>
            </a:outerShdw>
          </a:effectLst>
        </p:grpSpPr>
        <p:cxnSp>
          <p:nvCxnSpPr>
            <p:cNvPr id="12" name="Straight Connector 11"/>
            <p:cNvCxnSpPr>
              <a:stCxn id="15" idx="1"/>
              <a:endCxn id="13" idx="1"/>
            </p:cNvCxnSpPr>
            <p:nvPr/>
          </p:nvCxnSpPr>
          <p:spPr>
            <a:xfrm>
              <a:off x="2524111" y="2389025"/>
              <a:ext cx="314323" cy="0"/>
            </a:xfrm>
            <a:prstGeom prst="line">
              <a:avLst/>
            </a:prstGeom>
            <a:ln>
              <a:solidFill>
                <a:srgbClr val="788D0E"/>
              </a:solidFill>
            </a:ln>
          </p:spPr>
          <p:style>
            <a:lnRef idx="2">
              <a:schemeClr val="accent1"/>
            </a:lnRef>
            <a:fillRef idx="0">
              <a:schemeClr val="accent1"/>
            </a:fillRef>
            <a:effectRef idx="1">
              <a:schemeClr val="accent1"/>
            </a:effectRef>
            <a:fontRef idx="minor">
              <a:schemeClr val="tx1"/>
            </a:fontRef>
          </p:style>
        </p:cxnSp>
        <p:sp>
          <p:nvSpPr>
            <p:cNvPr id="13" name="Right Arrow 12"/>
            <p:cNvSpPr/>
            <p:nvPr/>
          </p:nvSpPr>
          <p:spPr>
            <a:xfrm>
              <a:off x="2838434" y="2292040"/>
              <a:ext cx="120872" cy="193973"/>
            </a:xfrm>
            <a:prstGeom prst="rightArrow">
              <a:avLst/>
            </a:prstGeom>
            <a:solidFill>
              <a:srgbClr val="788D0E"/>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14" name="Rectangle 13"/>
            <p:cNvSpPr/>
            <p:nvPr/>
          </p:nvSpPr>
          <p:spPr>
            <a:xfrm>
              <a:off x="2613012" y="2341409"/>
              <a:ext cx="9525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15" name="Rectangle 14"/>
            <p:cNvSpPr/>
            <p:nvPr/>
          </p:nvSpPr>
          <p:spPr>
            <a:xfrm>
              <a:off x="2524125" y="2341414"/>
              <a:ext cx="5080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16" name="Group 15"/>
          <p:cNvGrpSpPr/>
          <p:nvPr/>
        </p:nvGrpSpPr>
        <p:grpSpPr>
          <a:xfrm>
            <a:off x="584996" y="717114"/>
            <a:ext cx="330252" cy="147198"/>
            <a:chOff x="2524125" y="2292051"/>
            <a:chExt cx="435198" cy="193974"/>
          </a:xfrm>
          <a:effectLst>
            <a:outerShdw blurRad="50800" dist="38100" dir="2700000">
              <a:srgbClr val="000000">
                <a:alpha val="43000"/>
              </a:srgbClr>
            </a:outerShdw>
          </a:effectLst>
        </p:grpSpPr>
        <p:cxnSp>
          <p:nvCxnSpPr>
            <p:cNvPr id="17" name="Straight Connector 16"/>
            <p:cNvCxnSpPr>
              <a:stCxn id="20" idx="1"/>
              <a:endCxn id="18"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18" name="Right Arrow 17"/>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19" name="Rectangle 18"/>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0" name="Rectangle 19"/>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21" name="Group 20"/>
          <p:cNvGrpSpPr/>
          <p:nvPr/>
        </p:nvGrpSpPr>
        <p:grpSpPr>
          <a:xfrm>
            <a:off x="2831326" y="717115"/>
            <a:ext cx="330252" cy="147198"/>
            <a:chOff x="2524111" y="2292040"/>
            <a:chExt cx="435195" cy="193973"/>
          </a:xfrm>
          <a:solidFill>
            <a:srgbClr val="008000"/>
          </a:solidFill>
          <a:effectLst>
            <a:outerShdw blurRad="50800" dist="38100" dir="2700000" algn="tl" rotWithShape="0">
              <a:srgbClr val="000000">
                <a:alpha val="43000"/>
              </a:srgbClr>
            </a:outerShdw>
          </a:effectLst>
        </p:grpSpPr>
        <p:cxnSp>
          <p:nvCxnSpPr>
            <p:cNvPr id="22" name="Straight Connector 21"/>
            <p:cNvCxnSpPr>
              <a:stCxn id="25" idx="1"/>
              <a:endCxn id="23"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3" name="Right Arrow 22"/>
            <p:cNvSpPr/>
            <p:nvPr/>
          </p:nvSpPr>
          <p:spPr>
            <a:xfrm>
              <a:off x="2838434" y="2292040"/>
              <a:ext cx="120872" cy="193973"/>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4" name="Rectangle 23"/>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5" name="Rectangle 24"/>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1" name="Group 30"/>
          <p:cNvGrpSpPr/>
          <p:nvPr/>
        </p:nvGrpSpPr>
        <p:grpSpPr>
          <a:xfrm>
            <a:off x="3362991" y="717115"/>
            <a:ext cx="330252" cy="147198"/>
            <a:chOff x="2524111" y="2292040"/>
            <a:chExt cx="435195" cy="193973"/>
          </a:xfrm>
          <a:solidFill>
            <a:srgbClr val="008000"/>
          </a:solidFill>
          <a:effectLst>
            <a:outerShdw blurRad="50800" dist="38100" dir="2700000" algn="tl" rotWithShape="0">
              <a:srgbClr val="000000">
                <a:alpha val="43000"/>
              </a:srgbClr>
            </a:outerShdw>
          </a:effectLst>
        </p:grpSpPr>
        <p:cxnSp>
          <p:nvCxnSpPr>
            <p:cNvPr id="32" name="Straight Connector 31"/>
            <p:cNvCxnSpPr>
              <a:stCxn id="35" idx="1"/>
              <a:endCxn id="33"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3" name="Right Arrow 32"/>
            <p:cNvSpPr/>
            <p:nvPr/>
          </p:nvSpPr>
          <p:spPr>
            <a:xfrm>
              <a:off x="2838434" y="2292040"/>
              <a:ext cx="120872" cy="193973"/>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4" name="Rectangle 33"/>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5" name="Rectangle 34"/>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36" name="TextBox 35"/>
          <p:cNvSpPr txBox="1"/>
          <p:nvPr/>
        </p:nvSpPr>
        <p:spPr>
          <a:xfrm>
            <a:off x="565028" y="531015"/>
            <a:ext cx="362842"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HBZ</a:t>
            </a:r>
            <a:endParaRPr lang="en-US" sz="1000" b="1" i="1" dirty="0">
              <a:solidFill>
                <a:srgbClr val="000000"/>
              </a:solidFill>
              <a:latin typeface="Arial"/>
              <a:cs typeface="Arial"/>
            </a:endParaRPr>
          </a:p>
        </p:txBody>
      </p:sp>
      <p:sp>
        <p:nvSpPr>
          <p:cNvPr id="38" name="TextBox 37"/>
          <p:cNvSpPr txBox="1"/>
          <p:nvPr/>
        </p:nvSpPr>
        <p:spPr>
          <a:xfrm>
            <a:off x="1822579" y="531015"/>
            <a:ext cx="384463"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HBM</a:t>
            </a:r>
            <a:endParaRPr lang="en-US" sz="1000" b="1" i="1" dirty="0">
              <a:solidFill>
                <a:srgbClr val="000000"/>
              </a:solidFill>
              <a:latin typeface="Arial"/>
              <a:cs typeface="Arial"/>
            </a:endParaRPr>
          </a:p>
        </p:txBody>
      </p:sp>
      <p:sp>
        <p:nvSpPr>
          <p:cNvPr id="40" name="TextBox 39"/>
          <p:cNvSpPr txBox="1"/>
          <p:nvPr/>
        </p:nvSpPr>
        <p:spPr>
          <a:xfrm>
            <a:off x="2737268" y="531015"/>
            <a:ext cx="427798"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HBA2</a:t>
            </a:r>
            <a:endParaRPr lang="en-US" sz="1000" b="1" i="1" dirty="0">
              <a:solidFill>
                <a:srgbClr val="000000"/>
              </a:solidFill>
              <a:latin typeface="Arial"/>
              <a:cs typeface="Arial"/>
            </a:endParaRPr>
          </a:p>
        </p:txBody>
      </p:sp>
      <p:sp>
        <p:nvSpPr>
          <p:cNvPr id="41" name="TextBox 40"/>
          <p:cNvSpPr txBox="1"/>
          <p:nvPr/>
        </p:nvSpPr>
        <p:spPr>
          <a:xfrm>
            <a:off x="3270541" y="531015"/>
            <a:ext cx="427798"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HBA1</a:t>
            </a:r>
            <a:endParaRPr lang="en-US" sz="1000" b="1" i="1" dirty="0">
              <a:solidFill>
                <a:srgbClr val="000000"/>
              </a:solidFill>
              <a:latin typeface="Arial"/>
              <a:cs typeface="Arial"/>
            </a:endParaRPr>
          </a:p>
        </p:txBody>
      </p:sp>
      <p:sp>
        <p:nvSpPr>
          <p:cNvPr id="45" name="TextBox 44"/>
          <p:cNvSpPr txBox="1"/>
          <p:nvPr/>
        </p:nvSpPr>
        <p:spPr>
          <a:xfrm>
            <a:off x="3823087" y="531015"/>
            <a:ext cx="499560"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HBQ</a:t>
            </a:r>
            <a:endParaRPr lang="en-US" sz="1000" b="1" i="1" dirty="0">
              <a:solidFill>
                <a:srgbClr val="000000"/>
              </a:solidFill>
              <a:latin typeface="Arial"/>
              <a:cs typeface="Arial"/>
            </a:endParaRPr>
          </a:p>
        </p:txBody>
      </p:sp>
      <p:cxnSp>
        <p:nvCxnSpPr>
          <p:cNvPr id="46" name="Straight Connector 45"/>
          <p:cNvCxnSpPr/>
          <p:nvPr/>
        </p:nvCxnSpPr>
        <p:spPr>
          <a:xfrm>
            <a:off x="4650577" y="786540"/>
            <a:ext cx="3666336" cy="0"/>
          </a:xfrm>
          <a:prstGeom prst="line">
            <a:avLst/>
          </a:prstGeom>
          <a:ln>
            <a:solidFill>
              <a:schemeClr val="bg1">
                <a:lumMod val="65000"/>
              </a:schemeClr>
            </a:solidFill>
          </a:ln>
          <a:effectLst>
            <a:outerShdw blurRad="50800" dist="38100" dir="2700000"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grpSp>
        <p:nvGrpSpPr>
          <p:cNvPr id="47" name="Group 46"/>
          <p:cNvGrpSpPr/>
          <p:nvPr/>
        </p:nvGrpSpPr>
        <p:grpSpPr>
          <a:xfrm>
            <a:off x="5622813" y="708977"/>
            <a:ext cx="362925" cy="161761"/>
            <a:chOff x="1908175" y="2057101"/>
            <a:chExt cx="435198" cy="193974"/>
          </a:xfrm>
          <a:effectLst>
            <a:outerShdw blurRad="50800" dist="38100" dir="2700000" algn="tl" rotWithShape="0">
              <a:srgbClr val="000000">
                <a:alpha val="43000"/>
              </a:srgbClr>
            </a:outerShdw>
          </a:effectLst>
        </p:grpSpPr>
        <p:cxnSp>
          <p:nvCxnSpPr>
            <p:cNvPr id="48" name="Straight Connector 47"/>
            <p:cNvCxnSpPr>
              <a:stCxn id="51" idx="1"/>
              <a:endCxn id="49" idx="1"/>
            </p:cNvCxnSpPr>
            <p:nvPr/>
          </p:nvCxnSpPr>
          <p:spPr>
            <a:xfrm>
              <a:off x="1908175" y="215408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9" name="Right Arrow 48"/>
            <p:cNvSpPr/>
            <p:nvPr/>
          </p:nvSpPr>
          <p:spPr>
            <a:xfrm>
              <a:off x="2222500" y="205710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0" name="Rectangle 49"/>
            <p:cNvSpPr/>
            <p:nvPr/>
          </p:nvSpPr>
          <p:spPr>
            <a:xfrm>
              <a:off x="1997075" y="210646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1" name="Rectangle 50"/>
            <p:cNvSpPr/>
            <p:nvPr/>
          </p:nvSpPr>
          <p:spPr>
            <a:xfrm>
              <a:off x="1908175" y="210646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52" name="Group 51"/>
          <p:cNvGrpSpPr/>
          <p:nvPr/>
        </p:nvGrpSpPr>
        <p:grpSpPr>
          <a:xfrm>
            <a:off x="6108231" y="708977"/>
            <a:ext cx="362925" cy="161761"/>
            <a:chOff x="2524125" y="2292051"/>
            <a:chExt cx="435198" cy="193974"/>
          </a:xfrm>
          <a:effectLst>
            <a:outerShdw blurRad="50800" dist="38100" dir="2700000" algn="tl" rotWithShape="0">
              <a:srgbClr val="000000">
                <a:alpha val="43000"/>
              </a:srgbClr>
            </a:outerShdw>
          </a:effectLst>
        </p:grpSpPr>
        <p:cxnSp>
          <p:nvCxnSpPr>
            <p:cNvPr id="53" name="Straight Connector 52"/>
            <p:cNvCxnSpPr>
              <a:stCxn id="56" idx="1"/>
              <a:endCxn id="54" idx="1"/>
            </p:cNvCxnSpPr>
            <p:nvPr/>
          </p:nvCxnSpPr>
          <p:spPr>
            <a:xfrm>
              <a:off x="2524125" y="238903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54" name="Right Arrow 53"/>
            <p:cNvSpPr/>
            <p:nvPr/>
          </p:nvSpPr>
          <p:spPr>
            <a:xfrm>
              <a:off x="2838450" y="229205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5" name="Rectangle 54"/>
            <p:cNvSpPr/>
            <p:nvPr/>
          </p:nvSpPr>
          <p:spPr>
            <a:xfrm>
              <a:off x="2613025" y="234141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6" name="Rectangle 55"/>
            <p:cNvSpPr/>
            <p:nvPr/>
          </p:nvSpPr>
          <p:spPr>
            <a:xfrm>
              <a:off x="2524125" y="234141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57" name="Group 56"/>
          <p:cNvGrpSpPr/>
          <p:nvPr/>
        </p:nvGrpSpPr>
        <p:grpSpPr>
          <a:xfrm>
            <a:off x="4923811" y="708977"/>
            <a:ext cx="362925" cy="161761"/>
            <a:chOff x="2524125" y="2292051"/>
            <a:chExt cx="435198" cy="193974"/>
          </a:xfrm>
          <a:effectLst>
            <a:outerShdw blurRad="50800" dist="38100" dir="2700000">
              <a:srgbClr val="000000">
                <a:alpha val="43000"/>
              </a:srgbClr>
            </a:outerShdw>
          </a:effectLst>
        </p:grpSpPr>
        <p:cxnSp>
          <p:nvCxnSpPr>
            <p:cNvPr id="58" name="Straight Connector 57"/>
            <p:cNvCxnSpPr>
              <a:stCxn id="61" idx="1"/>
              <a:endCxn id="59"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59" name="Right Arrow 58"/>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60" name="Rectangle 59"/>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61" name="Rectangle 60"/>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62" name="Group 61"/>
          <p:cNvGrpSpPr/>
          <p:nvPr/>
        </p:nvGrpSpPr>
        <p:grpSpPr>
          <a:xfrm>
            <a:off x="7145261" y="708977"/>
            <a:ext cx="362925" cy="161761"/>
            <a:chOff x="2524125" y="2292051"/>
            <a:chExt cx="435198" cy="193974"/>
          </a:xfrm>
          <a:solidFill>
            <a:schemeClr val="accent1">
              <a:lumMod val="50000"/>
            </a:schemeClr>
          </a:solidFill>
          <a:effectLst>
            <a:outerShdw blurRad="50800" dist="38100" dir="2700000" algn="tl" rotWithShape="0">
              <a:srgbClr val="000000">
                <a:alpha val="43000"/>
              </a:srgbClr>
            </a:outerShdw>
          </a:effectLst>
        </p:grpSpPr>
        <p:cxnSp>
          <p:nvCxnSpPr>
            <p:cNvPr id="63" name="Straight Connector 62"/>
            <p:cNvCxnSpPr>
              <a:stCxn id="66" idx="1"/>
              <a:endCxn id="64" idx="1"/>
            </p:cNvCxnSpPr>
            <p:nvPr/>
          </p:nvCxnSpPr>
          <p:spPr>
            <a:xfrm>
              <a:off x="2524125" y="2389038"/>
              <a:ext cx="314325" cy="0"/>
            </a:xfrm>
            <a:prstGeom prst="line">
              <a:avLst/>
            </a:prstGeom>
            <a:grpFill/>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64" name="Right Arrow 63"/>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65" name="Rectangle 64"/>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66" name="Rectangle 6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72" name="Group 71"/>
          <p:cNvGrpSpPr/>
          <p:nvPr/>
        </p:nvGrpSpPr>
        <p:grpSpPr>
          <a:xfrm>
            <a:off x="7729526" y="708977"/>
            <a:ext cx="362925" cy="161761"/>
            <a:chOff x="2524125" y="2292051"/>
            <a:chExt cx="435198" cy="193974"/>
          </a:xfrm>
          <a:solidFill>
            <a:srgbClr val="660066"/>
          </a:solidFill>
          <a:effectLst>
            <a:outerShdw blurRad="50800" dist="38100" dir="2700000" algn="tl" rotWithShape="0">
              <a:srgbClr val="000000">
                <a:alpha val="43000"/>
              </a:srgbClr>
            </a:outerShdw>
          </a:effectLst>
        </p:grpSpPr>
        <p:cxnSp>
          <p:nvCxnSpPr>
            <p:cNvPr id="73" name="Straight Connector 72"/>
            <p:cNvCxnSpPr>
              <a:stCxn id="76" idx="1"/>
              <a:endCxn id="74"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74" name="Right Arrow 73"/>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75" name="Rectangle 74"/>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76" name="Rectangle 75"/>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77" name="TextBox 76"/>
          <p:cNvSpPr txBox="1"/>
          <p:nvPr/>
        </p:nvSpPr>
        <p:spPr>
          <a:xfrm>
            <a:off x="4827612" y="504466"/>
            <a:ext cx="485346"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HBE</a:t>
            </a:r>
            <a:endParaRPr lang="en-US" sz="1000" b="1" i="1" dirty="0">
              <a:solidFill>
                <a:srgbClr val="000000"/>
              </a:solidFill>
              <a:latin typeface="Arial"/>
              <a:cs typeface="Arial"/>
            </a:endParaRPr>
          </a:p>
        </p:txBody>
      </p:sp>
      <p:sp>
        <p:nvSpPr>
          <p:cNvPr id="78" name="TextBox 77"/>
          <p:cNvSpPr txBox="1"/>
          <p:nvPr/>
        </p:nvSpPr>
        <p:spPr>
          <a:xfrm>
            <a:off x="5540736" y="504466"/>
            <a:ext cx="47607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HBG2</a:t>
            </a:r>
            <a:endParaRPr lang="en-US" sz="1000" b="1" i="1" dirty="0">
              <a:solidFill>
                <a:srgbClr val="000000"/>
              </a:solidFill>
              <a:latin typeface="Arial"/>
              <a:cs typeface="Arial"/>
            </a:endParaRPr>
          </a:p>
        </p:txBody>
      </p:sp>
      <p:sp>
        <p:nvSpPr>
          <p:cNvPr id="79" name="TextBox 78"/>
          <p:cNvSpPr txBox="1"/>
          <p:nvPr/>
        </p:nvSpPr>
        <p:spPr>
          <a:xfrm>
            <a:off x="6022805" y="504466"/>
            <a:ext cx="47607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HBG1</a:t>
            </a:r>
            <a:endParaRPr lang="en-US" sz="1000" b="1" i="1" dirty="0">
              <a:solidFill>
                <a:srgbClr val="000000"/>
              </a:solidFill>
              <a:latin typeface="Arial"/>
              <a:cs typeface="Arial"/>
            </a:endParaRPr>
          </a:p>
        </p:txBody>
      </p:sp>
      <p:sp>
        <p:nvSpPr>
          <p:cNvPr id="81" name="TextBox 80"/>
          <p:cNvSpPr txBox="1"/>
          <p:nvPr/>
        </p:nvSpPr>
        <p:spPr>
          <a:xfrm>
            <a:off x="7094076" y="504473"/>
            <a:ext cx="492422"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HBD</a:t>
            </a:r>
            <a:endParaRPr lang="en-US" sz="1000" b="1" i="1" dirty="0">
              <a:solidFill>
                <a:srgbClr val="000000"/>
              </a:solidFill>
              <a:latin typeface="Arial"/>
              <a:cs typeface="Arial"/>
            </a:endParaRPr>
          </a:p>
        </p:txBody>
      </p:sp>
      <p:sp>
        <p:nvSpPr>
          <p:cNvPr id="82" name="TextBox 81"/>
          <p:cNvSpPr txBox="1"/>
          <p:nvPr/>
        </p:nvSpPr>
        <p:spPr>
          <a:xfrm>
            <a:off x="7680107" y="504466"/>
            <a:ext cx="41064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HBB</a:t>
            </a:r>
            <a:endParaRPr lang="en-US" sz="1000" b="1" i="1" dirty="0">
              <a:solidFill>
                <a:srgbClr val="000000"/>
              </a:solidFill>
              <a:latin typeface="Arial"/>
              <a:cs typeface="Arial"/>
            </a:endParaRPr>
          </a:p>
        </p:txBody>
      </p:sp>
      <p:sp>
        <p:nvSpPr>
          <p:cNvPr id="83" name="TextBox 82"/>
          <p:cNvSpPr txBox="1"/>
          <p:nvPr/>
        </p:nvSpPr>
        <p:spPr>
          <a:xfrm>
            <a:off x="5896797" y="116832"/>
            <a:ext cx="689086" cy="461665"/>
          </a:xfrm>
          <a:prstGeom prst="rect">
            <a:avLst/>
          </a:prstGeom>
          <a:noFill/>
          <a:effectLst>
            <a:outerShdw blurRad="50800" dist="38100" dir="2700000">
              <a:srgbClr val="000000">
                <a:alpha val="43000"/>
              </a:srgbClr>
            </a:outerShdw>
          </a:effectLst>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sp>
        <p:nvSpPr>
          <p:cNvPr id="147" name="TextBox 146"/>
          <p:cNvSpPr txBox="1"/>
          <p:nvPr/>
        </p:nvSpPr>
        <p:spPr>
          <a:xfrm>
            <a:off x="2889884" y="1714655"/>
            <a:ext cx="597168"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HBZ</a:t>
            </a:r>
            <a:endParaRPr lang="en-US" sz="1400" b="1" i="1" dirty="0">
              <a:solidFill>
                <a:srgbClr val="000000"/>
              </a:solidFill>
              <a:latin typeface="Arial"/>
              <a:cs typeface="Arial"/>
            </a:endParaRPr>
          </a:p>
        </p:txBody>
      </p:sp>
      <p:sp>
        <p:nvSpPr>
          <p:cNvPr id="149" name="TextBox 148"/>
          <p:cNvSpPr txBox="1"/>
          <p:nvPr/>
        </p:nvSpPr>
        <p:spPr>
          <a:xfrm>
            <a:off x="2889884" y="2180603"/>
            <a:ext cx="6370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HBM</a:t>
            </a:r>
            <a:endParaRPr lang="en-US" sz="1400" b="1" i="1" dirty="0">
              <a:solidFill>
                <a:srgbClr val="000000"/>
              </a:solidFill>
              <a:latin typeface="Arial"/>
              <a:cs typeface="Arial"/>
            </a:endParaRPr>
          </a:p>
        </p:txBody>
      </p:sp>
      <p:sp>
        <p:nvSpPr>
          <p:cNvPr id="151" name="TextBox 150"/>
          <p:cNvSpPr txBox="1"/>
          <p:nvPr/>
        </p:nvSpPr>
        <p:spPr>
          <a:xfrm>
            <a:off x="2889884" y="2915087"/>
            <a:ext cx="717005"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HBA2</a:t>
            </a:r>
            <a:endParaRPr lang="en-US" sz="1400" b="1" i="1" dirty="0">
              <a:solidFill>
                <a:srgbClr val="000000"/>
              </a:solidFill>
              <a:latin typeface="Arial"/>
              <a:cs typeface="Arial"/>
            </a:endParaRPr>
          </a:p>
        </p:txBody>
      </p:sp>
      <p:sp>
        <p:nvSpPr>
          <p:cNvPr id="152" name="TextBox 151"/>
          <p:cNvSpPr txBox="1"/>
          <p:nvPr/>
        </p:nvSpPr>
        <p:spPr>
          <a:xfrm>
            <a:off x="2889884" y="3244582"/>
            <a:ext cx="717005"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HBA1</a:t>
            </a:r>
            <a:endParaRPr lang="en-US" sz="1400" b="1" i="1" dirty="0">
              <a:solidFill>
                <a:srgbClr val="000000"/>
              </a:solidFill>
              <a:latin typeface="Arial"/>
              <a:cs typeface="Arial"/>
            </a:endParaRPr>
          </a:p>
        </p:txBody>
      </p:sp>
      <p:sp>
        <p:nvSpPr>
          <p:cNvPr id="153" name="TextBox 152"/>
          <p:cNvSpPr txBox="1"/>
          <p:nvPr/>
        </p:nvSpPr>
        <p:spPr>
          <a:xfrm>
            <a:off x="2889884" y="2510097"/>
            <a:ext cx="7269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HBQ1</a:t>
            </a:r>
            <a:endParaRPr lang="en-US" sz="1400" b="1" i="1" dirty="0">
              <a:solidFill>
                <a:srgbClr val="000000"/>
              </a:solidFill>
              <a:latin typeface="Arial"/>
              <a:cs typeface="Arial"/>
            </a:endParaRPr>
          </a:p>
        </p:txBody>
      </p:sp>
      <p:cxnSp>
        <p:nvCxnSpPr>
          <p:cNvPr id="111" name="Straight Connector 110"/>
          <p:cNvCxnSpPr/>
          <p:nvPr/>
        </p:nvCxnSpPr>
        <p:spPr>
          <a:xfrm>
            <a:off x="2039975" y="1901901"/>
            <a:ext cx="87594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2027511" y="2366999"/>
            <a:ext cx="8978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a:off x="2039767" y="1901723"/>
            <a:ext cx="0" cy="46682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a:off x="1805703" y="2262131"/>
            <a:ext cx="22068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a:off x="2387600" y="3273656"/>
            <a:ext cx="49784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6" name="Straight Connector 115"/>
          <p:cNvCxnSpPr/>
          <p:nvPr/>
        </p:nvCxnSpPr>
        <p:spPr>
          <a:xfrm>
            <a:off x="1803578" y="2252960"/>
            <a:ext cx="0" cy="69026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a:off x="1790701" y="2944046"/>
            <a:ext cx="60938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0" name="Straight Connector 159"/>
          <p:cNvCxnSpPr/>
          <p:nvPr/>
        </p:nvCxnSpPr>
        <p:spPr>
          <a:xfrm>
            <a:off x="2404258" y="2689225"/>
            <a:ext cx="0" cy="57545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a:off x="2409731" y="2702156"/>
            <a:ext cx="51516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82" name="TextBox 181"/>
          <p:cNvSpPr txBox="1"/>
          <p:nvPr/>
        </p:nvSpPr>
        <p:spPr>
          <a:xfrm>
            <a:off x="6562724" y="1863950"/>
            <a:ext cx="6171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HBD</a:t>
            </a:r>
            <a:endParaRPr lang="en-US" sz="1400" b="1" i="1" dirty="0">
              <a:solidFill>
                <a:srgbClr val="000000"/>
              </a:solidFill>
              <a:latin typeface="Arial"/>
              <a:cs typeface="Arial"/>
            </a:endParaRPr>
          </a:p>
        </p:txBody>
      </p:sp>
      <p:sp>
        <p:nvSpPr>
          <p:cNvPr id="183" name="TextBox 182"/>
          <p:cNvSpPr txBox="1"/>
          <p:nvPr/>
        </p:nvSpPr>
        <p:spPr>
          <a:xfrm>
            <a:off x="6562724" y="2538180"/>
            <a:ext cx="7070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HBE1</a:t>
            </a:r>
            <a:endParaRPr lang="en-US" sz="1400" b="1" i="1" dirty="0">
              <a:solidFill>
                <a:srgbClr val="000000"/>
              </a:solidFill>
              <a:latin typeface="Arial"/>
              <a:cs typeface="Arial"/>
            </a:endParaRPr>
          </a:p>
        </p:txBody>
      </p:sp>
      <p:sp>
        <p:nvSpPr>
          <p:cNvPr id="184" name="TextBox 183"/>
          <p:cNvSpPr txBox="1"/>
          <p:nvPr/>
        </p:nvSpPr>
        <p:spPr>
          <a:xfrm>
            <a:off x="6562724" y="2875295"/>
            <a:ext cx="7269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HBG2</a:t>
            </a:r>
            <a:endParaRPr lang="en-US" sz="1400" b="1" i="1" dirty="0">
              <a:solidFill>
                <a:srgbClr val="000000"/>
              </a:solidFill>
              <a:latin typeface="Arial"/>
              <a:cs typeface="Arial"/>
            </a:endParaRPr>
          </a:p>
        </p:txBody>
      </p:sp>
      <p:sp>
        <p:nvSpPr>
          <p:cNvPr id="185" name="TextBox 184"/>
          <p:cNvSpPr txBox="1"/>
          <p:nvPr/>
        </p:nvSpPr>
        <p:spPr>
          <a:xfrm>
            <a:off x="6562724" y="3212408"/>
            <a:ext cx="7269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HBG1</a:t>
            </a:r>
            <a:endParaRPr lang="en-US" sz="1400" b="1" i="1" dirty="0">
              <a:solidFill>
                <a:srgbClr val="000000"/>
              </a:solidFill>
              <a:latin typeface="Arial"/>
              <a:cs typeface="Arial"/>
            </a:endParaRPr>
          </a:p>
        </p:txBody>
      </p:sp>
      <p:sp>
        <p:nvSpPr>
          <p:cNvPr id="186" name="TextBox 185"/>
          <p:cNvSpPr txBox="1"/>
          <p:nvPr/>
        </p:nvSpPr>
        <p:spPr>
          <a:xfrm>
            <a:off x="6562724" y="2201065"/>
            <a:ext cx="6171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HBB</a:t>
            </a:r>
            <a:endParaRPr lang="en-US" sz="1400" b="1" i="1" dirty="0">
              <a:solidFill>
                <a:srgbClr val="000000"/>
              </a:solidFill>
              <a:latin typeface="Arial"/>
              <a:cs typeface="Arial"/>
            </a:endParaRPr>
          </a:p>
        </p:txBody>
      </p:sp>
      <p:cxnSp>
        <p:nvCxnSpPr>
          <p:cNvPr id="201" name="Straight Connector 200"/>
          <p:cNvCxnSpPr/>
          <p:nvPr/>
        </p:nvCxnSpPr>
        <p:spPr>
          <a:xfrm>
            <a:off x="1628140" y="2569440"/>
            <a:ext cx="17526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28" name="Group 227"/>
          <p:cNvGrpSpPr/>
          <p:nvPr/>
        </p:nvGrpSpPr>
        <p:grpSpPr>
          <a:xfrm>
            <a:off x="5355168" y="2044487"/>
            <a:ext cx="1252974" cy="1371536"/>
            <a:chOff x="520700" y="5168687"/>
            <a:chExt cx="969341" cy="1371536"/>
          </a:xfrm>
        </p:grpSpPr>
        <p:cxnSp>
          <p:nvCxnSpPr>
            <p:cNvPr id="175" name="Straight Connector 174"/>
            <p:cNvCxnSpPr/>
            <p:nvPr/>
          </p:nvCxnSpPr>
          <p:spPr>
            <a:xfrm flipV="1">
              <a:off x="1164572" y="5170009"/>
              <a:ext cx="319355" cy="65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flipV="1">
              <a:off x="1164572" y="5519304"/>
              <a:ext cx="319355" cy="26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7" name="Straight Connector 176"/>
            <p:cNvCxnSpPr/>
            <p:nvPr/>
          </p:nvCxnSpPr>
          <p:spPr>
            <a:xfrm>
              <a:off x="1160226" y="5168687"/>
              <a:ext cx="0" cy="3617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8" name="Straight Connector 177"/>
            <p:cNvCxnSpPr/>
            <p:nvPr/>
          </p:nvCxnSpPr>
          <p:spPr>
            <a:xfrm>
              <a:off x="1257127" y="6365682"/>
              <a:ext cx="1716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a:off x="1266500" y="5863801"/>
              <a:ext cx="0" cy="50482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8" name="Straight Connector 187"/>
            <p:cNvCxnSpPr/>
            <p:nvPr/>
          </p:nvCxnSpPr>
          <p:spPr>
            <a:xfrm>
              <a:off x="1264763" y="5867207"/>
              <a:ext cx="22527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a:off x="952350" y="5311582"/>
              <a:ext cx="18864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4" name="Straight Connector 193"/>
            <p:cNvCxnSpPr/>
            <p:nvPr/>
          </p:nvCxnSpPr>
          <p:spPr>
            <a:xfrm>
              <a:off x="938106" y="6175182"/>
              <a:ext cx="31986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5" name="Straight Connector 194"/>
            <p:cNvCxnSpPr/>
            <p:nvPr/>
          </p:nvCxnSpPr>
          <p:spPr>
            <a:xfrm>
              <a:off x="947479" y="5298440"/>
              <a:ext cx="0" cy="88391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flipV="1">
              <a:off x="520700" y="5636702"/>
              <a:ext cx="414020" cy="20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15" name="Group 214"/>
            <p:cNvGrpSpPr/>
            <p:nvPr/>
          </p:nvGrpSpPr>
          <p:grpSpPr>
            <a:xfrm>
              <a:off x="1425402" y="6178945"/>
              <a:ext cx="63673" cy="361278"/>
              <a:chOff x="1425402" y="6178945"/>
              <a:chExt cx="63673" cy="361278"/>
            </a:xfrm>
          </p:grpSpPr>
          <p:cxnSp>
            <p:nvCxnSpPr>
              <p:cNvPr id="207" name="Straight Connector 206"/>
              <p:cNvCxnSpPr/>
              <p:nvPr/>
            </p:nvCxnSpPr>
            <p:spPr>
              <a:xfrm flipH="1">
                <a:off x="1427742" y="6178945"/>
                <a:ext cx="4817" cy="36127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a:off x="1431752" y="619105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3" name="Straight Connector 212"/>
              <p:cNvCxnSpPr/>
              <p:nvPr/>
            </p:nvCxnSpPr>
            <p:spPr>
              <a:xfrm>
                <a:off x="1425402" y="652760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16" name="Group 215"/>
          <p:cNvGrpSpPr/>
          <p:nvPr/>
        </p:nvGrpSpPr>
        <p:grpSpPr>
          <a:xfrm>
            <a:off x="2860502" y="3089670"/>
            <a:ext cx="63673" cy="361278"/>
            <a:chOff x="1425402" y="6178945"/>
            <a:chExt cx="63673" cy="361278"/>
          </a:xfrm>
        </p:grpSpPr>
        <p:cxnSp>
          <p:nvCxnSpPr>
            <p:cNvPr id="217" name="Straight Connector 216"/>
            <p:cNvCxnSpPr/>
            <p:nvPr/>
          </p:nvCxnSpPr>
          <p:spPr>
            <a:xfrm flipH="1">
              <a:off x="1427742" y="6178945"/>
              <a:ext cx="4817" cy="36127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8" name="Straight Connector 217"/>
            <p:cNvCxnSpPr/>
            <p:nvPr/>
          </p:nvCxnSpPr>
          <p:spPr>
            <a:xfrm>
              <a:off x="1431752" y="619105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9" name="Straight Connector 218"/>
            <p:cNvCxnSpPr/>
            <p:nvPr/>
          </p:nvCxnSpPr>
          <p:spPr>
            <a:xfrm>
              <a:off x="1425402" y="652760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29" name="TextBox 228"/>
          <p:cNvSpPr txBox="1"/>
          <p:nvPr/>
        </p:nvSpPr>
        <p:spPr>
          <a:xfrm>
            <a:off x="1244601" y="1016000"/>
            <a:ext cx="2501899" cy="523220"/>
          </a:xfrm>
          <a:prstGeom prst="rect">
            <a:avLst/>
          </a:prstGeom>
          <a:noFill/>
        </p:spPr>
        <p:txBody>
          <a:bodyPr wrap="square" rtlCol="0">
            <a:spAutoFit/>
          </a:bodyPr>
          <a:lstStyle/>
          <a:p>
            <a:pPr algn="ctr"/>
            <a:r>
              <a:rPr lang="en-US" sz="1400" dirty="0" smtClean="0">
                <a:solidFill>
                  <a:srgbClr val="000000"/>
                </a:solidFill>
                <a:latin typeface="Arial"/>
                <a:cs typeface="Arial"/>
              </a:rPr>
              <a:t>Phylogenetic tree of the alpha-locus gene sequences</a:t>
            </a:r>
            <a:endParaRPr lang="en-US" sz="1400" dirty="0">
              <a:solidFill>
                <a:srgbClr val="000000"/>
              </a:solidFill>
              <a:latin typeface="Arial"/>
              <a:cs typeface="Arial"/>
            </a:endParaRPr>
          </a:p>
        </p:txBody>
      </p:sp>
      <p:sp>
        <p:nvSpPr>
          <p:cNvPr id="230" name="TextBox 229"/>
          <p:cNvSpPr txBox="1"/>
          <p:nvPr/>
        </p:nvSpPr>
        <p:spPr>
          <a:xfrm>
            <a:off x="5092701" y="1016000"/>
            <a:ext cx="2501899" cy="523220"/>
          </a:xfrm>
          <a:prstGeom prst="rect">
            <a:avLst/>
          </a:prstGeom>
          <a:noFill/>
        </p:spPr>
        <p:txBody>
          <a:bodyPr wrap="square" rtlCol="0">
            <a:spAutoFit/>
          </a:bodyPr>
          <a:lstStyle/>
          <a:p>
            <a:pPr algn="ctr"/>
            <a:r>
              <a:rPr lang="en-US" sz="1400" dirty="0" smtClean="0">
                <a:solidFill>
                  <a:srgbClr val="000000"/>
                </a:solidFill>
                <a:latin typeface="Arial"/>
                <a:cs typeface="Arial"/>
              </a:rPr>
              <a:t>Phylogenetic tree of the  beta-locus gene sequences</a:t>
            </a:r>
            <a:endParaRPr lang="en-US" sz="1400" dirty="0">
              <a:solidFill>
                <a:srgbClr val="000000"/>
              </a:solidFill>
              <a:latin typeface="Arial"/>
              <a:cs typeface="Arial"/>
            </a:endParaRPr>
          </a:p>
        </p:txBody>
      </p:sp>
      <p:sp>
        <p:nvSpPr>
          <p:cNvPr id="231" name="TextBox 230"/>
          <p:cNvSpPr txBox="1"/>
          <p:nvPr/>
        </p:nvSpPr>
        <p:spPr>
          <a:xfrm>
            <a:off x="393700" y="4241800"/>
            <a:ext cx="8470900" cy="646331"/>
          </a:xfrm>
          <a:prstGeom prst="rect">
            <a:avLst/>
          </a:prstGeom>
          <a:noFill/>
        </p:spPr>
        <p:txBody>
          <a:bodyPr wrap="square" rtlCol="0">
            <a:spAutoFit/>
          </a:bodyPr>
          <a:lstStyle/>
          <a:p>
            <a:pPr marL="355600" indent="-355600"/>
            <a:r>
              <a:rPr lang="en-US" dirty="0" smtClean="0">
                <a:solidFill>
                  <a:srgbClr val="000000"/>
                </a:solidFill>
                <a:latin typeface="Arial"/>
                <a:cs typeface="Arial"/>
              </a:rPr>
              <a:t>1. Which of the genes in the alpha-locus and which in the beta-locus was duplicated most recently?</a:t>
            </a:r>
            <a:endParaRPr lang="en-US" dirty="0">
              <a:solidFill>
                <a:srgbClr val="000000"/>
              </a:solidFill>
              <a:latin typeface="Arial"/>
              <a:cs typeface="Arial"/>
            </a:endParaRPr>
          </a:p>
        </p:txBody>
      </p:sp>
    </p:spTree>
    <p:extLst>
      <p:ext uri="{BB962C8B-B14F-4D97-AF65-F5344CB8AC3E}">
        <p14:creationId xmlns:p14="http://schemas.microsoft.com/office/powerpoint/2010/main" val="203019481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Rectangle 164"/>
          <p:cNvSpPr/>
          <p:nvPr/>
        </p:nvSpPr>
        <p:spPr>
          <a:xfrm>
            <a:off x="4026729" y="5630085"/>
            <a:ext cx="2105620" cy="317500"/>
          </a:xfrm>
          <a:prstGeom prst="rect">
            <a:avLst/>
          </a:prstGeom>
          <a:solidFill>
            <a:srgbClr val="FFFF00">
              <a:alpha val="98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64" name="Rectangle 163"/>
          <p:cNvSpPr/>
          <p:nvPr/>
        </p:nvSpPr>
        <p:spPr>
          <a:xfrm>
            <a:off x="6671866" y="5375064"/>
            <a:ext cx="1193198"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58" name="Rectangle 157"/>
          <p:cNvSpPr/>
          <p:nvPr/>
        </p:nvSpPr>
        <p:spPr>
          <a:xfrm>
            <a:off x="5674003" y="3336232"/>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62" name="Rectangle 161"/>
          <p:cNvSpPr/>
          <p:nvPr/>
        </p:nvSpPr>
        <p:spPr>
          <a:xfrm>
            <a:off x="5674003" y="2961312"/>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63" name="Rectangle 162"/>
          <p:cNvSpPr/>
          <p:nvPr/>
        </p:nvSpPr>
        <p:spPr>
          <a:xfrm>
            <a:off x="5674003" y="2592998"/>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55" name="Rectangle 154"/>
          <p:cNvSpPr/>
          <p:nvPr/>
        </p:nvSpPr>
        <p:spPr>
          <a:xfrm>
            <a:off x="1986672" y="2308869"/>
            <a:ext cx="604128"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54" name="Rectangle 153"/>
          <p:cNvSpPr/>
          <p:nvPr/>
        </p:nvSpPr>
        <p:spPr>
          <a:xfrm>
            <a:off x="1986672" y="1861583"/>
            <a:ext cx="604128"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5" name="Rectangle 244"/>
          <p:cNvSpPr/>
          <p:nvPr/>
        </p:nvSpPr>
        <p:spPr>
          <a:xfrm>
            <a:off x="5674003" y="2290024"/>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6" name="Rectangle 245"/>
          <p:cNvSpPr/>
          <p:nvPr/>
        </p:nvSpPr>
        <p:spPr>
          <a:xfrm>
            <a:off x="5674003" y="1951358"/>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2" name="Rectangle 241"/>
          <p:cNvSpPr/>
          <p:nvPr/>
        </p:nvSpPr>
        <p:spPr>
          <a:xfrm>
            <a:off x="1986672" y="3090971"/>
            <a:ext cx="604128"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3" name="Rectangle 242"/>
          <p:cNvSpPr/>
          <p:nvPr/>
        </p:nvSpPr>
        <p:spPr>
          <a:xfrm>
            <a:off x="1986672" y="3412704"/>
            <a:ext cx="604128"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4" name="Rectangle 243"/>
          <p:cNvSpPr/>
          <p:nvPr/>
        </p:nvSpPr>
        <p:spPr>
          <a:xfrm>
            <a:off x="1986672" y="2655784"/>
            <a:ext cx="604128"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1" name="Rectangle 240"/>
          <p:cNvSpPr/>
          <p:nvPr/>
        </p:nvSpPr>
        <p:spPr>
          <a:xfrm>
            <a:off x="7643293" y="557754"/>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40" name="Rectangle 239"/>
          <p:cNvSpPr/>
          <p:nvPr/>
        </p:nvSpPr>
        <p:spPr>
          <a:xfrm>
            <a:off x="7084490" y="557751"/>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9" name="Rectangle 238"/>
          <p:cNvSpPr/>
          <p:nvPr/>
        </p:nvSpPr>
        <p:spPr>
          <a:xfrm>
            <a:off x="3850221" y="566215"/>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8" name="Rectangle 237"/>
          <p:cNvSpPr/>
          <p:nvPr/>
        </p:nvSpPr>
        <p:spPr>
          <a:xfrm>
            <a:off x="3274485" y="566213"/>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7" name="Rectangle 236"/>
          <p:cNvSpPr/>
          <p:nvPr/>
        </p:nvSpPr>
        <p:spPr>
          <a:xfrm>
            <a:off x="2741084" y="566211"/>
            <a:ext cx="533400" cy="317500"/>
          </a:xfrm>
          <a:prstGeom prst="rect">
            <a:avLst/>
          </a:prstGeom>
          <a:solidFill>
            <a:srgbClr val="FF0000">
              <a:alpha val="5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6" name="Rectangle 235"/>
          <p:cNvSpPr/>
          <p:nvPr/>
        </p:nvSpPr>
        <p:spPr>
          <a:xfrm>
            <a:off x="6060017" y="574676"/>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4" name="Rectangle 233"/>
          <p:cNvSpPr/>
          <p:nvPr/>
        </p:nvSpPr>
        <p:spPr>
          <a:xfrm>
            <a:off x="5543550" y="574675"/>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5" name="Rectangle 234"/>
          <p:cNvSpPr/>
          <p:nvPr/>
        </p:nvSpPr>
        <p:spPr>
          <a:xfrm>
            <a:off x="4840817" y="574675"/>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3" name="Rectangle 232"/>
          <p:cNvSpPr/>
          <p:nvPr/>
        </p:nvSpPr>
        <p:spPr>
          <a:xfrm>
            <a:off x="1784350" y="574675"/>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232" name="Rectangle 231"/>
          <p:cNvSpPr/>
          <p:nvPr/>
        </p:nvSpPr>
        <p:spPr>
          <a:xfrm>
            <a:off x="514350" y="574675"/>
            <a:ext cx="533400" cy="31750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4" name="TextBox 3"/>
          <p:cNvSpPr txBox="1"/>
          <p:nvPr/>
        </p:nvSpPr>
        <p:spPr>
          <a:xfrm>
            <a:off x="1935016" y="140892"/>
            <a:ext cx="689086" cy="461665"/>
          </a:xfrm>
          <a:prstGeom prst="rect">
            <a:avLst/>
          </a:prstGeom>
          <a:noFill/>
          <a:effectLst>
            <a:outerShdw blurRad="50800" dist="38100" dir="2700000">
              <a:srgbClr val="000000">
                <a:alpha val="43000"/>
              </a:srgbClr>
            </a:outerShdw>
          </a:effectLst>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16</a:t>
            </a:r>
            <a:endParaRPr lang="en-US" sz="1200" b="1" dirty="0">
              <a:solidFill>
                <a:srgbClr val="000000"/>
              </a:solidFill>
              <a:latin typeface="Arial"/>
              <a:cs typeface="Arial"/>
            </a:endParaRPr>
          </a:p>
        </p:txBody>
      </p:sp>
      <p:cxnSp>
        <p:nvCxnSpPr>
          <p:cNvPr id="5" name="Straight Connector 4"/>
          <p:cNvCxnSpPr/>
          <p:nvPr/>
        </p:nvCxnSpPr>
        <p:spPr>
          <a:xfrm>
            <a:off x="314421" y="786730"/>
            <a:ext cx="4091981" cy="0"/>
          </a:xfrm>
          <a:prstGeom prst="line">
            <a:avLst/>
          </a:prstGeom>
          <a:ln>
            <a:solidFill>
              <a:schemeClr val="bg1">
                <a:lumMod val="65000"/>
              </a:schemeClr>
            </a:solidFill>
          </a:ln>
          <a:effectLst>
            <a:outerShdw blurRad="50800" dist="38100" dir="2700000"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938826" y="723537"/>
            <a:ext cx="330251" cy="147198"/>
            <a:chOff x="1908170" y="2057099"/>
            <a:chExt cx="435195" cy="193974"/>
          </a:xfrm>
          <a:solidFill>
            <a:srgbClr val="41F321"/>
          </a:solidFill>
          <a:effectLst>
            <a:outerShdw blurRad="50800" dist="38100" dir="2700000" algn="tl" rotWithShape="0">
              <a:srgbClr val="000000">
                <a:alpha val="43000"/>
              </a:srgbClr>
            </a:outerShdw>
          </a:effectLst>
        </p:grpSpPr>
        <p:cxnSp>
          <p:nvCxnSpPr>
            <p:cNvPr id="7" name="Straight Connector 6"/>
            <p:cNvCxnSpPr>
              <a:stCxn id="10" idx="1"/>
              <a:endCxn id="8" idx="1"/>
            </p:cNvCxnSpPr>
            <p:nvPr/>
          </p:nvCxnSpPr>
          <p:spPr>
            <a:xfrm>
              <a:off x="1908170" y="2154089"/>
              <a:ext cx="314324" cy="0"/>
            </a:xfrm>
            <a:prstGeom prst="line">
              <a:avLst/>
            </a:prstGeom>
            <a:grpFill/>
            <a:ln>
              <a:solidFill>
                <a:srgbClr val="41F321"/>
              </a:solidFill>
            </a:ln>
          </p:spPr>
          <p:style>
            <a:lnRef idx="2">
              <a:schemeClr val="accent1"/>
            </a:lnRef>
            <a:fillRef idx="0">
              <a:schemeClr val="accent1"/>
            </a:fillRef>
            <a:effectRef idx="1">
              <a:schemeClr val="accent1"/>
            </a:effectRef>
            <a:fontRef idx="minor">
              <a:schemeClr val="tx1"/>
            </a:fontRef>
          </p:style>
        </p:cxnSp>
        <p:sp>
          <p:nvSpPr>
            <p:cNvPr id="8" name="Right Arrow 7"/>
            <p:cNvSpPr/>
            <p:nvPr/>
          </p:nvSpPr>
          <p:spPr>
            <a:xfrm>
              <a:off x="2222492" y="2057099"/>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9" name="Rectangle 8"/>
            <p:cNvSpPr/>
            <p:nvPr/>
          </p:nvSpPr>
          <p:spPr>
            <a:xfrm>
              <a:off x="1997065" y="2106460"/>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10" name="Rectangle 9"/>
            <p:cNvSpPr/>
            <p:nvPr/>
          </p:nvSpPr>
          <p:spPr>
            <a:xfrm>
              <a:off x="1908175" y="210646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11" name="Group 10"/>
          <p:cNvGrpSpPr/>
          <p:nvPr/>
        </p:nvGrpSpPr>
        <p:grpSpPr>
          <a:xfrm>
            <a:off x="1887660" y="717115"/>
            <a:ext cx="330252" cy="147198"/>
            <a:chOff x="2524111" y="2292040"/>
            <a:chExt cx="435195" cy="193973"/>
          </a:xfrm>
          <a:effectLst>
            <a:outerShdw blurRad="50800" dist="38100" dir="2700000" algn="tl" rotWithShape="0">
              <a:srgbClr val="000000">
                <a:alpha val="43000"/>
              </a:srgbClr>
            </a:outerShdw>
          </a:effectLst>
        </p:grpSpPr>
        <p:cxnSp>
          <p:nvCxnSpPr>
            <p:cNvPr id="12" name="Straight Connector 11"/>
            <p:cNvCxnSpPr>
              <a:stCxn id="15" idx="1"/>
              <a:endCxn id="13" idx="1"/>
            </p:cNvCxnSpPr>
            <p:nvPr/>
          </p:nvCxnSpPr>
          <p:spPr>
            <a:xfrm>
              <a:off x="2524111" y="2389025"/>
              <a:ext cx="314323" cy="0"/>
            </a:xfrm>
            <a:prstGeom prst="line">
              <a:avLst/>
            </a:prstGeom>
            <a:ln>
              <a:solidFill>
                <a:srgbClr val="788D0E"/>
              </a:solidFill>
            </a:ln>
          </p:spPr>
          <p:style>
            <a:lnRef idx="2">
              <a:schemeClr val="accent1"/>
            </a:lnRef>
            <a:fillRef idx="0">
              <a:schemeClr val="accent1"/>
            </a:fillRef>
            <a:effectRef idx="1">
              <a:schemeClr val="accent1"/>
            </a:effectRef>
            <a:fontRef idx="minor">
              <a:schemeClr val="tx1"/>
            </a:fontRef>
          </p:style>
        </p:cxnSp>
        <p:sp>
          <p:nvSpPr>
            <p:cNvPr id="13" name="Right Arrow 12"/>
            <p:cNvSpPr/>
            <p:nvPr/>
          </p:nvSpPr>
          <p:spPr>
            <a:xfrm>
              <a:off x="2838434" y="2292040"/>
              <a:ext cx="120872" cy="193973"/>
            </a:xfrm>
            <a:prstGeom prst="rightArrow">
              <a:avLst/>
            </a:prstGeom>
            <a:solidFill>
              <a:srgbClr val="788D0E"/>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14" name="Rectangle 13"/>
            <p:cNvSpPr/>
            <p:nvPr/>
          </p:nvSpPr>
          <p:spPr>
            <a:xfrm>
              <a:off x="2613012" y="2341409"/>
              <a:ext cx="9525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15" name="Rectangle 14"/>
            <p:cNvSpPr/>
            <p:nvPr/>
          </p:nvSpPr>
          <p:spPr>
            <a:xfrm>
              <a:off x="2524125" y="2341414"/>
              <a:ext cx="50800" cy="95250"/>
            </a:xfrm>
            <a:prstGeom prst="rect">
              <a:avLst/>
            </a:prstGeom>
            <a:solidFill>
              <a:srgbClr val="788D0E"/>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16" name="Group 15"/>
          <p:cNvGrpSpPr/>
          <p:nvPr/>
        </p:nvGrpSpPr>
        <p:grpSpPr>
          <a:xfrm>
            <a:off x="584996" y="717114"/>
            <a:ext cx="330252" cy="147198"/>
            <a:chOff x="2524125" y="2292051"/>
            <a:chExt cx="435198" cy="193974"/>
          </a:xfrm>
          <a:effectLst>
            <a:outerShdw blurRad="50800" dist="38100" dir="2700000">
              <a:srgbClr val="000000">
                <a:alpha val="43000"/>
              </a:srgbClr>
            </a:outerShdw>
          </a:effectLst>
        </p:grpSpPr>
        <p:cxnSp>
          <p:nvCxnSpPr>
            <p:cNvPr id="17" name="Straight Connector 16"/>
            <p:cNvCxnSpPr>
              <a:stCxn id="20" idx="1"/>
              <a:endCxn id="18" idx="1"/>
            </p:cNvCxnSpPr>
            <p:nvPr/>
          </p:nvCxnSpPr>
          <p:spPr>
            <a:xfrm>
              <a:off x="2524125" y="2389038"/>
              <a:ext cx="314325"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18" name="Right Arrow 17"/>
            <p:cNvSpPr/>
            <p:nvPr/>
          </p:nvSpPr>
          <p:spPr>
            <a:xfrm>
              <a:off x="2838450" y="2292051"/>
              <a:ext cx="120873" cy="193974"/>
            </a:xfrm>
            <a:prstGeom prst="rightArrow">
              <a:avLst/>
            </a:prstGeom>
            <a:solidFill>
              <a:srgbClr val="92D05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19" name="Rectangle 18"/>
            <p:cNvSpPr/>
            <p:nvPr/>
          </p:nvSpPr>
          <p:spPr>
            <a:xfrm>
              <a:off x="2613025" y="2341413"/>
              <a:ext cx="9525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0" name="Rectangle 19"/>
            <p:cNvSpPr/>
            <p:nvPr/>
          </p:nvSpPr>
          <p:spPr>
            <a:xfrm>
              <a:off x="2524125" y="2341413"/>
              <a:ext cx="50800" cy="95250"/>
            </a:xfrm>
            <a:prstGeom prst="rect">
              <a:avLst/>
            </a:prstGeom>
            <a:solidFill>
              <a:srgbClr val="92D05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21" name="Group 20"/>
          <p:cNvGrpSpPr/>
          <p:nvPr/>
        </p:nvGrpSpPr>
        <p:grpSpPr>
          <a:xfrm>
            <a:off x="2831326" y="717115"/>
            <a:ext cx="330252" cy="147198"/>
            <a:chOff x="2524111" y="2292040"/>
            <a:chExt cx="435195" cy="193973"/>
          </a:xfrm>
          <a:solidFill>
            <a:srgbClr val="008000"/>
          </a:solidFill>
          <a:effectLst>
            <a:outerShdw blurRad="50800" dist="38100" dir="2700000" algn="tl" rotWithShape="0">
              <a:srgbClr val="000000">
                <a:alpha val="43000"/>
              </a:srgbClr>
            </a:outerShdw>
          </a:effectLst>
        </p:grpSpPr>
        <p:cxnSp>
          <p:nvCxnSpPr>
            <p:cNvPr id="22" name="Straight Connector 21"/>
            <p:cNvCxnSpPr>
              <a:stCxn id="25" idx="1"/>
              <a:endCxn id="23"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23" name="Right Arrow 22"/>
            <p:cNvSpPr/>
            <p:nvPr/>
          </p:nvSpPr>
          <p:spPr>
            <a:xfrm>
              <a:off x="2838434" y="2292040"/>
              <a:ext cx="120872" cy="193973"/>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24" name="Rectangle 23"/>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25" name="Rectangle 24"/>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31" name="Group 30"/>
          <p:cNvGrpSpPr/>
          <p:nvPr/>
        </p:nvGrpSpPr>
        <p:grpSpPr>
          <a:xfrm>
            <a:off x="3362991" y="717115"/>
            <a:ext cx="330252" cy="147198"/>
            <a:chOff x="2524111" y="2292040"/>
            <a:chExt cx="435195" cy="193973"/>
          </a:xfrm>
          <a:solidFill>
            <a:srgbClr val="008000"/>
          </a:solidFill>
          <a:effectLst>
            <a:outerShdw blurRad="50800" dist="38100" dir="2700000" algn="tl" rotWithShape="0">
              <a:srgbClr val="000000">
                <a:alpha val="43000"/>
              </a:srgbClr>
            </a:outerShdw>
          </a:effectLst>
        </p:grpSpPr>
        <p:cxnSp>
          <p:nvCxnSpPr>
            <p:cNvPr id="32" name="Straight Connector 31"/>
            <p:cNvCxnSpPr>
              <a:stCxn id="35" idx="1"/>
              <a:endCxn id="33" idx="1"/>
            </p:cNvCxnSpPr>
            <p:nvPr/>
          </p:nvCxnSpPr>
          <p:spPr>
            <a:xfrm>
              <a:off x="2524111" y="2389025"/>
              <a:ext cx="314323" cy="0"/>
            </a:xfrm>
            <a:prstGeom prst="line">
              <a:avLst/>
            </a:prstGeom>
            <a:grpFill/>
            <a:ln>
              <a:solidFill>
                <a:srgbClr val="008000"/>
              </a:solidFill>
            </a:ln>
          </p:spPr>
          <p:style>
            <a:lnRef idx="2">
              <a:schemeClr val="accent1"/>
            </a:lnRef>
            <a:fillRef idx="0">
              <a:schemeClr val="accent1"/>
            </a:fillRef>
            <a:effectRef idx="1">
              <a:schemeClr val="accent1"/>
            </a:effectRef>
            <a:fontRef idx="minor">
              <a:schemeClr val="tx1"/>
            </a:fontRef>
          </p:style>
        </p:cxnSp>
        <p:sp>
          <p:nvSpPr>
            <p:cNvPr id="33" name="Right Arrow 32"/>
            <p:cNvSpPr/>
            <p:nvPr/>
          </p:nvSpPr>
          <p:spPr>
            <a:xfrm>
              <a:off x="2838434" y="2292040"/>
              <a:ext cx="120872" cy="193973"/>
            </a:xfrm>
            <a:prstGeom prst="rightArrow">
              <a:avLst/>
            </a:prstGeom>
            <a:grpFill/>
            <a:ln w="3175">
              <a:solidFill>
                <a:schemeClr val="tx1"/>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34" name="Rectangle 33"/>
            <p:cNvSpPr/>
            <p:nvPr/>
          </p:nvSpPr>
          <p:spPr>
            <a:xfrm>
              <a:off x="2613012" y="2341409"/>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35" name="Rectangle 34"/>
            <p:cNvSpPr/>
            <p:nvPr/>
          </p:nvSpPr>
          <p:spPr>
            <a:xfrm>
              <a:off x="2524125" y="2341414"/>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36" name="TextBox 35"/>
          <p:cNvSpPr txBox="1"/>
          <p:nvPr/>
        </p:nvSpPr>
        <p:spPr>
          <a:xfrm>
            <a:off x="565028" y="531015"/>
            <a:ext cx="362842"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HBZ</a:t>
            </a:r>
            <a:endParaRPr lang="en-US" sz="1000" b="1" i="1" dirty="0">
              <a:solidFill>
                <a:srgbClr val="000000"/>
              </a:solidFill>
              <a:latin typeface="Arial"/>
              <a:cs typeface="Arial"/>
            </a:endParaRPr>
          </a:p>
        </p:txBody>
      </p:sp>
      <p:sp>
        <p:nvSpPr>
          <p:cNvPr id="38" name="TextBox 37"/>
          <p:cNvSpPr txBox="1"/>
          <p:nvPr/>
        </p:nvSpPr>
        <p:spPr>
          <a:xfrm>
            <a:off x="1822579" y="531015"/>
            <a:ext cx="384463"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HBM</a:t>
            </a:r>
            <a:endParaRPr lang="en-US" sz="1000" b="1" i="1" dirty="0">
              <a:solidFill>
                <a:srgbClr val="000000"/>
              </a:solidFill>
              <a:latin typeface="Arial"/>
              <a:cs typeface="Arial"/>
            </a:endParaRPr>
          </a:p>
        </p:txBody>
      </p:sp>
      <p:sp>
        <p:nvSpPr>
          <p:cNvPr id="40" name="TextBox 39"/>
          <p:cNvSpPr txBox="1"/>
          <p:nvPr/>
        </p:nvSpPr>
        <p:spPr>
          <a:xfrm>
            <a:off x="2737268" y="531015"/>
            <a:ext cx="427798"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HBA2</a:t>
            </a:r>
            <a:endParaRPr lang="en-US" sz="1000" b="1" i="1" dirty="0">
              <a:solidFill>
                <a:srgbClr val="000000"/>
              </a:solidFill>
              <a:latin typeface="Arial"/>
              <a:cs typeface="Arial"/>
            </a:endParaRPr>
          </a:p>
        </p:txBody>
      </p:sp>
      <p:sp>
        <p:nvSpPr>
          <p:cNvPr id="41" name="TextBox 40"/>
          <p:cNvSpPr txBox="1"/>
          <p:nvPr/>
        </p:nvSpPr>
        <p:spPr>
          <a:xfrm>
            <a:off x="3270541" y="531015"/>
            <a:ext cx="427798" cy="186846"/>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HBA1</a:t>
            </a:r>
            <a:endParaRPr lang="en-US" sz="1000" b="1" i="1" dirty="0">
              <a:solidFill>
                <a:srgbClr val="000000"/>
              </a:solidFill>
              <a:latin typeface="Arial"/>
              <a:cs typeface="Arial"/>
            </a:endParaRPr>
          </a:p>
        </p:txBody>
      </p:sp>
      <p:sp>
        <p:nvSpPr>
          <p:cNvPr id="45" name="TextBox 44"/>
          <p:cNvSpPr txBox="1"/>
          <p:nvPr/>
        </p:nvSpPr>
        <p:spPr>
          <a:xfrm>
            <a:off x="3823087" y="531015"/>
            <a:ext cx="499560"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HBQ</a:t>
            </a:r>
            <a:endParaRPr lang="en-US" sz="1000" b="1" i="1" dirty="0">
              <a:solidFill>
                <a:srgbClr val="000000"/>
              </a:solidFill>
              <a:latin typeface="Arial"/>
              <a:cs typeface="Arial"/>
            </a:endParaRPr>
          </a:p>
        </p:txBody>
      </p:sp>
      <p:cxnSp>
        <p:nvCxnSpPr>
          <p:cNvPr id="46" name="Straight Connector 45"/>
          <p:cNvCxnSpPr/>
          <p:nvPr/>
        </p:nvCxnSpPr>
        <p:spPr>
          <a:xfrm>
            <a:off x="4650577" y="786540"/>
            <a:ext cx="3666336" cy="0"/>
          </a:xfrm>
          <a:prstGeom prst="line">
            <a:avLst/>
          </a:prstGeom>
          <a:ln>
            <a:solidFill>
              <a:schemeClr val="bg1">
                <a:lumMod val="65000"/>
              </a:schemeClr>
            </a:solidFill>
          </a:ln>
          <a:effectLst>
            <a:outerShdw blurRad="50800" dist="38100" dir="2700000"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grpSp>
        <p:nvGrpSpPr>
          <p:cNvPr id="47" name="Group 46"/>
          <p:cNvGrpSpPr/>
          <p:nvPr/>
        </p:nvGrpSpPr>
        <p:grpSpPr>
          <a:xfrm>
            <a:off x="5622813" y="708977"/>
            <a:ext cx="362925" cy="161761"/>
            <a:chOff x="1908175" y="2057101"/>
            <a:chExt cx="435198" cy="193974"/>
          </a:xfrm>
          <a:effectLst>
            <a:outerShdw blurRad="50800" dist="38100" dir="2700000" algn="tl" rotWithShape="0">
              <a:srgbClr val="000000">
                <a:alpha val="43000"/>
              </a:srgbClr>
            </a:outerShdw>
          </a:effectLst>
        </p:grpSpPr>
        <p:cxnSp>
          <p:nvCxnSpPr>
            <p:cNvPr id="48" name="Straight Connector 47"/>
            <p:cNvCxnSpPr>
              <a:stCxn id="51" idx="1"/>
              <a:endCxn id="49" idx="1"/>
            </p:cNvCxnSpPr>
            <p:nvPr/>
          </p:nvCxnSpPr>
          <p:spPr>
            <a:xfrm>
              <a:off x="1908175" y="215408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49" name="Right Arrow 48"/>
            <p:cNvSpPr/>
            <p:nvPr/>
          </p:nvSpPr>
          <p:spPr>
            <a:xfrm>
              <a:off x="2222500" y="205710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0" name="Rectangle 49"/>
            <p:cNvSpPr/>
            <p:nvPr/>
          </p:nvSpPr>
          <p:spPr>
            <a:xfrm>
              <a:off x="1997075" y="210646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1" name="Rectangle 50"/>
            <p:cNvSpPr/>
            <p:nvPr/>
          </p:nvSpPr>
          <p:spPr>
            <a:xfrm>
              <a:off x="1908175" y="210646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52" name="Group 51"/>
          <p:cNvGrpSpPr/>
          <p:nvPr/>
        </p:nvGrpSpPr>
        <p:grpSpPr>
          <a:xfrm>
            <a:off x="6108231" y="708977"/>
            <a:ext cx="362925" cy="161761"/>
            <a:chOff x="2524125" y="2292051"/>
            <a:chExt cx="435198" cy="193974"/>
          </a:xfrm>
          <a:effectLst>
            <a:outerShdw blurRad="50800" dist="38100" dir="2700000" algn="tl" rotWithShape="0">
              <a:srgbClr val="000000">
                <a:alpha val="43000"/>
              </a:srgbClr>
            </a:outerShdw>
          </a:effectLst>
        </p:grpSpPr>
        <p:cxnSp>
          <p:nvCxnSpPr>
            <p:cNvPr id="53" name="Straight Connector 52"/>
            <p:cNvCxnSpPr>
              <a:stCxn id="56" idx="1"/>
              <a:endCxn id="54" idx="1"/>
            </p:cNvCxnSpPr>
            <p:nvPr/>
          </p:nvCxnSpPr>
          <p:spPr>
            <a:xfrm>
              <a:off x="2524125" y="2389038"/>
              <a:ext cx="314325"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54" name="Right Arrow 53"/>
            <p:cNvSpPr/>
            <p:nvPr/>
          </p:nvSpPr>
          <p:spPr>
            <a:xfrm>
              <a:off x="2838450" y="2292051"/>
              <a:ext cx="120873" cy="193974"/>
            </a:xfrm>
            <a:prstGeom prst="rightArrow">
              <a:avLst/>
            </a:prstGeom>
            <a:solidFill>
              <a:srgbClr val="7030A0"/>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55" name="Rectangle 54"/>
            <p:cNvSpPr/>
            <p:nvPr/>
          </p:nvSpPr>
          <p:spPr>
            <a:xfrm>
              <a:off x="2613025" y="2341413"/>
              <a:ext cx="9525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56" name="Rectangle 55"/>
            <p:cNvSpPr/>
            <p:nvPr/>
          </p:nvSpPr>
          <p:spPr>
            <a:xfrm>
              <a:off x="2524125" y="2341413"/>
              <a:ext cx="50800" cy="95250"/>
            </a:xfrm>
            <a:prstGeom prst="rect">
              <a:avLst/>
            </a:prstGeom>
            <a:solidFill>
              <a:srgbClr val="7030A0"/>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57" name="Group 56"/>
          <p:cNvGrpSpPr/>
          <p:nvPr/>
        </p:nvGrpSpPr>
        <p:grpSpPr>
          <a:xfrm>
            <a:off x="4923811" y="708977"/>
            <a:ext cx="362925" cy="161761"/>
            <a:chOff x="2524125" y="2292051"/>
            <a:chExt cx="435198" cy="193974"/>
          </a:xfrm>
          <a:effectLst>
            <a:outerShdw blurRad="50800" dist="38100" dir="2700000">
              <a:srgbClr val="000000">
                <a:alpha val="43000"/>
              </a:srgbClr>
            </a:outerShdw>
          </a:effectLst>
        </p:grpSpPr>
        <p:cxnSp>
          <p:nvCxnSpPr>
            <p:cNvPr id="58" name="Straight Connector 57"/>
            <p:cNvCxnSpPr>
              <a:stCxn id="61" idx="1"/>
              <a:endCxn id="59" idx="1"/>
            </p:cNvCxnSpPr>
            <p:nvPr/>
          </p:nvCxnSpPr>
          <p:spPr>
            <a:xfrm>
              <a:off x="2524125" y="2389038"/>
              <a:ext cx="314325" cy="0"/>
            </a:xfrm>
            <a:prstGeom prst="line">
              <a:avLst/>
            </a:prstGeom>
            <a:ln>
              <a:solidFill>
                <a:srgbClr val="6B6BCF"/>
              </a:solidFill>
            </a:ln>
          </p:spPr>
          <p:style>
            <a:lnRef idx="2">
              <a:schemeClr val="accent1"/>
            </a:lnRef>
            <a:fillRef idx="0">
              <a:schemeClr val="accent1"/>
            </a:fillRef>
            <a:effectRef idx="1">
              <a:schemeClr val="accent1"/>
            </a:effectRef>
            <a:fontRef idx="minor">
              <a:schemeClr val="tx1"/>
            </a:fontRef>
          </p:style>
        </p:cxnSp>
        <p:sp>
          <p:nvSpPr>
            <p:cNvPr id="59" name="Right Arrow 58"/>
            <p:cNvSpPr/>
            <p:nvPr/>
          </p:nvSpPr>
          <p:spPr>
            <a:xfrm>
              <a:off x="2838450" y="2292051"/>
              <a:ext cx="120873" cy="193974"/>
            </a:xfrm>
            <a:prstGeom prst="rightArrow">
              <a:avLst/>
            </a:prstGeom>
            <a:solidFill>
              <a:srgbClr val="6B6BCF"/>
            </a:solid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60" name="Rectangle 59"/>
            <p:cNvSpPr/>
            <p:nvPr/>
          </p:nvSpPr>
          <p:spPr>
            <a:xfrm>
              <a:off x="2613025" y="2341413"/>
              <a:ext cx="9525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61" name="Rectangle 60"/>
            <p:cNvSpPr/>
            <p:nvPr/>
          </p:nvSpPr>
          <p:spPr>
            <a:xfrm>
              <a:off x="2524125" y="2341413"/>
              <a:ext cx="50800" cy="95250"/>
            </a:xfrm>
            <a:prstGeom prst="rect">
              <a:avLst/>
            </a:prstGeom>
            <a:solidFill>
              <a:srgbClr val="6B6BCF"/>
            </a:solid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62" name="Group 61"/>
          <p:cNvGrpSpPr/>
          <p:nvPr/>
        </p:nvGrpSpPr>
        <p:grpSpPr>
          <a:xfrm>
            <a:off x="7145261" y="708977"/>
            <a:ext cx="362925" cy="161761"/>
            <a:chOff x="2524125" y="2292051"/>
            <a:chExt cx="435198" cy="193974"/>
          </a:xfrm>
          <a:solidFill>
            <a:schemeClr val="accent1">
              <a:lumMod val="50000"/>
            </a:schemeClr>
          </a:solidFill>
          <a:effectLst>
            <a:outerShdw blurRad="50800" dist="38100" dir="2700000" algn="tl" rotWithShape="0">
              <a:srgbClr val="000000">
                <a:alpha val="43000"/>
              </a:srgbClr>
            </a:outerShdw>
          </a:effectLst>
        </p:grpSpPr>
        <p:cxnSp>
          <p:nvCxnSpPr>
            <p:cNvPr id="63" name="Straight Connector 62"/>
            <p:cNvCxnSpPr>
              <a:stCxn id="66" idx="1"/>
              <a:endCxn id="64" idx="1"/>
            </p:cNvCxnSpPr>
            <p:nvPr/>
          </p:nvCxnSpPr>
          <p:spPr>
            <a:xfrm>
              <a:off x="2524125" y="2389038"/>
              <a:ext cx="314325" cy="0"/>
            </a:xfrm>
            <a:prstGeom prst="line">
              <a:avLst/>
            </a:prstGeom>
            <a:grpFill/>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64" name="Right Arrow 63"/>
            <p:cNvSpPr/>
            <p:nvPr/>
          </p:nvSpPr>
          <p:spPr>
            <a:xfrm>
              <a:off x="2838450" y="2292051"/>
              <a:ext cx="120873" cy="193974"/>
            </a:xfrm>
            <a:prstGeom prst="rightArrow">
              <a:avLst/>
            </a:prstGeom>
            <a:grpFill/>
            <a:ln w="3175">
              <a:solidFill>
                <a:schemeClr val="tx2"/>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65" name="Rectangle 64"/>
            <p:cNvSpPr/>
            <p:nvPr/>
          </p:nvSpPr>
          <p:spPr>
            <a:xfrm>
              <a:off x="2613025" y="2341413"/>
              <a:ext cx="9525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66" name="Rectangle 65"/>
            <p:cNvSpPr/>
            <p:nvPr/>
          </p:nvSpPr>
          <p:spPr>
            <a:xfrm>
              <a:off x="2524125" y="2341413"/>
              <a:ext cx="50800" cy="95250"/>
            </a:xfrm>
            <a:prstGeom prst="rect">
              <a:avLst/>
            </a:prstGeom>
            <a:grpFill/>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grpSp>
        <p:nvGrpSpPr>
          <p:cNvPr id="72" name="Group 71"/>
          <p:cNvGrpSpPr/>
          <p:nvPr/>
        </p:nvGrpSpPr>
        <p:grpSpPr>
          <a:xfrm>
            <a:off x="7729526" y="708977"/>
            <a:ext cx="362925" cy="161761"/>
            <a:chOff x="2524125" y="2292051"/>
            <a:chExt cx="435198" cy="193974"/>
          </a:xfrm>
          <a:solidFill>
            <a:srgbClr val="660066"/>
          </a:solidFill>
          <a:effectLst>
            <a:outerShdw blurRad="50800" dist="38100" dir="2700000" algn="tl" rotWithShape="0">
              <a:srgbClr val="000000">
                <a:alpha val="43000"/>
              </a:srgbClr>
            </a:outerShdw>
          </a:effectLst>
        </p:grpSpPr>
        <p:cxnSp>
          <p:nvCxnSpPr>
            <p:cNvPr id="73" name="Straight Connector 72"/>
            <p:cNvCxnSpPr>
              <a:stCxn id="76" idx="1"/>
              <a:endCxn id="74" idx="1"/>
            </p:cNvCxnSpPr>
            <p:nvPr/>
          </p:nvCxnSpPr>
          <p:spPr>
            <a:xfrm>
              <a:off x="2524125" y="2389038"/>
              <a:ext cx="314325" cy="0"/>
            </a:xfrm>
            <a:prstGeom prst="line">
              <a:avLst/>
            </a:prstGeom>
            <a:grpFill/>
            <a:ln>
              <a:solidFill>
                <a:srgbClr val="660066"/>
              </a:solidFill>
            </a:ln>
          </p:spPr>
          <p:style>
            <a:lnRef idx="2">
              <a:schemeClr val="accent1"/>
            </a:lnRef>
            <a:fillRef idx="0">
              <a:schemeClr val="accent1"/>
            </a:fillRef>
            <a:effectRef idx="1">
              <a:schemeClr val="accent1"/>
            </a:effectRef>
            <a:fontRef idx="minor">
              <a:schemeClr val="tx1"/>
            </a:fontRef>
          </p:style>
        </p:cxnSp>
        <p:sp>
          <p:nvSpPr>
            <p:cNvPr id="74" name="Right Arrow 73"/>
            <p:cNvSpPr/>
            <p:nvPr/>
          </p:nvSpPr>
          <p:spPr>
            <a:xfrm>
              <a:off x="2838450" y="2292051"/>
              <a:ext cx="120873" cy="193974"/>
            </a:xfrm>
            <a:prstGeom prst="rightArrow">
              <a:avLst/>
            </a:prstGeom>
            <a:grpFill/>
            <a:ln w="3175">
              <a:solidFill>
                <a:srgbClr val="000000"/>
              </a:solid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050" dirty="0">
                <a:solidFill>
                  <a:srgbClr val="FFFFFF"/>
                </a:solidFill>
                <a:latin typeface="Helvetica"/>
                <a:cs typeface="Helvetica"/>
              </a:endParaRPr>
            </a:p>
          </p:txBody>
        </p:sp>
        <p:sp>
          <p:nvSpPr>
            <p:cNvPr id="75" name="Rectangle 74"/>
            <p:cNvSpPr/>
            <p:nvPr/>
          </p:nvSpPr>
          <p:spPr>
            <a:xfrm>
              <a:off x="2613025" y="2341413"/>
              <a:ext cx="9525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sp>
          <p:nvSpPr>
            <p:cNvPr id="76" name="Rectangle 75"/>
            <p:cNvSpPr/>
            <p:nvPr/>
          </p:nvSpPr>
          <p:spPr>
            <a:xfrm>
              <a:off x="2524125" y="2341413"/>
              <a:ext cx="50800" cy="95250"/>
            </a:xfrm>
            <a:prstGeom prst="rect">
              <a:avLst/>
            </a:prstGeom>
            <a:grpFill/>
            <a:ln w="31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rgbClr val="FFFFFF"/>
                </a:solidFill>
                <a:latin typeface="Arial"/>
                <a:cs typeface="Arial"/>
              </a:endParaRPr>
            </a:p>
          </p:txBody>
        </p:sp>
      </p:grpSp>
      <p:sp>
        <p:nvSpPr>
          <p:cNvPr id="77" name="TextBox 76"/>
          <p:cNvSpPr txBox="1"/>
          <p:nvPr/>
        </p:nvSpPr>
        <p:spPr>
          <a:xfrm>
            <a:off x="4827612" y="504466"/>
            <a:ext cx="485346"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HBE</a:t>
            </a:r>
            <a:endParaRPr lang="en-US" sz="1000" b="1" i="1" dirty="0">
              <a:solidFill>
                <a:srgbClr val="000000"/>
              </a:solidFill>
              <a:latin typeface="Arial"/>
              <a:cs typeface="Arial"/>
            </a:endParaRPr>
          </a:p>
        </p:txBody>
      </p:sp>
      <p:sp>
        <p:nvSpPr>
          <p:cNvPr id="78" name="TextBox 77"/>
          <p:cNvSpPr txBox="1"/>
          <p:nvPr/>
        </p:nvSpPr>
        <p:spPr>
          <a:xfrm>
            <a:off x="5540736" y="504466"/>
            <a:ext cx="47607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HBG2</a:t>
            </a:r>
            <a:endParaRPr lang="en-US" sz="1000" b="1" i="1" dirty="0">
              <a:solidFill>
                <a:srgbClr val="000000"/>
              </a:solidFill>
              <a:latin typeface="Arial"/>
              <a:cs typeface="Arial"/>
            </a:endParaRPr>
          </a:p>
        </p:txBody>
      </p:sp>
      <p:sp>
        <p:nvSpPr>
          <p:cNvPr id="79" name="TextBox 78"/>
          <p:cNvSpPr txBox="1"/>
          <p:nvPr/>
        </p:nvSpPr>
        <p:spPr>
          <a:xfrm>
            <a:off x="6022805" y="504466"/>
            <a:ext cx="47607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HBG1</a:t>
            </a:r>
            <a:endParaRPr lang="en-US" sz="1000" b="1" i="1" dirty="0">
              <a:solidFill>
                <a:srgbClr val="000000"/>
              </a:solidFill>
              <a:latin typeface="Arial"/>
              <a:cs typeface="Arial"/>
            </a:endParaRPr>
          </a:p>
        </p:txBody>
      </p:sp>
      <p:sp>
        <p:nvSpPr>
          <p:cNvPr id="81" name="TextBox 80"/>
          <p:cNvSpPr txBox="1"/>
          <p:nvPr/>
        </p:nvSpPr>
        <p:spPr>
          <a:xfrm>
            <a:off x="7094076" y="504473"/>
            <a:ext cx="492422" cy="246221"/>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HBD</a:t>
            </a:r>
            <a:endParaRPr lang="en-US" sz="1000" b="1" i="1" dirty="0">
              <a:solidFill>
                <a:srgbClr val="000000"/>
              </a:solidFill>
              <a:latin typeface="Arial"/>
              <a:cs typeface="Arial"/>
            </a:endParaRPr>
          </a:p>
        </p:txBody>
      </p:sp>
      <p:sp>
        <p:nvSpPr>
          <p:cNvPr id="82" name="TextBox 81"/>
          <p:cNvSpPr txBox="1"/>
          <p:nvPr/>
        </p:nvSpPr>
        <p:spPr>
          <a:xfrm>
            <a:off x="7680107" y="504466"/>
            <a:ext cx="410646" cy="205332"/>
          </a:xfrm>
          <a:prstGeom prst="rect">
            <a:avLst/>
          </a:prstGeom>
          <a:noFill/>
          <a:effectLst>
            <a:outerShdw blurRad="50800" dist="38100" dir="2700000">
              <a:srgbClr val="000000">
                <a:alpha val="43000"/>
              </a:srgbClr>
            </a:outerShdw>
          </a:effectLst>
        </p:spPr>
        <p:txBody>
          <a:bodyPr wrap="none" rtlCol="0">
            <a:spAutoFit/>
          </a:bodyPr>
          <a:lstStyle/>
          <a:p>
            <a:r>
              <a:rPr lang="en-US" sz="1000" b="1" i="1" dirty="0" smtClean="0">
                <a:solidFill>
                  <a:srgbClr val="000000"/>
                </a:solidFill>
                <a:latin typeface="Arial"/>
                <a:cs typeface="Arial"/>
              </a:rPr>
              <a:t>HBB</a:t>
            </a:r>
            <a:endParaRPr lang="en-US" sz="1000" b="1" i="1" dirty="0">
              <a:solidFill>
                <a:srgbClr val="000000"/>
              </a:solidFill>
              <a:latin typeface="Arial"/>
              <a:cs typeface="Arial"/>
            </a:endParaRPr>
          </a:p>
        </p:txBody>
      </p:sp>
      <p:sp>
        <p:nvSpPr>
          <p:cNvPr id="83" name="TextBox 82"/>
          <p:cNvSpPr txBox="1"/>
          <p:nvPr/>
        </p:nvSpPr>
        <p:spPr>
          <a:xfrm>
            <a:off x="5896797" y="116832"/>
            <a:ext cx="689086" cy="461665"/>
          </a:xfrm>
          <a:prstGeom prst="rect">
            <a:avLst/>
          </a:prstGeom>
          <a:noFill/>
          <a:effectLst>
            <a:outerShdw blurRad="50800" dist="38100" dir="2700000">
              <a:srgbClr val="000000">
                <a:alpha val="43000"/>
              </a:srgbClr>
            </a:outerShdw>
          </a:effectLst>
        </p:spPr>
        <p:txBody>
          <a:bodyPr wrap="none" rtlCol="0">
            <a:spAutoFit/>
          </a:bodyPr>
          <a:lstStyle/>
          <a:p>
            <a:r>
              <a:rPr lang="en-US" sz="1200" b="1" dirty="0" smtClean="0">
                <a:solidFill>
                  <a:srgbClr val="000000"/>
                </a:solidFill>
                <a:latin typeface="Arial"/>
                <a:cs typeface="Arial"/>
              </a:rPr>
              <a:t>human</a:t>
            </a:r>
          </a:p>
          <a:p>
            <a:r>
              <a:rPr lang="en-US" sz="1200" b="1" dirty="0" smtClean="0">
                <a:solidFill>
                  <a:srgbClr val="000000"/>
                </a:solidFill>
                <a:latin typeface="Arial"/>
                <a:cs typeface="Arial"/>
              </a:rPr>
              <a:t>Ch. 11</a:t>
            </a:r>
            <a:endParaRPr lang="en-US" sz="1200" b="1" dirty="0">
              <a:solidFill>
                <a:srgbClr val="000000"/>
              </a:solidFill>
              <a:latin typeface="Arial"/>
              <a:cs typeface="Arial"/>
            </a:endParaRPr>
          </a:p>
        </p:txBody>
      </p:sp>
      <p:sp>
        <p:nvSpPr>
          <p:cNvPr id="147" name="TextBox 146"/>
          <p:cNvSpPr txBox="1"/>
          <p:nvPr/>
        </p:nvSpPr>
        <p:spPr>
          <a:xfrm>
            <a:off x="1985268" y="1846735"/>
            <a:ext cx="597168"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HBZ</a:t>
            </a:r>
            <a:endParaRPr lang="en-US" sz="1400" b="1" i="1" dirty="0">
              <a:solidFill>
                <a:srgbClr val="000000"/>
              </a:solidFill>
              <a:latin typeface="Arial"/>
              <a:cs typeface="Arial"/>
            </a:endParaRPr>
          </a:p>
        </p:txBody>
      </p:sp>
      <p:sp>
        <p:nvSpPr>
          <p:cNvPr id="149" name="TextBox 148"/>
          <p:cNvSpPr txBox="1"/>
          <p:nvPr/>
        </p:nvSpPr>
        <p:spPr>
          <a:xfrm>
            <a:off x="1975484" y="2302523"/>
            <a:ext cx="6370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HBM</a:t>
            </a:r>
            <a:endParaRPr lang="en-US" sz="1400" b="1" i="1" dirty="0">
              <a:solidFill>
                <a:srgbClr val="000000"/>
              </a:solidFill>
              <a:latin typeface="Arial"/>
              <a:cs typeface="Arial"/>
            </a:endParaRPr>
          </a:p>
        </p:txBody>
      </p:sp>
      <p:sp>
        <p:nvSpPr>
          <p:cNvPr id="151" name="TextBox 150"/>
          <p:cNvSpPr txBox="1"/>
          <p:nvPr/>
        </p:nvSpPr>
        <p:spPr>
          <a:xfrm>
            <a:off x="1955164" y="3077647"/>
            <a:ext cx="717005"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HBA2</a:t>
            </a:r>
            <a:endParaRPr lang="en-US" sz="1400" b="1" i="1" dirty="0">
              <a:solidFill>
                <a:srgbClr val="000000"/>
              </a:solidFill>
              <a:latin typeface="Arial"/>
              <a:cs typeface="Arial"/>
            </a:endParaRPr>
          </a:p>
        </p:txBody>
      </p:sp>
      <p:sp>
        <p:nvSpPr>
          <p:cNvPr id="152" name="TextBox 151"/>
          <p:cNvSpPr txBox="1"/>
          <p:nvPr/>
        </p:nvSpPr>
        <p:spPr>
          <a:xfrm>
            <a:off x="1955164" y="3407142"/>
            <a:ext cx="717005"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HBA1</a:t>
            </a:r>
            <a:endParaRPr lang="en-US" sz="1400" b="1" i="1" dirty="0">
              <a:solidFill>
                <a:srgbClr val="000000"/>
              </a:solidFill>
              <a:latin typeface="Arial"/>
              <a:cs typeface="Arial"/>
            </a:endParaRPr>
          </a:p>
        </p:txBody>
      </p:sp>
      <p:sp>
        <p:nvSpPr>
          <p:cNvPr id="153" name="TextBox 152"/>
          <p:cNvSpPr txBox="1"/>
          <p:nvPr/>
        </p:nvSpPr>
        <p:spPr>
          <a:xfrm>
            <a:off x="1985644" y="2652337"/>
            <a:ext cx="627150"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HBQ</a:t>
            </a:r>
            <a:endParaRPr lang="en-US" sz="1400" b="1" i="1" dirty="0">
              <a:solidFill>
                <a:srgbClr val="000000"/>
              </a:solidFill>
              <a:latin typeface="Arial"/>
              <a:cs typeface="Arial"/>
            </a:endParaRPr>
          </a:p>
        </p:txBody>
      </p:sp>
      <p:sp>
        <p:nvSpPr>
          <p:cNvPr id="229" name="TextBox 228"/>
          <p:cNvSpPr txBox="1"/>
          <p:nvPr/>
        </p:nvSpPr>
        <p:spPr>
          <a:xfrm>
            <a:off x="1244601" y="1016000"/>
            <a:ext cx="2501899" cy="523220"/>
          </a:xfrm>
          <a:prstGeom prst="rect">
            <a:avLst/>
          </a:prstGeom>
          <a:noFill/>
        </p:spPr>
        <p:txBody>
          <a:bodyPr wrap="square" rtlCol="0">
            <a:spAutoFit/>
          </a:bodyPr>
          <a:lstStyle/>
          <a:p>
            <a:pPr algn="ctr"/>
            <a:r>
              <a:rPr lang="en-US" sz="1400" dirty="0" smtClean="0">
                <a:solidFill>
                  <a:srgbClr val="000000"/>
                </a:solidFill>
                <a:latin typeface="Arial"/>
                <a:cs typeface="Arial"/>
              </a:rPr>
              <a:t>Phylogenetic tree of the alpha-locus gene sequences</a:t>
            </a:r>
            <a:endParaRPr lang="en-US" sz="1400" dirty="0">
              <a:solidFill>
                <a:srgbClr val="000000"/>
              </a:solidFill>
              <a:latin typeface="Arial"/>
              <a:cs typeface="Arial"/>
            </a:endParaRPr>
          </a:p>
        </p:txBody>
      </p:sp>
      <p:sp>
        <p:nvSpPr>
          <p:cNvPr id="230" name="TextBox 229"/>
          <p:cNvSpPr txBox="1"/>
          <p:nvPr/>
        </p:nvSpPr>
        <p:spPr>
          <a:xfrm>
            <a:off x="5092701" y="1016000"/>
            <a:ext cx="2501899" cy="523220"/>
          </a:xfrm>
          <a:prstGeom prst="rect">
            <a:avLst/>
          </a:prstGeom>
          <a:noFill/>
        </p:spPr>
        <p:txBody>
          <a:bodyPr wrap="square" rtlCol="0">
            <a:spAutoFit/>
          </a:bodyPr>
          <a:lstStyle/>
          <a:p>
            <a:pPr algn="ctr"/>
            <a:r>
              <a:rPr lang="en-US" sz="1400" dirty="0" smtClean="0">
                <a:solidFill>
                  <a:srgbClr val="000000"/>
                </a:solidFill>
                <a:latin typeface="Arial"/>
                <a:cs typeface="Arial"/>
              </a:rPr>
              <a:t>Phylogenetic tree of the  beta-locus gene sequences</a:t>
            </a:r>
            <a:endParaRPr lang="en-US" sz="1400" dirty="0">
              <a:solidFill>
                <a:srgbClr val="000000"/>
              </a:solidFill>
              <a:latin typeface="Arial"/>
              <a:cs typeface="Arial"/>
            </a:endParaRPr>
          </a:p>
        </p:txBody>
      </p:sp>
      <p:sp>
        <p:nvSpPr>
          <p:cNvPr id="231" name="TextBox 230"/>
          <p:cNvSpPr txBox="1"/>
          <p:nvPr/>
        </p:nvSpPr>
        <p:spPr>
          <a:xfrm>
            <a:off x="393699" y="4241800"/>
            <a:ext cx="8317315" cy="2031325"/>
          </a:xfrm>
          <a:prstGeom prst="rect">
            <a:avLst/>
          </a:prstGeom>
          <a:noFill/>
        </p:spPr>
        <p:txBody>
          <a:bodyPr wrap="square" rtlCol="0">
            <a:spAutoFit/>
          </a:bodyPr>
          <a:lstStyle/>
          <a:p>
            <a:pPr marL="355600" indent="-355600"/>
            <a:r>
              <a:rPr lang="en-US" dirty="0">
                <a:solidFill>
                  <a:srgbClr val="BFBFBF"/>
                </a:solidFill>
                <a:latin typeface="Arial"/>
                <a:cs typeface="Arial"/>
              </a:rPr>
              <a:t>1. Which of the </a:t>
            </a:r>
            <a:r>
              <a:rPr lang="en-US" dirty="0" smtClean="0">
                <a:solidFill>
                  <a:srgbClr val="BFBFBF"/>
                </a:solidFill>
                <a:latin typeface="Arial"/>
                <a:cs typeface="Arial"/>
              </a:rPr>
              <a:t>genes in the alpha</a:t>
            </a:r>
            <a:r>
              <a:rPr lang="en-US" dirty="0">
                <a:solidFill>
                  <a:srgbClr val="BFBFBF"/>
                </a:solidFill>
                <a:latin typeface="Arial"/>
                <a:cs typeface="Arial"/>
              </a:rPr>
              <a:t>-locus and which </a:t>
            </a:r>
            <a:r>
              <a:rPr lang="en-US" dirty="0" smtClean="0">
                <a:solidFill>
                  <a:srgbClr val="BFBFBF"/>
                </a:solidFill>
                <a:latin typeface="Arial"/>
                <a:cs typeface="Arial"/>
              </a:rPr>
              <a:t>in the </a:t>
            </a:r>
            <a:r>
              <a:rPr lang="en-US" dirty="0">
                <a:solidFill>
                  <a:srgbClr val="BFBFBF"/>
                </a:solidFill>
                <a:latin typeface="Arial"/>
                <a:cs typeface="Arial"/>
              </a:rPr>
              <a:t>beta-locus </a:t>
            </a:r>
            <a:r>
              <a:rPr lang="en-US" dirty="0" smtClean="0">
                <a:solidFill>
                  <a:srgbClr val="BFBFBF"/>
                </a:solidFill>
                <a:latin typeface="Arial"/>
                <a:cs typeface="Arial"/>
              </a:rPr>
              <a:t>was </a:t>
            </a:r>
            <a:r>
              <a:rPr lang="en-US" dirty="0">
                <a:solidFill>
                  <a:srgbClr val="BFBFBF"/>
                </a:solidFill>
                <a:latin typeface="Arial"/>
                <a:cs typeface="Arial"/>
              </a:rPr>
              <a:t>duplicated most recently</a:t>
            </a:r>
            <a:r>
              <a:rPr lang="en-US" dirty="0" smtClean="0">
                <a:solidFill>
                  <a:srgbClr val="BFBFBF"/>
                </a:solidFill>
                <a:latin typeface="Arial"/>
                <a:cs typeface="Arial"/>
              </a:rPr>
              <a:t>?</a:t>
            </a:r>
            <a:endParaRPr lang="en-US" dirty="0">
              <a:solidFill>
                <a:srgbClr val="BFBFBF"/>
              </a:solidFill>
              <a:latin typeface="Arial"/>
              <a:cs typeface="Arial"/>
            </a:endParaRPr>
          </a:p>
          <a:p>
            <a:pPr marL="342900" indent="-342900">
              <a:buFontTx/>
              <a:buAutoNum type="arabicPeriod"/>
            </a:pPr>
            <a:endParaRPr lang="en-US" dirty="0" smtClean="0">
              <a:solidFill>
                <a:srgbClr val="000000"/>
              </a:solidFill>
              <a:latin typeface="Arial"/>
              <a:cs typeface="Arial"/>
            </a:endParaRPr>
          </a:p>
          <a:p>
            <a:pPr marL="342900" indent="-342900">
              <a:buFontTx/>
              <a:buAutoNum type="arabicPeriod"/>
            </a:pPr>
            <a:endParaRPr lang="en-US" dirty="0">
              <a:solidFill>
                <a:srgbClr val="000000"/>
              </a:solidFill>
              <a:latin typeface="Arial"/>
              <a:cs typeface="Arial"/>
            </a:endParaRPr>
          </a:p>
          <a:p>
            <a:pPr marL="355600" indent="-355600"/>
            <a:r>
              <a:rPr lang="en-US" dirty="0" smtClean="0">
                <a:solidFill>
                  <a:srgbClr val="000000"/>
                </a:solidFill>
                <a:latin typeface="Arial"/>
                <a:cs typeface="Arial"/>
              </a:rPr>
              <a:t>2. Looking at the information about the genes that function in adults (red) compared to those that function before birth (yellow), what do you think the phylogeny suggests about the globin genes of the early vertebrate ancestor?</a:t>
            </a:r>
            <a:endParaRPr lang="en-US" dirty="0">
              <a:solidFill>
                <a:srgbClr val="000000"/>
              </a:solidFill>
              <a:latin typeface="Arial"/>
              <a:cs typeface="Arial"/>
            </a:endParaRPr>
          </a:p>
        </p:txBody>
      </p:sp>
      <p:cxnSp>
        <p:nvCxnSpPr>
          <p:cNvPr id="171" name="Straight Connector 170"/>
          <p:cNvCxnSpPr/>
          <p:nvPr/>
        </p:nvCxnSpPr>
        <p:spPr>
          <a:xfrm>
            <a:off x="1054455" y="2013661"/>
            <a:ext cx="87594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a:off x="1041991" y="2478759"/>
            <a:ext cx="8978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3" name="Straight Connector 172"/>
          <p:cNvCxnSpPr/>
          <p:nvPr/>
        </p:nvCxnSpPr>
        <p:spPr>
          <a:xfrm>
            <a:off x="1054247" y="2013483"/>
            <a:ext cx="0" cy="46682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a:off x="820183" y="2373891"/>
            <a:ext cx="22068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9" name="Straight Connector 178"/>
          <p:cNvCxnSpPr/>
          <p:nvPr/>
        </p:nvCxnSpPr>
        <p:spPr>
          <a:xfrm>
            <a:off x="1402080" y="3385416"/>
            <a:ext cx="49784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a:off x="818058" y="2364720"/>
            <a:ext cx="0" cy="69026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805181" y="3055806"/>
            <a:ext cx="60938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3" name="Straight Connector 192"/>
          <p:cNvCxnSpPr/>
          <p:nvPr/>
        </p:nvCxnSpPr>
        <p:spPr>
          <a:xfrm>
            <a:off x="1418738" y="2800985"/>
            <a:ext cx="0" cy="57545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7" name="Straight Connector 196"/>
          <p:cNvCxnSpPr/>
          <p:nvPr/>
        </p:nvCxnSpPr>
        <p:spPr>
          <a:xfrm>
            <a:off x="1424211" y="2813916"/>
            <a:ext cx="51516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98" name="TextBox 197"/>
          <p:cNvSpPr txBox="1"/>
          <p:nvPr/>
        </p:nvSpPr>
        <p:spPr>
          <a:xfrm>
            <a:off x="5632125" y="1975710"/>
            <a:ext cx="6171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HBD</a:t>
            </a:r>
            <a:endParaRPr lang="en-US" sz="1400" b="1" i="1" dirty="0">
              <a:solidFill>
                <a:srgbClr val="000000"/>
              </a:solidFill>
              <a:latin typeface="Arial"/>
              <a:cs typeface="Arial"/>
            </a:endParaRPr>
          </a:p>
        </p:txBody>
      </p:sp>
      <p:sp>
        <p:nvSpPr>
          <p:cNvPr id="199" name="TextBox 198"/>
          <p:cNvSpPr txBox="1"/>
          <p:nvPr/>
        </p:nvSpPr>
        <p:spPr>
          <a:xfrm>
            <a:off x="5606204" y="2643590"/>
            <a:ext cx="7070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HBE1</a:t>
            </a:r>
            <a:endParaRPr lang="en-US" sz="1400" b="1" i="1" dirty="0">
              <a:solidFill>
                <a:srgbClr val="000000"/>
              </a:solidFill>
              <a:latin typeface="Arial"/>
              <a:cs typeface="Arial"/>
            </a:endParaRPr>
          </a:p>
        </p:txBody>
      </p:sp>
      <p:sp>
        <p:nvSpPr>
          <p:cNvPr id="200" name="TextBox 199"/>
          <p:cNvSpPr txBox="1"/>
          <p:nvPr/>
        </p:nvSpPr>
        <p:spPr>
          <a:xfrm>
            <a:off x="5593079" y="3006105"/>
            <a:ext cx="7269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HBG2</a:t>
            </a:r>
            <a:endParaRPr lang="en-US" sz="1400" b="1" i="1" dirty="0">
              <a:solidFill>
                <a:srgbClr val="000000"/>
              </a:solidFill>
              <a:latin typeface="Arial"/>
              <a:cs typeface="Arial"/>
            </a:endParaRPr>
          </a:p>
        </p:txBody>
      </p:sp>
      <p:sp>
        <p:nvSpPr>
          <p:cNvPr id="202" name="TextBox 201"/>
          <p:cNvSpPr txBox="1"/>
          <p:nvPr/>
        </p:nvSpPr>
        <p:spPr>
          <a:xfrm>
            <a:off x="5593079" y="3343218"/>
            <a:ext cx="726999"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HBG1</a:t>
            </a:r>
            <a:endParaRPr lang="en-US" sz="1400" b="1" i="1" dirty="0">
              <a:solidFill>
                <a:srgbClr val="000000"/>
              </a:solidFill>
              <a:latin typeface="Arial"/>
              <a:cs typeface="Arial"/>
            </a:endParaRPr>
          </a:p>
        </p:txBody>
      </p:sp>
      <p:sp>
        <p:nvSpPr>
          <p:cNvPr id="203" name="TextBox 202"/>
          <p:cNvSpPr txBox="1"/>
          <p:nvPr/>
        </p:nvSpPr>
        <p:spPr>
          <a:xfrm>
            <a:off x="5632125" y="2312825"/>
            <a:ext cx="617156" cy="307777"/>
          </a:xfrm>
          <a:prstGeom prst="rect">
            <a:avLst/>
          </a:prstGeom>
          <a:noFill/>
          <a:effectLst>
            <a:outerShdw blurRad="50800" dist="38100" dir="2700000">
              <a:srgbClr val="000000">
                <a:alpha val="43000"/>
              </a:srgbClr>
            </a:outerShdw>
          </a:effectLst>
        </p:spPr>
        <p:txBody>
          <a:bodyPr wrap="none" rtlCol="0">
            <a:spAutoFit/>
          </a:bodyPr>
          <a:lstStyle/>
          <a:p>
            <a:r>
              <a:rPr lang="en-US" sz="1400" b="1" i="1" dirty="0" smtClean="0">
                <a:solidFill>
                  <a:srgbClr val="000000"/>
                </a:solidFill>
                <a:latin typeface="Arial"/>
                <a:cs typeface="Arial"/>
              </a:rPr>
              <a:t>HBB</a:t>
            </a:r>
            <a:endParaRPr lang="en-US" sz="1400" b="1" i="1" dirty="0">
              <a:solidFill>
                <a:srgbClr val="000000"/>
              </a:solidFill>
              <a:latin typeface="Arial"/>
              <a:cs typeface="Arial"/>
            </a:endParaRPr>
          </a:p>
        </p:txBody>
      </p:sp>
      <p:cxnSp>
        <p:nvCxnSpPr>
          <p:cNvPr id="205" name="Straight Connector 204"/>
          <p:cNvCxnSpPr/>
          <p:nvPr/>
        </p:nvCxnSpPr>
        <p:spPr>
          <a:xfrm>
            <a:off x="642620" y="2681200"/>
            <a:ext cx="17526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06" name="Group 205"/>
          <p:cNvGrpSpPr/>
          <p:nvPr/>
        </p:nvGrpSpPr>
        <p:grpSpPr>
          <a:xfrm>
            <a:off x="4369648" y="2156247"/>
            <a:ext cx="1252974" cy="1371536"/>
            <a:chOff x="520700" y="5168687"/>
            <a:chExt cx="969341" cy="1371536"/>
          </a:xfrm>
        </p:grpSpPr>
        <p:cxnSp>
          <p:nvCxnSpPr>
            <p:cNvPr id="209" name="Straight Connector 208"/>
            <p:cNvCxnSpPr/>
            <p:nvPr/>
          </p:nvCxnSpPr>
          <p:spPr>
            <a:xfrm flipV="1">
              <a:off x="1164572" y="5170009"/>
              <a:ext cx="319355" cy="65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flipV="1">
              <a:off x="1164572" y="5519304"/>
              <a:ext cx="319355" cy="26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2" name="Straight Connector 211"/>
            <p:cNvCxnSpPr/>
            <p:nvPr/>
          </p:nvCxnSpPr>
          <p:spPr>
            <a:xfrm>
              <a:off x="1160226" y="5168687"/>
              <a:ext cx="0" cy="3617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a:off x="1257127" y="6365682"/>
              <a:ext cx="1716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0" name="Straight Connector 219"/>
            <p:cNvCxnSpPr/>
            <p:nvPr/>
          </p:nvCxnSpPr>
          <p:spPr>
            <a:xfrm>
              <a:off x="1266500" y="5863801"/>
              <a:ext cx="0" cy="50482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1264763" y="5867207"/>
              <a:ext cx="22527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952350" y="5311582"/>
              <a:ext cx="18864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3" name="Straight Connector 222"/>
            <p:cNvCxnSpPr/>
            <p:nvPr/>
          </p:nvCxnSpPr>
          <p:spPr>
            <a:xfrm>
              <a:off x="938106" y="6175182"/>
              <a:ext cx="31986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a:off x="947479" y="5298440"/>
              <a:ext cx="0" cy="88391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flipV="1">
              <a:off x="520700" y="5636702"/>
              <a:ext cx="414020" cy="20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26" name="Group 225"/>
            <p:cNvGrpSpPr/>
            <p:nvPr/>
          </p:nvGrpSpPr>
          <p:grpSpPr>
            <a:xfrm>
              <a:off x="1425402" y="6178945"/>
              <a:ext cx="63673" cy="361278"/>
              <a:chOff x="1425402" y="6178945"/>
              <a:chExt cx="63673" cy="361278"/>
            </a:xfrm>
          </p:grpSpPr>
          <p:cxnSp>
            <p:nvCxnSpPr>
              <p:cNvPr id="227" name="Straight Connector 226"/>
              <p:cNvCxnSpPr/>
              <p:nvPr/>
            </p:nvCxnSpPr>
            <p:spPr>
              <a:xfrm flipH="1">
                <a:off x="1427742" y="6178945"/>
                <a:ext cx="4817" cy="36127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7" name="Straight Connector 246"/>
              <p:cNvCxnSpPr/>
              <p:nvPr/>
            </p:nvCxnSpPr>
            <p:spPr>
              <a:xfrm>
                <a:off x="1431752" y="619105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8" name="Straight Connector 247"/>
              <p:cNvCxnSpPr/>
              <p:nvPr/>
            </p:nvCxnSpPr>
            <p:spPr>
              <a:xfrm>
                <a:off x="1425402" y="652760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49" name="Group 248"/>
          <p:cNvGrpSpPr/>
          <p:nvPr/>
        </p:nvGrpSpPr>
        <p:grpSpPr>
          <a:xfrm>
            <a:off x="1874982" y="3201430"/>
            <a:ext cx="63673" cy="361278"/>
            <a:chOff x="1425402" y="6178945"/>
            <a:chExt cx="63673" cy="361278"/>
          </a:xfrm>
        </p:grpSpPr>
        <p:cxnSp>
          <p:nvCxnSpPr>
            <p:cNvPr id="250" name="Straight Connector 249"/>
            <p:cNvCxnSpPr/>
            <p:nvPr/>
          </p:nvCxnSpPr>
          <p:spPr>
            <a:xfrm flipH="1">
              <a:off x="1427742" y="6178945"/>
              <a:ext cx="4817" cy="36127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1" name="Straight Connector 250"/>
            <p:cNvCxnSpPr/>
            <p:nvPr/>
          </p:nvCxnSpPr>
          <p:spPr>
            <a:xfrm>
              <a:off x="1431752" y="619105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a:off x="1425402" y="6527607"/>
              <a:ext cx="573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3723610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69</TotalTime>
  <Words>1293</Words>
  <Application>Microsoft Macintosh PowerPoint</Application>
  <PresentationFormat>On-screen Show (4:3)</PresentationFormat>
  <Paragraphs>185</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1_Default Design</vt:lpstr>
      <vt:lpstr>PowerPoint Presentation</vt:lpstr>
      <vt:lpstr>PowerPoint Presentation</vt:lpstr>
      <vt:lpstr>PowerPoint Presentation</vt:lpstr>
      <vt:lpstr>PowerPoint Presentation</vt:lpstr>
      <vt:lpstr>PowerPoint Presentation</vt:lpstr>
    </vt:vector>
  </TitlesOfParts>
  <Company>UW-LaCrosse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 Sanderfoot</dc:creator>
  <cp:lastModifiedBy>Anton Sanderfoot</cp:lastModifiedBy>
  <cp:revision>8</cp:revision>
  <dcterms:created xsi:type="dcterms:W3CDTF">2012-09-12T20:27:24Z</dcterms:created>
  <dcterms:modified xsi:type="dcterms:W3CDTF">2013-07-17T15:10:30Z</dcterms:modified>
</cp:coreProperties>
</file>