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23"/>
  </p:notesMasterIdLst>
  <p:sldIdLst>
    <p:sldId id="287" r:id="rId4"/>
    <p:sldId id="273" r:id="rId5"/>
    <p:sldId id="302" r:id="rId6"/>
    <p:sldId id="303" r:id="rId7"/>
    <p:sldId id="261" r:id="rId8"/>
    <p:sldId id="258" r:id="rId9"/>
    <p:sldId id="259" r:id="rId10"/>
    <p:sldId id="274" r:id="rId11"/>
    <p:sldId id="260" r:id="rId12"/>
    <p:sldId id="276" r:id="rId13"/>
    <p:sldId id="279" r:id="rId14"/>
    <p:sldId id="280" r:id="rId15"/>
    <p:sldId id="272" r:id="rId16"/>
    <p:sldId id="300" r:id="rId17"/>
    <p:sldId id="304" r:id="rId18"/>
    <p:sldId id="305" r:id="rId19"/>
    <p:sldId id="306" r:id="rId20"/>
    <p:sldId id="308" r:id="rId21"/>
    <p:sldId id="310"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B295"/>
    <a:srgbClr val="FFD998"/>
    <a:srgbClr val="FFBFC7"/>
    <a:srgbClr val="A74783"/>
    <a:srgbClr val="0CD5A1"/>
    <a:srgbClr val="A883FF"/>
    <a:srgbClr val="FF6CC5"/>
    <a:srgbClr val="CCCCFF"/>
    <a:srgbClr val="00FFCC"/>
    <a:srgbClr val="7B5C3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797" autoAdjust="0"/>
  </p:normalViewPr>
  <p:slideViewPr>
    <p:cSldViewPr snapToGrid="0">
      <p:cViewPr>
        <p:scale>
          <a:sx n="100" d="100"/>
          <a:sy n="100" d="100"/>
        </p:scale>
        <p:origin x="-2216" y="-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914A88-83BC-2B43-BCD7-28846F311581}" type="datetimeFigureOut">
              <a:rPr lang="en-US" smtClean="0"/>
              <a:t>7/17/13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A219E-9FD5-0742-B24C-0DC955191A7A}" type="slidenum">
              <a:rPr lang="en-US" smtClean="0"/>
              <a:t>‹#›</a:t>
            </a:fld>
            <a:endParaRPr lang="en-US"/>
          </a:p>
        </p:txBody>
      </p:sp>
    </p:spTree>
    <p:extLst>
      <p:ext uri="{BB962C8B-B14F-4D97-AF65-F5344CB8AC3E}">
        <p14:creationId xmlns:p14="http://schemas.microsoft.com/office/powerpoint/2010/main" val="40573925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Contact Info: Anton Sanderfoot, UW-La</a:t>
            </a:r>
            <a:r>
              <a:rPr lang="en-US" baseline="0" dirty="0" smtClean="0"/>
              <a:t> Crosse Biology Department, 1725 State St., La Crosse, WI 54601; </a:t>
            </a:r>
            <a:r>
              <a:rPr lang="en-US" baseline="0" dirty="0" err="1" smtClean="0"/>
              <a:t>asanderfoot@uwlax.edu</a:t>
            </a:r>
            <a:r>
              <a:rPr lang="en-US" baseline="0" dirty="0" smtClean="0"/>
              <a:t>; 608-785-8240</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a:t>
            </a:fld>
            <a:endParaRPr lang="en-US"/>
          </a:p>
        </p:txBody>
      </p:sp>
    </p:spTree>
    <p:extLst>
      <p:ext uri="{BB962C8B-B14F-4D97-AF65-F5344CB8AC3E}">
        <p14:creationId xmlns:p14="http://schemas.microsoft.com/office/powerpoint/2010/main" val="35459369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Almost all the precursor sterol produced in plants is cycloartenol</a:t>
            </a:r>
            <a:r>
              <a:rPr lang="en-US" baseline="0" dirty="0" smtClean="0"/>
              <a:t> (&gt;98%). However, </a:t>
            </a:r>
            <a:r>
              <a:rPr lang="en-US" dirty="0" smtClean="0"/>
              <a:t>some tiny amount of lanosterol is produced</a:t>
            </a:r>
            <a:r>
              <a:rPr lang="en-US" baseline="0" dirty="0" smtClean="0"/>
              <a:t> in many eudicots, which is due to the the LSS1 paralog. Percentages are from </a:t>
            </a:r>
            <a:r>
              <a:rPr lang="en-US" baseline="0" dirty="0" err="1" smtClean="0"/>
              <a:t>Ohyama</a:t>
            </a:r>
            <a:r>
              <a:rPr lang="en-US" baseline="0" dirty="0" smtClean="0"/>
              <a:t> et al., 2009; PNAS 106:725.</a:t>
            </a:r>
          </a:p>
          <a:p>
            <a:endParaRPr lang="en-US" baseline="0" dirty="0" smtClean="0"/>
          </a:p>
          <a:p>
            <a:r>
              <a:rPr lang="en-US" baseline="0" dirty="0" smtClean="0"/>
              <a:t>Product profile of LSS1 enzyme is from </a:t>
            </a:r>
            <a:r>
              <a:rPr lang="en-US" baseline="0" dirty="0" err="1" smtClean="0"/>
              <a:t>Kolesnikova</a:t>
            </a:r>
            <a:r>
              <a:rPr lang="en-US" baseline="0" dirty="0" smtClean="0"/>
              <a:t> et al. 2006; Arch </a:t>
            </a:r>
            <a:r>
              <a:rPr lang="en-US" baseline="0" dirty="0" err="1" smtClean="0"/>
              <a:t>Biochem</a:t>
            </a:r>
            <a:r>
              <a:rPr lang="en-US" baseline="0" dirty="0" smtClean="0"/>
              <a:t> </a:t>
            </a:r>
            <a:r>
              <a:rPr lang="en-US" baseline="0" dirty="0" err="1" smtClean="0"/>
              <a:t>Biophys</a:t>
            </a:r>
            <a:r>
              <a:rPr lang="en-US" baseline="0" dirty="0" smtClean="0"/>
              <a:t> 447:87.</a:t>
            </a:r>
          </a:p>
          <a:p>
            <a:endParaRPr lang="en-US" baseline="0" dirty="0" smtClean="0"/>
          </a:p>
          <a:p>
            <a:r>
              <a:rPr lang="en-US" baseline="0" dirty="0" smtClean="0"/>
              <a:t>Plants actually have many OCS paralogs (many whole genome duplications in the lineage) that can be species specific to produce many different kind of triterpenoid secondary metabolites</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10</a:t>
            </a:fld>
            <a:endParaRPr lang="en-US"/>
          </a:p>
        </p:txBody>
      </p:sp>
    </p:spTree>
    <p:extLst>
      <p:ext uri="{BB962C8B-B14F-4D97-AF65-F5344CB8AC3E}">
        <p14:creationId xmlns:p14="http://schemas.microsoft.com/office/powerpoint/2010/main" val="768188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SKIPPABLE! Mostly to just play</a:t>
            </a:r>
            <a:r>
              <a:rPr lang="en-US" b="1" baseline="0" dirty="0" smtClean="0"/>
              <a:t> off the idea that “skipping steps” can make different products, so what if you skip some different steps along the way, what other products can you get?</a:t>
            </a:r>
            <a:endParaRPr lang="en-US" b="1" dirty="0" smtClean="0"/>
          </a:p>
          <a:p>
            <a:endParaRPr lang="en-US" dirty="0" smtClean="0"/>
          </a:p>
          <a:p>
            <a:r>
              <a:rPr lang="en-US" dirty="0" smtClean="0"/>
              <a:t>Mostly just a “scare slide”, but it highlights how duplication and mutation can produce a remarkable array of products from the same substrate.</a:t>
            </a:r>
            <a:endParaRPr lang="en-US" b="1" dirty="0" smtClean="0"/>
          </a:p>
          <a:p>
            <a:endParaRPr lang="en-US" dirty="0" smtClean="0"/>
          </a:p>
          <a:p>
            <a:r>
              <a:rPr lang="en-US" dirty="0" smtClean="0"/>
              <a:t>The duplication from the membrane sterol OSC clade</a:t>
            </a:r>
            <a:r>
              <a:rPr lang="en-US" baseline="0" dirty="0" smtClean="0"/>
              <a:t> from the “triterpenoid” OSC clade (blue arrow) is likely older than seed plants, the CAS1/LSS1 duplication (orange) happened in the ancestor to eudicots, the LUP/PEN duplication (purple) probably happened more recently – most plants have small gene families of the triterpenoid synthases that are somewhat unique to each lineage, some of these duplications in Arabidopsis may be very recent; LUP1-5 are all basically adjacent genes on chromosome 1 and PEN1 and 2 are adjacent on Chromosome 4. The eudicot lineage is known to have undergone at least 3 whole genome duplications along it’s history, and tandem duplications are common – 12 duplications (i.e., to produce 13 paralogs) isn’t really that hard to imagine in plants.</a:t>
            </a:r>
            <a:endParaRPr lang="en-US" dirty="0" smtClean="0"/>
          </a:p>
          <a:p>
            <a:endParaRPr lang="en-US" dirty="0" smtClean="0"/>
          </a:p>
          <a:p>
            <a:r>
              <a:rPr lang="en-US" dirty="0" smtClean="0"/>
              <a:t>All of these enzymes show some variability</a:t>
            </a:r>
            <a:r>
              <a:rPr lang="en-US" baseline="0" dirty="0" smtClean="0"/>
              <a:t> in the products they make, I’ve only drawn the predominant product for each. Enzymes marked with the * produce less than 50% of the product shown (the rest being multiple other products), these are often called “multifunctional” OSC enzymes.</a:t>
            </a:r>
          </a:p>
          <a:p>
            <a:endParaRPr lang="en-US" baseline="0" dirty="0" smtClean="0"/>
          </a:p>
          <a:p>
            <a:r>
              <a:rPr lang="en-US" baseline="0" dirty="0" err="1" smtClean="0"/>
              <a:t>Amyrin</a:t>
            </a:r>
            <a:r>
              <a:rPr lang="en-US" baseline="0" dirty="0" smtClean="0"/>
              <a:t> is the precursor to </a:t>
            </a:r>
            <a:r>
              <a:rPr lang="en-US" baseline="0" dirty="0" err="1" smtClean="0"/>
              <a:t>saponins</a:t>
            </a:r>
            <a:r>
              <a:rPr lang="en-US" baseline="0" dirty="0" smtClean="0"/>
              <a:t>, which are “soapy” metabolites made by plants that act as anti-</a:t>
            </a:r>
            <a:r>
              <a:rPr lang="en-US" baseline="0" dirty="0" err="1" smtClean="0"/>
              <a:t>feedants</a:t>
            </a:r>
            <a:r>
              <a:rPr lang="en-US" baseline="0" dirty="0" smtClean="0"/>
              <a:t> and can be toxic to animals and fungi.</a:t>
            </a:r>
          </a:p>
          <a:p>
            <a:r>
              <a:rPr lang="en-US" baseline="0" dirty="0" err="1" smtClean="0"/>
              <a:t>Lupeol</a:t>
            </a:r>
            <a:r>
              <a:rPr lang="en-US" baseline="0" dirty="0" smtClean="0"/>
              <a:t> is an anti-</a:t>
            </a:r>
            <a:r>
              <a:rPr lang="en-US" baseline="0" dirty="0" err="1" smtClean="0"/>
              <a:t>inflammitory</a:t>
            </a:r>
            <a:r>
              <a:rPr lang="en-US" baseline="0" dirty="0" smtClean="0"/>
              <a:t> and potentially anti-tumor drug. It also can be toxic to fungi and protist pathogens.</a:t>
            </a:r>
          </a:p>
          <a:p>
            <a:r>
              <a:rPr lang="en-US" baseline="0" dirty="0" smtClean="0"/>
              <a:t>It’s generally thought that the other </a:t>
            </a:r>
            <a:r>
              <a:rPr lang="en-US" baseline="0" dirty="0" err="1" smtClean="0"/>
              <a:t>triterpenes</a:t>
            </a:r>
            <a:r>
              <a:rPr lang="en-US" baseline="0" dirty="0" smtClean="0"/>
              <a:t> have a similar role, though all are in the “secondary metabolite” bag of compounds, so who knows…</a:t>
            </a:r>
          </a:p>
          <a:p>
            <a:endParaRPr lang="en-US" baseline="0" dirty="0" smtClean="0"/>
          </a:p>
          <a:p>
            <a:r>
              <a:rPr lang="en-US" baseline="0" dirty="0" smtClean="0"/>
              <a:t>The product profile for the enzymes is from </a:t>
            </a:r>
            <a:r>
              <a:rPr lang="en-US" baseline="0" dirty="0" err="1" smtClean="0"/>
              <a:t>Morlacchi</a:t>
            </a:r>
            <a:r>
              <a:rPr lang="en-US" baseline="0" dirty="0" smtClean="0"/>
              <a:t> et al., 2009 (Organic Letters 11:2627).</a:t>
            </a:r>
          </a:p>
          <a:p>
            <a:r>
              <a:rPr lang="en-US" baseline="0" dirty="0" smtClean="0"/>
              <a:t>I produced the tree by a MUSCLE alignment of the 13 Arabidopsis OSC proteins followed by NJ phylogenetic analysis in MEGA 5.0, I then just simplified and </a:t>
            </a:r>
            <a:r>
              <a:rPr lang="en-US" baseline="0" dirty="0" err="1" smtClean="0"/>
              <a:t>ladderized</a:t>
            </a:r>
            <a:r>
              <a:rPr lang="en-US" baseline="0" dirty="0" smtClean="0"/>
              <a:t> it for the slide. Let me know if you want the alignment for the active site region, not surprisingly, it not as straightforward as the CAS1/LSS1 mutation-shift, so I left it out. They don’t need to be that scared…</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11</a:t>
            </a:fld>
            <a:endParaRPr lang="en-US"/>
          </a:p>
        </p:txBody>
      </p:sp>
    </p:spTree>
    <p:extLst>
      <p:ext uri="{BB962C8B-B14F-4D97-AF65-F5344CB8AC3E}">
        <p14:creationId xmlns:p14="http://schemas.microsoft.com/office/powerpoint/2010/main" val="4076743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following up from the</a:t>
            </a:r>
            <a:r>
              <a:rPr lang="en-US" baseline="0" dirty="0" smtClean="0"/>
              <a:t> start to make sure that it’s clear that we’re moving onto another set of enzymes. This next set of slides sets up an in-class exercise that helps them work on tree-building and the inherent assumptions required to make those trees.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Pictures were grabbed of the Wikipedia Commons and have CC licenses.</a:t>
            </a:r>
            <a:endParaRPr lang="en-US" dirty="0" smtClean="0"/>
          </a:p>
          <a:p>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12</a:t>
            </a:fld>
            <a:endParaRPr lang="en-US"/>
          </a:p>
        </p:txBody>
      </p:sp>
    </p:spTree>
    <p:extLst>
      <p:ext uri="{BB962C8B-B14F-4D97-AF65-F5344CB8AC3E}">
        <p14:creationId xmlns:p14="http://schemas.microsoft.com/office/powerpoint/2010/main" val="3591537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Most animals and fungi only make one kind of sterol, most plants make at least these 3 major sterols, with a few additional ones (including cholesterol and ergosterol!) using the same basic set of enzymes (colored boxes) that all inherited from their common ancestor. By changing the order the enzymes work in the pathway, or adding/skipping some steps, different kinds of membrane sterols can be made.</a:t>
            </a:r>
          </a:p>
          <a:p>
            <a:endParaRPr lang="en-US" sz="1200" b="1" baseline="0" dirty="0" smtClean="0">
              <a:solidFill>
                <a:srgbClr val="FF0000"/>
              </a:solidFill>
            </a:endParaRPr>
          </a:p>
          <a:p>
            <a:r>
              <a:rPr lang="en-US" sz="1200" b="1" baseline="0" dirty="0" smtClean="0">
                <a:solidFill>
                  <a:srgbClr val="FF0000"/>
                </a:solidFill>
              </a:rPr>
              <a:t>EXERCISE: Draw a simple tree of [ [ animals, fungi ], plants ] on the board and have them do the same on a piece of paper. (A finished example is on next page)</a:t>
            </a:r>
          </a:p>
          <a:p>
            <a:r>
              <a:rPr lang="en-US" sz="1200" b="1" baseline="0" dirty="0" smtClean="0">
                <a:solidFill>
                  <a:srgbClr val="FF0000"/>
                </a:solidFill>
              </a:rPr>
              <a:t>Have them try to identify the point of origin for each of the enzymes, and where a gene was lost or gained in a particular lineage.</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Again from Desmond</a:t>
            </a:r>
            <a:r>
              <a:rPr lang="en-US" baseline="0" dirty="0" smtClean="0"/>
              <a:t> and </a:t>
            </a:r>
            <a:r>
              <a:rPr lang="en-US" baseline="0" dirty="0" err="1" smtClean="0"/>
              <a:t>Gribaldo</a:t>
            </a:r>
            <a:r>
              <a:rPr lang="en-US" baseline="0" dirty="0" smtClean="0"/>
              <a:t>, 2009 (Genome Biol </a:t>
            </a:r>
            <a:r>
              <a:rPr lang="en-US" baseline="0" dirty="0" err="1" smtClean="0"/>
              <a:t>Evol</a:t>
            </a:r>
            <a:r>
              <a:rPr lang="en-US" baseline="0" dirty="0" smtClean="0"/>
              <a:t> 2009:364), they show evidence for common descent for these different enzymes, including duplication and specialization in several enzymes (e.g., B and F and H and K are ancient duplicates that changed substrate specificity). It’s OK if they don’t get that part, but you can play it up if you want.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u="sng" baseline="0" dirty="0" smtClean="0"/>
              <a:t>In case you’re wondering what the letters stand for: (there’s no reason the students need to know this!)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 = C14 demethylase (a cytochrome P450)</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B = C14 reductase (a PEMT family protein)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C = a complex of 4 enzymes that demethylates C4. In animals and fungi, the same enzyme complex works in consecutive steps to remove both methyl groups from C4. In plants, there are 2 distinct complexes  that are the same except for one subunit, it is present as two paralogs (SMO1 and SMO2) that work at different points in the pathway since the SMO2 paralog has changed substrate specificity of the complex (i.e., it can’t work until a few other enzymes have had their turn).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D = ∆7,∆8 isomerase (EBP superfamily protein) – NOTE: in some fungi (e.g. yeasts) this is a different protein (ERG2) than in other eukaryotes (including other fungi). ERG2 is actually a paralog of a different ER protein involved in </a:t>
            </a:r>
            <a:r>
              <a:rPr lang="en-US" b="1" baseline="0" dirty="0" smtClean="0"/>
              <a:t>steroid</a:t>
            </a:r>
            <a:r>
              <a:rPr lang="en-US" baseline="0" dirty="0" smtClean="0"/>
              <a:t> metabolism in animals and plants. Most fungi have the EBP-family enzyme or have both kinds, so I’d not worry about this for the exercise.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E = C5 desaturase (fatty acid hydroxylase family protein)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 = ∆7 reductase (an ancient paralog of B with altered substrate)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G = ∆24 reductase (an FAD-containing dehydrogenase) – NOTE: in some fungi (again yeasts) this is different protein (ERG4) than in other eukaryotes (including other fungi), actually another paralog of B with altered substrate. Again, most fungi have both ERG2 and the FAD-reductase that everyone else has, so don’t worry about this for the exercise.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 = C24 </a:t>
            </a:r>
            <a:r>
              <a:rPr lang="en-US" baseline="0" dirty="0" err="1" smtClean="0"/>
              <a:t>methylase</a:t>
            </a:r>
            <a:r>
              <a:rPr lang="en-US" baseline="0" dirty="0" smtClean="0"/>
              <a:t> (a methyl transferase family protein) adds the methyl branch to the alkyl tail</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 = C22 desaturase (a cytochrome P450, but not in the same group as “A”), adds the double bond to the alkyl tail.</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J =CPI (</a:t>
            </a:r>
            <a:r>
              <a:rPr lang="en-US" baseline="0" dirty="0" err="1" smtClean="0"/>
              <a:t>cyclopropyl</a:t>
            </a:r>
            <a:r>
              <a:rPr lang="en-US" baseline="0" dirty="0" smtClean="0"/>
              <a:t> isomerase) removes the </a:t>
            </a:r>
            <a:r>
              <a:rPr lang="en-US" baseline="0" dirty="0" err="1" smtClean="0"/>
              <a:t>cyclopropyl</a:t>
            </a:r>
            <a:r>
              <a:rPr lang="en-US" baseline="0" dirty="0" smtClean="0"/>
              <a:t> group introduced when </a:t>
            </a:r>
            <a:r>
              <a:rPr lang="en-US" baseline="0" dirty="0" err="1" smtClean="0"/>
              <a:t>oxidosqualene</a:t>
            </a:r>
            <a:r>
              <a:rPr lang="en-US" baseline="0" dirty="0" smtClean="0"/>
              <a:t> was converted to cycloartenol by the OSC.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K = C28 </a:t>
            </a:r>
            <a:r>
              <a:rPr lang="en-US" baseline="0" dirty="0" err="1" smtClean="0"/>
              <a:t>methylase</a:t>
            </a:r>
            <a:r>
              <a:rPr lang="en-US" baseline="0" dirty="0" smtClean="0"/>
              <a:t> (a paralog of H that adds the methyl to C28 instead), makes the branch on the alkyl tail into an ethyl.</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Adding the epoxy to squalene costs 1 O2 and 1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OSC doesn’t need anything but water</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A requires 3 O2 and 3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B produces 1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C requires 3 O2 and 1 NADPH (uses 3, then produces 2). Do this twice for a total of 6 O2 and 2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D doesn’t need anything</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E uses 1 O2 and 1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F produces 1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Step G produces 1 NADPH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So, to make 1 cholesterol from squalene costs 11 O2 and 4 NADPH – a highly aerobic reaction!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740A219E-9FD5-0742-B24C-0DC955191A7A}" type="slidenum">
              <a:rPr lang="en-US" smtClean="0"/>
              <a:t>13</a:t>
            </a:fld>
            <a:endParaRPr lang="en-US"/>
          </a:p>
        </p:txBody>
      </p:sp>
    </p:spTree>
    <p:extLst>
      <p:ext uri="{BB962C8B-B14F-4D97-AF65-F5344CB8AC3E}">
        <p14:creationId xmlns:p14="http://schemas.microsoft.com/office/powerpoint/2010/main" val="2783505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Ignore</a:t>
            </a:r>
            <a:r>
              <a:rPr lang="en-US" baseline="0" dirty="0" smtClean="0"/>
              <a:t> the order, and just note presence/absence.</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15</a:t>
            </a:fld>
            <a:endParaRPr lang="en-US"/>
          </a:p>
        </p:txBody>
      </p:sp>
    </p:spTree>
    <p:extLst>
      <p:ext uri="{BB962C8B-B14F-4D97-AF65-F5344CB8AC3E}">
        <p14:creationId xmlns:p14="http://schemas.microsoft.com/office/powerpoint/2010/main" val="1103071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Start with the most recent node (animal/fungi</a:t>
            </a:r>
            <a:r>
              <a:rPr lang="en-US" baseline="0" dirty="0" smtClean="0"/>
              <a:t> ancestor), assume that the ancestor had all the genes the decedents have (loss “easier” than gain) – you have to go back and make sure this makes sense, but you have to start somewhere.</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16</a:t>
            </a:fld>
            <a:endParaRPr lang="en-US"/>
          </a:p>
        </p:txBody>
      </p:sp>
    </p:spTree>
    <p:extLst>
      <p:ext uri="{BB962C8B-B14F-4D97-AF65-F5344CB8AC3E}">
        <p14:creationId xmlns:p14="http://schemas.microsoft.com/office/powerpoint/2010/main" val="1103071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Start with the most recent node (animal/fungi</a:t>
            </a:r>
            <a:r>
              <a:rPr lang="en-US" baseline="0" dirty="0" smtClean="0"/>
              <a:t> ancestor), assume that the ancestor had all the genes the decedents have (loss “easier” than gain) – you have to go back and make sure this makes sense, but you have to start somewhere.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Other options will still have 3 changes, so there’s no better tree out there for </a:t>
            </a:r>
            <a:r>
              <a:rPr lang="en-US" baseline="0" smtClean="0"/>
              <a:t>this node.</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17</a:t>
            </a:fld>
            <a:endParaRPr lang="en-US"/>
          </a:p>
        </p:txBody>
      </p:sp>
    </p:spTree>
    <p:extLst>
      <p:ext uri="{BB962C8B-B14F-4D97-AF65-F5344CB8AC3E}">
        <p14:creationId xmlns:p14="http://schemas.microsoft.com/office/powerpoint/2010/main" val="1103071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Go</a:t>
            </a:r>
            <a:r>
              <a:rPr lang="en-US" baseline="0" dirty="0" smtClean="0"/>
              <a:t> back to next youngest node (which is the root), again, assume that the ancestor had all the genes present in the descendants.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These results support step 2 (e.g., animals lost H &amp; I, fungi lost F).</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In this case, there’s no test to see if the root did have J &amp; K, since it is equally parsimonious to guess that plants added J, K or both. We’d need additional information from a 4</a:t>
            </a:r>
            <a:r>
              <a:rPr lang="en-US" baseline="30000" dirty="0" smtClean="0"/>
              <a:t>th</a:t>
            </a:r>
            <a:r>
              <a:rPr lang="en-US" baseline="0" dirty="0" smtClean="0"/>
              <a:t> taxa, or extra information to test this hypothesis. REINFORCE THAT TREES ARE A HYPOTHESIS THAT WE ARE SUPPOSED TO TEST!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For example, J is CPI isomerase (needed to remove the </a:t>
            </a:r>
            <a:r>
              <a:rPr lang="en-US" baseline="0" dirty="0" err="1" smtClean="0"/>
              <a:t>cyclopropyl</a:t>
            </a:r>
            <a:r>
              <a:rPr lang="en-US" baseline="0" dirty="0" smtClean="0"/>
              <a:t> ring of cycloartenol), since this is the likely ancestral state for OSC enzymes (see slide 11), the root probably did have J – which means that it would be lost in the ancestor to animals/fungi (who wouldn’t need it, since their OSC makes lanosterol anyway).</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For example #2, K is a paralog of H (e.g., a duplicate), so it’s actually likely that plants added K rather than loss in animals</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18</a:t>
            </a:fld>
            <a:endParaRPr lang="en-US"/>
          </a:p>
        </p:txBody>
      </p:sp>
    </p:spTree>
    <p:extLst>
      <p:ext uri="{BB962C8B-B14F-4D97-AF65-F5344CB8AC3E}">
        <p14:creationId xmlns:p14="http://schemas.microsoft.com/office/powerpoint/2010/main" val="1103071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Answers for the “best” tree: (show this after they’re done)</a:t>
            </a:r>
          </a:p>
          <a:p>
            <a:r>
              <a:rPr lang="en-US" dirty="0" smtClean="0"/>
              <a:t>The tree shown is more likely (based on other evidence), but there</a:t>
            </a:r>
            <a:r>
              <a:rPr lang="en-US" baseline="0" dirty="0" smtClean="0"/>
              <a:t> are a few other equally parsimonious trees that would also be fine. For example, gain of J in plants instead of loss in animal-fungi ancestor; or, loss of K in the animal-fungi ancestor instead of gain in plants. For this exercise, these would be a correct tree for the given information.</a:t>
            </a:r>
          </a:p>
          <a:p>
            <a:endParaRPr lang="en-US" baseline="0" dirty="0" smtClean="0"/>
          </a:p>
          <a:p>
            <a:r>
              <a:rPr lang="en-US" baseline="0" dirty="0" smtClean="0"/>
              <a:t>However, “J” is </a:t>
            </a:r>
            <a:r>
              <a:rPr lang="en-US" baseline="0" dirty="0" err="1" smtClean="0"/>
              <a:t>cyclopropylisomerase</a:t>
            </a:r>
            <a:r>
              <a:rPr lang="en-US" baseline="0" dirty="0" smtClean="0"/>
              <a:t> (CPI), which is needed to remove the </a:t>
            </a:r>
            <a:r>
              <a:rPr lang="en-US" baseline="0" dirty="0" err="1" smtClean="0"/>
              <a:t>cyclopropyl</a:t>
            </a:r>
            <a:r>
              <a:rPr lang="en-US" baseline="0" dirty="0" smtClean="0"/>
              <a:t> ring that first shows up in cycloartenol. </a:t>
            </a:r>
            <a:r>
              <a:rPr lang="en-US" dirty="0" smtClean="0"/>
              <a:t>S</a:t>
            </a:r>
            <a:r>
              <a:rPr lang="en-US" baseline="0" dirty="0" smtClean="0"/>
              <a:t>ince cycloartenol is the ancestral precursor sterol, the ancestor had to have CPI (J). “K” is a paralog of “H” that is only found in plants, this suggests that it’s more likely to be a gain in plants rather than a loss on animal-fungi.</a:t>
            </a:r>
          </a:p>
          <a:p>
            <a:endParaRPr lang="en-US" baseline="0" dirty="0" smtClean="0"/>
          </a:p>
          <a:p>
            <a:r>
              <a:rPr lang="en-US" baseline="0" dirty="0" smtClean="0"/>
              <a:t>The important thing is to note that the eukaryotic ancestor had ALMOST ALL OF THESE GENES!</a:t>
            </a:r>
          </a:p>
          <a:p>
            <a:endParaRPr lang="en-US" baseline="0" dirty="0" smtClean="0"/>
          </a:p>
          <a:p>
            <a:r>
              <a:rPr lang="en-US" baseline="0" dirty="0" smtClean="0"/>
              <a:t>Second important thing is that pathways can be shuffled with enzymes removed or added to change the product of the pathway.</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19</a:t>
            </a:fld>
            <a:endParaRPr lang="en-US"/>
          </a:p>
        </p:txBody>
      </p:sp>
    </p:spTree>
    <p:extLst>
      <p:ext uri="{BB962C8B-B14F-4D97-AF65-F5344CB8AC3E}">
        <p14:creationId xmlns:p14="http://schemas.microsoft.com/office/powerpoint/2010/main" val="1103071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a:t>
            </a:r>
            <a:r>
              <a:rPr lang="en-US" baseline="0" dirty="0" smtClean="0"/>
              <a:t> invertebrates cannot synthesize their own sterols, nor can eukaryotes that live in anaerobic environments (it requires 11 oxygen molecules to make one sterol).</a:t>
            </a:r>
          </a:p>
          <a:p>
            <a:endParaRPr lang="en-US" baseline="0" dirty="0" smtClean="0"/>
          </a:p>
          <a:p>
            <a:r>
              <a:rPr lang="en-US" baseline="0" dirty="0" smtClean="0"/>
              <a:t>Vertebrates can make sterols and also extract them from their diet, which is why a “low cholesterol diet” isn’t enough for some people to lower their cholesterol.</a:t>
            </a:r>
          </a:p>
          <a:p>
            <a:endParaRPr lang="en-US" baseline="0" dirty="0" smtClean="0"/>
          </a:p>
          <a:p>
            <a:r>
              <a:rPr lang="en-US" baseline="0" dirty="0" smtClean="0"/>
              <a:t>Plants make many different kinds of sterols (obviously, they can’t get them from their diet), and 3 common “</a:t>
            </a:r>
            <a:r>
              <a:rPr lang="en-US" baseline="0" dirty="0" err="1" smtClean="0"/>
              <a:t>phytosterols</a:t>
            </a:r>
            <a:r>
              <a:rPr lang="en-US" baseline="0" dirty="0" smtClean="0"/>
              <a:t>” are shown here – there’s about 10 more that are also found in many plants, including ergosterol and cholesterol!</a:t>
            </a:r>
          </a:p>
          <a:p>
            <a:endParaRPr lang="en-US" baseline="0" dirty="0" smtClean="0"/>
          </a:p>
          <a:p>
            <a:r>
              <a:rPr lang="en-US" baseline="0" dirty="0" smtClean="0"/>
              <a:t>Dietary </a:t>
            </a:r>
            <a:r>
              <a:rPr lang="en-US" baseline="0" dirty="0" err="1" smtClean="0"/>
              <a:t>phytosterols</a:t>
            </a:r>
            <a:r>
              <a:rPr lang="en-US" baseline="0" dirty="0" smtClean="0"/>
              <a:t> are important because they compete for uptake of dietary cholesterol in the gut, but cannot be used in animal cells, so they can help lower serum cholesterol.</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Pictures were grabbed of the Wikipedia Commons and have CC licenses.</a:t>
            </a:r>
            <a:endParaRPr lang="en-US" dirty="0" smtClean="0"/>
          </a:p>
          <a:p>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2</a:t>
            </a:fld>
            <a:endParaRPr lang="en-US"/>
          </a:p>
        </p:txBody>
      </p:sp>
    </p:spTree>
    <p:extLst>
      <p:ext uri="{BB962C8B-B14F-4D97-AF65-F5344CB8AC3E}">
        <p14:creationId xmlns:p14="http://schemas.microsoft.com/office/powerpoint/2010/main" val="3591537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Cartooning the 3 enzymes in the start</a:t>
            </a:r>
            <a:r>
              <a:rPr lang="en-US" baseline="0" dirty="0" smtClean="0"/>
              <a:t> of the pathway onto the surface of the ER membrane. The intent is to show metabolic channeling and how the substrates change from hydrophilic to hydrophobic, and how the enzymes deal with the chemical changes in the substrates. Pathway is diagrammed at right – the orthologous enzyme makes different products in different lineages (see later).</a:t>
            </a:r>
            <a:endParaRPr lang="en-US" dirty="0" smtClean="0"/>
          </a:p>
          <a:p>
            <a:endParaRPr lang="en-US" dirty="0" smtClean="0"/>
          </a:p>
          <a:p>
            <a:r>
              <a:rPr lang="en-US" dirty="0" smtClean="0"/>
              <a:t>Human </a:t>
            </a:r>
            <a:r>
              <a:rPr lang="en-US" dirty="0" err="1" smtClean="0"/>
              <a:t>squalene</a:t>
            </a:r>
            <a:r>
              <a:rPr lang="en-US" baseline="0" dirty="0" smtClean="0"/>
              <a:t> synthase (3vj9) was opened in </a:t>
            </a:r>
            <a:r>
              <a:rPr lang="en-US" baseline="0" dirty="0" err="1" smtClean="0"/>
              <a:t>PyMol</a:t>
            </a:r>
            <a:r>
              <a:rPr lang="en-US" baseline="0" dirty="0" smtClean="0"/>
              <a:t> and colored. The substrate cleft/channel is indicated by the yellow dotted line in the structure, and in the cartoon. The cartoon shows how the hydrophilic substrate enters the active site with a channel open to the cytosol and leaves out the side – presumably to a channel in the </a:t>
            </a:r>
            <a:r>
              <a:rPr lang="en-US" baseline="0" dirty="0" err="1" smtClean="0"/>
              <a:t>squalene</a:t>
            </a:r>
            <a:r>
              <a:rPr lang="en-US" baseline="0" dirty="0" smtClean="0"/>
              <a:t> </a:t>
            </a:r>
            <a:r>
              <a:rPr lang="en-US" baseline="0" dirty="0" err="1" smtClean="0"/>
              <a:t>epoxidase</a:t>
            </a:r>
            <a:r>
              <a:rPr lang="en-US" baseline="0" dirty="0" smtClean="0"/>
              <a:t>.</a:t>
            </a:r>
          </a:p>
          <a:p>
            <a:r>
              <a:rPr lang="en-US" baseline="0" dirty="0" smtClean="0"/>
              <a:t>No </a:t>
            </a:r>
            <a:r>
              <a:rPr lang="en-US" baseline="0" dirty="0" err="1" smtClean="0"/>
              <a:t>squalene</a:t>
            </a:r>
            <a:r>
              <a:rPr lang="en-US" baseline="0" dirty="0" smtClean="0"/>
              <a:t> </a:t>
            </a:r>
            <a:r>
              <a:rPr lang="en-US" baseline="0" dirty="0" err="1" smtClean="0"/>
              <a:t>epoxidase</a:t>
            </a:r>
            <a:r>
              <a:rPr lang="en-US" baseline="0" dirty="0" smtClean="0"/>
              <a:t> has been crystalized, so it is just cartooned. The product of this enzyme is hydrophobic, and will partition into the lipid bilayer. </a:t>
            </a:r>
          </a:p>
          <a:p>
            <a:r>
              <a:rPr lang="en-US" baseline="0" dirty="0" smtClean="0"/>
              <a:t>Human </a:t>
            </a:r>
            <a:r>
              <a:rPr lang="en-US" baseline="0" dirty="0" err="1" smtClean="0"/>
              <a:t>oxidosqualene</a:t>
            </a:r>
            <a:r>
              <a:rPr lang="en-US" baseline="0" dirty="0" smtClean="0"/>
              <a:t> </a:t>
            </a:r>
            <a:r>
              <a:rPr lang="en-US" baseline="0" dirty="0" err="1" smtClean="0"/>
              <a:t>cyclase</a:t>
            </a:r>
            <a:r>
              <a:rPr lang="en-US" baseline="0" dirty="0" smtClean="0"/>
              <a:t> (1w6k) was opened in </a:t>
            </a:r>
            <a:r>
              <a:rPr lang="en-US" baseline="0" dirty="0" err="1" smtClean="0"/>
              <a:t>PyMol</a:t>
            </a:r>
            <a:r>
              <a:rPr lang="en-US" baseline="0" dirty="0" smtClean="0"/>
              <a:t> and colored. The substrate cleft/channel is indicated by the yellow dotted line in the structure, and in the cartoon. The cartoon shows how the substrate channel acts as a “straw” that is stuck into the lipid bilayer to allow access to the active site.</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3</a:t>
            </a:fld>
            <a:endParaRPr lang="en-US"/>
          </a:p>
        </p:txBody>
      </p:sp>
    </p:spTree>
    <p:extLst>
      <p:ext uri="{BB962C8B-B14F-4D97-AF65-F5344CB8AC3E}">
        <p14:creationId xmlns:p14="http://schemas.microsoft.com/office/powerpoint/2010/main" val="478165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opened 1W6K in </a:t>
            </a:r>
            <a:r>
              <a:rPr lang="en-US" dirty="0" err="1" smtClean="0"/>
              <a:t>PyMol</a:t>
            </a:r>
            <a:r>
              <a:rPr lang="en-US" baseline="0" dirty="0" smtClean="0"/>
              <a:t> and colored the substrate and the D-side chain.</a:t>
            </a:r>
          </a:p>
          <a:p>
            <a:endParaRPr lang="en-US" baseline="0" dirty="0" smtClean="0"/>
          </a:p>
          <a:p>
            <a:r>
              <a:rPr lang="en-US" baseline="0" dirty="0" smtClean="0"/>
              <a:t>1W6K is crystalized with the product rather than the substrate, 1W6J is crystalized with the inhibitor </a:t>
            </a:r>
            <a:r>
              <a:rPr lang="en-US" sz="1200" kern="1200" dirty="0" smtClean="0">
                <a:solidFill>
                  <a:schemeClr val="tx1"/>
                </a:solidFill>
                <a:latin typeface="+mn-lt"/>
                <a:ea typeface="+mn-ea"/>
                <a:cs typeface="+mn-cs"/>
              </a:rPr>
              <a:t>Ro 48-8071, and the arrangement of the competitive inhibitor</a:t>
            </a:r>
            <a:r>
              <a:rPr lang="en-US" sz="1200" kern="1200" baseline="0" dirty="0" smtClean="0">
                <a:solidFill>
                  <a:schemeClr val="tx1"/>
                </a:solidFill>
                <a:latin typeface="+mn-lt"/>
                <a:ea typeface="+mn-ea"/>
                <a:cs typeface="+mn-cs"/>
              </a:rPr>
              <a:t> is the same, supporting the catalytic model.</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solidFill>
                  <a:prstClr val="black"/>
                </a:solidFill>
                <a:latin typeface="Calibri"/>
              </a:rPr>
              <a:pPr/>
              <a:t>4</a:t>
            </a:fld>
            <a:endParaRPr lang="en-US">
              <a:solidFill>
                <a:prstClr val="black"/>
              </a:solidFill>
              <a:latin typeface="Calibri"/>
            </a:endParaRPr>
          </a:p>
        </p:txBody>
      </p:sp>
    </p:spTree>
    <p:extLst>
      <p:ext uri="{BB962C8B-B14F-4D97-AF65-F5344CB8AC3E}">
        <p14:creationId xmlns:p14="http://schemas.microsoft.com/office/powerpoint/2010/main" val="3965760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single amino</a:t>
            </a:r>
            <a:r>
              <a:rPr lang="en-US" baseline="0" dirty="0" smtClean="0"/>
              <a:t> acid change can alter the enzyme to produce a different product!</a:t>
            </a:r>
          </a:p>
          <a:p>
            <a:r>
              <a:rPr lang="en-US" baseline="0" dirty="0" smtClean="0"/>
              <a:t>Alignment from Desmond and </a:t>
            </a:r>
            <a:r>
              <a:rPr lang="en-US" baseline="0" dirty="0" err="1" smtClean="0"/>
              <a:t>Gribaldo</a:t>
            </a:r>
            <a:r>
              <a:rPr lang="en-US" baseline="0" dirty="0" smtClean="0"/>
              <a:t>, 2009 (Genome Biol. </a:t>
            </a:r>
            <a:r>
              <a:rPr lang="en-US" baseline="0" dirty="0" err="1" smtClean="0"/>
              <a:t>Evol</a:t>
            </a:r>
            <a:r>
              <a:rPr lang="en-US" baseline="0" dirty="0" smtClean="0"/>
              <a:t>. 2009:364-381)</a:t>
            </a:r>
          </a:p>
          <a:p>
            <a:r>
              <a:rPr lang="en-US" baseline="0" dirty="0" smtClean="0"/>
              <a:t>Numbering is the human protein, I’ll use this to be consistent.</a:t>
            </a:r>
          </a:p>
          <a:p>
            <a:endParaRPr lang="en-US" baseline="0" dirty="0" smtClean="0"/>
          </a:p>
          <a:p>
            <a:r>
              <a:rPr lang="en-US" baseline="0" dirty="0" smtClean="0"/>
              <a:t>Can either be a data slide, or you can make them try to identify “what’s different/what’s the same” by using the animation. The I/V should be easy, they may not get the H/</a:t>
            </a:r>
            <a:r>
              <a:rPr lang="en-US" baseline="0" dirty="0" err="1" smtClean="0"/>
              <a:t>QorC</a:t>
            </a:r>
            <a:r>
              <a:rPr lang="en-US" baseline="0" dirty="0" smtClean="0"/>
              <a:t> spot.</a:t>
            </a:r>
          </a:p>
          <a:p>
            <a:endParaRPr lang="en-US" baseline="0" dirty="0" smtClean="0"/>
          </a:p>
          <a:p>
            <a:r>
              <a:rPr lang="en-US" baseline="0" dirty="0" smtClean="0"/>
              <a:t>Note, the gray is used to color the identical/similar amino acids, the uncolored ones are not well-conserved.</a:t>
            </a:r>
          </a:p>
        </p:txBody>
      </p:sp>
      <p:sp>
        <p:nvSpPr>
          <p:cNvPr id="4" name="Slide Number Placeholder 3"/>
          <p:cNvSpPr>
            <a:spLocks noGrp="1"/>
          </p:cNvSpPr>
          <p:nvPr>
            <p:ph type="sldNum" sz="quarter" idx="10"/>
          </p:nvPr>
        </p:nvSpPr>
        <p:spPr/>
        <p:txBody>
          <a:bodyPr/>
          <a:lstStyle/>
          <a:p>
            <a:fld id="{740A219E-9FD5-0742-B24C-0DC955191A7A}" type="slidenum">
              <a:rPr lang="en-US" smtClean="0"/>
              <a:t>5</a:t>
            </a:fld>
            <a:endParaRPr lang="en-US"/>
          </a:p>
        </p:txBody>
      </p:sp>
    </p:spTree>
    <p:extLst>
      <p:ext uri="{BB962C8B-B14F-4D97-AF65-F5344CB8AC3E}">
        <p14:creationId xmlns:p14="http://schemas.microsoft.com/office/powerpoint/2010/main" val="396576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Drawn from tree</a:t>
            </a:r>
            <a:r>
              <a:rPr lang="en-US" baseline="0" dirty="0" smtClean="0"/>
              <a:t> in Desmond and </a:t>
            </a:r>
            <a:r>
              <a:rPr lang="en-US" baseline="0" dirty="0" err="1" smtClean="0"/>
              <a:t>Gribaldo</a:t>
            </a:r>
            <a:r>
              <a:rPr lang="en-US" baseline="0" dirty="0" smtClean="0"/>
              <a:t>, 2009 (Genome Biol. </a:t>
            </a:r>
            <a:r>
              <a:rPr lang="en-US" baseline="0" dirty="0" err="1" smtClean="0"/>
              <a:t>Evol</a:t>
            </a:r>
            <a:r>
              <a:rPr lang="en-US" baseline="0" dirty="0" smtClean="0"/>
              <a:t>. 2009:364-381) with additional taxa added by NCBI BLINK search.</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It is known that the plant, brown algal and slide mold OSC makes cycloartenol and that the animal, fungal and trypanosome OSC makes lanosterol, the others are based on sequence at the active site.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trypanosome lanosterol-type enzyme is an independent mutation relative to that of the opisthokont ancestor.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most parsimonious answer is that cycloartenol was first.</a:t>
            </a:r>
            <a:endParaRPr lang="en-US" dirty="0" smtClean="0"/>
          </a:p>
          <a:p>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6</a:t>
            </a:fld>
            <a:endParaRPr lang="en-US"/>
          </a:p>
        </p:txBody>
      </p:sp>
    </p:spTree>
    <p:extLst>
      <p:ext uri="{BB962C8B-B14F-4D97-AF65-F5344CB8AC3E}">
        <p14:creationId xmlns:p14="http://schemas.microsoft.com/office/powerpoint/2010/main" val="4011955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dirty="0" err="1" smtClean="0"/>
              <a:t>Lodeiro</a:t>
            </a:r>
            <a:r>
              <a:rPr lang="en-US" sz="1200" b="0" dirty="0" smtClean="0"/>
              <a:t> et al., 2005 J Am </a:t>
            </a:r>
            <a:r>
              <a:rPr lang="en-US" sz="1200" b="0" dirty="0" err="1" smtClean="0"/>
              <a:t>Chem</a:t>
            </a:r>
            <a:r>
              <a:rPr lang="en-US" sz="1200" b="0" dirty="0" smtClean="0"/>
              <a:t> </a:t>
            </a:r>
            <a:r>
              <a:rPr lang="en-US" sz="1200" b="0" dirty="0" err="1" smtClean="0"/>
              <a:t>Soc</a:t>
            </a:r>
            <a:r>
              <a:rPr lang="en-US" sz="1200" b="0" dirty="0" smtClean="0"/>
              <a:t> 127:14132 “Other” in this case is mostly </a:t>
            </a:r>
            <a:r>
              <a:rPr lang="en-US" sz="1200" b="0" dirty="0" err="1" smtClean="0"/>
              <a:t>parkeol</a:t>
            </a:r>
            <a:r>
              <a:rPr lang="en-US" sz="1200" b="0" dirty="0" smtClean="0"/>
              <a:t>, another</a:t>
            </a:r>
            <a:r>
              <a:rPr lang="en-US" sz="1200" b="0" baseline="0" dirty="0" smtClean="0"/>
              <a:t> sterol with an alternate conformation from either cycloartenol or lanosterol.</a:t>
            </a:r>
            <a:endParaRPr lang="en-US" sz="1200" b="0" dirty="0" smtClean="0"/>
          </a:p>
          <a:p>
            <a:pPr algn="l"/>
            <a:endParaRPr lang="en-US" sz="1200" b="0" dirty="0" smtClean="0"/>
          </a:p>
          <a:p>
            <a:pPr algn="l"/>
            <a:r>
              <a:rPr lang="en-US" sz="1200" b="0" dirty="0" smtClean="0"/>
              <a:t>I’m keeping</a:t>
            </a:r>
            <a:r>
              <a:rPr lang="en-US" sz="1200" b="0" baseline="0" dirty="0" smtClean="0"/>
              <a:t> the numbering of the human active site to be consistent. </a:t>
            </a:r>
            <a:r>
              <a:rPr lang="en-US" sz="1200" b="0" baseline="0" dirty="0" err="1" smtClean="0"/>
              <a:t>Lodeiro</a:t>
            </a:r>
            <a:r>
              <a:rPr lang="en-US" sz="1200" b="0" baseline="0" dirty="0" smtClean="0"/>
              <a:t> et al were protein engineers, and tinkered to try N instead, which was not found in any lanosterol-type OSC at the time – based on the next slide, a little more looking would have given them a proof that the Asn would work just fine.</a:t>
            </a:r>
            <a:endParaRPr lang="en-US" dirty="0" smtClean="0"/>
          </a:p>
          <a:p>
            <a:endParaRPr lang="en-US" dirty="0" smtClean="0"/>
          </a:p>
          <a:p>
            <a:r>
              <a:rPr lang="en-US" dirty="0" smtClean="0"/>
              <a:t>There’s no structure for plant, so I “mutated” residues</a:t>
            </a:r>
            <a:r>
              <a:rPr lang="en-US" baseline="0" dirty="0" smtClean="0"/>
              <a:t> in the 1W6K model in </a:t>
            </a:r>
            <a:r>
              <a:rPr lang="en-US" baseline="0" dirty="0" err="1" smtClean="0"/>
              <a:t>PyMOL</a:t>
            </a:r>
            <a:r>
              <a:rPr lang="en-US" baseline="0" dirty="0" smtClean="0"/>
              <a:t> to show the side chains of the yeast and plant enzymes around the lanosterol.</a:t>
            </a:r>
          </a:p>
          <a:p>
            <a:r>
              <a:rPr lang="en-US" baseline="0" dirty="0" smtClean="0"/>
              <a:t>I’m cheating a little with this angle, since the H/N residue is actually stabilizing a hydrogen-bonding network, rather than constraining the sterol as it seems to show. Regardless, both residues are still effectively setting the “ceiling” of the binding pocket, so this is still fair.</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7</a:t>
            </a:fld>
            <a:endParaRPr lang="en-US"/>
          </a:p>
        </p:txBody>
      </p:sp>
    </p:spTree>
    <p:extLst>
      <p:ext uri="{BB962C8B-B14F-4D97-AF65-F5344CB8AC3E}">
        <p14:creationId xmlns:p14="http://schemas.microsoft.com/office/powerpoint/2010/main" val="247852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eudicots (CW from top left) are Arabidopsis, </a:t>
            </a:r>
            <a:r>
              <a:rPr lang="en-US" dirty="0" err="1" smtClean="0"/>
              <a:t>ginsing</a:t>
            </a:r>
            <a:r>
              <a:rPr lang="en-US" dirty="0" smtClean="0"/>
              <a:t>, squash</a:t>
            </a:r>
            <a:r>
              <a:rPr lang="en-US" baseline="0" dirty="0" smtClean="0"/>
              <a:t> and dandelion</a:t>
            </a:r>
          </a:p>
          <a:p>
            <a:r>
              <a:rPr lang="en-US" baseline="0" dirty="0" smtClean="0"/>
              <a:t>monocots (CW from top) maize, rice and moon orchid</a:t>
            </a:r>
          </a:p>
          <a:p>
            <a:r>
              <a:rPr lang="en-US" baseline="0" dirty="0" smtClean="0"/>
              <a:t>Gymnosperms are white pine (bottom) and med. cypress (top)</a:t>
            </a:r>
          </a:p>
          <a:p>
            <a:r>
              <a:rPr lang="en-US" baseline="0" dirty="0" smtClean="0"/>
              <a:t>Monilophytes are horsetail (top) and spleenwort fern (bottom)</a:t>
            </a:r>
          </a:p>
          <a:p>
            <a:r>
              <a:rPr lang="en-US" baseline="0" dirty="0" smtClean="0"/>
              <a:t>Non-vascular plants are represented by sphagnum moss.</a:t>
            </a:r>
          </a:p>
          <a:p>
            <a:endParaRPr lang="en-US" baseline="0" dirty="0" smtClean="0"/>
          </a:p>
          <a:p>
            <a:r>
              <a:rPr lang="en-US" baseline="0" dirty="0" smtClean="0"/>
              <a:t>Pictures were grabbed of the Wikipedia Commons and have CC licenses.</a:t>
            </a:r>
            <a:endParaRPr lang="en-US" dirty="0"/>
          </a:p>
        </p:txBody>
      </p:sp>
      <p:sp>
        <p:nvSpPr>
          <p:cNvPr id="4" name="Slide Number Placeholder 3"/>
          <p:cNvSpPr>
            <a:spLocks noGrp="1"/>
          </p:cNvSpPr>
          <p:nvPr>
            <p:ph type="sldNum" sz="quarter" idx="10"/>
          </p:nvPr>
        </p:nvSpPr>
        <p:spPr/>
        <p:txBody>
          <a:bodyPr/>
          <a:lstStyle/>
          <a:p>
            <a:fld id="{740A219E-9FD5-0742-B24C-0DC955191A7A}" type="slidenum">
              <a:rPr lang="en-US" smtClean="0"/>
              <a:t>8</a:t>
            </a:fld>
            <a:endParaRPr lang="en-US"/>
          </a:p>
        </p:txBody>
      </p:sp>
    </p:spTree>
    <p:extLst>
      <p:ext uri="{BB962C8B-B14F-4D97-AF65-F5344CB8AC3E}">
        <p14:creationId xmlns:p14="http://schemas.microsoft.com/office/powerpoint/2010/main" val="906578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just put the genes (CAS1 = At2g07050;</a:t>
            </a:r>
            <a:r>
              <a:rPr lang="en-US" baseline="0" dirty="0" smtClean="0"/>
              <a:t> LSS1 = At3g45130)</a:t>
            </a:r>
            <a:r>
              <a:rPr lang="en-US" dirty="0" smtClean="0"/>
              <a:t> into</a:t>
            </a:r>
            <a:r>
              <a:rPr lang="en-US" baseline="0" dirty="0" smtClean="0"/>
              <a:t> TAIR (</a:t>
            </a:r>
            <a:r>
              <a:rPr lang="en-US" baseline="0" dirty="0" err="1" smtClean="0"/>
              <a:t>arabidopsis.org</a:t>
            </a:r>
            <a:r>
              <a:rPr lang="en-US" baseline="0" dirty="0" smtClean="0"/>
              <a:t>) and extracted the expression value from the </a:t>
            </a:r>
            <a:r>
              <a:rPr lang="en-US" baseline="0" dirty="0" err="1" smtClean="0"/>
              <a:t>AtGENEXPRESS</a:t>
            </a:r>
            <a:r>
              <a:rPr lang="en-US" baseline="0" dirty="0" smtClean="0"/>
              <a:t> Atlas of Arabidopsis development (a chip-based expression array of an assortment of Arabidopsis tissues). I then matched spots for both genes, and plotted the scores as a bar graph in Excel. The drawing summarize the results – LSS1 is in roots, stems, and siliques (fruit), CAS1 is everywhere.</a:t>
            </a:r>
            <a:endParaRPr lang="en-US" dirty="0" smtClean="0"/>
          </a:p>
          <a:p>
            <a:endParaRPr lang="en-US" dirty="0" smtClean="0"/>
          </a:p>
          <a:p>
            <a:r>
              <a:rPr lang="en-US" dirty="0" smtClean="0"/>
              <a:t>Almost all the precursor sterol produced in plants is cycloartenol, and mutants in CAS1 are lethal (</a:t>
            </a:r>
            <a:r>
              <a:rPr lang="en-US" dirty="0" err="1" smtClean="0"/>
              <a:t>Babiychuk</a:t>
            </a:r>
            <a:r>
              <a:rPr lang="en-US" dirty="0" smtClean="0"/>
              <a:t> et al 2008;</a:t>
            </a:r>
            <a:r>
              <a:rPr lang="en-US" baseline="0" dirty="0" smtClean="0"/>
              <a:t> PNAS 105:3163</a:t>
            </a:r>
            <a:r>
              <a:rPr lang="en-US" dirty="0" smtClean="0"/>
              <a:t>)</a:t>
            </a:r>
            <a:r>
              <a:rPr lang="en-US" baseline="0" dirty="0" smtClean="0"/>
              <a:t> – remember that plants make hormones from sterols, too (</a:t>
            </a:r>
            <a:r>
              <a:rPr lang="en-US" baseline="0" dirty="0" err="1" smtClean="0"/>
              <a:t>brassinosteroid</a:t>
            </a:r>
            <a:r>
              <a:rPr lang="en-US" baseline="0" dirty="0" smtClean="0"/>
              <a:t>), so loss of the cycloartenol-based sterols should be very bad. LSS1 phenotype from (Suzuki et al., 2006; Plant Cell Physiol 47:565).</a:t>
            </a:r>
          </a:p>
        </p:txBody>
      </p:sp>
      <p:sp>
        <p:nvSpPr>
          <p:cNvPr id="4" name="Slide Number Placeholder 3"/>
          <p:cNvSpPr>
            <a:spLocks noGrp="1"/>
          </p:cNvSpPr>
          <p:nvPr>
            <p:ph type="sldNum" sz="quarter" idx="10"/>
          </p:nvPr>
        </p:nvSpPr>
        <p:spPr/>
        <p:txBody>
          <a:bodyPr/>
          <a:lstStyle/>
          <a:p>
            <a:fld id="{740A219E-9FD5-0742-B24C-0DC955191A7A}" type="slidenum">
              <a:rPr lang="en-US" smtClean="0"/>
              <a:t>9</a:t>
            </a:fld>
            <a:endParaRPr lang="en-US"/>
          </a:p>
        </p:txBody>
      </p:sp>
    </p:spTree>
    <p:extLst>
      <p:ext uri="{BB962C8B-B14F-4D97-AF65-F5344CB8AC3E}">
        <p14:creationId xmlns:p14="http://schemas.microsoft.com/office/powerpoint/2010/main" val="768188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t>7/17/13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3977012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t>7/17/13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3989748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t>7/17/13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3346997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3C9E432-2CA4-45F5-A862-2264C5EA92C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453938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9AA061B-617F-4C20-ADA9-1172CD0231B3}"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3129376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13A26D3-EADC-4809-8BA0-9AD7B2B0CF3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67886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6A9E88D-4468-43E2-8FBA-41DC54AF604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573303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1B858EEB-189F-4BE3-966B-C8391C5702A4}"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10391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F983C526-BCF2-4AB9-A942-458DDAEA55E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40360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C61735AF-2640-4A60-8FAE-CD1850FB962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641296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2261433-F323-45F6-9477-6791ADB2400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925954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t>7/17/13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5846425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AD708B2-3AD4-4A23-8317-766F32E2AA2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603056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F2DFB75-433D-4B96-8678-575CD68FCB4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029538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4F0F799-F14B-4724-94D9-DB4C92B61ED1}"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5018546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Arial"/>
            </a:endParaRPr>
          </a:p>
        </p:txBody>
      </p:sp>
      <p:sp>
        <p:nvSpPr>
          <p:cNvPr id="6" name="Slide Number Placeholder 5"/>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4088883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Arial"/>
            </a:endParaRPr>
          </a:p>
        </p:txBody>
      </p:sp>
      <p:sp>
        <p:nvSpPr>
          <p:cNvPr id="6" name="Slide Number Placeholder 5"/>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8150128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Arial"/>
            </a:endParaRPr>
          </a:p>
        </p:txBody>
      </p:sp>
      <p:sp>
        <p:nvSpPr>
          <p:cNvPr id="6" name="Slide Number Placeholder 5"/>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3987058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latin typeface="Arial"/>
            </a:endParaRPr>
          </a:p>
        </p:txBody>
      </p:sp>
      <p:sp>
        <p:nvSpPr>
          <p:cNvPr id="7" name="Slide Number Placeholder 6"/>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13475932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latin typeface="Arial"/>
            </a:endParaRPr>
          </a:p>
        </p:txBody>
      </p:sp>
      <p:sp>
        <p:nvSpPr>
          <p:cNvPr id="9" name="Slide Number Placeholder 8"/>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31229215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latin typeface="Arial"/>
            </a:endParaRPr>
          </a:p>
        </p:txBody>
      </p:sp>
      <p:sp>
        <p:nvSpPr>
          <p:cNvPr id="5" name="Slide Number Placeholder 4"/>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10881511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latin typeface="Arial"/>
            </a:endParaRPr>
          </a:p>
        </p:txBody>
      </p:sp>
      <p:sp>
        <p:nvSpPr>
          <p:cNvPr id="4" name="Slide Number Placeholder 3"/>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1185489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06AFA3-C7F7-9044-8743-15B4A995349B}" type="datetimeFigureOut">
              <a:rPr lang="en-US" smtClean="0"/>
              <a:t>7/17/13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16224622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latin typeface="Arial"/>
            </a:endParaRPr>
          </a:p>
        </p:txBody>
      </p:sp>
      <p:sp>
        <p:nvSpPr>
          <p:cNvPr id="7" name="Slide Number Placeholder 6"/>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39671226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latin typeface="Arial"/>
            </a:endParaRPr>
          </a:p>
        </p:txBody>
      </p:sp>
      <p:sp>
        <p:nvSpPr>
          <p:cNvPr id="7" name="Slide Number Placeholder 6"/>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37907647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Arial"/>
            </a:endParaRPr>
          </a:p>
        </p:txBody>
      </p:sp>
      <p:sp>
        <p:nvSpPr>
          <p:cNvPr id="6" name="Slide Number Placeholder 5"/>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2232642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Arial"/>
            </a:endParaRPr>
          </a:p>
        </p:txBody>
      </p:sp>
      <p:sp>
        <p:nvSpPr>
          <p:cNvPr id="6" name="Slide Number Placeholder 5"/>
          <p:cNvSpPr>
            <a:spLocks noGrp="1"/>
          </p:cNvSpPr>
          <p:nvPr>
            <p:ph type="sldNum" sz="quarter" idx="12"/>
          </p:nvPr>
        </p:nvSpPr>
        <p:spPr/>
        <p:txBody>
          <a:body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1075078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06AFA3-C7F7-9044-8743-15B4A995349B}" type="datetimeFigureOut">
              <a:rPr lang="en-US" smtClean="0"/>
              <a:t>7/17/13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519494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06AFA3-C7F7-9044-8743-15B4A995349B}" type="datetimeFigureOut">
              <a:rPr lang="en-US" smtClean="0"/>
              <a:t>7/17/13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3496827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06AFA3-C7F7-9044-8743-15B4A995349B}" type="datetimeFigureOut">
              <a:rPr lang="en-US" smtClean="0"/>
              <a:t>7/17/13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1346065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06AFA3-C7F7-9044-8743-15B4A995349B}" type="datetimeFigureOut">
              <a:rPr lang="en-US" smtClean="0"/>
              <a:t>7/17/13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3752207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6AFA3-C7F7-9044-8743-15B4A995349B}" type="datetimeFigureOut">
              <a:rPr lang="en-US" smtClean="0"/>
              <a:t>7/17/13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1423029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6AFA3-C7F7-9044-8743-15B4A995349B}" type="datetimeFigureOut">
              <a:rPr lang="en-US" smtClean="0"/>
              <a:t>7/17/13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DB9ADA-3907-284D-99AB-10CE640E900C}" type="slidenum">
              <a:rPr lang="en-US" smtClean="0"/>
              <a:t>‹#›</a:t>
            </a:fld>
            <a:endParaRPr lang="en-US"/>
          </a:p>
        </p:txBody>
      </p:sp>
    </p:spTree>
    <p:extLst>
      <p:ext uri="{BB962C8B-B14F-4D97-AF65-F5344CB8AC3E}">
        <p14:creationId xmlns:p14="http://schemas.microsoft.com/office/powerpoint/2010/main" val="36560096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6AFA3-C7F7-9044-8743-15B4A995349B}" type="datetimeFigureOut">
              <a:rPr lang="en-US" smtClean="0"/>
              <a:t>7/17/13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DB9ADA-3907-284D-99AB-10CE640E900C}" type="slidenum">
              <a:rPr lang="en-US" smtClean="0"/>
              <a:t>‹#›</a:t>
            </a:fld>
            <a:endParaRPr lang="en-US"/>
          </a:p>
        </p:txBody>
      </p:sp>
    </p:spTree>
    <p:extLst>
      <p:ext uri="{BB962C8B-B14F-4D97-AF65-F5344CB8AC3E}">
        <p14:creationId xmlns:p14="http://schemas.microsoft.com/office/powerpoint/2010/main" val="2601585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66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662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a:latin typeface="Helvetica"/>
                <a:cs typeface="Helvetica"/>
              </a:defRPr>
            </a:lvl1pPr>
          </a:lstStyle>
          <a:p>
            <a:pPr defTabSz="914400" fontAlgn="base">
              <a:spcBef>
                <a:spcPct val="0"/>
              </a:spcBef>
              <a:spcAft>
                <a:spcPct val="0"/>
              </a:spcAft>
            </a:pPr>
            <a:endParaRPr lang="en-US" sz="1400" dirty="0">
              <a:solidFill>
                <a:srgbClr val="000000"/>
              </a:solidFill>
            </a:endParaRPr>
          </a:p>
        </p:txBody>
      </p:sp>
      <p:sp>
        <p:nvSpPr>
          <p:cNvPr id="2662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a:latin typeface="Helvetica"/>
                <a:cs typeface="Helvetica"/>
              </a:defRPr>
            </a:lvl1pPr>
          </a:lstStyle>
          <a:p>
            <a:pPr defTabSz="914400" fontAlgn="base">
              <a:spcBef>
                <a:spcPct val="0"/>
              </a:spcBef>
              <a:spcAft>
                <a:spcPct val="0"/>
              </a:spcAft>
            </a:pPr>
            <a:endParaRPr lang="en-US" sz="1400" dirty="0">
              <a:solidFill>
                <a:srgbClr val="000000"/>
              </a:solidFill>
            </a:endParaRPr>
          </a:p>
        </p:txBody>
      </p:sp>
      <p:sp>
        <p:nvSpPr>
          <p:cNvPr id="266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atin typeface="Helvetica"/>
                <a:cs typeface="Helvetica"/>
              </a:defRPr>
            </a:lvl1pPr>
          </a:lstStyle>
          <a:p>
            <a:pPr algn="r" defTabSz="914400" fontAlgn="base">
              <a:spcBef>
                <a:spcPct val="0"/>
              </a:spcBef>
              <a:spcAft>
                <a:spcPct val="0"/>
              </a:spcAft>
            </a:pPr>
            <a:fld id="{207AA29D-A72D-4796-AD78-057383CE4C05}" type="slidenum">
              <a:rPr lang="en-US" sz="1400" smtClean="0">
                <a:solidFill>
                  <a:srgbClr val="000000"/>
                </a:solidFill>
              </a:rPr>
              <a:pPr algn="r" defTabSz="914400" fontAlgn="base">
                <a:spcBef>
                  <a:spcPct val="0"/>
                </a:spcBef>
                <a:spcAft>
                  <a:spcPct val="0"/>
                </a:spcAft>
              </a:pPr>
              <a:t>‹#›</a:t>
            </a:fld>
            <a:endParaRPr lang="en-US" sz="1400" dirty="0">
              <a:solidFill>
                <a:srgbClr val="000000"/>
              </a:solidFill>
            </a:endParaRPr>
          </a:p>
        </p:txBody>
      </p:sp>
    </p:spTree>
    <p:extLst>
      <p:ext uri="{BB962C8B-B14F-4D97-AF65-F5344CB8AC3E}">
        <p14:creationId xmlns:p14="http://schemas.microsoft.com/office/powerpoint/2010/main" val="40240577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Helvetica"/>
          <a:ea typeface="+mj-ea"/>
          <a:cs typeface="Helvetica"/>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Helvetica"/>
          <a:ea typeface="+mn-ea"/>
          <a:cs typeface="Helvetica"/>
        </a:defRPr>
      </a:lvl1pPr>
      <a:lvl2pPr marL="742950" indent="-285750" algn="l" rtl="0" fontAlgn="base">
        <a:spcBef>
          <a:spcPct val="20000"/>
        </a:spcBef>
        <a:spcAft>
          <a:spcPct val="0"/>
        </a:spcAft>
        <a:buChar char="–"/>
        <a:defRPr sz="2800">
          <a:solidFill>
            <a:schemeClr val="tx1"/>
          </a:solidFill>
          <a:latin typeface="Helvetica"/>
          <a:cs typeface="Helvetica"/>
        </a:defRPr>
      </a:lvl2pPr>
      <a:lvl3pPr marL="1143000" indent="-228600" algn="l" rtl="0" fontAlgn="base">
        <a:spcBef>
          <a:spcPct val="20000"/>
        </a:spcBef>
        <a:spcAft>
          <a:spcPct val="0"/>
        </a:spcAft>
        <a:buChar char="•"/>
        <a:defRPr sz="2400">
          <a:solidFill>
            <a:schemeClr val="tx1"/>
          </a:solidFill>
          <a:latin typeface="Helvetica"/>
          <a:cs typeface="Helvetica"/>
        </a:defRPr>
      </a:lvl3pPr>
      <a:lvl4pPr marL="1600200" indent="-228600" algn="l" rtl="0" fontAlgn="base">
        <a:spcBef>
          <a:spcPct val="20000"/>
        </a:spcBef>
        <a:spcAft>
          <a:spcPct val="0"/>
        </a:spcAft>
        <a:buChar char="–"/>
        <a:defRPr sz="2000">
          <a:solidFill>
            <a:schemeClr val="tx1"/>
          </a:solidFill>
          <a:latin typeface="Helvetica"/>
          <a:cs typeface="Helvetica"/>
        </a:defRPr>
      </a:lvl4pPr>
      <a:lvl5pPr marL="2057400" indent="-228600" algn="l" rtl="0" fontAlgn="base">
        <a:spcBef>
          <a:spcPct val="20000"/>
        </a:spcBef>
        <a:spcAft>
          <a:spcPct val="0"/>
        </a:spcAft>
        <a:buChar char="»"/>
        <a:defRPr sz="2000">
          <a:solidFill>
            <a:schemeClr val="tx1"/>
          </a:solidFill>
          <a:latin typeface="Helvetica"/>
          <a:cs typeface="Helvetica"/>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6AFA3-C7F7-9044-8743-15B4A995349B}" type="datetimeFigureOut">
              <a:rPr lang="en-US" smtClean="0">
                <a:solidFill>
                  <a:srgbClr val="000000">
                    <a:tint val="75000"/>
                  </a:srgbClr>
                </a:solidFill>
                <a:latin typeface="Arial"/>
              </a:rPr>
              <a:pPr/>
              <a:t>7/17/13</a:t>
            </a:fld>
            <a:endParaRPr lang="en-US">
              <a:solidFill>
                <a:srgbClr val="000000">
                  <a:tint val="75000"/>
                </a:srgbClr>
              </a:solidFill>
              <a:latin typeface="Aria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Aria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DB9ADA-3907-284D-99AB-10CE640E900C}" type="slidenum">
              <a:rPr lang="en-US" smtClean="0">
                <a:solidFill>
                  <a:srgbClr val="000000">
                    <a:tint val="75000"/>
                  </a:srgbClr>
                </a:solidFill>
                <a:latin typeface="Arial"/>
              </a:rPr>
              <a:pPr/>
              <a:t>‹#›</a:t>
            </a:fld>
            <a:endParaRPr lang="en-US">
              <a:solidFill>
                <a:srgbClr val="000000">
                  <a:tint val="75000"/>
                </a:srgbClr>
              </a:solidFill>
              <a:latin typeface="Arial"/>
            </a:endParaRPr>
          </a:p>
        </p:txBody>
      </p:sp>
    </p:spTree>
    <p:extLst>
      <p:ext uri="{BB962C8B-B14F-4D97-AF65-F5344CB8AC3E}">
        <p14:creationId xmlns:p14="http://schemas.microsoft.com/office/powerpoint/2010/main" val="12409934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1" Type="http://schemas.openxmlformats.org/officeDocument/2006/relationships/image" Target="../media/image16.png"/><Relationship Id="rId12" Type="http://schemas.openxmlformats.org/officeDocument/2006/relationships/image" Target="../media/image17.png"/><Relationship Id="rId13" Type="http://schemas.openxmlformats.org/officeDocument/2006/relationships/image" Target="../media/image18.png"/><Relationship Id="rId1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3.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0"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7025" y="342900"/>
            <a:ext cx="8308975" cy="1754327"/>
          </a:xfrm>
          <a:prstGeom prst="rect">
            <a:avLst/>
          </a:prstGeom>
          <a:noFill/>
        </p:spPr>
        <p:txBody>
          <a:bodyPr wrap="square" rtlCol="0">
            <a:spAutoFit/>
          </a:bodyPr>
          <a:lstStyle/>
          <a:p>
            <a:pPr algn="l"/>
            <a:r>
              <a:rPr lang="en-US" dirty="0" smtClean="0">
                <a:latin typeface="Helvetica"/>
                <a:cs typeface="Helvetica"/>
              </a:rPr>
              <a:t>UW-La Crosse, Evolution across the curriculum – Cell Biology Module 1</a:t>
            </a:r>
            <a:endParaRPr lang="en-US" i="1" dirty="0" smtClean="0">
              <a:latin typeface="Helvetica"/>
              <a:cs typeface="Helvetica"/>
            </a:endParaRPr>
          </a:p>
          <a:p>
            <a:pPr algn="l"/>
            <a:endParaRPr lang="en-US" sz="1800" b="1" i="1" cap="small" dirty="0">
              <a:solidFill>
                <a:srgbClr val="7030A0"/>
              </a:solidFill>
              <a:latin typeface="Helvetica"/>
              <a:cs typeface="Helvetica"/>
            </a:endParaRPr>
          </a:p>
          <a:p>
            <a:pPr algn="l"/>
            <a:r>
              <a:rPr lang="en-US" b="1" i="1" cap="small" dirty="0" smtClean="0">
                <a:solidFill>
                  <a:srgbClr val="7030A0"/>
                </a:solidFill>
                <a:latin typeface="Helvetica"/>
                <a:cs typeface="Helvetica"/>
              </a:rPr>
              <a:t>Concept: Molecular Patterns of Evolution</a:t>
            </a:r>
            <a:endParaRPr lang="en-US" cap="small" dirty="0" smtClean="0">
              <a:solidFill>
                <a:srgbClr val="7030A0"/>
              </a:solidFill>
              <a:latin typeface="Helvetica"/>
              <a:cs typeface="Helvetica"/>
            </a:endParaRPr>
          </a:p>
          <a:p>
            <a:pPr algn="l"/>
            <a:r>
              <a:rPr lang="en-US" dirty="0" smtClean="0">
                <a:solidFill>
                  <a:srgbClr val="000000"/>
                </a:solidFill>
                <a:latin typeface="Helvetica"/>
                <a:cs typeface="Helvetica"/>
              </a:rPr>
              <a:t>Mutations in enzyme active sites can produce new products</a:t>
            </a:r>
          </a:p>
          <a:p>
            <a:pPr algn="l"/>
            <a:r>
              <a:rPr lang="en-US" sz="1800" dirty="0" smtClean="0">
                <a:solidFill>
                  <a:srgbClr val="000000"/>
                </a:solidFill>
                <a:latin typeface="Helvetica"/>
                <a:cs typeface="Helvetica"/>
              </a:rPr>
              <a:t>Biological pathways can co-evolve to result in novel products</a:t>
            </a:r>
          </a:p>
          <a:p>
            <a:pPr algn="l"/>
            <a:r>
              <a:rPr lang="en-US" dirty="0" smtClean="0">
                <a:solidFill>
                  <a:srgbClr val="000000"/>
                </a:solidFill>
                <a:latin typeface="Helvetica"/>
                <a:cs typeface="Helvetica"/>
              </a:rPr>
              <a:t>Gene duplications provide new paralogs that are freed from selection</a:t>
            </a:r>
            <a:endParaRPr lang="en-US" sz="1800" dirty="0">
              <a:solidFill>
                <a:srgbClr val="000000"/>
              </a:solidFill>
              <a:latin typeface="Helvetica"/>
              <a:cs typeface="Helvetica"/>
            </a:endParaRPr>
          </a:p>
        </p:txBody>
      </p:sp>
      <p:sp>
        <p:nvSpPr>
          <p:cNvPr id="7" name="TextBox 6"/>
          <p:cNvSpPr txBox="1"/>
          <p:nvPr/>
        </p:nvSpPr>
        <p:spPr>
          <a:xfrm>
            <a:off x="452284" y="2857416"/>
            <a:ext cx="8278761" cy="2062103"/>
          </a:xfrm>
          <a:prstGeom prst="rect">
            <a:avLst/>
          </a:prstGeom>
          <a:noFill/>
        </p:spPr>
        <p:txBody>
          <a:bodyPr wrap="square" rtlCol="0">
            <a:spAutoFit/>
          </a:bodyPr>
          <a:lstStyle/>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TOPIC: Synthesis of membrane</a:t>
            </a:r>
            <a:r>
              <a:rPr kumimoji="0" lang="en-US" sz="1600" b="0" i="0" u="none" strike="noStrike" kern="0" cap="none" spc="0" normalizeH="0" noProof="0" dirty="0" smtClean="0">
                <a:ln>
                  <a:noFill/>
                </a:ln>
                <a:solidFill>
                  <a:sysClr val="windowText" lastClr="000000"/>
                </a:solidFill>
                <a:effectLst/>
                <a:uLnTx/>
                <a:uFillTx/>
                <a:latin typeface="Helvetica"/>
                <a:cs typeface="Helvetica"/>
              </a:rPr>
              <a:t> sterols in 3 eukaryotic lineages</a:t>
            </a:r>
          </a:p>
          <a:p>
            <a:pPr marL="180975" marR="0" lvl="0" indent="-180975" algn="l" defTabSz="914400" eaLnBrk="1" fontAlgn="auto" latinLnBrk="0" hangingPunct="1">
              <a:lnSpc>
                <a:spcPct val="100000"/>
              </a:lnSpc>
              <a:spcBef>
                <a:spcPts val="0"/>
              </a:spcBef>
              <a:spcAft>
                <a:spcPts val="0"/>
              </a:spcAft>
              <a:buClrTx/>
              <a:buSzTx/>
              <a:buFontTx/>
              <a:buNone/>
              <a:tabLst/>
              <a:defRPr/>
            </a:pPr>
            <a:endParaRPr lang="en-US" sz="1600" kern="0" baseline="0" dirty="0">
              <a:solidFill>
                <a:sysClr val="windowText" lastClr="000000"/>
              </a:solidFill>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noProof="0" dirty="0" smtClean="0">
                <a:ln>
                  <a:noFill/>
                </a:ln>
                <a:solidFill>
                  <a:sysClr val="windowText" lastClr="000000"/>
                </a:solidFill>
                <a:effectLst/>
                <a:uLnTx/>
                <a:uFillTx/>
                <a:latin typeface="Helvetica"/>
                <a:cs typeface="Helvetica"/>
              </a:rPr>
              <a:t>LEARNING OBJECTIVES:</a:t>
            </a:r>
            <a:endParaRPr kumimoji="0" lang="en-US" sz="1600" b="0" i="0" u="none" strike="noStrike" kern="0" cap="none" spc="0" normalizeH="0" baseline="0" noProof="0" dirty="0" smtClean="0">
              <a:ln>
                <a:noFill/>
              </a:ln>
              <a:solidFill>
                <a:sysClr val="windowText" lastClr="000000"/>
              </a:solidFill>
              <a:effectLst/>
              <a:uLnTx/>
              <a:uFillTx/>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r>
              <a:rPr lang="en-US" sz="1600" kern="0" dirty="0" smtClean="0">
                <a:solidFill>
                  <a:sysClr val="windowText" lastClr="000000"/>
                </a:solidFill>
                <a:latin typeface="Helvetica"/>
                <a:cs typeface="Helvetica"/>
              </a:rPr>
              <a:t>Sterols are a marker for eukaryotic membranes, so let’s take a close look at how they are synthesized and the evolution of the enzymes that produce them.</a:t>
            </a: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Note the connections between protein sequence and enzyme activity.</a:t>
            </a:r>
          </a:p>
          <a:p>
            <a:pPr marL="180975" marR="0" lvl="0" indent="-180975" algn="l" defTabSz="914400" eaLnBrk="1" fontAlgn="auto" latinLnBrk="0" hangingPunct="1">
              <a:lnSpc>
                <a:spcPct val="100000"/>
              </a:lnSpc>
              <a:spcBef>
                <a:spcPts val="0"/>
              </a:spcBef>
              <a:spcAft>
                <a:spcPts val="0"/>
              </a:spcAft>
              <a:buClrTx/>
              <a:buSzTx/>
              <a:buFontTx/>
              <a:buNone/>
              <a:tabLst/>
              <a:defRPr/>
            </a:pPr>
            <a:r>
              <a:rPr lang="en-US" sz="1600" kern="0" dirty="0" smtClean="0">
                <a:solidFill>
                  <a:sysClr val="windowText" lastClr="000000"/>
                </a:solidFill>
                <a:latin typeface="Helvetica"/>
                <a:cs typeface="Helvetica"/>
              </a:rPr>
              <a:t>Biological pathways are connected through biochemistry and enzyme co-evolution.</a:t>
            </a: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Small</a:t>
            </a:r>
            <a:r>
              <a:rPr kumimoji="0" lang="en-US" sz="1600" b="0" i="0" u="none" strike="noStrike" kern="0" cap="none" spc="0" normalizeH="0" noProof="0" dirty="0" smtClean="0">
                <a:ln>
                  <a:noFill/>
                </a:ln>
                <a:solidFill>
                  <a:sysClr val="windowText" lastClr="000000"/>
                </a:solidFill>
                <a:effectLst/>
                <a:uLnTx/>
                <a:uFillTx/>
                <a:latin typeface="Helvetica"/>
                <a:cs typeface="Helvetica"/>
              </a:rPr>
              <a:t> mutations in enzymes can result in large changes in products.</a:t>
            </a:r>
            <a:endParaRPr kumimoji="0" lang="en-US" sz="1600" b="0" i="0" u="none" strike="noStrike" kern="0" cap="none" spc="0" normalizeH="0" baseline="0" noProof="0" dirty="0" smtClean="0">
              <a:ln>
                <a:noFill/>
              </a:ln>
              <a:solidFill>
                <a:sysClr val="windowText" lastClr="000000"/>
              </a:solidFill>
              <a:effectLst/>
              <a:uLnTx/>
              <a:uFillTx/>
              <a:latin typeface="Helvetica"/>
              <a:cs typeface="Helvetica"/>
            </a:endParaRPr>
          </a:p>
        </p:txBody>
      </p:sp>
    </p:spTree>
    <p:extLst>
      <p:ext uri="{BB962C8B-B14F-4D97-AF65-F5344CB8AC3E}">
        <p14:creationId xmlns:p14="http://schemas.microsoft.com/office/powerpoint/2010/main" val="214753811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188"/>
          <p:cNvSpPr/>
          <p:nvPr/>
        </p:nvSpPr>
        <p:spPr>
          <a:xfrm>
            <a:off x="4366646" y="3410234"/>
            <a:ext cx="120650" cy="20955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Rectangle 189"/>
          <p:cNvSpPr/>
          <p:nvPr/>
        </p:nvSpPr>
        <p:spPr>
          <a:xfrm>
            <a:off x="4366646" y="2561359"/>
            <a:ext cx="120650" cy="20955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Rectangle 190"/>
          <p:cNvSpPr/>
          <p:nvPr/>
        </p:nvSpPr>
        <p:spPr>
          <a:xfrm>
            <a:off x="4366646" y="2953754"/>
            <a:ext cx="120650" cy="241771"/>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Rectangle 191"/>
          <p:cNvSpPr/>
          <p:nvPr/>
        </p:nvSpPr>
        <p:spPr>
          <a:xfrm>
            <a:off x="4817491" y="3410234"/>
            <a:ext cx="120650" cy="20955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3" name="Rectangle 192"/>
          <p:cNvSpPr/>
          <p:nvPr/>
        </p:nvSpPr>
        <p:spPr>
          <a:xfrm>
            <a:off x="4823846" y="2561359"/>
            <a:ext cx="120650" cy="20955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4" name="Rectangle 193"/>
          <p:cNvSpPr/>
          <p:nvPr/>
        </p:nvSpPr>
        <p:spPr>
          <a:xfrm>
            <a:off x="4823846" y="2953754"/>
            <a:ext cx="120650" cy="236256"/>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Rectangle 195"/>
          <p:cNvSpPr/>
          <p:nvPr/>
        </p:nvSpPr>
        <p:spPr>
          <a:xfrm>
            <a:off x="5049271" y="2561360"/>
            <a:ext cx="120650" cy="1057498"/>
          </a:xfrm>
          <a:prstGeom prst="rect">
            <a:avLst/>
          </a:prstGeom>
          <a:solidFill>
            <a:srgbClr val="FF57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Rectangle 196"/>
          <p:cNvSpPr/>
          <p:nvPr/>
        </p:nvSpPr>
        <p:spPr>
          <a:xfrm>
            <a:off x="3801496" y="2561360"/>
            <a:ext cx="349249" cy="105749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Rectangle 197"/>
          <p:cNvSpPr/>
          <p:nvPr/>
        </p:nvSpPr>
        <p:spPr>
          <a:xfrm>
            <a:off x="5169920" y="2561360"/>
            <a:ext cx="555915" cy="105749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9" name="Rectangle 198"/>
          <p:cNvSpPr/>
          <p:nvPr/>
        </p:nvSpPr>
        <p:spPr>
          <a:xfrm>
            <a:off x="4488354" y="2561360"/>
            <a:ext cx="238414" cy="105749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Rectangle 199"/>
          <p:cNvSpPr/>
          <p:nvPr/>
        </p:nvSpPr>
        <p:spPr>
          <a:xfrm>
            <a:off x="3353821" y="2561360"/>
            <a:ext cx="348480" cy="105749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Rectangle 200"/>
          <p:cNvSpPr/>
          <p:nvPr/>
        </p:nvSpPr>
        <p:spPr>
          <a:xfrm>
            <a:off x="3259989" y="2494119"/>
            <a:ext cx="2584637" cy="1169551"/>
          </a:xfrm>
          <a:prstGeom prst="rect">
            <a:avLst/>
          </a:prstGeom>
        </p:spPr>
        <p:txBody>
          <a:bodyPr wrap="none">
            <a:spAutoFit/>
          </a:bodyPr>
          <a:lstStyle/>
          <a:p>
            <a:r>
              <a:rPr lang="en-US" sz="1400" spc="50" dirty="0" smtClean="0">
                <a:latin typeface="Lucida Console"/>
                <a:cs typeface="Lucida Console"/>
              </a:rPr>
              <a:t>GAWGFSTKTQGYTVADCTAEA</a:t>
            </a:r>
          </a:p>
          <a:p>
            <a:pPr lvl="0"/>
            <a:endParaRPr lang="en-US" sz="1400" spc="50" dirty="0" smtClean="0">
              <a:solidFill>
                <a:srgbClr val="000000"/>
              </a:solidFill>
              <a:latin typeface="Lucida Console"/>
              <a:cs typeface="Lucida Console"/>
            </a:endParaRPr>
          </a:p>
          <a:p>
            <a:pPr lvl="0"/>
            <a:r>
              <a:rPr lang="en-US" sz="1400" spc="50" dirty="0" smtClean="0">
                <a:solidFill>
                  <a:srgbClr val="000000"/>
                </a:solidFill>
                <a:latin typeface="Lucida Console"/>
                <a:cs typeface="Lucida Console"/>
              </a:rPr>
              <a:t>GAWPFSTADHGWPISDCTAEG</a:t>
            </a:r>
          </a:p>
          <a:p>
            <a:endParaRPr lang="en-US" sz="1400" spc="50" dirty="0">
              <a:solidFill>
                <a:srgbClr val="000000"/>
              </a:solidFill>
              <a:latin typeface="Lucida Console"/>
              <a:cs typeface="Lucida Console"/>
            </a:endParaRPr>
          </a:p>
          <a:p>
            <a:r>
              <a:rPr lang="en-US" sz="1400" spc="50" dirty="0">
                <a:solidFill>
                  <a:srgbClr val="000000"/>
                </a:solidFill>
                <a:latin typeface="Lucida Console"/>
                <a:cs typeface="Lucida Console"/>
              </a:rPr>
              <a:t>GGWGFSTGDNPWPVSDCTAEA</a:t>
            </a:r>
          </a:p>
        </p:txBody>
      </p:sp>
      <p:sp>
        <p:nvSpPr>
          <p:cNvPr id="202" name="TextBox 201"/>
          <p:cNvSpPr txBox="1"/>
          <p:nvPr/>
        </p:nvSpPr>
        <p:spPr>
          <a:xfrm>
            <a:off x="828316" y="2489799"/>
            <a:ext cx="2334008" cy="1169551"/>
          </a:xfrm>
          <a:prstGeom prst="rect">
            <a:avLst/>
          </a:prstGeom>
          <a:noFill/>
        </p:spPr>
        <p:txBody>
          <a:bodyPr wrap="square" rtlCol="0">
            <a:spAutoFit/>
          </a:bodyPr>
          <a:lstStyle/>
          <a:p>
            <a:pPr algn="r"/>
            <a:r>
              <a:rPr lang="en-US" sz="1400" dirty="0" smtClean="0">
                <a:cs typeface="Lucida Console"/>
              </a:rPr>
              <a:t>yeast ERG7</a:t>
            </a:r>
          </a:p>
          <a:p>
            <a:pPr algn="r"/>
            <a:endParaRPr lang="en-US" sz="1400" dirty="0" smtClean="0">
              <a:cs typeface="Lucida Console"/>
            </a:endParaRPr>
          </a:p>
          <a:p>
            <a:pPr algn="r"/>
            <a:r>
              <a:rPr lang="en-US" sz="1400" dirty="0" smtClean="0">
                <a:cs typeface="Lucida Console"/>
              </a:rPr>
              <a:t>Arabidopsis </a:t>
            </a:r>
            <a:r>
              <a:rPr lang="en-US" sz="1400" b="1" dirty="0" smtClean="0">
                <a:solidFill>
                  <a:srgbClr val="008000"/>
                </a:solidFill>
                <a:cs typeface="Lucida Console"/>
              </a:rPr>
              <a:t>CAS1</a:t>
            </a:r>
          </a:p>
          <a:p>
            <a:pPr algn="r"/>
            <a:endParaRPr lang="en-US" sz="1400" dirty="0">
              <a:cs typeface="Lucida Console"/>
            </a:endParaRPr>
          </a:p>
          <a:p>
            <a:pPr algn="r"/>
            <a:r>
              <a:rPr lang="en-US" sz="1400" dirty="0" smtClean="0">
                <a:cs typeface="Lucida Console"/>
              </a:rPr>
              <a:t>Arabidopsis </a:t>
            </a:r>
            <a:r>
              <a:rPr lang="en-US" sz="1400" b="1" dirty="0" smtClean="0">
                <a:solidFill>
                  <a:srgbClr val="660066"/>
                </a:solidFill>
                <a:cs typeface="Lucida Console"/>
              </a:rPr>
              <a:t>LSS1</a:t>
            </a:r>
            <a:endParaRPr lang="en-US" sz="1400" b="1" dirty="0">
              <a:solidFill>
                <a:srgbClr val="660066"/>
              </a:solidFill>
              <a:cs typeface="Lucida Console"/>
            </a:endParaRPr>
          </a:p>
        </p:txBody>
      </p:sp>
      <p:sp>
        <p:nvSpPr>
          <p:cNvPr id="203" name="TextBox 202"/>
          <p:cNvSpPr txBox="1"/>
          <p:nvPr/>
        </p:nvSpPr>
        <p:spPr>
          <a:xfrm>
            <a:off x="3090296" y="2197800"/>
            <a:ext cx="441422" cy="276999"/>
          </a:xfrm>
          <a:prstGeom prst="rect">
            <a:avLst/>
          </a:prstGeom>
          <a:noFill/>
        </p:spPr>
        <p:txBody>
          <a:bodyPr wrap="none" rtlCol="0">
            <a:spAutoFit/>
          </a:bodyPr>
          <a:lstStyle/>
          <a:p>
            <a:r>
              <a:rPr lang="en-US" sz="1200" dirty="0" smtClean="0"/>
              <a:t>440</a:t>
            </a:r>
            <a:endParaRPr lang="en-US" sz="1200" dirty="0"/>
          </a:p>
        </p:txBody>
      </p:sp>
      <p:sp>
        <p:nvSpPr>
          <p:cNvPr id="204" name="TextBox 203"/>
          <p:cNvSpPr txBox="1"/>
          <p:nvPr/>
        </p:nvSpPr>
        <p:spPr>
          <a:xfrm>
            <a:off x="5554096" y="2197800"/>
            <a:ext cx="441422" cy="276999"/>
          </a:xfrm>
          <a:prstGeom prst="rect">
            <a:avLst/>
          </a:prstGeom>
          <a:noFill/>
        </p:spPr>
        <p:txBody>
          <a:bodyPr wrap="none" rtlCol="0">
            <a:spAutoFit/>
          </a:bodyPr>
          <a:lstStyle/>
          <a:p>
            <a:r>
              <a:rPr lang="en-US" sz="1200" dirty="0" smtClean="0"/>
              <a:t>460</a:t>
            </a:r>
            <a:endParaRPr lang="en-US" sz="1200" dirty="0"/>
          </a:p>
        </p:txBody>
      </p:sp>
      <p:sp>
        <p:nvSpPr>
          <p:cNvPr id="215" name="TextBox 214"/>
          <p:cNvSpPr txBox="1"/>
          <p:nvPr/>
        </p:nvSpPr>
        <p:spPr>
          <a:xfrm>
            <a:off x="504407" y="1049459"/>
            <a:ext cx="4842773" cy="1077218"/>
          </a:xfrm>
          <a:prstGeom prst="rect">
            <a:avLst/>
          </a:prstGeom>
          <a:noFill/>
        </p:spPr>
        <p:txBody>
          <a:bodyPr wrap="square" rtlCol="0">
            <a:spAutoFit/>
          </a:bodyPr>
          <a:lstStyle/>
          <a:p>
            <a:pPr marL="184150" indent="-184150"/>
            <a:r>
              <a:rPr lang="en-US" sz="1600" dirty="0" smtClean="0"/>
              <a:t>Arabidopsis </a:t>
            </a:r>
            <a:r>
              <a:rPr lang="en-US" sz="1600" b="1" i="1" dirty="0" smtClean="0">
                <a:solidFill>
                  <a:srgbClr val="008000"/>
                </a:solidFill>
              </a:rPr>
              <a:t>CAS1</a:t>
            </a:r>
            <a:r>
              <a:rPr lang="en-US" sz="1600" dirty="0" smtClean="0">
                <a:solidFill>
                  <a:srgbClr val="008000"/>
                </a:solidFill>
              </a:rPr>
              <a:t> </a:t>
            </a:r>
            <a:r>
              <a:rPr lang="en-US" sz="1600" dirty="0" smtClean="0"/>
              <a:t>is a typical cycloartenol-making enzyme, like the OSC from other plants.</a:t>
            </a:r>
          </a:p>
          <a:p>
            <a:pPr marL="184150" indent="-184150"/>
            <a:r>
              <a:rPr lang="en-US" sz="1600" dirty="0" smtClean="0"/>
              <a:t>Arabidopsis </a:t>
            </a:r>
            <a:r>
              <a:rPr lang="en-US" sz="1600" b="1" i="1" dirty="0" smtClean="0">
                <a:solidFill>
                  <a:srgbClr val="660066"/>
                </a:solidFill>
              </a:rPr>
              <a:t>LSS1 </a:t>
            </a:r>
            <a:r>
              <a:rPr lang="en-US" sz="1600" dirty="0" smtClean="0"/>
              <a:t>has picked-up mutations relative to the </a:t>
            </a:r>
            <a:r>
              <a:rPr lang="en-US" sz="1600" b="1" i="1" dirty="0" smtClean="0">
                <a:solidFill>
                  <a:srgbClr val="008000"/>
                </a:solidFill>
              </a:rPr>
              <a:t>CAS1</a:t>
            </a:r>
            <a:r>
              <a:rPr lang="en-US" sz="1600" dirty="0" smtClean="0"/>
              <a:t> paralog…</a:t>
            </a:r>
            <a:endParaRPr lang="en-US" sz="1600" dirty="0"/>
          </a:p>
        </p:txBody>
      </p:sp>
      <p:sp>
        <p:nvSpPr>
          <p:cNvPr id="82" name="TextBox 81"/>
          <p:cNvSpPr txBox="1"/>
          <p:nvPr/>
        </p:nvSpPr>
        <p:spPr>
          <a:xfrm>
            <a:off x="518451" y="5297671"/>
            <a:ext cx="7873317" cy="1077218"/>
          </a:xfrm>
          <a:prstGeom prst="rect">
            <a:avLst/>
          </a:prstGeom>
          <a:noFill/>
        </p:spPr>
        <p:txBody>
          <a:bodyPr wrap="square" rtlCol="0">
            <a:spAutoFit/>
          </a:bodyPr>
          <a:lstStyle/>
          <a:p>
            <a:pPr marL="184150" indent="-184150"/>
            <a:r>
              <a:rPr lang="en-US" sz="1600" dirty="0" smtClean="0"/>
              <a:t>Experiments have shown that the </a:t>
            </a:r>
            <a:r>
              <a:rPr lang="en-US" sz="1600" b="1" dirty="0" smtClean="0">
                <a:solidFill>
                  <a:srgbClr val="660066"/>
                </a:solidFill>
              </a:rPr>
              <a:t>LSS1 </a:t>
            </a:r>
            <a:r>
              <a:rPr lang="en-US" sz="1600" dirty="0" smtClean="0"/>
              <a:t>actually produces some lanosterol in the plant, providing about 1.5% of the sterol precursors. Not enough to be missed, nor to shift the sterol profile, but maybe enough to provide some diversity in the behavior relative to other plants that only have </a:t>
            </a:r>
            <a:r>
              <a:rPr lang="en-US" sz="1600" b="1" dirty="0" smtClean="0">
                <a:solidFill>
                  <a:srgbClr val="008000"/>
                </a:solidFill>
              </a:rPr>
              <a:t>CAS1</a:t>
            </a:r>
            <a:r>
              <a:rPr lang="en-US" sz="1600" dirty="0" smtClean="0"/>
              <a:t>.</a:t>
            </a:r>
            <a:endParaRPr lang="en-US" sz="1600" dirty="0"/>
          </a:p>
        </p:txBody>
      </p:sp>
      <p:sp>
        <p:nvSpPr>
          <p:cNvPr id="32" name="TextBox 31"/>
          <p:cNvSpPr txBox="1"/>
          <p:nvPr/>
        </p:nvSpPr>
        <p:spPr>
          <a:xfrm>
            <a:off x="227460" y="209471"/>
            <a:ext cx="8310853" cy="646331"/>
          </a:xfrm>
          <a:prstGeom prst="rect">
            <a:avLst/>
          </a:prstGeom>
          <a:noFill/>
        </p:spPr>
        <p:txBody>
          <a:bodyPr wrap="square" rtlCol="0">
            <a:spAutoFit/>
          </a:bodyPr>
          <a:lstStyle/>
          <a:p>
            <a:pPr marL="363538" indent="-363538"/>
            <a:r>
              <a:rPr lang="en-US" dirty="0" smtClean="0"/>
              <a:t>The LSS1 paralog acquired mutations in the active site that turned it into a lanosterol-synthesizing enzyme:</a:t>
            </a:r>
            <a:endParaRPr lang="en-US" dirty="0"/>
          </a:p>
        </p:txBody>
      </p:sp>
      <p:grpSp>
        <p:nvGrpSpPr>
          <p:cNvPr id="3" name="Group 2"/>
          <p:cNvGrpSpPr/>
          <p:nvPr/>
        </p:nvGrpSpPr>
        <p:grpSpPr>
          <a:xfrm>
            <a:off x="5268173" y="1725248"/>
            <a:ext cx="2945551" cy="2980910"/>
            <a:chOff x="5268173" y="1725248"/>
            <a:chExt cx="2945551" cy="2980910"/>
          </a:xfrm>
        </p:grpSpPr>
        <p:grpSp>
          <p:nvGrpSpPr>
            <p:cNvPr id="2" name="Group 1"/>
            <p:cNvGrpSpPr/>
            <p:nvPr/>
          </p:nvGrpSpPr>
          <p:grpSpPr>
            <a:xfrm>
              <a:off x="5268173" y="1806860"/>
              <a:ext cx="2945551" cy="2899298"/>
              <a:chOff x="5268173" y="1806860"/>
              <a:chExt cx="2945551" cy="2899298"/>
            </a:xfrm>
          </p:grpSpPr>
          <p:grpSp>
            <p:nvGrpSpPr>
              <p:cNvPr id="214" name="Group 213"/>
              <p:cNvGrpSpPr/>
              <p:nvPr/>
            </p:nvGrpSpPr>
            <p:grpSpPr>
              <a:xfrm>
                <a:off x="5958266" y="1806860"/>
                <a:ext cx="1729901" cy="1852490"/>
                <a:chOff x="5980424" y="4643835"/>
                <a:chExt cx="1729901" cy="1852490"/>
              </a:xfrm>
            </p:grpSpPr>
            <p:sp>
              <p:nvSpPr>
                <p:cNvPr id="205" name="TextBox 204"/>
                <p:cNvSpPr txBox="1"/>
                <p:nvPr/>
              </p:nvSpPr>
              <p:spPr>
                <a:xfrm>
                  <a:off x="6009469" y="5302449"/>
                  <a:ext cx="484215" cy="307777"/>
                </a:xfrm>
                <a:prstGeom prst="rect">
                  <a:avLst/>
                </a:prstGeom>
                <a:noFill/>
              </p:spPr>
              <p:txBody>
                <a:bodyPr wrap="none" rtlCol="0">
                  <a:spAutoFit/>
                </a:bodyPr>
                <a:lstStyle/>
                <a:p>
                  <a:r>
                    <a:rPr lang="en-US" sz="1400" dirty="0" smtClean="0"/>
                    <a:t>100</a:t>
                  </a:r>
                  <a:endParaRPr lang="en-US" sz="1400" dirty="0"/>
                </a:p>
              </p:txBody>
            </p:sp>
            <p:sp>
              <p:nvSpPr>
                <p:cNvPr id="206" name="TextBox 205"/>
                <p:cNvSpPr txBox="1"/>
                <p:nvPr/>
              </p:nvSpPr>
              <p:spPr>
                <a:xfrm rot="18900000">
                  <a:off x="5980424" y="4643835"/>
                  <a:ext cx="1042636" cy="307777"/>
                </a:xfrm>
                <a:prstGeom prst="rect">
                  <a:avLst/>
                </a:prstGeom>
                <a:solidFill>
                  <a:srgbClr val="FFFF00"/>
                </a:solidFill>
              </p:spPr>
              <p:txBody>
                <a:bodyPr wrap="none" rtlCol="0">
                  <a:spAutoFit/>
                </a:bodyPr>
                <a:lstStyle/>
                <a:p>
                  <a:r>
                    <a:rPr lang="en-US" sz="1400" b="1" dirty="0" smtClean="0"/>
                    <a:t>lanosterol</a:t>
                  </a:r>
                  <a:endParaRPr lang="en-US" sz="1400" b="1" dirty="0"/>
                </a:p>
              </p:txBody>
            </p:sp>
            <p:sp>
              <p:nvSpPr>
                <p:cNvPr id="208" name="TextBox 207"/>
                <p:cNvSpPr txBox="1"/>
                <p:nvPr/>
              </p:nvSpPr>
              <p:spPr>
                <a:xfrm rot="18900000">
                  <a:off x="7063994" y="4811681"/>
                  <a:ext cx="646331" cy="307777"/>
                </a:xfrm>
                <a:prstGeom prst="rect">
                  <a:avLst/>
                </a:prstGeom>
                <a:solidFill>
                  <a:schemeClr val="bg2"/>
                </a:solidFill>
              </p:spPr>
              <p:txBody>
                <a:bodyPr wrap="none" rtlCol="0">
                  <a:spAutoFit/>
                </a:bodyPr>
                <a:lstStyle/>
                <a:p>
                  <a:r>
                    <a:rPr lang="en-US" sz="1400" b="1" dirty="0" smtClean="0"/>
                    <a:t>other</a:t>
                  </a:r>
                  <a:endParaRPr lang="en-US" sz="1400" b="1" dirty="0"/>
                </a:p>
              </p:txBody>
            </p:sp>
            <p:sp>
              <p:nvSpPr>
                <p:cNvPr id="209" name="TextBox 208"/>
                <p:cNvSpPr txBox="1"/>
                <p:nvPr/>
              </p:nvSpPr>
              <p:spPr>
                <a:xfrm>
                  <a:off x="6647799" y="5302449"/>
                  <a:ext cx="284515" cy="307777"/>
                </a:xfrm>
                <a:prstGeom prst="rect">
                  <a:avLst/>
                </a:prstGeom>
                <a:noFill/>
              </p:spPr>
              <p:txBody>
                <a:bodyPr wrap="none" rtlCol="0">
                  <a:spAutoFit/>
                </a:bodyPr>
                <a:lstStyle/>
                <a:p>
                  <a:r>
                    <a:rPr lang="en-US" sz="1400" dirty="0" smtClean="0"/>
                    <a:t>0</a:t>
                  </a:r>
                  <a:endParaRPr lang="en-US" sz="1400" dirty="0"/>
                </a:p>
              </p:txBody>
            </p:sp>
            <p:sp>
              <p:nvSpPr>
                <p:cNvPr id="210" name="TextBox 209"/>
                <p:cNvSpPr txBox="1"/>
                <p:nvPr/>
              </p:nvSpPr>
              <p:spPr>
                <a:xfrm>
                  <a:off x="7167709" y="5302449"/>
                  <a:ext cx="284515" cy="307777"/>
                </a:xfrm>
                <a:prstGeom prst="rect">
                  <a:avLst/>
                </a:prstGeom>
                <a:noFill/>
              </p:spPr>
              <p:txBody>
                <a:bodyPr wrap="none" rtlCol="0">
                  <a:spAutoFit/>
                </a:bodyPr>
                <a:lstStyle/>
                <a:p>
                  <a:r>
                    <a:rPr lang="en-US" sz="1400" dirty="0" smtClean="0"/>
                    <a:t>0</a:t>
                  </a:r>
                  <a:endParaRPr lang="en-US" sz="1400" dirty="0"/>
                </a:p>
              </p:txBody>
            </p:sp>
            <p:sp>
              <p:nvSpPr>
                <p:cNvPr id="211" name="TextBox 210"/>
                <p:cNvSpPr txBox="1"/>
                <p:nvPr/>
              </p:nvSpPr>
              <p:spPr>
                <a:xfrm>
                  <a:off x="6003569" y="5757661"/>
                  <a:ext cx="484215" cy="738664"/>
                </a:xfrm>
                <a:prstGeom prst="rect">
                  <a:avLst/>
                </a:prstGeom>
                <a:noFill/>
              </p:spPr>
              <p:txBody>
                <a:bodyPr wrap="none" rtlCol="0">
                  <a:spAutoFit/>
                </a:bodyPr>
                <a:lstStyle/>
                <a:p>
                  <a:r>
                    <a:rPr lang="en-US" sz="1400" dirty="0" smtClean="0"/>
                    <a:t>  0</a:t>
                  </a:r>
                </a:p>
                <a:p>
                  <a:endParaRPr lang="en-US" sz="1400" dirty="0" smtClean="0"/>
                </a:p>
                <a:p>
                  <a:r>
                    <a:rPr lang="en-US" sz="1400" dirty="0" smtClean="0"/>
                    <a:t>100</a:t>
                  </a:r>
                  <a:endParaRPr lang="en-US" sz="1400" dirty="0"/>
                </a:p>
              </p:txBody>
            </p:sp>
            <p:sp>
              <p:nvSpPr>
                <p:cNvPr id="212" name="TextBox 211"/>
                <p:cNvSpPr txBox="1"/>
                <p:nvPr/>
              </p:nvSpPr>
              <p:spPr>
                <a:xfrm>
                  <a:off x="6586839" y="5757661"/>
                  <a:ext cx="384365" cy="738664"/>
                </a:xfrm>
                <a:prstGeom prst="rect">
                  <a:avLst/>
                </a:prstGeom>
                <a:noFill/>
              </p:spPr>
              <p:txBody>
                <a:bodyPr wrap="none" rtlCol="0">
                  <a:spAutoFit/>
                </a:bodyPr>
                <a:lstStyle/>
                <a:p>
                  <a:r>
                    <a:rPr lang="en-US" sz="1400" dirty="0" smtClean="0"/>
                    <a:t>99</a:t>
                  </a:r>
                </a:p>
                <a:p>
                  <a:endParaRPr lang="en-US" sz="1400" dirty="0"/>
                </a:p>
                <a:p>
                  <a:r>
                    <a:rPr lang="en-US" sz="1400" dirty="0" smtClean="0"/>
                    <a:t> 0</a:t>
                  </a:r>
                  <a:endParaRPr lang="en-US" sz="1400" dirty="0"/>
                </a:p>
              </p:txBody>
            </p:sp>
            <p:sp>
              <p:nvSpPr>
                <p:cNvPr id="213" name="TextBox 212"/>
                <p:cNvSpPr txBox="1"/>
                <p:nvPr/>
              </p:nvSpPr>
              <p:spPr>
                <a:xfrm>
                  <a:off x="7106749" y="5757661"/>
                  <a:ext cx="334396" cy="738664"/>
                </a:xfrm>
                <a:prstGeom prst="rect">
                  <a:avLst/>
                </a:prstGeom>
                <a:noFill/>
              </p:spPr>
              <p:txBody>
                <a:bodyPr wrap="none" rtlCol="0">
                  <a:spAutoFit/>
                </a:bodyPr>
                <a:lstStyle/>
                <a:p>
                  <a:r>
                    <a:rPr lang="en-US" sz="1400" dirty="0" smtClean="0"/>
                    <a:t> 1</a:t>
                  </a:r>
                </a:p>
                <a:p>
                  <a:endParaRPr lang="en-US" sz="1400" dirty="0"/>
                </a:p>
                <a:p>
                  <a:r>
                    <a:rPr lang="en-US" sz="1400" dirty="0" smtClean="0"/>
                    <a:t> 0</a:t>
                  </a:r>
                  <a:endParaRPr lang="en-US" sz="1400" dirty="0"/>
                </a:p>
              </p:txBody>
            </p:sp>
          </p:grpSp>
          <p:sp>
            <p:nvSpPr>
              <p:cNvPr id="81" name="TextBox 80"/>
              <p:cNvSpPr txBox="1"/>
              <p:nvPr/>
            </p:nvSpPr>
            <p:spPr>
              <a:xfrm>
                <a:off x="5268173" y="3875161"/>
                <a:ext cx="2945551" cy="830997"/>
              </a:xfrm>
              <a:prstGeom prst="rect">
                <a:avLst/>
              </a:prstGeom>
              <a:noFill/>
            </p:spPr>
            <p:txBody>
              <a:bodyPr wrap="square" rtlCol="0">
                <a:spAutoFit/>
              </a:bodyPr>
              <a:lstStyle/>
              <a:p>
                <a:pPr marL="184150" indent="-184150"/>
                <a:r>
                  <a:rPr lang="en-US" sz="1600" dirty="0" smtClean="0"/>
                  <a:t>…including mutations that have converted it to a lanosterol-making enzyme!</a:t>
                </a:r>
                <a:endParaRPr lang="en-US" sz="1600" dirty="0"/>
              </a:p>
            </p:txBody>
          </p:sp>
        </p:grpSp>
        <p:sp>
          <p:nvSpPr>
            <p:cNvPr id="33" name="TextBox 32"/>
            <p:cNvSpPr txBox="1"/>
            <p:nvPr/>
          </p:nvSpPr>
          <p:spPr>
            <a:xfrm rot="18900000">
              <a:off x="6486128" y="1725248"/>
              <a:ext cx="1242335" cy="307777"/>
            </a:xfrm>
            <a:prstGeom prst="rect">
              <a:avLst/>
            </a:prstGeom>
            <a:solidFill>
              <a:srgbClr val="CCFFCC"/>
            </a:solidFill>
          </p:spPr>
          <p:txBody>
            <a:bodyPr wrap="none" rtlCol="0">
              <a:spAutoFit/>
            </a:bodyPr>
            <a:lstStyle/>
            <a:p>
              <a:r>
                <a:rPr lang="en-US" sz="1400" b="1" dirty="0" smtClean="0"/>
                <a:t>cycloartenol</a:t>
              </a:r>
              <a:endParaRPr lang="en-US" sz="1400" b="1" dirty="0"/>
            </a:p>
          </p:txBody>
        </p:sp>
      </p:grpSp>
    </p:spTree>
    <p:extLst>
      <p:ext uri="{BB962C8B-B14F-4D97-AF65-F5344CB8AC3E}">
        <p14:creationId xmlns:p14="http://schemas.microsoft.com/office/powerpoint/2010/main" val="40575666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2063750" y="6586934"/>
            <a:ext cx="19597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070100" y="6151914"/>
            <a:ext cx="1896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V="1">
            <a:off x="2070493" y="6141256"/>
            <a:ext cx="0" cy="451767"/>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2" name="Group 1"/>
          <p:cNvGrpSpPr/>
          <p:nvPr/>
        </p:nvGrpSpPr>
        <p:grpSpPr>
          <a:xfrm>
            <a:off x="1067219" y="1218388"/>
            <a:ext cx="1152742" cy="5180598"/>
            <a:chOff x="1067219" y="1218388"/>
            <a:chExt cx="596628" cy="5180598"/>
          </a:xfrm>
        </p:grpSpPr>
        <p:grpSp>
          <p:nvGrpSpPr>
            <p:cNvPr id="13" name="Group 12"/>
            <p:cNvGrpSpPr/>
            <p:nvPr/>
          </p:nvGrpSpPr>
          <p:grpSpPr>
            <a:xfrm>
              <a:off x="1406525" y="2241761"/>
              <a:ext cx="255519" cy="1731878"/>
              <a:chOff x="1217905" y="2244936"/>
              <a:chExt cx="444139" cy="1731878"/>
            </a:xfrm>
          </p:grpSpPr>
          <p:cxnSp>
            <p:nvCxnSpPr>
              <p:cNvPr id="31" name="Straight Connector 30"/>
              <p:cNvCxnSpPr/>
              <p:nvPr/>
            </p:nvCxnSpPr>
            <p:spPr>
              <a:xfrm>
                <a:off x="1510316" y="2246258"/>
                <a:ext cx="15172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1510316" y="2665403"/>
                <a:ext cx="15172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1514568" y="2244936"/>
                <a:ext cx="0" cy="42578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1363153" y="2451176"/>
                <a:ext cx="15172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1363153" y="3100424"/>
                <a:ext cx="2988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1367403" y="2450998"/>
                <a:ext cx="0" cy="658196"/>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217905" y="2811406"/>
                <a:ext cx="15172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1217905" y="3763664"/>
                <a:ext cx="2967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1222157" y="2802235"/>
                <a:ext cx="0" cy="96466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1510316" y="3541794"/>
                <a:ext cx="1517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1510316" y="3976814"/>
                <a:ext cx="1517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1519699" y="3556413"/>
                <a:ext cx="0" cy="404651"/>
              </a:xfrm>
              <a:prstGeom prst="line">
                <a:avLst/>
              </a:prstGeom>
              <a:effectLst/>
            </p:spPr>
            <p:style>
              <a:lnRef idx="2">
                <a:schemeClr val="accent1"/>
              </a:lnRef>
              <a:fillRef idx="0">
                <a:schemeClr val="accent1"/>
              </a:fillRef>
              <a:effectRef idx="1">
                <a:schemeClr val="accent1"/>
              </a:effectRef>
              <a:fontRef idx="minor">
                <a:schemeClr val="tx1"/>
              </a:fontRef>
            </p:style>
          </p:cxnSp>
        </p:grpSp>
        <p:cxnSp>
          <p:nvCxnSpPr>
            <p:cNvPr id="61" name="Straight Connector 60"/>
            <p:cNvCxnSpPr/>
            <p:nvPr/>
          </p:nvCxnSpPr>
          <p:spPr>
            <a:xfrm>
              <a:off x="1067219" y="1226989"/>
              <a:ext cx="59662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1075208" y="1662013"/>
              <a:ext cx="58790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1075544" y="1218388"/>
              <a:ext cx="0" cy="458823"/>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V="1">
              <a:off x="1497305" y="6388655"/>
              <a:ext cx="836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1497305" y="5708427"/>
              <a:ext cx="16473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1499648" y="5698463"/>
              <a:ext cx="0" cy="700523"/>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1417776" y="6004146"/>
              <a:ext cx="836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1417776" y="5281874"/>
              <a:ext cx="24426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1420119" y="5289135"/>
              <a:ext cx="0" cy="725342"/>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1338246" y="5657731"/>
              <a:ext cx="836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1338246" y="4855321"/>
              <a:ext cx="32379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1340590" y="4850665"/>
              <a:ext cx="0" cy="817396"/>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1256609" y="5285919"/>
              <a:ext cx="8362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256609" y="4411834"/>
              <a:ext cx="40543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1258952" y="4412195"/>
              <a:ext cx="0" cy="884055"/>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18" name="Group 17"/>
            <p:cNvGrpSpPr/>
            <p:nvPr/>
          </p:nvGrpSpPr>
          <p:grpSpPr>
            <a:xfrm>
              <a:off x="1143000" y="3413946"/>
              <a:ext cx="260349" cy="1559874"/>
              <a:chOff x="793750" y="3413946"/>
              <a:chExt cx="609600" cy="1559874"/>
            </a:xfrm>
          </p:grpSpPr>
          <p:cxnSp>
            <p:nvCxnSpPr>
              <p:cNvPr id="66" name="Straight Connector 65"/>
              <p:cNvCxnSpPr/>
              <p:nvPr/>
            </p:nvCxnSpPr>
            <p:spPr>
              <a:xfrm>
                <a:off x="809623" y="4965467"/>
                <a:ext cx="24184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793750" y="3413946"/>
                <a:ext cx="6096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V="1">
                <a:off x="807216" y="3415824"/>
                <a:ext cx="0" cy="1557996"/>
              </a:xfrm>
              <a:prstGeom prst="line">
                <a:avLst/>
              </a:prstGeom>
              <a:effectLst/>
            </p:spPr>
            <p:style>
              <a:lnRef idx="2">
                <a:schemeClr val="accent1"/>
              </a:lnRef>
              <a:fillRef idx="0">
                <a:schemeClr val="accent1"/>
              </a:fillRef>
              <a:effectRef idx="1">
                <a:schemeClr val="accent1"/>
              </a:effectRef>
              <a:fontRef idx="minor">
                <a:schemeClr val="tx1"/>
              </a:fontRef>
            </p:style>
          </p:cxnSp>
        </p:grpSp>
      </p:grpSp>
      <p:cxnSp>
        <p:nvCxnSpPr>
          <p:cNvPr id="71" name="Straight Connector 70"/>
          <p:cNvCxnSpPr/>
          <p:nvPr/>
        </p:nvCxnSpPr>
        <p:spPr>
          <a:xfrm>
            <a:off x="673100" y="4233195"/>
            <a:ext cx="54208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673100" y="1481780"/>
            <a:ext cx="39944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V="1">
            <a:off x="679143" y="1473200"/>
            <a:ext cx="0" cy="2773256"/>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77" name="TextBox 76"/>
          <p:cNvSpPr txBox="1"/>
          <p:nvPr/>
        </p:nvSpPr>
        <p:spPr>
          <a:xfrm>
            <a:off x="2277951" y="1046601"/>
            <a:ext cx="595160" cy="276999"/>
          </a:xfrm>
          <a:prstGeom prst="rect">
            <a:avLst/>
          </a:prstGeom>
          <a:solidFill>
            <a:srgbClr val="CCFFCC"/>
          </a:solidFill>
        </p:spPr>
        <p:txBody>
          <a:bodyPr wrap="none" rtlCol="0">
            <a:spAutoFit/>
          </a:bodyPr>
          <a:lstStyle/>
          <a:p>
            <a:pPr algn="ctr"/>
            <a:r>
              <a:rPr lang="en-US" sz="1200" b="1" dirty="0" smtClean="0"/>
              <a:t>CAS1</a:t>
            </a:r>
            <a:endParaRPr lang="en-US" sz="1200" b="1" dirty="0"/>
          </a:p>
        </p:txBody>
      </p:sp>
      <p:sp>
        <p:nvSpPr>
          <p:cNvPr id="79" name="TextBox 78"/>
          <p:cNvSpPr txBox="1"/>
          <p:nvPr/>
        </p:nvSpPr>
        <p:spPr>
          <a:xfrm>
            <a:off x="2290763" y="1485737"/>
            <a:ext cx="569537" cy="276999"/>
          </a:xfrm>
          <a:prstGeom prst="rect">
            <a:avLst/>
          </a:prstGeom>
          <a:solidFill>
            <a:srgbClr val="FFFF00"/>
          </a:solidFill>
        </p:spPr>
        <p:txBody>
          <a:bodyPr wrap="none" rtlCol="0">
            <a:spAutoFit/>
          </a:bodyPr>
          <a:lstStyle/>
          <a:p>
            <a:pPr algn="ctr"/>
            <a:r>
              <a:rPr lang="en-US" sz="1200" b="1" dirty="0" smtClean="0"/>
              <a:t>LSS1</a:t>
            </a:r>
            <a:endParaRPr lang="en-US" sz="1200" b="1" dirty="0"/>
          </a:p>
        </p:txBody>
      </p:sp>
      <p:sp>
        <p:nvSpPr>
          <p:cNvPr id="80" name="TextBox 79"/>
          <p:cNvSpPr txBox="1"/>
          <p:nvPr/>
        </p:nvSpPr>
        <p:spPr>
          <a:xfrm>
            <a:off x="2282197" y="6415741"/>
            <a:ext cx="586669" cy="360885"/>
          </a:xfrm>
          <a:prstGeom prst="rect">
            <a:avLst/>
          </a:prstGeom>
          <a:noFill/>
        </p:spPr>
        <p:txBody>
          <a:bodyPr wrap="none" rtlCol="0">
            <a:spAutoFit/>
          </a:bodyPr>
          <a:lstStyle/>
          <a:p>
            <a:pPr algn="ctr"/>
            <a:r>
              <a:rPr lang="en-US" sz="1200" b="1" dirty="0" smtClean="0"/>
              <a:t>PEN1</a:t>
            </a:r>
            <a:endParaRPr lang="en-US" sz="1200" b="1" dirty="0"/>
          </a:p>
        </p:txBody>
      </p:sp>
      <p:sp>
        <p:nvSpPr>
          <p:cNvPr id="81" name="TextBox 80"/>
          <p:cNvSpPr txBox="1"/>
          <p:nvPr/>
        </p:nvSpPr>
        <p:spPr>
          <a:xfrm>
            <a:off x="2282197" y="5981251"/>
            <a:ext cx="586669" cy="360885"/>
          </a:xfrm>
          <a:prstGeom prst="rect">
            <a:avLst/>
          </a:prstGeom>
          <a:noFill/>
        </p:spPr>
        <p:txBody>
          <a:bodyPr wrap="none" rtlCol="0">
            <a:spAutoFit/>
          </a:bodyPr>
          <a:lstStyle/>
          <a:p>
            <a:pPr algn="ctr"/>
            <a:r>
              <a:rPr lang="en-US" sz="1200" b="1" dirty="0" smtClean="0"/>
              <a:t>PEN2</a:t>
            </a:r>
            <a:endParaRPr lang="en-US" sz="1200" b="1" dirty="0"/>
          </a:p>
        </p:txBody>
      </p:sp>
      <p:sp>
        <p:nvSpPr>
          <p:cNvPr id="82" name="TextBox 81"/>
          <p:cNvSpPr txBox="1"/>
          <p:nvPr/>
        </p:nvSpPr>
        <p:spPr>
          <a:xfrm>
            <a:off x="2282197" y="5546762"/>
            <a:ext cx="586669" cy="360885"/>
          </a:xfrm>
          <a:prstGeom prst="rect">
            <a:avLst/>
          </a:prstGeom>
          <a:noFill/>
        </p:spPr>
        <p:txBody>
          <a:bodyPr wrap="none" rtlCol="0">
            <a:spAutoFit/>
          </a:bodyPr>
          <a:lstStyle/>
          <a:p>
            <a:pPr algn="ctr"/>
            <a:r>
              <a:rPr lang="en-US" sz="1200" b="1" dirty="0" smtClean="0"/>
              <a:t>PEN4</a:t>
            </a:r>
            <a:endParaRPr lang="en-US" sz="1200" b="1" dirty="0"/>
          </a:p>
        </p:txBody>
      </p:sp>
      <p:sp>
        <p:nvSpPr>
          <p:cNvPr id="83" name="TextBox 82"/>
          <p:cNvSpPr txBox="1"/>
          <p:nvPr/>
        </p:nvSpPr>
        <p:spPr>
          <a:xfrm>
            <a:off x="2252254" y="4677782"/>
            <a:ext cx="646556" cy="276999"/>
          </a:xfrm>
          <a:prstGeom prst="rect">
            <a:avLst/>
          </a:prstGeom>
          <a:noFill/>
        </p:spPr>
        <p:txBody>
          <a:bodyPr wrap="none" rtlCol="0">
            <a:spAutoFit/>
          </a:bodyPr>
          <a:lstStyle/>
          <a:p>
            <a:pPr algn="ctr"/>
            <a:r>
              <a:rPr lang="en-US" sz="1200" b="1" dirty="0" smtClean="0"/>
              <a:t>PEN6*</a:t>
            </a:r>
            <a:endParaRPr lang="en-US" sz="1200" b="1" dirty="0"/>
          </a:p>
        </p:txBody>
      </p:sp>
      <p:sp>
        <p:nvSpPr>
          <p:cNvPr id="84" name="TextBox 83"/>
          <p:cNvSpPr txBox="1"/>
          <p:nvPr/>
        </p:nvSpPr>
        <p:spPr>
          <a:xfrm>
            <a:off x="2282197" y="4243292"/>
            <a:ext cx="586669" cy="360885"/>
          </a:xfrm>
          <a:prstGeom prst="rect">
            <a:avLst/>
          </a:prstGeom>
          <a:noFill/>
        </p:spPr>
        <p:txBody>
          <a:bodyPr wrap="none" rtlCol="0">
            <a:spAutoFit/>
          </a:bodyPr>
          <a:lstStyle/>
          <a:p>
            <a:pPr algn="ctr"/>
            <a:r>
              <a:rPr lang="en-US" sz="1200" b="1" dirty="0" smtClean="0"/>
              <a:t>PEN5</a:t>
            </a:r>
            <a:endParaRPr lang="en-US" sz="1200" b="1" dirty="0"/>
          </a:p>
        </p:txBody>
      </p:sp>
      <p:sp>
        <p:nvSpPr>
          <p:cNvPr id="85" name="TextBox 84"/>
          <p:cNvSpPr txBox="1"/>
          <p:nvPr/>
        </p:nvSpPr>
        <p:spPr>
          <a:xfrm>
            <a:off x="2286517" y="3808802"/>
            <a:ext cx="578028" cy="360885"/>
          </a:xfrm>
          <a:prstGeom prst="rect">
            <a:avLst/>
          </a:prstGeom>
          <a:noFill/>
        </p:spPr>
        <p:txBody>
          <a:bodyPr wrap="none" rtlCol="0">
            <a:spAutoFit/>
          </a:bodyPr>
          <a:lstStyle/>
          <a:p>
            <a:pPr algn="ctr"/>
            <a:r>
              <a:rPr lang="en-US" sz="1200" b="1" dirty="0" smtClean="0"/>
              <a:t>LUP3</a:t>
            </a:r>
            <a:endParaRPr lang="en-US" sz="1200" b="1" dirty="0"/>
          </a:p>
        </p:txBody>
      </p:sp>
      <p:sp>
        <p:nvSpPr>
          <p:cNvPr id="86" name="TextBox 85"/>
          <p:cNvSpPr txBox="1"/>
          <p:nvPr/>
        </p:nvSpPr>
        <p:spPr>
          <a:xfrm>
            <a:off x="2286517" y="3374313"/>
            <a:ext cx="578028" cy="360885"/>
          </a:xfrm>
          <a:prstGeom prst="rect">
            <a:avLst/>
          </a:prstGeom>
          <a:noFill/>
        </p:spPr>
        <p:txBody>
          <a:bodyPr wrap="none" rtlCol="0">
            <a:spAutoFit/>
          </a:bodyPr>
          <a:lstStyle/>
          <a:p>
            <a:pPr algn="ctr"/>
            <a:r>
              <a:rPr lang="en-US" sz="1200" b="1" dirty="0" smtClean="0"/>
              <a:t>LUP4</a:t>
            </a:r>
            <a:endParaRPr lang="en-US" sz="1200" b="1" dirty="0"/>
          </a:p>
        </p:txBody>
      </p:sp>
      <p:sp>
        <p:nvSpPr>
          <p:cNvPr id="87" name="TextBox 86"/>
          <p:cNvSpPr txBox="1"/>
          <p:nvPr/>
        </p:nvSpPr>
        <p:spPr>
          <a:xfrm>
            <a:off x="2256574" y="2939823"/>
            <a:ext cx="637915" cy="276999"/>
          </a:xfrm>
          <a:prstGeom prst="rect">
            <a:avLst/>
          </a:prstGeom>
          <a:noFill/>
        </p:spPr>
        <p:txBody>
          <a:bodyPr wrap="none" rtlCol="0">
            <a:spAutoFit/>
          </a:bodyPr>
          <a:lstStyle/>
          <a:p>
            <a:pPr algn="ctr"/>
            <a:r>
              <a:rPr lang="en-US" sz="1200" b="1" dirty="0" smtClean="0"/>
              <a:t>LUP1*</a:t>
            </a:r>
            <a:endParaRPr lang="en-US" sz="1200" b="1" dirty="0"/>
          </a:p>
        </p:txBody>
      </p:sp>
      <p:sp>
        <p:nvSpPr>
          <p:cNvPr id="88" name="TextBox 87"/>
          <p:cNvSpPr txBox="1"/>
          <p:nvPr/>
        </p:nvSpPr>
        <p:spPr>
          <a:xfrm>
            <a:off x="2256574" y="2505333"/>
            <a:ext cx="637915" cy="276999"/>
          </a:xfrm>
          <a:prstGeom prst="rect">
            <a:avLst/>
          </a:prstGeom>
          <a:noFill/>
        </p:spPr>
        <p:txBody>
          <a:bodyPr wrap="none" rtlCol="0">
            <a:spAutoFit/>
          </a:bodyPr>
          <a:lstStyle/>
          <a:p>
            <a:pPr algn="ctr"/>
            <a:r>
              <a:rPr lang="en-US" sz="1200" b="1" dirty="0" smtClean="0"/>
              <a:t>LUP2*</a:t>
            </a:r>
            <a:endParaRPr lang="en-US" sz="1200" b="1" dirty="0"/>
          </a:p>
        </p:txBody>
      </p:sp>
      <p:sp>
        <p:nvSpPr>
          <p:cNvPr id="89" name="TextBox 88"/>
          <p:cNvSpPr txBox="1"/>
          <p:nvPr/>
        </p:nvSpPr>
        <p:spPr>
          <a:xfrm>
            <a:off x="2256574" y="2070843"/>
            <a:ext cx="637915" cy="276999"/>
          </a:xfrm>
          <a:prstGeom prst="rect">
            <a:avLst/>
          </a:prstGeom>
          <a:noFill/>
        </p:spPr>
        <p:txBody>
          <a:bodyPr wrap="none" rtlCol="0">
            <a:spAutoFit/>
          </a:bodyPr>
          <a:lstStyle/>
          <a:p>
            <a:pPr algn="ctr"/>
            <a:r>
              <a:rPr lang="en-US" sz="1200" b="1" dirty="0" smtClean="0"/>
              <a:t>LUP5*</a:t>
            </a:r>
            <a:endParaRPr lang="en-US" sz="1200" b="1" dirty="0"/>
          </a:p>
        </p:txBody>
      </p:sp>
      <p:sp>
        <p:nvSpPr>
          <p:cNvPr id="90" name="TextBox 89"/>
          <p:cNvSpPr txBox="1"/>
          <p:nvPr/>
        </p:nvSpPr>
        <p:spPr>
          <a:xfrm>
            <a:off x="2282197" y="5112272"/>
            <a:ext cx="586669" cy="360885"/>
          </a:xfrm>
          <a:prstGeom prst="rect">
            <a:avLst/>
          </a:prstGeom>
          <a:noFill/>
        </p:spPr>
        <p:txBody>
          <a:bodyPr wrap="none" rtlCol="0">
            <a:spAutoFit/>
          </a:bodyPr>
          <a:lstStyle/>
          <a:p>
            <a:pPr algn="ctr"/>
            <a:r>
              <a:rPr lang="en-US" sz="1200" b="1" dirty="0" smtClean="0"/>
              <a:t>PEN3</a:t>
            </a:r>
            <a:endParaRPr lang="en-US" sz="1200" b="1" dirty="0"/>
          </a:p>
        </p:txBody>
      </p:sp>
      <p:sp>
        <p:nvSpPr>
          <p:cNvPr id="101" name="TextBox 100"/>
          <p:cNvSpPr txBox="1"/>
          <p:nvPr/>
        </p:nvSpPr>
        <p:spPr>
          <a:xfrm>
            <a:off x="245477" y="199240"/>
            <a:ext cx="8559660" cy="646331"/>
          </a:xfrm>
          <a:prstGeom prst="rect">
            <a:avLst/>
          </a:prstGeom>
          <a:noFill/>
        </p:spPr>
        <p:txBody>
          <a:bodyPr wrap="square" rtlCol="0">
            <a:spAutoFit/>
          </a:bodyPr>
          <a:lstStyle/>
          <a:p>
            <a:pPr marL="363538" indent="-363538"/>
            <a:r>
              <a:rPr lang="en-US" dirty="0" smtClean="0"/>
              <a:t>The CAS1/LSS1 gene duplication is but one of the many duplications of OSC genes that have occurred in plants, Arabidopsis actually has </a:t>
            </a:r>
            <a:r>
              <a:rPr lang="en-US" b="1" dirty="0" smtClean="0"/>
              <a:t>13 kinds of OSC</a:t>
            </a:r>
            <a:r>
              <a:rPr lang="en-US" dirty="0" smtClean="0"/>
              <a:t>:</a:t>
            </a:r>
            <a:endParaRPr lang="en-US" dirty="0"/>
          </a:p>
        </p:txBody>
      </p:sp>
      <p:grpSp>
        <p:nvGrpSpPr>
          <p:cNvPr id="140" name="Group 139"/>
          <p:cNvGrpSpPr/>
          <p:nvPr/>
        </p:nvGrpSpPr>
        <p:grpSpPr>
          <a:xfrm rot="900255">
            <a:off x="2905221" y="882799"/>
            <a:ext cx="1042559" cy="482264"/>
            <a:chOff x="3742064" y="3260886"/>
            <a:chExt cx="2218448" cy="1026203"/>
          </a:xfrm>
        </p:grpSpPr>
        <p:sp>
          <p:nvSpPr>
            <p:cNvPr id="141" name="AutoShape 182"/>
            <p:cNvSpPr>
              <a:spLocks noChangeArrowheads="1"/>
            </p:cNvSpPr>
            <p:nvPr/>
          </p:nvSpPr>
          <p:spPr bwMode="auto">
            <a:xfrm rot="16242460" flipV="1">
              <a:off x="4275147" y="375050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42" name="AutoShape 183"/>
            <p:cNvSpPr>
              <a:spLocks noChangeArrowheads="1"/>
            </p:cNvSpPr>
            <p:nvPr/>
          </p:nvSpPr>
          <p:spPr bwMode="auto">
            <a:xfrm rot="16242460" flipV="1">
              <a:off x="4587820" y="375215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43" name="AutoShape 184"/>
            <p:cNvSpPr>
              <a:spLocks noChangeArrowheads="1"/>
            </p:cNvSpPr>
            <p:nvPr/>
          </p:nvSpPr>
          <p:spPr bwMode="auto">
            <a:xfrm rot="16242460" flipV="1">
              <a:off x="4749092" y="3508942"/>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44" name="AutoShape 185"/>
            <p:cNvSpPr>
              <a:spLocks noChangeArrowheads="1"/>
            </p:cNvSpPr>
            <p:nvPr/>
          </p:nvSpPr>
          <p:spPr bwMode="auto">
            <a:xfrm rot="16242460" flipV="1">
              <a:off x="5072850" y="3526718"/>
              <a:ext cx="273523" cy="288718"/>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45" name="Line 189"/>
            <p:cNvSpPr>
              <a:spLocks noChangeShapeType="1"/>
            </p:cNvSpPr>
            <p:nvPr/>
          </p:nvSpPr>
          <p:spPr bwMode="auto">
            <a:xfrm rot="16242460">
              <a:off x="4193255" y="3963048"/>
              <a:ext cx="66861" cy="10333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46" name="Text Box 198"/>
            <p:cNvSpPr txBox="1">
              <a:spLocks noChangeArrowheads="1"/>
            </p:cNvSpPr>
            <p:nvPr/>
          </p:nvSpPr>
          <p:spPr bwMode="auto">
            <a:xfrm flipH="1">
              <a:off x="3742064" y="3926887"/>
              <a:ext cx="611253" cy="360202"/>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147" name="Isosceles Triangle 146"/>
            <p:cNvSpPr/>
            <p:nvPr/>
          </p:nvSpPr>
          <p:spPr>
            <a:xfrm flipV="1">
              <a:off x="4572000" y="3644900"/>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148" name="Isosceles Triangle 147"/>
            <p:cNvSpPr/>
            <p:nvPr/>
          </p:nvSpPr>
          <p:spPr>
            <a:xfrm rot="18540000" flipV="1">
              <a:off x="4664074" y="3597275"/>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149" name="Isosceles Triangle 148"/>
            <p:cNvSpPr/>
            <p:nvPr/>
          </p:nvSpPr>
          <p:spPr>
            <a:xfrm rot="19860000">
              <a:off x="4458758" y="4047066"/>
              <a:ext cx="46567" cy="203200"/>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nvGrpSpPr>
            <p:cNvPr id="150" name="Group 149"/>
            <p:cNvGrpSpPr/>
            <p:nvPr/>
          </p:nvGrpSpPr>
          <p:grpSpPr>
            <a:xfrm rot="1500000">
              <a:off x="4365625" y="4092574"/>
              <a:ext cx="68400" cy="133350"/>
              <a:chOff x="3273425" y="3679825"/>
              <a:chExt cx="68400" cy="133350"/>
            </a:xfrm>
          </p:grpSpPr>
          <p:cxnSp>
            <p:nvCxnSpPr>
              <p:cNvPr id="172" name="Straight Connector 17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3" name="Straight Connector 17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5" name="Straight Connector 17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51" name="Group 150"/>
            <p:cNvGrpSpPr/>
            <p:nvPr/>
          </p:nvGrpSpPr>
          <p:grpSpPr>
            <a:xfrm>
              <a:off x="5028718" y="3778022"/>
              <a:ext cx="68400" cy="133350"/>
              <a:chOff x="3273425" y="3679825"/>
              <a:chExt cx="68400" cy="133350"/>
            </a:xfrm>
          </p:grpSpPr>
          <p:cxnSp>
            <p:nvCxnSpPr>
              <p:cNvPr id="167" name="Straight Connector 16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8" name="Straight Connector 16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9" name="Straight Connector 16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0" name="Straight Connector 16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1" name="Straight Connector 17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52" name="Isosceles Triangle 151"/>
            <p:cNvSpPr/>
            <p:nvPr/>
          </p:nvSpPr>
          <p:spPr>
            <a:xfrm flipV="1">
              <a:off x="5045075" y="3413125"/>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153" name="Line 190"/>
            <p:cNvSpPr>
              <a:spLocks noChangeShapeType="1"/>
            </p:cNvSpPr>
            <p:nvPr/>
          </p:nvSpPr>
          <p:spPr bwMode="auto">
            <a:xfrm rot="5442460">
              <a:off x="5822231" y="3266536"/>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54" name="Line 191"/>
            <p:cNvSpPr>
              <a:spLocks noChangeShapeType="1"/>
            </p:cNvSpPr>
            <p:nvPr/>
          </p:nvSpPr>
          <p:spPr bwMode="auto">
            <a:xfrm rot="5442460">
              <a:off x="5545128" y="3264395"/>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55" name="Line 192"/>
            <p:cNvSpPr>
              <a:spLocks noChangeShapeType="1"/>
            </p:cNvSpPr>
            <p:nvPr/>
          </p:nvSpPr>
          <p:spPr bwMode="auto">
            <a:xfrm rot="5442460" flipH="1">
              <a:off x="5686620" y="3264927"/>
              <a:ext cx="127644"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56" name="Line 193"/>
            <p:cNvSpPr>
              <a:spLocks noChangeShapeType="1"/>
            </p:cNvSpPr>
            <p:nvPr/>
          </p:nvSpPr>
          <p:spPr bwMode="auto">
            <a:xfrm rot="5442460">
              <a:off x="5267191" y="3253288"/>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57" name="Line 194"/>
            <p:cNvSpPr>
              <a:spLocks noChangeShapeType="1"/>
            </p:cNvSpPr>
            <p:nvPr/>
          </p:nvSpPr>
          <p:spPr bwMode="auto">
            <a:xfrm rot="5442460" flipH="1">
              <a:off x="5408781" y="3258082"/>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58" name="Line 196"/>
            <p:cNvSpPr>
              <a:spLocks noChangeShapeType="1"/>
            </p:cNvSpPr>
            <p:nvPr/>
          </p:nvSpPr>
          <p:spPr bwMode="auto">
            <a:xfrm rot="16242460">
              <a:off x="5179013" y="3451113"/>
              <a:ext cx="154019" cy="1435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59" name="Line 197"/>
            <p:cNvSpPr>
              <a:spLocks noChangeShapeType="1"/>
            </p:cNvSpPr>
            <p:nvPr/>
          </p:nvSpPr>
          <p:spPr bwMode="auto">
            <a:xfrm rot="16242460" flipV="1">
              <a:off x="5740609" y="3477394"/>
              <a:ext cx="158035"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60" name="Line 186"/>
            <p:cNvSpPr>
              <a:spLocks noChangeShapeType="1"/>
            </p:cNvSpPr>
            <p:nvPr/>
          </p:nvSpPr>
          <p:spPr bwMode="auto">
            <a:xfrm rot="16242460" flipV="1">
              <a:off x="5687765" y="3311645"/>
              <a:ext cx="87812" cy="10956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nvGrpSpPr>
            <p:cNvPr id="161" name="Group 160"/>
            <p:cNvGrpSpPr/>
            <p:nvPr/>
          </p:nvGrpSpPr>
          <p:grpSpPr>
            <a:xfrm rot="7260000" flipH="1">
              <a:off x="5145711" y="3260272"/>
              <a:ext cx="68400" cy="133350"/>
              <a:chOff x="3273425" y="3679825"/>
              <a:chExt cx="68400" cy="133350"/>
            </a:xfrm>
          </p:grpSpPr>
          <p:cxnSp>
            <p:nvCxnSpPr>
              <p:cNvPr id="162" name="Straight Connector 16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4" name="Straight Connector 16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177" name="Group 176"/>
          <p:cNvGrpSpPr/>
          <p:nvPr/>
        </p:nvGrpSpPr>
        <p:grpSpPr>
          <a:xfrm rot="900255">
            <a:off x="2905221" y="1380127"/>
            <a:ext cx="1042559" cy="482264"/>
            <a:chOff x="3742064" y="3260886"/>
            <a:chExt cx="2218448" cy="1026203"/>
          </a:xfrm>
        </p:grpSpPr>
        <p:sp>
          <p:nvSpPr>
            <p:cNvPr id="178" name="AutoShape 182"/>
            <p:cNvSpPr>
              <a:spLocks noChangeArrowheads="1"/>
            </p:cNvSpPr>
            <p:nvPr/>
          </p:nvSpPr>
          <p:spPr bwMode="auto">
            <a:xfrm rot="16242460" flipV="1">
              <a:off x="4275147" y="375050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79" name="AutoShape 183"/>
            <p:cNvSpPr>
              <a:spLocks noChangeArrowheads="1"/>
            </p:cNvSpPr>
            <p:nvPr/>
          </p:nvSpPr>
          <p:spPr bwMode="auto">
            <a:xfrm rot="16242460" flipV="1">
              <a:off x="4587820" y="375215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80" name="AutoShape 184"/>
            <p:cNvSpPr>
              <a:spLocks noChangeArrowheads="1"/>
            </p:cNvSpPr>
            <p:nvPr/>
          </p:nvSpPr>
          <p:spPr bwMode="auto">
            <a:xfrm rot="16242460" flipV="1">
              <a:off x="4749092" y="3508942"/>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81" name="AutoShape 185"/>
            <p:cNvSpPr>
              <a:spLocks noChangeArrowheads="1"/>
            </p:cNvSpPr>
            <p:nvPr/>
          </p:nvSpPr>
          <p:spPr bwMode="auto">
            <a:xfrm rot="16242460" flipV="1">
              <a:off x="5072850" y="3526718"/>
              <a:ext cx="273523" cy="288718"/>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82" name="Line 189"/>
            <p:cNvSpPr>
              <a:spLocks noChangeShapeType="1"/>
            </p:cNvSpPr>
            <p:nvPr/>
          </p:nvSpPr>
          <p:spPr bwMode="auto">
            <a:xfrm rot="16242460">
              <a:off x="4193255" y="3963048"/>
              <a:ext cx="66861" cy="10333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83" name="Text Box 198"/>
            <p:cNvSpPr txBox="1">
              <a:spLocks noChangeArrowheads="1"/>
            </p:cNvSpPr>
            <p:nvPr/>
          </p:nvSpPr>
          <p:spPr bwMode="auto">
            <a:xfrm flipH="1">
              <a:off x="3742064" y="3926887"/>
              <a:ext cx="611253" cy="360202"/>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184" name="Isosceles Triangle 183"/>
            <p:cNvSpPr/>
            <p:nvPr/>
          </p:nvSpPr>
          <p:spPr>
            <a:xfrm flipV="1">
              <a:off x="4572000" y="3644900"/>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186" name="Isosceles Triangle 185"/>
            <p:cNvSpPr/>
            <p:nvPr/>
          </p:nvSpPr>
          <p:spPr>
            <a:xfrm rot="19860000">
              <a:off x="4458758" y="4047066"/>
              <a:ext cx="46567" cy="203200"/>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nvGrpSpPr>
            <p:cNvPr id="187" name="Group 186"/>
            <p:cNvGrpSpPr/>
            <p:nvPr/>
          </p:nvGrpSpPr>
          <p:grpSpPr>
            <a:xfrm rot="1500000">
              <a:off x="4365625" y="4092574"/>
              <a:ext cx="68400" cy="133350"/>
              <a:chOff x="3273425" y="3679825"/>
              <a:chExt cx="68400" cy="133350"/>
            </a:xfrm>
          </p:grpSpPr>
          <p:cxnSp>
            <p:nvCxnSpPr>
              <p:cNvPr id="209" name="Straight Connector 20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0" name="Straight Connector 20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2" name="Straight Connector 211"/>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3" name="Straight Connector 212"/>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88" name="Group 187"/>
            <p:cNvGrpSpPr/>
            <p:nvPr/>
          </p:nvGrpSpPr>
          <p:grpSpPr>
            <a:xfrm>
              <a:off x="5028718" y="3778022"/>
              <a:ext cx="68400" cy="133350"/>
              <a:chOff x="3273425" y="3679825"/>
              <a:chExt cx="68400" cy="133350"/>
            </a:xfrm>
          </p:grpSpPr>
          <p:cxnSp>
            <p:nvCxnSpPr>
              <p:cNvPr id="204" name="Straight Connector 203"/>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6" name="Straight Connector 205"/>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7" name="Straight Connector 206"/>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89" name="Isosceles Triangle 188"/>
            <p:cNvSpPr/>
            <p:nvPr/>
          </p:nvSpPr>
          <p:spPr>
            <a:xfrm flipV="1">
              <a:off x="5045075" y="3413125"/>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190" name="Line 190"/>
            <p:cNvSpPr>
              <a:spLocks noChangeShapeType="1"/>
            </p:cNvSpPr>
            <p:nvPr/>
          </p:nvSpPr>
          <p:spPr bwMode="auto">
            <a:xfrm rot="5442460">
              <a:off x="5822231" y="3266536"/>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1" name="Line 191"/>
            <p:cNvSpPr>
              <a:spLocks noChangeShapeType="1"/>
            </p:cNvSpPr>
            <p:nvPr/>
          </p:nvSpPr>
          <p:spPr bwMode="auto">
            <a:xfrm rot="5442460">
              <a:off x="5545128" y="3264395"/>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2" name="Line 192"/>
            <p:cNvSpPr>
              <a:spLocks noChangeShapeType="1"/>
            </p:cNvSpPr>
            <p:nvPr/>
          </p:nvSpPr>
          <p:spPr bwMode="auto">
            <a:xfrm rot="5442460" flipH="1">
              <a:off x="5686620" y="3264927"/>
              <a:ext cx="127644"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3" name="Line 193"/>
            <p:cNvSpPr>
              <a:spLocks noChangeShapeType="1"/>
            </p:cNvSpPr>
            <p:nvPr/>
          </p:nvSpPr>
          <p:spPr bwMode="auto">
            <a:xfrm rot="5442460">
              <a:off x="5267191" y="3253288"/>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4" name="Line 194"/>
            <p:cNvSpPr>
              <a:spLocks noChangeShapeType="1"/>
            </p:cNvSpPr>
            <p:nvPr/>
          </p:nvSpPr>
          <p:spPr bwMode="auto">
            <a:xfrm rot="5442460" flipH="1">
              <a:off x="5408781" y="3258082"/>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5" name="Line 196"/>
            <p:cNvSpPr>
              <a:spLocks noChangeShapeType="1"/>
            </p:cNvSpPr>
            <p:nvPr/>
          </p:nvSpPr>
          <p:spPr bwMode="auto">
            <a:xfrm rot="16242460">
              <a:off x="5179013" y="3451113"/>
              <a:ext cx="154019" cy="1435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6" name="Line 197"/>
            <p:cNvSpPr>
              <a:spLocks noChangeShapeType="1"/>
            </p:cNvSpPr>
            <p:nvPr/>
          </p:nvSpPr>
          <p:spPr bwMode="auto">
            <a:xfrm rot="16242460" flipV="1">
              <a:off x="5740609" y="3477394"/>
              <a:ext cx="158035"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197" name="Line 186"/>
            <p:cNvSpPr>
              <a:spLocks noChangeShapeType="1"/>
            </p:cNvSpPr>
            <p:nvPr/>
          </p:nvSpPr>
          <p:spPr bwMode="auto">
            <a:xfrm rot="16242460" flipV="1">
              <a:off x="5687765" y="3311645"/>
              <a:ext cx="87812" cy="10956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nvGrpSpPr>
            <p:cNvPr id="198" name="Group 197"/>
            <p:cNvGrpSpPr/>
            <p:nvPr/>
          </p:nvGrpSpPr>
          <p:grpSpPr>
            <a:xfrm rot="7260000" flipH="1">
              <a:off x="5145711" y="3260272"/>
              <a:ext cx="68400" cy="133350"/>
              <a:chOff x="3273425" y="3679825"/>
              <a:chExt cx="68400" cy="133350"/>
            </a:xfrm>
          </p:grpSpPr>
          <p:cxnSp>
            <p:nvCxnSpPr>
              <p:cNvPr id="199" name="Straight Connector 19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0" name="Straight Connector 19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1" name="Straight Connector 200"/>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14" name="Line 186"/>
            <p:cNvSpPr>
              <a:spLocks noChangeShapeType="1"/>
            </p:cNvSpPr>
            <p:nvPr/>
          </p:nvSpPr>
          <p:spPr bwMode="auto">
            <a:xfrm rot="16242460" flipV="1">
              <a:off x="4784759" y="3768864"/>
              <a:ext cx="55414" cy="94885"/>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grpSp>
        <p:nvGrpSpPr>
          <p:cNvPr id="246" name="Group 245"/>
          <p:cNvGrpSpPr/>
          <p:nvPr/>
        </p:nvGrpSpPr>
        <p:grpSpPr>
          <a:xfrm rot="906781">
            <a:off x="2916202" y="3124962"/>
            <a:ext cx="833487" cy="537342"/>
            <a:chOff x="3157114" y="2953442"/>
            <a:chExt cx="1527176" cy="984558"/>
          </a:xfrm>
        </p:grpSpPr>
        <p:sp>
          <p:nvSpPr>
            <p:cNvPr id="215" name="AutoShape 182"/>
            <p:cNvSpPr>
              <a:spLocks noChangeArrowheads="1"/>
            </p:cNvSpPr>
            <p:nvPr/>
          </p:nvSpPr>
          <p:spPr bwMode="auto">
            <a:xfrm rot="16242460" flipV="1">
              <a:off x="3613581" y="3509704"/>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16" name="AutoShape 183"/>
            <p:cNvSpPr>
              <a:spLocks noChangeArrowheads="1"/>
            </p:cNvSpPr>
            <p:nvPr/>
          </p:nvSpPr>
          <p:spPr bwMode="auto">
            <a:xfrm rot="16242460" flipV="1">
              <a:off x="3875882" y="3511088"/>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17" name="AutoShape 184"/>
            <p:cNvSpPr>
              <a:spLocks noChangeArrowheads="1"/>
            </p:cNvSpPr>
            <p:nvPr/>
          </p:nvSpPr>
          <p:spPr bwMode="auto">
            <a:xfrm rot="16242460" flipV="1">
              <a:off x="4011173" y="3307060"/>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18" name="Line 186"/>
            <p:cNvSpPr>
              <a:spLocks noChangeShapeType="1"/>
            </p:cNvSpPr>
            <p:nvPr/>
          </p:nvSpPr>
          <p:spPr bwMode="auto">
            <a:xfrm rot="16242460" flipV="1">
              <a:off x="4175173" y="3316307"/>
              <a:ext cx="48441" cy="91783"/>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19" name="Line 189"/>
            <p:cNvSpPr>
              <a:spLocks noChangeShapeType="1"/>
            </p:cNvSpPr>
            <p:nvPr/>
          </p:nvSpPr>
          <p:spPr bwMode="auto">
            <a:xfrm rot="16242460">
              <a:off x="3544882" y="3688009"/>
              <a:ext cx="56090" cy="86684"/>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0" name="Text Box 198"/>
            <p:cNvSpPr txBox="1">
              <a:spLocks noChangeArrowheads="1"/>
            </p:cNvSpPr>
            <p:nvPr/>
          </p:nvSpPr>
          <p:spPr bwMode="auto">
            <a:xfrm flipH="1">
              <a:off x="3157114" y="3627838"/>
              <a:ext cx="526335" cy="310162"/>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221" name="Isosceles Triangle 220"/>
            <p:cNvSpPr/>
            <p:nvPr/>
          </p:nvSpPr>
          <p:spPr>
            <a:xfrm rot="19860000">
              <a:off x="3766725" y="3756717"/>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222" name="Group 221"/>
            <p:cNvGrpSpPr/>
            <p:nvPr/>
          </p:nvGrpSpPr>
          <p:grpSpPr>
            <a:xfrm rot="1500000">
              <a:off x="3688595" y="3794893"/>
              <a:ext cx="57381" cy="111867"/>
              <a:chOff x="3273425" y="3679825"/>
              <a:chExt cx="68400" cy="133350"/>
            </a:xfrm>
          </p:grpSpPr>
          <p:cxnSp>
            <p:nvCxnSpPr>
              <p:cNvPr id="223" name="Straight Connector 222"/>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4" name="Straight Connector 223"/>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5" name="Straight Connector 224"/>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6" name="Straight Connector 225"/>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7" name="Straight Connector 226"/>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28" name="Group 227"/>
            <p:cNvGrpSpPr/>
            <p:nvPr/>
          </p:nvGrpSpPr>
          <p:grpSpPr>
            <a:xfrm>
              <a:off x="4244863" y="3531016"/>
              <a:ext cx="57381" cy="111867"/>
              <a:chOff x="3273425" y="3679825"/>
              <a:chExt cx="68400" cy="133350"/>
            </a:xfrm>
          </p:grpSpPr>
          <p:cxnSp>
            <p:nvCxnSpPr>
              <p:cNvPr id="229" name="Straight Connector 22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0" name="Straight Connector 22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1" name="Straight Connector 230"/>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2" name="Straight Connector 231"/>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34" name="Isosceles Triangle 233"/>
            <p:cNvSpPr/>
            <p:nvPr/>
          </p:nvSpPr>
          <p:spPr>
            <a:xfrm flipV="1">
              <a:off x="3864387" y="3416676"/>
              <a:ext cx="38354" cy="16247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35" name="AutoShape 184"/>
            <p:cNvSpPr>
              <a:spLocks noChangeArrowheads="1"/>
            </p:cNvSpPr>
            <p:nvPr/>
          </p:nvSpPr>
          <p:spPr bwMode="auto">
            <a:xfrm rot="16242460" flipV="1">
              <a:off x="4274698" y="3310236"/>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36" name="AutoShape 184"/>
            <p:cNvSpPr>
              <a:spLocks noChangeArrowheads="1"/>
            </p:cNvSpPr>
            <p:nvPr/>
          </p:nvSpPr>
          <p:spPr bwMode="auto">
            <a:xfrm rot="16242460" flipV="1">
              <a:off x="4411223" y="3107036"/>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37" name="Isosceles Triangle 236"/>
            <p:cNvSpPr/>
            <p:nvPr/>
          </p:nvSpPr>
          <p:spPr>
            <a:xfrm rot="18480000">
              <a:off x="4579525" y="3334442"/>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238" name="Group 237"/>
            <p:cNvGrpSpPr/>
            <p:nvPr/>
          </p:nvGrpSpPr>
          <p:grpSpPr>
            <a:xfrm flipV="1">
              <a:off x="4488695" y="2953442"/>
              <a:ext cx="117195" cy="170464"/>
              <a:chOff x="3840995" y="3909117"/>
              <a:chExt cx="117195" cy="170464"/>
            </a:xfrm>
          </p:grpSpPr>
          <p:sp>
            <p:nvSpPr>
              <p:cNvPr id="239" name="Isosceles Triangle 238"/>
              <p:cNvSpPr/>
              <p:nvPr/>
            </p:nvSpPr>
            <p:spPr>
              <a:xfrm rot="19860000">
                <a:off x="3919125" y="3909117"/>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240" name="Group 239"/>
              <p:cNvGrpSpPr/>
              <p:nvPr/>
            </p:nvGrpSpPr>
            <p:grpSpPr>
              <a:xfrm rot="1500000">
                <a:off x="3840995" y="3947293"/>
                <a:ext cx="57381" cy="111867"/>
                <a:chOff x="3273425" y="3679825"/>
                <a:chExt cx="68400" cy="133350"/>
              </a:xfrm>
            </p:grpSpPr>
            <p:cxnSp>
              <p:nvCxnSpPr>
                <p:cNvPr id="241" name="Straight Connector 240"/>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2" name="Straight Connector 241"/>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3" name="Straight Connector 242"/>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sp>
          <p:nvSpPr>
            <p:cNvPr id="599" name="Isosceles Triangle 598"/>
            <p:cNvSpPr/>
            <p:nvPr/>
          </p:nvSpPr>
          <p:spPr>
            <a:xfrm flipV="1">
              <a:off x="4126172" y="3416676"/>
              <a:ext cx="38353" cy="162473"/>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grpSp>
        <p:nvGrpSpPr>
          <p:cNvPr id="322" name="Group 321"/>
          <p:cNvGrpSpPr/>
          <p:nvPr/>
        </p:nvGrpSpPr>
        <p:grpSpPr>
          <a:xfrm rot="906781">
            <a:off x="2921508" y="2640004"/>
            <a:ext cx="833486" cy="578045"/>
            <a:chOff x="5994560" y="3781418"/>
            <a:chExt cx="833486" cy="578045"/>
          </a:xfrm>
        </p:grpSpPr>
        <p:sp>
          <p:nvSpPr>
            <p:cNvPr id="251" name="AutoShape 185"/>
            <p:cNvSpPr>
              <a:spLocks noChangeArrowheads="1"/>
            </p:cNvSpPr>
            <p:nvPr/>
          </p:nvSpPr>
          <p:spPr bwMode="auto">
            <a:xfrm rot="12600000" flipV="1">
              <a:off x="6682643" y="3907628"/>
              <a:ext cx="128542" cy="135683"/>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259" name="Line 190"/>
            <p:cNvSpPr>
              <a:spLocks noChangeShapeType="1"/>
            </p:cNvSpPr>
            <p:nvPr/>
          </p:nvSpPr>
          <p:spPr bwMode="auto">
            <a:xfrm rot="5442460">
              <a:off x="6587919" y="3831285"/>
              <a:ext cx="100253" cy="52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261" name="Line 192"/>
            <p:cNvSpPr>
              <a:spLocks noChangeShapeType="1"/>
            </p:cNvSpPr>
            <p:nvPr/>
          </p:nvSpPr>
          <p:spPr bwMode="auto">
            <a:xfrm rot="5442460">
              <a:off x="6578126" y="3833264"/>
              <a:ext cx="6482" cy="107062"/>
            </a:xfrm>
            <a:prstGeom prst="line">
              <a:avLst/>
            </a:prstGeom>
            <a:noFill/>
            <a:ln w="12700" cmpd="dbl">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285" name="AutoShape 182"/>
            <p:cNvSpPr>
              <a:spLocks noChangeArrowheads="1"/>
            </p:cNvSpPr>
            <p:nvPr/>
          </p:nvSpPr>
          <p:spPr bwMode="auto">
            <a:xfrm rot="16242460" flipV="1">
              <a:off x="6243686" y="4125712"/>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6" name="AutoShape 183"/>
            <p:cNvSpPr>
              <a:spLocks noChangeArrowheads="1"/>
            </p:cNvSpPr>
            <p:nvPr/>
          </p:nvSpPr>
          <p:spPr bwMode="auto">
            <a:xfrm rot="16242460" flipV="1">
              <a:off x="6386842" y="4126467"/>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7" name="AutoShape 184"/>
            <p:cNvSpPr>
              <a:spLocks noChangeArrowheads="1"/>
            </p:cNvSpPr>
            <p:nvPr/>
          </p:nvSpPr>
          <p:spPr bwMode="auto">
            <a:xfrm rot="16242460" flipV="1">
              <a:off x="6460680" y="4015115"/>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8" name="Line 186"/>
            <p:cNvSpPr>
              <a:spLocks noChangeShapeType="1"/>
            </p:cNvSpPr>
            <p:nvPr/>
          </p:nvSpPr>
          <p:spPr bwMode="auto">
            <a:xfrm rot="16242460" flipV="1">
              <a:off x="6550186" y="4020162"/>
              <a:ext cx="26438" cy="50092"/>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9" name="Line 189"/>
            <p:cNvSpPr>
              <a:spLocks noChangeShapeType="1"/>
            </p:cNvSpPr>
            <p:nvPr/>
          </p:nvSpPr>
          <p:spPr bwMode="auto">
            <a:xfrm rot="16242460">
              <a:off x="6206192" y="4223025"/>
              <a:ext cx="30612" cy="4731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90" name="Text Box 198"/>
            <p:cNvSpPr txBox="1">
              <a:spLocks noChangeArrowheads="1"/>
            </p:cNvSpPr>
            <p:nvPr/>
          </p:nvSpPr>
          <p:spPr bwMode="auto">
            <a:xfrm flipH="1">
              <a:off x="5994560" y="4190186"/>
              <a:ext cx="287258"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291" name="Isosceles Triangle 290"/>
            <p:cNvSpPr/>
            <p:nvPr/>
          </p:nvSpPr>
          <p:spPr>
            <a:xfrm rot="19860000">
              <a:off x="6327267" y="4260524"/>
              <a:ext cx="21321" cy="9303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292" name="Group 291"/>
            <p:cNvGrpSpPr/>
            <p:nvPr/>
          </p:nvGrpSpPr>
          <p:grpSpPr>
            <a:xfrm rot="1500000">
              <a:off x="6284626" y="4281360"/>
              <a:ext cx="31317" cy="61054"/>
              <a:chOff x="3273425" y="3679825"/>
              <a:chExt cx="68400" cy="133350"/>
            </a:xfrm>
          </p:grpSpPr>
          <p:cxnSp>
            <p:nvCxnSpPr>
              <p:cNvPr id="311" name="Straight Connector 310"/>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2" name="Straight Connector 311"/>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3" name="Straight Connector 312"/>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4" name="Straight Connector 313"/>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5" name="Straight Connector 314"/>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93" name="Group 292"/>
            <p:cNvGrpSpPr/>
            <p:nvPr/>
          </p:nvGrpSpPr>
          <p:grpSpPr>
            <a:xfrm>
              <a:off x="6588221" y="4137343"/>
              <a:ext cx="31317" cy="61054"/>
              <a:chOff x="3273425" y="3679825"/>
              <a:chExt cx="68400" cy="133350"/>
            </a:xfrm>
          </p:grpSpPr>
          <p:cxnSp>
            <p:nvCxnSpPr>
              <p:cNvPr id="306" name="Straight Connector 305"/>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7" name="Straight Connector 306"/>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8" name="Straight Connector 307"/>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0" name="Straight Connector 309"/>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94" name="Isosceles Triangle 293"/>
            <p:cNvSpPr/>
            <p:nvPr/>
          </p:nvSpPr>
          <p:spPr>
            <a:xfrm flipV="1">
              <a:off x="6380568" y="4074940"/>
              <a:ext cx="20932" cy="88673"/>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95" name="AutoShape 184"/>
            <p:cNvSpPr>
              <a:spLocks noChangeArrowheads="1"/>
            </p:cNvSpPr>
            <p:nvPr/>
          </p:nvSpPr>
          <p:spPr bwMode="auto">
            <a:xfrm rot="16242460" flipV="1">
              <a:off x="6604504" y="4016848"/>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97" name="Isosceles Triangle 296"/>
            <p:cNvSpPr/>
            <p:nvPr/>
          </p:nvSpPr>
          <p:spPr>
            <a:xfrm rot="18480000">
              <a:off x="6770869" y="4030059"/>
              <a:ext cx="21320" cy="9303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316" name="Group 315"/>
            <p:cNvGrpSpPr/>
            <p:nvPr/>
          </p:nvGrpSpPr>
          <p:grpSpPr>
            <a:xfrm rot="7920000">
              <a:off x="6651721" y="3873818"/>
              <a:ext cx="31317" cy="61054"/>
              <a:chOff x="3273425" y="3679825"/>
              <a:chExt cx="68400" cy="133350"/>
            </a:xfrm>
          </p:grpSpPr>
          <p:cxnSp>
            <p:nvCxnSpPr>
              <p:cNvPr id="317" name="Straight Connector 31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8" name="Straight Connector 31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sp>
        <p:nvSpPr>
          <p:cNvPr id="323" name="TextBox 322"/>
          <p:cNvSpPr txBox="1"/>
          <p:nvPr/>
        </p:nvSpPr>
        <p:spPr>
          <a:xfrm>
            <a:off x="3934083" y="2805725"/>
            <a:ext cx="600006" cy="261610"/>
          </a:xfrm>
          <a:prstGeom prst="rect">
            <a:avLst/>
          </a:prstGeom>
          <a:noFill/>
        </p:spPr>
        <p:txBody>
          <a:bodyPr wrap="none" rtlCol="0">
            <a:spAutoFit/>
          </a:bodyPr>
          <a:lstStyle/>
          <a:p>
            <a:r>
              <a:rPr lang="en-US" sz="1100" b="1" dirty="0" err="1" smtClean="0"/>
              <a:t>lupeol</a:t>
            </a:r>
            <a:endParaRPr lang="en-US" sz="1100" b="1" dirty="0"/>
          </a:p>
        </p:txBody>
      </p:sp>
      <p:sp>
        <p:nvSpPr>
          <p:cNvPr id="324" name="TextBox 323"/>
          <p:cNvSpPr txBox="1"/>
          <p:nvPr/>
        </p:nvSpPr>
        <p:spPr>
          <a:xfrm>
            <a:off x="3910457" y="3246082"/>
            <a:ext cx="780401" cy="261610"/>
          </a:xfrm>
          <a:prstGeom prst="rect">
            <a:avLst/>
          </a:prstGeom>
          <a:noFill/>
        </p:spPr>
        <p:txBody>
          <a:bodyPr wrap="none" rtlCol="0">
            <a:spAutoFit/>
          </a:bodyPr>
          <a:lstStyle/>
          <a:p>
            <a:r>
              <a:rPr lang="en-US" sz="1100" b="1" dirty="0" smtClean="0">
                <a:latin typeface="Symbol" charset="2"/>
                <a:cs typeface="Symbol" charset="2"/>
              </a:rPr>
              <a:t>b</a:t>
            </a:r>
            <a:r>
              <a:rPr lang="en-US" sz="1100" b="1" dirty="0" smtClean="0"/>
              <a:t>-</a:t>
            </a:r>
            <a:r>
              <a:rPr lang="en-US" sz="1100" b="1" dirty="0" err="1" smtClean="0"/>
              <a:t>amyrin</a:t>
            </a:r>
            <a:endParaRPr lang="en-US" sz="1100" b="1" dirty="0"/>
          </a:p>
        </p:txBody>
      </p:sp>
      <p:grpSp>
        <p:nvGrpSpPr>
          <p:cNvPr id="446" name="Group 445"/>
          <p:cNvGrpSpPr/>
          <p:nvPr/>
        </p:nvGrpSpPr>
        <p:grpSpPr>
          <a:xfrm rot="906781">
            <a:off x="2888631" y="5513388"/>
            <a:ext cx="1176279" cy="371325"/>
            <a:chOff x="3442711" y="5398557"/>
            <a:chExt cx="1176279" cy="371325"/>
          </a:xfrm>
        </p:grpSpPr>
        <p:sp>
          <p:nvSpPr>
            <p:cNvPr id="326" name="AutoShape 182"/>
            <p:cNvSpPr>
              <a:spLocks noChangeArrowheads="1"/>
            </p:cNvSpPr>
            <p:nvPr/>
          </p:nvSpPr>
          <p:spPr bwMode="auto">
            <a:xfrm rot="16242460" flipV="1">
              <a:off x="3687359" y="5535090"/>
              <a:ext cx="150498" cy="144872"/>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27" name="AutoShape 183"/>
            <p:cNvSpPr>
              <a:spLocks noChangeArrowheads="1"/>
            </p:cNvSpPr>
            <p:nvPr/>
          </p:nvSpPr>
          <p:spPr bwMode="auto">
            <a:xfrm rot="16242460" flipV="1">
              <a:off x="3832066" y="5535854"/>
              <a:ext cx="150498" cy="144872"/>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28" name="AutoShape 185"/>
            <p:cNvSpPr>
              <a:spLocks noChangeArrowheads="1"/>
            </p:cNvSpPr>
            <p:nvPr/>
          </p:nvSpPr>
          <p:spPr bwMode="auto">
            <a:xfrm rot="12533406" flipV="1">
              <a:off x="3912909" y="5424516"/>
              <a:ext cx="126587" cy="133620"/>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29" name="Line 186"/>
            <p:cNvSpPr>
              <a:spLocks noChangeShapeType="1"/>
            </p:cNvSpPr>
            <p:nvPr/>
          </p:nvSpPr>
          <p:spPr bwMode="auto">
            <a:xfrm rot="16242460" flipV="1">
              <a:off x="3923612" y="5540498"/>
              <a:ext cx="26724" cy="50635"/>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30" name="Line 189"/>
            <p:cNvSpPr>
              <a:spLocks noChangeShapeType="1"/>
            </p:cNvSpPr>
            <p:nvPr/>
          </p:nvSpPr>
          <p:spPr bwMode="auto">
            <a:xfrm rot="16242460">
              <a:off x="3649460" y="5633458"/>
              <a:ext cx="30944" cy="47822"/>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31" name="Text Box 198"/>
            <p:cNvSpPr txBox="1">
              <a:spLocks noChangeArrowheads="1"/>
            </p:cNvSpPr>
            <p:nvPr/>
          </p:nvSpPr>
          <p:spPr bwMode="auto">
            <a:xfrm flipH="1">
              <a:off x="3442711" y="5600605"/>
              <a:ext cx="287258"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332" name="Isosceles Triangle 331"/>
            <p:cNvSpPr/>
            <p:nvPr/>
          </p:nvSpPr>
          <p:spPr>
            <a:xfrm rot="19860000">
              <a:off x="3771846" y="5671362"/>
              <a:ext cx="21551" cy="94042"/>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nvGrpSpPr>
            <p:cNvPr id="333" name="Group 332"/>
            <p:cNvGrpSpPr/>
            <p:nvPr/>
          </p:nvGrpSpPr>
          <p:grpSpPr>
            <a:xfrm rot="1500000">
              <a:off x="3728743" y="5692423"/>
              <a:ext cx="31656" cy="61715"/>
              <a:chOff x="3273425" y="3679825"/>
              <a:chExt cx="68400" cy="133350"/>
            </a:xfrm>
          </p:grpSpPr>
          <p:cxnSp>
            <p:nvCxnSpPr>
              <p:cNvPr id="357" name="Straight Connector 35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34" name="Line 193"/>
            <p:cNvSpPr>
              <a:spLocks noChangeShapeType="1"/>
            </p:cNvSpPr>
            <p:nvPr/>
          </p:nvSpPr>
          <p:spPr bwMode="auto">
            <a:xfrm rot="11480689">
              <a:off x="4101784" y="5530766"/>
              <a:ext cx="35796" cy="7389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35" name="Line 196"/>
            <p:cNvSpPr>
              <a:spLocks noChangeShapeType="1"/>
            </p:cNvSpPr>
            <p:nvPr/>
          </p:nvSpPr>
          <p:spPr bwMode="auto">
            <a:xfrm rot="680689">
              <a:off x="4041866" y="5517343"/>
              <a:ext cx="71280" cy="664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nvGrpSpPr>
            <p:cNvPr id="336" name="Group 335"/>
            <p:cNvGrpSpPr/>
            <p:nvPr/>
          </p:nvGrpSpPr>
          <p:grpSpPr>
            <a:xfrm rot="13298229" flipH="1">
              <a:off x="4127922" y="5466408"/>
              <a:ext cx="31656" cy="61715"/>
              <a:chOff x="3273425" y="3679825"/>
              <a:chExt cx="68400" cy="133350"/>
            </a:xfrm>
          </p:grpSpPr>
          <p:cxnSp>
            <p:nvCxnSpPr>
              <p:cNvPr id="352" name="Straight Connector 35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3" name="Straight Connector 35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6" name="Straight Connector 35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37" name="Isosceles Triangle 336"/>
            <p:cNvSpPr/>
            <p:nvPr/>
          </p:nvSpPr>
          <p:spPr>
            <a:xfrm flipV="1">
              <a:off x="3825724" y="5483768"/>
              <a:ext cx="21159" cy="8963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338" name="Isosceles Triangle 337"/>
            <p:cNvSpPr/>
            <p:nvPr/>
          </p:nvSpPr>
          <p:spPr>
            <a:xfrm rot="2100000" flipV="1">
              <a:off x="4046698" y="5434022"/>
              <a:ext cx="21159" cy="8963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339" name="Line 194"/>
            <p:cNvSpPr>
              <a:spLocks noChangeShapeType="1"/>
            </p:cNvSpPr>
            <p:nvPr/>
          </p:nvSpPr>
          <p:spPr bwMode="auto">
            <a:xfrm rot="8232275">
              <a:off x="4138711" y="5575039"/>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nvGrpSpPr>
            <p:cNvPr id="340" name="Group 339"/>
            <p:cNvGrpSpPr/>
            <p:nvPr/>
          </p:nvGrpSpPr>
          <p:grpSpPr>
            <a:xfrm rot="2536655" flipV="1">
              <a:off x="4267540" y="5398557"/>
              <a:ext cx="351450" cy="347689"/>
              <a:chOff x="5310331" y="1951778"/>
              <a:chExt cx="637054" cy="630236"/>
            </a:xfrm>
          </p:grpSpPr>
          <p:sp>
            <p:nvSpPr>
              <p:cNvPr id="341" name="Line 190"/>
              <p:cNvSpPr>
                <a:spLocks noChangeShapeType="1"/>
              </p:cNvSpPr>
              <p:nvPr/>
            </p:nvSpPr>
            <p:spPr bwMode="auto">
              <a:xfrm rot="8232275" flipH="1">
                <a:off x="5778624" y="2459637"/>
                <a:ext cx="109630" cy="1223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2" name="Line 191"/>
              <p:cNvSpPr>
                <a:spLocks noChangeShapeType="1"/>
              </p:cNvSpPr>
              <p:nvPr/>
            </p:nvSpPr>
            <p:spPr bwMode="auto">
              <a:xfrm rot="8232275" flipH="1">
                <a:off x="5621480" y="2288327"/>
                <a:ext cx="109630" cy="1223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3" name="Line 192"/>
              <p:cNvSpPr>
                <a:spLocks noChangeShapeType="1"/>
              </p:cNvSpPr>
              <p:nvPr/>
            </p:nvSpPr>
            <p:spPr bwMode="auto">
              <a:xfrm rot="8232275">
                <a:off x="5701790" y="2375169"/>
                <a:ext cx="107080" cy="1223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4" name="Line 194"/>
              <p:cNvSpPr>
                <a:spLocks noChangeShapeType="1"/>
              </p:cNvSpPr>
              <p:nvPr/>
            </p:nvSpPr>
            <p:spPr bwMode="auto">
              <a:xfrm rot="8232275">
                <a:off x="5540357" y="2208175"/>
                <a:ext cx="107080" cy="11982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5" name="Line 197"/>
              <p:cNvSpPr>
                <a:spLocks noChangeShapeType="1"/>
              </p:cNvSpPr>
              <p:nvPr/>
            </p:nvSpPr>
            <p:spPr bwMode="auto">
              <a:xfrm rot="19032275" flipH="1" flipV="1">
                <a:off x="5814810" y="2400976"/>
                <a:ext cx="132575"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6" name="Line 186"/>
              <p:cNvSpPr>
                <a:spLocks noChangeShapeType="1"/>
              </p:cNvSpPr>
              <p:nvPr/>
            </p:nvSpPr>
            <p:spPr bwMode="auto">
              <a:xfrm rot="19032275" flipH="1" flipV="1">
                <a:off x="5725725" y="2362654"/>
                <a:ext cx="73665" cy="91916"/>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7" name="Line 190"/>
              <p:cNvSpPr>
                <a:spLocks noChangeShapeType="1"/>
              </p:cNvSpPr>
              <p:nvPr/>
            </p:nvSpPr>
            <p:spPr bwMode="auto">
              <a:xfrm rot="8232275" flipH="1">
                <a:off x="5467475" y="2123088"/>
                <a:ext cx="109630" cy="1223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8" name="Line 191"/>
              <p:cNvSpPr>
                <a:spLocks noChangeShapeType="1"/>
              </p:cNvSpPr>
              <p:nvPr/>
            </p:nvSpPr>
            <p:spPr bwMode="auto">
              <a:xfrm rot="8232275" flipH="1">
                <a:off x="5310331" y="1951778"/>
                <a:ext cx="109630" cy="1223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49" name="Line 192"/>
              <p:cNvSpPr>
                <a:spLocks noChangeShapeType="1"/>
              </p:cNvSpPr>
              <p:nvPr/>
            </p:nvSpPr>
            <p:spPr bwMode="auto">
              <a:xfrm rot="8232275">
                <a:off x="5390641" y="2038620"/>
                <a:ext cx="107080" cy="1223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50" name="Line 197"/>
              <p:cNvSpPr>
                <a:spLocks noChangeShapeType="1"/>
              </p:cNvSpPr>
              <p:nvPr/>
            </p:nvSpPr>
            <p:spPr bwMode="auto">
              <a:xfrm rot="19032275" flipH="1" flipV="1">
                <a:off x="5503661" y="2064427"/>
                <a:ext cx="132575"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51" name="Line 186"/>
              <p:cNvSpPr>
                <a:spLocks noChangeShapeType="1"/>
              </p:cNvSpPr>
              <p:nvPr/>
            </p:nvSpPr>
            <p:spPr bwMode="auto">
              <a:xfrm rot="19032275" flipH="1" flipV="1">
                <a:off x="5414576" y="2026105"/>
                <a:ext cx="73665" cy="91916"/>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grpSp>
      <p:grpSp>
        <p:nvGrpSpPr>
          <p:cNvPr id="362" name="Group 361"/>
          <p:cNvGrpSpPr/>
          <p:nvPr/>
        </p:nvGrpSpPr>
        <p:grpSpPr>
          <a:xfrm rot="906781">
            <a:off x="2905406" y="4968280"/>
            <a:ext cx="1042559" cy="482264"/>
            <a:chOff x="3742064" y="3260886"/>
            <a:chExt cx="2218448" cy="1026203"/>
          </a:xfrm>
        </p:grpSpPr>
        <p:sp>
          <p:nvSpPr>
            <p:cNvPr id="363" name="AutoShape 182"/>
            <p:cNvSpPr>
              <a:spLocks noChangeArrowheads="1"/>
            </p:cNvSpPr>
            <p:nvPr/>
          </p:nvSpPr>
          <p:spPr bwMode="auto">
            <a:xfrm rot="16242460" flipV="1">
              <a:off x="4275147" y="375050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64" name="AutoShape 183"/>
            <p:cNvSpPr>
              <a:spLocks noChangeArrowheads="1"/>
            </p:cNvSpPr>
            <p:nvPr/>
          </p:nvSpPr>
          <p:spPr bwMode="auto">
            <a:xfrm rot="16242460" flipV="1">
              <a:off x="4587820" y="375215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65" name="AutoShape 184"/>
            <p:cNvSpPr>
              <a:spLocks noChangeArrowheads="1"/>
            </p:cNvSpPr>
            <p:nvPr/>
          </p:nvSpPr>
          <p:spPr bwMode="auto">
            <a:xfrm rot="16242460" flipV="1">
              <a:off x="4749092" y="3508942"/>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66" name="AutoShape 185"/>
            <p:cNvSpPr>
              <a:spLocks noChangeArrowheads="1"/>
            </p:cNvSpPr>
            <p:nvPr/>
          </p:nvSpPr>
          <p:spPr bwMode="auto">
            <a:xfrm rot="16242460" flipV="1">
              <a:off x="5072850" y="3526718"/>
              <a:ext cx="273523" cy="288718"/>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67" name="Line 189"/>
            <p:cNvSpPr>
              <a:spLocks noChangeShapeType="1"/>
            </p:cNvSpPr>
            <p:nvPr/>
          </p:nvSpPr>
          <p:spPr bwMode="auto">
            <a:xfrm rot="16242460">
              <a:off x="4193255" y="3963048"/>
              <a:ext cx="66861" cy="10333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68" name="Text Box 198"/>
            <p:cNvSpPr txBox="1">
              <a:spLocks noChangeArrowheads="1"/>
            </p:cNvSpPr>
            <p:nvPr/>
          </p:nvSpPr>
          <p:spPr bwMode="auto">
            <a:xfrm flipH="1">
              <a:off x="3742064" y="3926887"/>
              <a:ext cx="611253" cy="360202"/>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369" name="Isosceles Triangle 368"/>
            <p:cNvSpPr/>
            <p:nvPr/>
          </p:nvSpPr>
          <p:spPr>
            <a:xfrm flipV="1">
              <a:off x="4572000" y="3644900"/>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370" name="Isosceles Triangle 369"/>
            <p:cNvSpPr/>
            <p:nvPr/>
          </p:nvSpPr>
          <p:spPr>
            <a:xfrm rot="19860000">
              <a:off x="4458758" y="4047066"/>
              <a:ext cx="46567" cy="203200"/>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nvGrpSpPr>
            <p:cNvPr id="371" name="Group 370"/>
            <p:cNvGrpSpPr/>
            <p:nvPr/>
          </p:nvGrpSpPr>
          <p:grpSpPr>
            <a:xfrm rot="1500000">
              <a:off x="4365625" y="4092574"/>
              <a:ext cx="68400" cy="133350"/>
              <a:chOff x="3273425" y="3679825"/>
              <a:chExt cx="68400" cy="133350"/>
            </a:xfrm>
          </p:grpSpPr>
          <p:cxnSp>
            <p:nvCxnSpPr>
              <p:cNvPr id="394" name="Straight Connector 393"/>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7" name="Straight Connector 396"/>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8" name="Straight Connector 397"/>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72" name="Group 371"/>
            <p:cNvGrpSpPr/>
            <p:nvPr/>
          </p:nvGrpSpPr>
          <p:grpSpPr>
            <a:xfrm>
              <a:off x="5028718" y="3778022"/>
              <a:ext cx="68400" cy="133350"/>
              <a:chOff x="3273425" y="3679825"/>
              <a:chExt cx="68400" cy="133350"/>
            </a:xfrm>
          </p:grpSpPr>
          <p:cxnSp>
            <p:nvCxnSpPr>
              <p:cNvPr id="389" name="Straight Connector 38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2" name="Straight Connector 391"/>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3" name="Straight Connector 392"/>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73" name="Isosceles Triangle 372"/>
            <p:cNvSpPr/>
            <p:nvPr/>
          </p:nvSpPr>
          <p:spPr>
            <a:xfrm flipV="1">
              <a:off x="5045075" y="3413125"/>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374" name="Line 190"/>
            <p:cNvSpPr>
              <a:spLocks noChangeShapeType="1"/>
            </p:cNvSpPr>
            <p:nvPr/>
          </p:nvSpPr>
          <p:spPr bwMode="auto">
            <a:xfrm rot="5442460">
              <a:off x="5822231" y="3266536"/>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75" name="Line 191"/>
            <p:cNvSpPr>
              <a:spLocks noChangeShapeType="1"/>
            </p:cNvSpPr>
            <p:nvPr/>
          </p:nvSpPr>
          <p:spPr bwMode="auto">
            <a:xfrm rot="5442460">
              <a:off x="5545128" y="3264395"/>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76" name="Line 192"/>
            <p:cNvSpPr>
              <a:spLocks noChangeShapeType="1"/>
            </p:cNvSpPr>
            <p:nvPr/>
          </p:nvSpPr>
          <p:spPr bwMode="auto">
            <a:xfrm rot="5442460" flipH="1">
              <a:off x="5686620" y="3264927"/>
              <a:ext cx="127644"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77" name="Line 193"/>
            <p:cNvSpPr>
              <a:spLocks noChangeShapeType="1"/>
            </p:cNvSpPr>
            <p:nvPr/>
          </p:nvSpPr>
          <p:spPr bwMode="auto">
            <a:xfrm rot="5442460">
              <a:off x="5267191" y="3253288"/>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78" name="Line 194"/>
            <p:cNvSpPr>
              <a:spLocks noChangeShapeType="1"/>
            </p:cNvSpPr>
            <p:nvPr/>
          </p:nvSpPr>
          <p:spPr bwMode="auto">
            <a:xfrm rot="5442460" flipH="1">
              <a:off x="5408781" y="3258082"/>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79" name="Line 196"/>
            <p:cNvSpPr>
              <a:spLocks noChangeShapeType="1"/>
            </p:cNvSpPr>
            <p:nvPr/>
          </p:nvSpPr>
          <p:spPr bwMode="auto">
            <a:xfrm rot="16242460">
              <a:off x="5179013" y="3451113"/>
              <a:ext cx="154019" cy="1435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80" name="Line 197"/>
            <p:cNvSpPr>
              <a:spLocks noChangeShapeType="1"/>
            </p:cNvSpPr>
            <p:nvPr/>
          </p:nvSpPr>
          <p:spPr bwMode="auto">
            <a:xfrm rot="16242460" flipV="1">
              <a:off x="5740609" y="3477394"/>
              <a:ext cx="158035"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381" name="Line 186"/>
            <p:cNvSpPr>
              <a:spLocks noChangeShapeType="1"/>
            </p:cNvSpPr>
            <p:nvPr/>
          </p:nvSpPr>
          <p:spPr bwMode="auto">
            <a:xfrm rot="16242460" flipV="1">
              <a:off x="5687765" y="3311645"/>
              <a:ext cx="87812" cy="10956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nvGrpSpPr>
            <p:cNvPr id="382" name="Group 381"/>
            <p:cNvGrpSpPr/>
            <p:nvPr/>
          </p:nvGrpSpPr>
          <p:grpSpPr>
            <a:xfrm rot="7260000" flipH="1">
              <a:off x="5145711" y="3260272"/>
              <a:ext cx="68400" cy="133350"/>
              <a:chOff x="3273425" y="3679825"/>
              <a:chExt cx="68400" cy="133350"/>
            </a:xfrm>
          </p:grpSpPr>
          <p:cxnSp>
            <p:nvCxnSpPr>
              <p:cNvPr id="384" name="Straight Connector 383"/>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6" name="Straight Connector 385"/>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7" name="Straight Connector 386"/>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8" name="Straight Connector 387"/>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83" name="Line 186"/>
            <p:cNvSpPr>
              <a:spLocks noChangeShapeType="1"/>
            </p:cNvSpPr>
            <p:nvPr/>
          </p:nvSpPr>
          <p:spPr bwMode="auto">
            <a:xfrm rot="16242460" flipH="1">
              <a:off x="4814300" y="3902648"/>
              <a:ext cx="117547" cy="1451"/>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sp>
        <p:nvSpPr>
          <p:cNvPr id="399" name="TextBox 398"/>
          <p:cNvSpPr txBox="1"/>
          <p:nvPr/>
        </p:nvSpPr>
        <p:spPr>
          <a:xfrm>
            <a:off x="4062752" y="5040049"/>
            <a:ext cx="1153806" cy="261610"/>
          </a:xfrm>
          <a:prstGeom prst="rect">
            <a:avLst/>
          </a:prstGeom>
          <a:noFill/>
        </p:spPr>
        <p:txBody>
          <a:bodyPr wrap="none" rtlCol="0">
            <a:spAutoFit/>
          </a:bodyPr>
          <a:lstStyle/>
          <a:p>
            <a:r>
              <a:rPr lang="en-US" sz="1100" b="1" dirty="0" err="1" smtClean="0"/>
              <a:t>tirucalladienol</a:t>
            </a:r>
            <a:endParaRPr lang="en-US" sz="1100" b="1" dirty="0"/>
          </a:p>
        </p:txBody>
      </p:sp>
      <p:sp>
        <p:nvSpPr>
          <p:cNvPr id="400" name="TextBox 399"/>
          <p:cNvSpPr txBox="1"/>
          <p:nvPr/>
        </p:nvSpPr>
        <p:spPr>
          <a:xfrm>
            <a:off x="4250930" y="5516034"/>
            <a:ext cx="777451" cy="261610"/>
          </a:xfrm>
          <a:prstGeom prst="rect">
            <a:avLst/>
          </a:prstGeom>
          <a:noFill/>
        </p:spPr>
        <p:txBody>
          <a:bodyPr wrap="none" rtlCol="0">
            <a:spAutoFit/>
          </a:bodyPr>
          <a:lstStyle/>
          <a:p>
            <a:r>
              <a:rPr lang="en-US" sz="1100" b="1" dirty="0" err="1" smtClean="0"/>
              <a:t>thalianol</a:t>
            </a:r>
            <a:endParaRPr lang="en-US" sz="1100" b="1" dirty="0"/>
          </a:p>
        </p:txBody>
      </p:sp>
      <p:sp>
        <p:nvSpPr>
          <p:cNvPr id="433" name="TextBox 432"/>
          <p:cNvSpPr txBox="1"/>
          <p:nvPr/>
        </p:nvSpPr>
        <p:spPr>
          <a:xfrm>
            <a:off x="4075650" y="5972968"/>
            <a:ext cx="615711" cy="261610"/>
          </a:xfrm>
          <a:prstGeom prst="rect">
            <a:avLst/>
          </a:prstGeom>
          <a:noFill/>
        </p:spPr>
        <p:txBody>
          <a:bodyPr wrap="none" rtlCol="0">
            <a:spAutoFit/>
          </a:bodyPr>
          <a:lstStyle/>
          <a:p>
            <a:r>
              <a:rPr lang="en-US" sz="1100" b="1" dirty="0" err="1" smtClean="0"/>
              <a:t>baruol</a:t>
            </a:r>
            <a:endParaRPr lang="en-US" sz="1100" b="1" dirty="0"/>
          </a:p>
        </p:txBody>
      </p:sp>
      <p:grpSp>
        <p:nvGrpSpPr>
          <p:cNvPr id="496" name="Group 495"/>
          <p:cNvGrpSpPr/>
          <p:nvPr/>
        </p:nvGrpSpPr>
        <p:grpSpPr>
          <a:xfrm rot="906781">
            <a:off x="2893534" y="5930360"/>
            <a:ext cx="1071727" cy="395062"/>
            <a:chOff x="3402067" y="5809711"/>
            <a:chExt cx="1071727" cy="395062"/>
          </a:xfrm>
        </p:grpSpPr>
        <p:sp>
          <p:nvSpPr>
            <p:cNvPr id="402" name="AutoShape 182"/>
            <p:cNvSpPr>
              <a:spLocks noChangeArrowheads="1"/>
            </p:cNvSpPr>
            <p:nvPr/>
          </p:nvSpPr>
          <p:spPr bwMode="auto">
            <a:xfrm rot="16242460" flipV="1">
              <a:off x="3651193" y="5971022"/>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03" name="AutoShape 183"/>
            <p:cNvSpPr>
              <a:spLocks noChangeArrowheads="1"/>
            </p:cNvSpPr>
            <p:nvPr/>
          </p:nvSpPr>
          <p:spPr bwMode="auto">
            <a:xfrm rot="16242460" flipV="1">
              <a:off x="3794349" y="5971777"/>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04" name="AutoShape 184"/>
            <p:cNvSpPr>
              <a:spLocks noChangeArrowheads="1"/>
            </p:cNvSpPr>
            <p:nvPr/>
          </p:nvSpPr>
          <p:spPr bwMode="auto">
            <a:xfrm rot="16242460" flipV="1">
              <a:off x="3868187" y="5860425"/>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05" name="Line 186"/>
            <p:cNvSpPr>
              <a:spLocks noChangeShapeType="1"/>
            </p:cNvSpPr>
            <p:nvPr/>
          </p:nvSpPr>
          <p:spPr bwMode="auto">
            <a:xfrm rot="16242460" flipV="1">
              <a:off x="3957693" y="5865472"/>
              <a:ext cx="26438" cy="50092"/>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06" name="Line 189"/>
            <p:cNvSpPr>
              <a:spLocks noChangeShapeType="1"/>
            </p:cNvSpPr>
            <p:nvPr/>
          </p:nvSpPr>
          <p:spPr bwMode="auto">
            <a:xfrm rot="16242460">
              <a:off x="3613699" y="6068335"/>
              <a:ext cx="30612" cy="4731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07" name="Text Box 198"/>
            <p:cNvSpPr txBox="1">
              <a:spLocks noChangeArrowheads="1"/>
            </p:cNvSpPr>
            <p:nvPr/>
          </p:nvSpPr>
          <p:spPr bwMode="auto">
            <a:xfrm flipH="1">
              <a:off x="3402067" y="6035496"/>
              <a:ext cx="287258"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408" name="Isosceles Triangle 407"/>
            <p:cNvSpPr/>
            <p:nvPr/>
          </p:nvSpPr>
          <p:spPr>
            <a:xfrm rot="19860000">
              <a:off x="3734774" y="6105834"/>
              <a:ext cx="21321" cy="9303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409" name="Group 408"/>
            <p:cNvGrpSpPr/>
            <p:nvPr/>
          </p:nvGrpSpPr>
          <p:grpSpPr>
            <a:xfrm rot="1500000">
              <a:off x="3692133" y="6126670"/>
              <a:ext cx="31317" cy="61054"/>
              <a:chOff x="3273425" y="3679825"/>
              <a:chExt cx="68400" cy="133350"/>
            </a:xfrm>
          </p:grpSpPr>
          <p:cxnSp>
            <p:nvCxnSpPr>
              <p:cNvPr id="428" name="Straight Connector 42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9" name="Straight Connector 42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0" name="Straight Connector 42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1" name="Straight Connector 43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2" name="Straight Connector 43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10" name="Group 409"/>
            <p:cNvGrpSpPr/>
            <p:nvPr/>
          </p:nvGrpSpPr>
          <p:grpSpPr>
            <a:xfrm>
              <a:off x="3995728" y="5982653"/>
              <a:ext cx="31317" cy="61054"/>
              <a:chOff x="3273425" y="3679825"/>
              <a:chExt cx="68400" cy="133350"/>
            </a:xfrm>
          </p:grpSpPr>
          <p:cxnSp>
            <p:nvCxnSpPr>
              <p:cNvPr id="423" name="Straight Connector 422"/>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4" name="Straight Connector 423"/>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5" name="Straight Connector 424"/>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6" name="Straight Connector 425"/>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7" name="Straight Connector 426"/>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11" name="Isosceles Triangle 410"/>
            <p:cNvSpPr/>
            <p:nvPr/>
          </p:nvSpPr>
          <p:spPr>
            <a:xfrm flipV="1">
              <a:off x="3788075" y="5920250"/>
              <a:ext cx="20932" cy="88673"/>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412" name="AutoShape 184"/>
            <p:cNvSpPr>
              <a:spLocks noChangeArrowheads="1"/>
            </p:cNvSpPr>
            <p:nvPr/>
          </p:nvSpPr>
          <p:spPr bwMode="auto">
            <a:xfrm rot="16242460" flipV="1">
              <a:off x="4012011" y="5862158"/>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14" name="Isosceles Triangle 413"/>
            <p:cNvSpPr/>
            <p:nvPr/>
          </p:nvSpPr>
          <p:spPr>
            <a:xfrm rot="18480000">
              <a:off x="4178376" y="5875369"/>
              <a:ext cx="21320" cy="9303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447" name="Group 446"/>
            <p:cNvGrpSpPr/>
            <p:nvPr/>
          </p:nvGrpSpPr>
          <p:grpSpPr>
            <a:xfrm>
              <a:off x="4154372" y="5809711"/>
              <a:ext cx="319422" cy="133418"/>
              <a:chOff x="4376622" y="6346286"/>
              <a:chExt cx="319422" cy="133418"/>
            </a:xfrm>
          </p:grpSpPr>
          <p:sp>
            <p:nvSpPr>
              <p:cNvPr id="435" name="Line 190"/>
              <p:cNvSpPr>
                <a:spLocks noChangeShapeType="1"/>
              </p:cNvSpPr>
              <p:nvPr/>
            </p:nvSpPr>
            <p:spPr bwMode="auto">
              <a:xfrm rot="15904380" flipH="1" flipV="1">
                <a:off x="4632047" y="6342770"/>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36" name="Line 191"/>
              <p:cNvSpPr>
                <a:spLocks noChangeShapeType="1"/>
              </p:cNvSpPr>
              <p:nvPr/>
            </p:nvSpPr>
            <p:spPr bwMode="auto">
              <a:xfrm rot="15904380" flipH="1" flipV="1">
                <a:off x="4504325" y="6354376"/>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37" name="Line 192"/>
              <p:cNvSpPr>
                <a:spLocks noChangeShapeType="1"/>
              </p:cNvSpPr>
              <p:nvPr/>
            </p:nvSpPr>
            <p:spPr bwMode="auto">
              <a:xfrm rot="15904380" flipV="1">
                <a:off x="4569519" y="6348261"/>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38" name="Line 194"/>
              <p:cNvSpPr>
                <a:spLocks noChangeShapeType="1"/>
              </p:cNvSpPr>
              <p:nvPr/>
            </p:nvSpPr>
            <p:spPr bwMode="auto">
              <a:xfrm rot="15904380" flipV="1">
                <a:off x="4441175" y="6357737"/>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39" name="Line 197"/>
              <p:cNvSpPr>
                <a:spLocks noChangeShapeType="1"/>
              </p:cNvSpPr>
              <p:nvPr/>
            </p:nvSpPr>
            <p:spPr bwMode="auto">
              <a:xfrm rot="5104380" flipH="1">
                <a:off x="4600692" y="6443135"/>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40" name="Line 186"/>
              <p:cNvSpPr>
                <a:spLocks noChangeShapeType="1"/>
              </p:cNvSpPr>
              <p:nvPr/>
            </p:nvSpPr>
            <p:spPr bwMode="auto">
              <a:xfrm rot="5104380" flipH="1">
                <a:off x="4571389" y="6370671"/>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41" name="Line 190"/>
              <p:cNvSpPr>
                <a:spLocks noChangeShapeType="1"/>
              </p:cNvSpPr>
              <p:nvPr/>
            </p:nvSpPr>
            <p:spPr bwMode="auto">
              <a:xfrm rot="15904380" flipH="1" flipV="1">
                <a:off x="4380138" y="6364669"/>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grpSp>
      <p:grpSp>
        <p:nvGrpSpPr>
          <p:cNvPr id="494" name="Group 493"/>
          <p:cNvGrpSpPr/>
          <p:nvPr/>
        </p:nvGrpSpPr>
        <p:grpSpPr>
          <a:xfrm rot="906781">
            <a:off x="2891811" y="6351544"/>
            <a:ext cx="1243807" cy="404670"/>
            <a:chOff x="6039861" y="6247862"/>
            <a:chExt cx="1243807" cy="404670"/>
          </a:xfrm>
        </p:grpSpPr>
        <p:sp>
          <p:nvSpPr>
            <p:cNvPr id="449" name="AutoShape 182"/>
            <p:cNvSpPr>
              <a:spLocks noChangeArrowheads="1"/>
            </p:cNvSpPr>
            <p:nvPr/>
          </p:nvSpPr>
          <p:spPr bwMode="auto">
            <a:xfrm rot="16242460" flipV="1">
              <a:off x="6284509" y="6417740"/>
              <a:ext cx="150498" cy="144872"/>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50" name="AutoShape 183"/>
            <p:cNvSpPr>
              <a:spLocks noChangeArrowheads="1"/>
            </p:cNvSpPr>
            <p:nvPr/>
          </p:nvSpPr>
          <p:spPr bwMode="auto">
            <a:xfrm rot="16242460" flipV="1">
              <a:off x="6429216" y="6418504"/>
              <a:ext cx="150498" cy="144872"/>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51" name="AutoShape 185"/>
            <p:cNvSpPr>
              <a:spLocks noChangeArrowheads="1"/>
            </p:cNvSpPr>
            <p:nvPr/>
          </p:nvSpPr>
          <p:spPr bwMode="auto">
            <a:xfrm rot="12533406" flipV="1">
              <a:off x="6510059" y="6307166"/>
              <a:ext cx="126587" cy="133620"/>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53" name="Line 189"/>
            <p:cNvSpPr>
              <a:spLocks noChangeShapeType="1"/>
            </p:cNvSpPr>
            <p:nvPr/>
          </p:nvSpPr>
          <p:spPr bwMode="auto">
            <a:xfrm rot="16242460">
              <a:off x="6246610" y="6516108"/>
              <a:ext cx="30944" cy="47822"/>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54" name="Text Box 198"/>
            <p:cNvSpPr txBox="1">
              <a:spLocks noChangeArrowheads="1"/>
            </p:cNvSpPr>
            <p:nvPr/>
          </p:nvSpPr>
          <p:spPr bwMode="auto">
            <a:xfrm flipH="1">
              <a:off x="6039861" y="6483255"/>
              <a:ext cx="287258"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455" name="Isosceles Triangle 454"/>
            <p:cNvSpPr/>
            <p:nvPr/>
          </p:nvSpPr>
          <p:spPr>
            <a:xfrm rot="19860000">
              <a:off x="6368996" y="6554012"/>
              <a:ext cx="21551" cy="94042"/>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cxnSp>
          <p:nvCxnSpPr>
            <p:cNvPr id="480" name="Straight Connector 479"/>
            <p:cNvCxnSpPr/>
            <p:nvPr/>
          </p:nvCxnSpPr>
          <p:spPr>
            <a:xfrm rot="1500000">
              <a:off x="6312852" y="6633897"/>
              <a:ext cx="3165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1" name="Straight Connector 480"/>
            <p:cNvCxnSpPr/>
            <p:nvPr/>
          </p:nvCxnSpPr>
          <p:spPr>
            <a:xfrm rot="1500000">
              <a:off x="6323015" y="6619248"/>
              <a:ext cx="2499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2" name="Straight Connector 481"/>
            <p:cNvCxnSpPr/>
            <p:nvPr/>
          </p:nvCxnSpPr>
          <p:spPr>
            <a:xfrm rot="1500000">
              <a:off x="6332345" y="6604599"/>
              <a:ext cx="1999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3" name="Straight Connector 482"/>
            <p:cNvCxnSpPr/>
            <p:nvPr/>
          </p:nvCxnSpPr>
          <p:spPr>
            <a:xfrm rot="1500000">
              <a:off x="6348098" y="6577964"/>
              <a:ext cx="13329"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4" name="Straight Connector 483"/>
            <p:cNvCxnSpPr/>
            <p:nvPr/>
          </p:nvCxnSpPr>
          <p:spPr>
            <a:xfrm rot="1500000">
              <a:off x="6340221" y="6591281"/>
              <a:ext cx="16661"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60" name="Isosceles Triangle 459"/>
            <p:cNvSpPr/>
            <p:nvPr/>
          </p:nvSpPr>
          <p:spPr>
            <a:xfrm flipV="1">
              <a:off x="6422874" y="6366418"/>
              <a:ext cx="21159" cy="8963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461" name="Isosceles Triangle 460"/>
            <p:cNvSpPr/>
            <p:nvPr/>
          </p:nvSpPr>
          <p:spPr>
            <a:xfrm rot="6405795" flipV="1">
              <a:off x="6674427" y="6362007"/>
              <a:ext cx="21159" cy="8963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nvGrpSpPr>
            <p:cNvPr id="487" name="Group 486"/>
            <p:cNvGrpSpPr/>
            <p:nvPr/>
          </p:nvGrpSpPr>
          <p:grpSpPr>
            <a:xfrm rot="9652227">
              <a:off x="6670940" y="6440381"/>
              <a:ext cx="63496" cy="46123"/>
              <a:chOff x="6713734" y="6356854"/>
              <a:chExt cx="63496" cy="46123"/>
            </a:xfrm>
          </p:grpSpPr>
          <p:cxnSp>
            <p:nvCxnSpPr>
              <p:cNvPr id="475" name="Straight Connector 474"/>
              <p:cNvCxnSpPr/>
              <p:nvPr/>
            </p:nvCxnSpPr>
            <p:spPr>
              <a:xfrm rot="13298229" flipH="1">
                <a:off x="6745574" y="6356854"/>
                <a:ext cx="3165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6" name="Straight Connector 475"/>
              <p:cNvCxnSpPr/>
              <p:nvPr/>
            </p:nvCxnSpPr>
            <p:spPr>
              <a:xfrm rot="13298229" flipH="1">
                <a:off x="6738167" y="6368934"/>
                <a:ext cx="2499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7" name="Straight Connector 476"/>
              <p:cNvCxnSpPr/>
              <p:nvPr/>
            </p:nvCxnSpPr>
            <p:spPr>
              <a:xfrm rot="13298229" flipH="1">
                <a:off x="6729927" y="6381014"/>
                <a:ext cx="1999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8" name="Straight Connector 477"/>
              <p:cNvCxnSpPr/>
              <p:nvPr/>
            </p:nvCxnSpPr>
            <p:spPr>
              <a:xfrm rot="13298229" flipH="1">
                <a:off x="6713734" y="6402977"/>
                <a:ext cx="13329"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9" name="Straight Connector 478"/>
              <p:cNvCxnSpPr/>
              <p:nvPr/>
            </p:nvCxnSpPr>
            <p:spPr>
              <a:xfrm rot="13298229" flipH="1">
                <a:off x="6721830" y="6391996"/>
                <a:ext cx="16661"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86" name="Isosceles Triangle 485"/>
            <p:cNvSpPr/>
            <p:nvPr/>
          </p:nvSpPr>
          <p:spPr>
            <a:xfrm flipV="1">
              <a:off x="6562574" y="6366418"/>
              <a:ext cx="21159" cy="8963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488" name="Line 197"/>
            <p:cNvSpPr>
              <a:spLocks noChangeShapeType="1"/>
            </p:cNvSpPr>
            <p:nvPr/>
          </p:nvSpPr>
          <p:spPr bwMode="auto">
            <a:xfrm rot="5104380" flipH="1">
              <a:off x="6721750" y="6423295"/>
              <a:ext cx="63591" cy="4615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89" name="Text Box 198"/>
            <p:cNvSpPr txBox="1">
              <a:spLocks noChangeArrowheads="1"/>
            </p:cNvSpPr>
            <p:nvPr/>
          </p:nvSpPr>
          <p:spPr bwMode="auto">
            <a:xfrm flipH="1">
              <a:off x="6681211" y="6422930"/>
              <a:ext cx="287258" cy="169277"/>
            </a:xfrm>
            <a:prstGeom prst="rect">
              <a:avLst/>
            </a:prstGeom>
            <a:noFill/>
            <a:ln w="9525" cmpd="sng" algn="ctr">
              <a:noFill/>
              <a:miter lim="800000"/>
              <a:headEnd/>
              <a:tailEnd/>
            </a:ln>
            <a:effectLst/>
          </p:spPr>
          <p:txBody>
            <a:bodyPr wrap="none">
              <a:spAutoFit/>
            </a:bodyPr>
            <a:lstStyle/>
            <a:p>
              <a:pPr lvl="0" defTabSz="914400">
                <a:defRPr/>
              </a:pPr>
              <a:r>
                <a:rPr kumimoji="0" lang="en-US" sz="500" b="1" i="0" u="none" strike="noStrike" kern="0" cap="none" spc="0" normalizeH="0" baseline="0" noProof="0" dirty="0" smtClean="0">
                  <a:ln>
                    <a:noFill/>
                  </a:ln>
                  <a:solidFill>
                    <a:srgbClr val="FF0000"/>
                  </a:solidFill>
                  <a:effectLst/>
                  <a:uLnTx/>
                  <a:uFillTx/>
                  <a:latin typeface="Helvetica"/>
                </a:rPr>
                <a:t>O</a:t>
              </a:r>
              <a:r>
                <a:rPr lang="en-US" sz="500" b="1" kern="0" dirty="0" smtClean="0">
                  <a:solidFill>
                    <a:sysClr val="windowText" lastClr="000000"/>
                  </a:solidFill>
                  <a:latin typeface="Helvetica"/>
                </a:rPr>
                <a:t>H</a:t>
              </a:r>
              <a:endParaRPr kumimoji="0" lang="en-US" sz="500" b="1" i="0" u="none" strike="noStrike" kern="0" cap="none" spc="0" normalizeH="0" baseline="0" noProof="0" dirty="0">
                <a:ln>
                  <a:noFill/>
                </a:ln>
                <a:solidFill>
                  <a:srgbClr val="FF0000"/>
                </a:solidFill>
                <a:effectLst/>
                <a:uLnTx/>
                <a:uFillTx/>
                <a:latin typeface="Helvetica"/>
              </a:endParaRPr>
            </a:p>
          </p:txBody>
        </p:sp>
        <p:grpSp>
          <p:nvGrpSpPr>
            <p:cNvPr id="493" name="Group 492"/>
            <p:cNvGrpSpPr/>
            <p:nvPr/>
          </p:nvGrpSpPr>
          <p:grpSpPr>
            <a:xfrm rot="20737034">
              <a:off x="6710246" y="6247862"/>
              <a:ext cx="573422" cy="155316"/>
              <a:chOff x="6903921" y="6136736"/>
              <a:chExt cx="573422" cy="155316"/>
            </a:xfrm>
          </p:grpSpPr>
          <p:sp>
            <p:nvSpPr>
              <p:cNvPr id="464" name="Line 190"/>
              <p:cNvSpPr>
                <a:spLocks noChangeShapeType="1"/>
              </p:cNvSpPr>
              <p:nvPr/>
            </p:nvSpPr>
            <p:spPr bwMode="auto">
              <a:xfrm rot="15904380" flipH="1" flipV="1">
                <a:off x="7413346" y="6133220"/>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65" name="Line 191"/>
              <p:cNvSpPr>
                <a:spLocks noChangeShapeType="1"/>
              </p:cNvSpPr>
              <p:nvPr/>
            </p:nvSpPr>
            <p:spPr bwMode="auto">
              <a:xfrm rot="15904380" flipH="1" flipV="1">
                <a:off x="7285624" y="6144826"/>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66" name="Line 192"/>
              <p:cNvSpPr>
                <a:spLocks noChangeShapeType="1"/>
              </p:cNvSpPr>
              <p:nvPr/>
            </p:nvSpPr>
            <p:spPr bwMode="auto">
              <a:xfrm rot="15904380" flipV="1">
                <a:off x="7350818" y="6138711"/>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67" name="Line 194"/>
              <p:cNvSpPr>
                <a:spLocks noChangeShapeType="1"/>
              </p:cNvSpPr>
              <p:nvPr/>
            </p:nvSpPr>
            <p:spPr bwMode="auto">
              <a:xfrm rot="15904380" flipV="1">
                <a:off x="7222474" y="6148187"/>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68" name="Line 197"/>
              <p:cNvSpPr>
                <a:spLocks noChangeShapeType="1"/>
              </p:cNvSpPr>
              <p:nvPr/>
            </p:nvSpPr>
            <p:spPr bwMode="auto">
              <a:xfrm rot="5104380" flipH="1">
                <a:off x="7381991" y="6233585"/>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69" name="Line 186"/>
              <p:cNvSpPr>
                <a:spLocks noChangeShapeType="1"/>
              </p:cNvSpPr>
              <p:nvPr/>
            </p:nvSpPr>
            <p:spPr bwMode="auto">
              <a:xfrm rot="5104380" flipH="1">
                <a:off x="7352688" y="6161121"/>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70" name="Line 190"/>
              <p:cNvSpPr>
                <a:spLocks noChangeShapeType="1"/>
              </p:cNvSpPr>
              <p:nvPr/>
            </p:nvSpPr>
            <p:spPr bwMode="auto">
              <a:xfrm rot="15904380" flipH="1" flipV="1">
                <a:off x="7161437" y="6155119"/>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72" name="Line 192"/>
              <p:cNvSpPr>
                <a:spLocks noChangeShapeType="1"/>
              </p:cNvSpPr>
              <p:nvPr/>
            </p:nvSpPr>
            <p:spPr bwMode="auto">
              <a:xfrm rot="15904380" flipV="1">
                <a:off x="7098909" y="6160609"/>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73" name="Line 197"/>
              <p:cNvSpPr>
                <a:spLocks noChangeShapeType="1"/>
              </p:cNvSpPr>
              <p:nvPr/>
            </p:nvSpPr>
            <p:spPr bwMode="auto">
              <a:xfrm rot="5104380" flipH="1">
                <a:off x="7130082" y="6255483"/>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74" name="Line 186"/>
              <p:cNvSpPr>
                <a:spLocks noChangeShapeType="1"/>
              </p:cNvSpPr>
              <p:nvPr/>
            </p:nvSpPr>
            <p:spPr bwMode="auto">
              <a:xfrm rot="5104380" flipH="1">
                <a:off x="7100779" y="6183019"/>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90" name="Line 191"/>
              <p:cNvSpPr>
                <a:spLocks noChangeShapeType="1"/>
              </p:cNvSpPr>
              <p:nvPr/>
            </p:nvSpPr>
            <p:spPr bwMode="auto">
              <a:xfrm rot="15904380" flipH="1" flipV="1">
                <a:off x="7031624" y="6167051"/>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91" name="Line 194"/>
              <p:cNvSpPr>
                <a:spLocks noChangeShapeType="1"/>
              </p:cNvSpPr>
              <p:nvPr/>
            </p:nvSpPr>
            <p:spPr bwMode="auto">
              <a:xfrm rot="15904380" flipV="1">
                <a:off x="6968474" y="6170412"/>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492" name="Line 190"/>
              <p:cNvSpPr>
                <a:spLocks noChangeShapeType="1"/>
              </p:cNvSpPr>
              <p:nvPr/>
            </p:nvSpPr>
            <p:spPr bwMode="auto">
              <a:xfrm rot="15904380" flipH="1" flipV="1">
                <a:off x="6907437" y="6177344"/>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grpSp>
      <p:sp>
        <p:nvSpPr>
          <p:cNvPr id="495" name="TextBox 494"/>
          <p:cNvSpPr txBox="1"/>
          <p:nvPr/>
        </p:nvSpPr>
        <p:spPr>
          <a:xfrm>
            <a:off x="4253381" y="6388100"/>
            <a:ext cx="772548" cy="261610"/>
          </a:xfrm>
          <a:prstGeom prst="rect">
            <a:avLst/>
          </a:prstGeom>
          <a:noFill/>
        </p:spPr>
        <p:txBody>
          <a:bodyPr wrap="none" rtlCol="0">
            <a:spAutoFit/>
          </a:bodyPr>
          <a:lstStyle/>
          <a:p>
            <a:r>
              <a:rPr lang="en-US" sz="1100" b="1" dirty="0" err="1" smtClean="0"/>
              <a:t>arabidiol</a:t>
            </a:r>
            <a:endParaRPr lang="en-US" sz="1100" b="1" dirty="0"/>
          </a:p>
        </p:txBody>
      </p:sp>
      <p:sp>
        <p:nvSpPr>
          <p:cNvPr id="528" name="TextBox 527"/>
          <p:cNvSpPr txBox="1"/>
          <p:nvPr/>
        </p:nvSpPr>
        <p:spPr>
          <a:xfrm>
            <a:off x="3789896" y="3644724"/>
            <a:ext cx="788391" cy="261610"/>
          </a:xfrm>
          <a:prstGeom prst="rect">
            <a:avLst/>
          </a:prstGeom>
          <a:noFill/>
        </p:spPr>
        <p:txBody>
          <a:bodyPr wrap="none" rtlCol="0">
            <a:spAutoFit/>
          </a:bodyPr>
          <a:lstStyle/>
          <a:p>
            <a:r>
              <a:rPr lang="en-US" sz="1100" b="1" dirty="0" err="1" smtClean="0"/>
              <a:t>camelliol</a:t>
            </a:r>
            <a:endParaRPr lang="en-US" sz="1100" b="1" dirty="0"/>
          </a:p>
        </p:txBody>
      </p:sp>
      <p:grpSp>
        <p:nvGrpSpPr>
          <p:cNvPr id="529" name="Group 528"/>
          <p:cNvGrpSpPr/>
          <p:nvPr/>
        </p:nvGrpSpPr>
        <p:grpSpPr>
          <a:xfrm rot="906781">
            <a:off x="2905406" y="2332765"/>
            <a:ext cx="1042559" cy="482264"/>
            <a:chOff x="3742064" y="3260886"/>
            <a:chExt cx="2218448" cy="1026203"/>
          </a:xfrm>
        </p:grpSpPr>
        <p:sp>
          <p:nvSpPr>
            <p:cNvPr id="530" name="AutoShape 182"/>
            <p:cNvSpPr>
              <a:spLocks noChangeArrowheads="1"/>
            </p:cNvSpPr>
            <p:nvPr/>
          </p:nvSpPr>
          <p:spPr bwMode="auto">
            <a:xfrm rot="16242460" flipV="1">
              <a:off x="4275147" y="375050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31" name="AutoShape 183"/>
            <p:cNvSpPr>
              <a:spLocks noChangeArrowheads="1"/>
            </p:cNvSpPr>
            <p:nvPr/>
          </p:nvSpPr>
          <p:spPr bwMode="auto">
            <a:xfrm rot="16242460" flipV="1">
              <a:off x="4587820" y="3752151"/>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32" name="AutoShape 184"/>
            <p:cNvSpPr>
              <a:spLocks noChangeArrowheads="1"/>
            </p:cNvSpPr>
            <p:nvPr/>
          </p:nvSpPr>
          <p:spPr bwMode="auto">
            <a:xfrm rot="16242460" flipV="1">
              <a:off x="4749092" y="3508942"/>
              <a:ext cx="325188" cy="31303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33" name="AutoShape 185"/>
            <p:cNvSpPr>
              <a:spLocks noChangeArrowheads="1"/>
            </p:cNvSpPr>
            <p:nvPr/>
          </p:nvSpPr>
          <p:spPr bwMode="auto">
            <a:xfrm rot="16242460" flipV="1">
              <a:off x="5072850" y="3526718"/>
              <a:ext cx="273523" cy="288718"/>
            </a:xfrm>
            <a:prstGeom prst="pentagon">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34" name="Line 189"/>
            <p:cNvSpPr>
              <a:spLocks noChangeShapeType="1"/>
            </p:cNvSpPr>
            <p:nvPr/>
          </p:nvSpPr>
          <p:spPr bwMode="auto">
            <a:xfrm rot="16242460">
              <a:off x="4193255" y="3963048"/>
              <a:ext cx="66861" cy="10333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35" name="Text Box 198"/>
            <p:cNvSpPr txBox="1">
              <a:spLocks noChangeArrowheads="1"/>
            </p:cNvSpPr>
            <p:nvPr/>
          </p:nvSpPr>
          <p:spPr bwMode="auto">
            <a:xfrm flipH="1">
              <a:off x="3742064" y="3926887"/>
              <a:ext cx="611253" cy="360202"/>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536" name="Isosceles Triangle 535"/>
            <p:cNvSpPr/>
            <p:nvPr/>
          </p:nvSpPr>
          <p:spPr>
            <a:xfrm flipV="1">
              <a:off x="4572000" y="3644900"/>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537" name="Isosceles Triangle 536"/>
            <p:cNvSpPr/>
            <p:nvPr/>
          </p:nvSpPr>
          <p:spPr>
            <a:xfrm rot="19860000">
              <a:off x="4458758" y="4047066"/>
              <a:ext cx="46567" cy="203200"/>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nvGrpSpPr>
            <p:cNvPr id="538" name="Group 537"/>
            <p:cNvGrpSpPr/>
            <p:nvPr/>
          </p:nvGrpSpPr>
          <p:grpSpPr>
            <a:xfrm rot="1500000">
              <a:off x="4365625" y="4092574"/>
              <a:ext cx="68400" cy="133350"/>
              <a:chOff x="3273425" y="3679825"/>
              <a:chExt cx="68400" cy="133350"/>
            </a:xfrm>
          </p:grpSpPr>
          <p:cxnSp>
            <p:nvCxnSpPr>
              <p:cNvPr id="561" name="Straight Connector 560"/>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2" name="Straight Connector 561"/>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3" name="Straight Connector 562"/>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4" name="Straight Connector 563"/>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539" name="Group 538"/>
            <p:cNvGrpSpPr/>
            <p:nvPr/>
          </p:nvGrpSpPr>
          <p:grpSpPr>
            <a:xfrm>
              <a:off x="5028718" y="3778022"/>
              <a:ext cx="68400" cy="133350"/>
              <a:chOff x="3273425" y="3679825"/>
              <a:chExt cx="68400" cy="133350"/>
            </a:xfrm>
          </p:grpSpPr>
          <p:cxnSp>
            <p:nvCxnSpPr>
              <p:cNvPr id="556" name="Straight Connector 555"/>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8" name="Straight Connector 557"/>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9" name="Straight Connector 558"/>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0" name="Straight Connector 559"/>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40" name="Isosceles Triangle 539"/>
            <p:cNvSpPr/>
            <p:nvPr/>
          </p:nvSpPr>
          <p:spPr>
            <a:xfrm flipV="1">
              <a:off x="5045075" y="3413125"/>
              <a:ext cx="45719" cy="193675"/>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541" name="Line 190"/>
            <p:cNvSpPr>
              <a:spLocks noChangeShapeType="1"/>
            </p:cNvSpPr>
            <p:nvPr/>
          </p:nvSpPr>
          <p:spPr bwMode="auto">
            <a:xfrm rot="5442460">
              <a:off x="5822231" y="3266536"/>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2" name="Line 191"/>
            <p:cNvSpPr>
              <a:spLocks noChangeShapeType="1"/>
            </p:cNvSpPr>
            <p:nvPr/>
          </p:nvSpPr>
          <p:spPr bwMode="auto">
            <a:xfrm rot="5442460">
              <a:off x="5545128" y="3264395"/>
              <a:ext cx="130683"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3" name="Line 192"/>
            <p:cNvSpPr>
              <a:spLocks noChangeShapeType="1"/>
            </p:cNvSpPr>
            <p:nvPr/>
          </p:nvSpPr>
          <p:spPr bwMode="auto">
            <a:xfrm rot="5442460" flipH="1">
              <a:off x="5686620" y="3264927"/>
              <a:ext cx="127644" cy="1458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4" name="Line 193"/>
            <p:cNvSpPr>
              <a:spLocks noChangeShapeType="1"/>
            </p:cNvSpPr>
            <p:nvPr/>
          </p:nvSpPr>
          <p:spPr bwMode="auto">
            <a:xfrm rot="5442460">
              <a:off x="5267191" y="3253288"/>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5" name="Line 194"/>
            <p:cNvSpPr>
              <a:spLocks noChangeShapeType="1"/>
            </p:cNvSpPr>
            <p:nvPr/>
          </p:nvSpPr>
          <p:spPr bwMode="auto">
            <a:xfrm rot="5442460" flipH="1">
              <a:off x="5408781" y="3258082"/>
              <a:ext cx="127644" cy="14283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6" name="Line 196"/>
            <p:cNvSpPr>
              <a:spLocks noChangeShapeType="1"/>
            </p:cNvSpPr>
            <p:nvPr/>
          </p:nvSpPr>
          <p:spPr bwMode="auto">
            <a:xfrm rot="16242460">
              <a:off x="5179013" y="3451113"/>
              <a:ext cx="154019" cy="1435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7" name="Line 197"/>
            <p:cNvSpPr>
              <a:spLocks noChangeShapeType="1"/>
            </p:cNvSpPr>
            <p:nvPr/>
          </p:nvSpPr>
          <p:spPr bwMode="auto">
            <a:xfrm rot="16242460" flipV="1">
              <a:off x="5740609" y="3477394"/>
              <a:ext cx="158035"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548" name="Line 186"/>
            <p:cNvSpPr>
              <a:spLocks noChangeShapeType="1"/>
            </p:cNvSpPr>
            <p:nvPr/>
          </p:nvSpPr>
          <p:spPr bwMode="auto">
            <a:xfrm rot="16242460" flipV="1">
              <a:off x="5687765" y="3311645"/>
              <a:ext cx="87812" cy="10956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nvGrpSpPr>
            <p:cNvPr id="549" name="Group 548"/>
            <p:cNvGrpSpPr/>
            <p:nvPr/>
          </p:nvGrpSpPr>
          <p:grpSpPr>
            <a:xfrm rot="7260000" flipH="1">
              <a:off x="5145711" y="3260272"/>
              <a:ext cx="68400" cy="133350"/>
              <a:chOff x="3273425" y="3679825"/>
              <a:chExt cx="68400" cy="133350"/>
            </a:xfrm>
          </p:grpSpPr>
          <p:cxnSp>
            <p:nvCxnSpPr>
              <p:cNvPr id="551" name="Straight Connector 550"/>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2" name="Straight Connector 551"/>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4" name="Straight Connector 553"/>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50" name="Line 186"/>
            <p:cNvSpPr>
              <a:spLocks noChangeShapeType="1"/>
            </p:cNvSpPr>
            <p:nvPr/>
          </p:nvSpPr>
          <p:spPr bwMode="auto">
            <a:xfrm rot="16242460" flipH="1">
              <a:off x="4814300" y="3902648"/>
              <a:ext cx="117547" cy="1451"/>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sp>
        <p:nvSpPr>
          <p:cNvPr id="566" name="TextBox 565"/>
          <p:cNvSpPr txBox="1"/>
          <p:nvPr/>
        </p:nvSpPr>
        <p:spPr>
          <a:xfrm>
            <a:off x="4062752" y="2413001"/>
            <a:ext cx="1153806" cy="261610"/>
          </a:xfrm>
          <a:prstGeom prst="rect">
            <a:avLst/>
          </a:prstGeom>
          <a:noFill/>
        </p:spPr>
        <p:txBody>
          <a:bodyPr wrap="none" rtlCol="0">
            <a:spAutoFit/>
          </a:bodyPr>
          <a:lstStyle/>
          <a:p>
            <a:r>
              <a:rPr lang="en-US" sz="1100" b="1" dirty="0" err="1" smtClean="0"/>
              <a:t>tirucalladienol</a:t>
            </a:r>
            <a:endParaRPr lang="en-US" sz="1100" b="1" dirty="0"/>
          </a:p>
        </p:txBody>
      </p:sp>
      <p:grpSp>
        <p:nvGrpSpPr>
          <p:cNvPr id="600" name="Group 599"/>
          <p:cNvGrpSpPr/>
          <p:nvPr/>
        </p:nvGrpSpPr>
        <p:grpSpPr>
          <a:xfrm rot="906781">
            <a:off x="2916202" y="1800104"/>
            <a:ext cx="833487" cy="537342"/>
            <a:chOff x="3157114" y="2953442"/>
            <a:chExt cx="1527176" cy="984558"/>
          </a:xfrm>
        </p:grpSpPr>
        <p:sp>
          <p:nvSpPr>
            <p:cNvPr id="601" name="AutoShape 182"/>
            <p:cNvSpPr>
              <a:spLocks noChangeArrowheads="1"/>
            </p:cNvSpPr>
            <p:nvPr/>
          </p:nvSpPr>
          <p:spPr bwMode="auto">
            <a:xfrm rot="16242460" flipV="1">
              <a:off x="3613581" y="3509704"/>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2" name="AutoShape 183"/>
            <p:cNvSpPr>
              <a:spLocks noChangeArrowheads="1"/>
            </p:cNvSpPr>
            <p:nvPr/>
          </p:nvSpPr>
          <p:spPr bwMode="auto">
            <a:xfrm rot="16242460" flipV="1">
              <a:off x="3875882" y="3511088"/>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3" name="AutoShape 184"/>
            <p:cNvSpPr>
              <a:spLocks noChangeArrowheads="1"/>
            </p:cNvSpPr>
            <p:nvPr/>
          </p:nvSpPr>
          <p:spPr bwMode="auto">
            <a:xfrm rot="16242460" flipV="1">
              <a:off x="4011173" y="3307060"/>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4" name="Line 186"/>
            <p:cNvSpPr>
              <a:spLocks noChangeShapeType="1"/>
            </p:cNvSpPr>
            <p:nvPr/>
          </p:nvSpPr>
          <p:spPr bwMode="auto">
            <a:xfrm rot="16242460" flipV="1">
              <a:off x="4175173" y="3316307"/>
              <a:ext cx="48441" cy="91783"/>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5" name="Line 189"/>
            <p:cNvSpPr>
              <a:spLocks noChangeShapeType="1"/>
            </p:cNvSpPr>
            <p:nvPr/>
          </p:nvSpPr>
          <p:spPr bwMode="auto">
            <a:xfrm rot="16242460">
              <a:off x="3544882" y="3688009"/>
              <a:ext cx="56090" cy="86684"/>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6" name="Text Box 198"/>
            <p:cNvSpPr txBox="1">
              <a:spLocks noChangeArrowheads="1"/>
            </p:cNvSpPr>
            <p:nvPr/>
          </p:nvSpPr>
          <p:spPr bwMode="auto">
            <a:xfrm flipH="1">
              <a:off x="3157114" y="3627838"/>
              <a:ext cx="526335" cy="310162"/>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607" name="Isosceles Triangle 606"/>
            <p:cNvSpPr/>
            <p:nvPr/>
          </p:nvSpPr>
          <p:spPr>
            <a:xfrm rot="19860000">
              <a:off x="3766725" y="3756717"/>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08" name="Group 607"/>
            <p:cNvGrpSpPr/>
            <p:nvPr/>
          </p:nvGrpSpPr>
          <p:grpSpPr>
            <a:xfrm rot="1500000">
              <a:off x="3688595" y="3794893"/>
              <a:ext cx="57381" cy="111867"/>
              <a:chOff x="3273425" y="3679825"/>
              <a:chExt cx="68400" cy="133350"/>
            </a:xfrm>
          </p:grpSpPr>
          <p:cxnSp>
            <p:nvCxnSpPr>
              <p:cNvPr id="628" name="Straight Connector 62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0" name="Straight Connector 62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1" name="Straight Connector 63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09" name="Group 608"/>
            <p:cNvGrpSpPr/>
            <p:nvPr/>
          </p:nvGrpSpPr>
          <p:grpSpPr>
            <a:xfrm>
              <a:off x="4244863" y="3531016"/>
              <a:ext cx="57381" cy="111867"/>
              <a:chOff x="3273425" y="3679825"/>
              <a:chExt cx="68400" cy="133350"/>
            </a:xfrm>
          </p:grpSpPr>
          <p:cxnSp>
            <p:nvCxnSpPr>
              <p:cNvPr id="623" name="Straight Connector 622"/>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4" name="Straight Connector 623"/>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5" name="Straight Connector 624"/>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6" name="Straight Connector 625"/>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7" name="Straight Connector 626"/>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610" name="Isosceles Triangle 609"/>
            <p:cNvSpPr/>
            <p:nvPr/>
          </p:nvSpPr>
          <p:spPr>
            <a:xfrm flipV="1">
              <a:off x="3864387" y="3416676"/>
              <a:ext cx="38354" cy="162474"/>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611" name="AutoShape 184"/>
            <p:cNvSpPr>
              <a:spLocks noChangeArrowheads="1"/>
            </p:cNvSpPr>
            <p:nvPr/>
          </p:nvSpPr>
          <p:spPr bwMode="auto">
            <a:xfrm rot="16242460" flipV="1">
              <a:off x="4274698" y="3310236"/>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2" name="AutoShape 184"/>
            <p:cNvSpPr>
              <a:spLocks noChangeArrowheads="1"/>
            </p:cNvSpPr>
            <p:nvPr/>
          </p:nvSpPr>
          <p:spPr bwMode="auto">
            <a:xfrm rot="16242460" flipV="1">
              <a:off x="4411223" y="3107036"/>
              <a:ext cx="272800" cy="262601"/>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3" name="Isosceles Triangle 612"/>
            <p:cNvSpPr/>
            <p:nvPr/>
          </p:nvSpPr>
          <p:spPr>
            <a:xfrm rot="18480000">
              <a:off x="4579525" y="3334442"/>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14" name="Group 613"/>
            <p:cNvGrpSpPr/>
            <p:nvPr/>
          </p:nvGrpSpPr>
          <p:grpSpPr>
            <a:xfrm flipV="1">
              <a:off x="4488695" y="2953442"/>
              <a:ext cx="117195" cy="170464"/>
              <a:chOff x="3840995" y="3909117"/>
              <a:chExt cx="117195" cy="170464"/>
            </a:xfrm>
          </p:grpSpPr>
          <p:sp>
            <p:nvSpPr>
              <p:cNvPr id="616" name="Isosceles Triangle 615"/>
              <p:cNvSpPr/>
              <p:nvPr/>
            </p:nvSpPr>
            <p:spPr>
              <a:xfrm rot="19860000">
                <a:off x="3919125" y="3909117"/>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17" name="Group 616"/>
              <p:cNvGrpSpPr/>
              <p:nvPr/>
            </p:nvGrpSpPr>
            <p:grpSpPr>
              <a:xfrm rot="1500000">
                <a:off x="3840995" y="3947293"/>
                <a:ext cx="57381" cy="111867"/>
                <a:chOff x="3273425" y="3679825"/>
                <a:chExt cx="68400" cy="133350"/>
              </a:xfrm>
            </p:grpSpPr>
            <p:cxnSp>
              <p:nvCxnSpPr>
                <p:cNvPr id="618" name="Straight Connector 61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9" name="Straight Connector 61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0" name="Straight Connector 61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1" name="Straight Connector 62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sp>
          <p:nvSpPr>
            <p:cNvPr id="615" name="Isosceles Triangle 614"/>
            <p:cNvSpPr/>
            <p:nvPr/>
          </p:nvSpPr>
          <p:spPr>
            <a:xfrm flipV="1">
              <a:off x="4126172" y="3416676"/>
              <a:ext cx="38353" cy="162473"/>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sp>
        <p:nvSpPr>
          <p:cNvPr id="633" name="TextBox 632"/>
          <p:cNvSpPr txBox="1"/>
          <p:nvPr/>
        </p:nvSpPr>
        <p:spPr>
          <a:xfrm>
            <a:off x="3942475" y="1953240"/>
            <a:ext cx="774571" cy="261610"/>
          </a:xfrm>
          <a:prstGeom prst="rect">
            <a:avLst/>
          </a:prstGeom>
          <a:noFill/>
        </p:spPr>
        <p:txBody>
          <a:bodyPr wrap="none" rtlCol="0">
            <a:spAutoFit/>
          </a:bodyPr>
          <a:lstStyle/>
          <a:p>
            <a:r>
              <a:rPr lang="en-US" sz="1100" b="1" dirty="0">
                <a:latin typeface="Symbol" charset="2"/>
                <a:cs typeface="Symbol" charset="2"/>
              </a:rPr>
              <a:t>b</a:t>
            </a:r>
            <a:r>
              <a:rPr lang="en-US" sz="1100" b="1" dirty="0" smtClean="0"/>
              <a:t>-</a:t>
            </a:r>
            <a:r>
              <a:rPr lang="en-US" sz="1100" b="1" dirty="0" err="1" smtClean="0"/>
              <a:t>amyrin</a:t>
            </a:r>
            <a:endParaRPr lang="en-US" sz="1100" b="1" dirty="0"/>
          </a:p>
        </p:txBody>
      </p:sp>
      <p:sp>
        <p:nvSpPr>
          <p:cNvPr id="634" name="TextBox 633"/>
          <p:cNvSpPr txBox="1"/>
          <p:nvPr/>
        </p:nvSpPr>
        <p:spPr>
          <a:xfrm>
            <a:off x="4071516" y="1443567"/>
            <a:ext cx="858785" cy="261610"/>
          </a:xfrm>
          <a:prstGeom prst="rect">
            <a:avLst/>
          </a:prstGeom>
          <a:noFill/>
        </p:spPr>
        <p:txBody>
          <a:bodyPr wrap="none" rtlCol="0">
            <a:spAutoFit/>
          </a:bodyPr>
          <a:lstStyle/>
          <a:p>
            <a:r>
              <a:rPr lang="en-US" sz="1100" b="1" dirty="0" smtClean="0"/>
              <a:t>lanosterol</a:t>
            </a:r>
            <a:endParaRPr lang="en-US" sz="1100" b="1" dirty="0"/>
          </a:p>
        </p:txBody>
      </p:sp>
      <p:sp>
        <p:nvSpPr>
          <p:cNvPr id="635" name="TextBox 634"/>
          <p:cNvSpPr txBox="1"/>
          <p:nvPr/>
        </p:nvSpPr>
        <p:spPr>
          <a:xfrm>
            <a:off x="3993063" y="992717"/>
            <a:ext cx="1015691" cy="261610"/>
          </a:xfrm>
          <a:prstGeom prst="rect">
            <a:avLst/>
          </a:prstGeom>
          <a:noFill/>
        </p:spPr>
        <p:txBody>
          <a:bodyPr wrap="none" rtlCol="0">
            <a:spAutoFit/>
          </a:bodyPr>
          <a:lstStyle/>
          <a:p>
            <a:r>
              <a:rPr lang="en-US" sz="1100" b="1" dirty="0" smtClean="0"/>
              <a:t>cycloartenol</a:t>
            </a:r>
            <a:endParaRPr lang="en-US" sz="1100" b="1" dirty="0"/>
          </a:p>
        </p:txBody>
      </p:sp>
      <p:sp>
        <p:nvSpPr>
          <p:cNvPr id="669" name="TextBox 668"/>
          <p:cNvSpPr txBox="1"/>
          <p:nvPr/>
        </p:nvSpPr>
        <p:spPr>
          <a:xfrm>
            <a:off x="3896971" y="4572354"/>
            <a:ext cx="1140156" cy="261610"/>
          </a:xfrm>
          <a:prstGeom prst="rect">
            <a:avLst/>
          </a:prstGeom>
          <a:noFill/>
        </p:spPr>
        <p:txBody>
          <a:bodyPr wrap="none" rtlCol="0">
            <a:spAutoFit/>
          </a:bodyPr>
          <a:lstStyle/>
          <a:p>
            <a:r>
              <a:rPr lang="en-US" sz="1100" b="1" dirty="0" err="1" smtClean="0"/>
              <a:t>seco</a:t>
            </a:r>
            <a:r>
              <a:rPr lang="en-US" sz="1100" b="1" dirty="0" smtClean="0"/>
              <a:t>-</a:t>
            </a:r>
            <a:r>
              <a:rPr lang="en-US" sz="1100" b="1" dirty="0" smtClean="0">
                <a:latin typeface="Symbol" charset="2"/>
                <a:cs typeface="Symbol" charset="2"/>
              </a:rPr>
              <a:t>b</a:t>
            </a:r>
            <a:r>
              <a:rPr lang="en-US" sz="1100" b="1" dirty="0" smtClean="0"/>
              <a:t>-</a:t>
            </a:r>
            <a:r>
              <a:rPr lang="en-US" sz="1100" b="1" dirty="0" err="1" smtClean="0"/>
              <a:t>amyrin</a:t>
            </a:r>
            <a:endParaRPr lang="en-US" sz="1100" b="1" dirty="0"/>
          </a:p>
        </p:txBody>
      </p:sp>
      <p:grpSp>
        <p:nvGrpSpPr>
          <p:cNvPr id="674" name="Group 673"/>
          <p:cNvGrpSpPr/>
          <p:nvPr/>
        </p:nvGrpSpPr>
        <p:grpSpPr>
          <a:xfrm rot="906781">
            <a:off x="2916202" y="4440562"/>
            <a:ext cx="833486" cy="537342"/>
            <a:chOff x="6545317" y="4302182"/>
            <a:chExt cx="833486" cy="537342"/>
          </a:xfrm>
        </p:grpSpPr>
        <p:sp>
          <p:nvSpPr>
            <p:cNvPr id="637" name="AutoShape 182"/>
            <p:cNvSpPr>
              <a:spLocks noChangeArrowheads="1"/>
            </p:cNvSpPr>
            <p:nvPr/>
          </p:nvSpPr>
          <p:spPr bwMode="auto">
            <a:xfrm rot="16242460" flipV="1">
              <a:off x="6794443" y="4605773"/>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38" name="AutoShape 183"/>
            <p:cNvSpPr>
              <a:spLocks noChangeArrowheads="1"/>
            </p:cNvSpPr>
            <p:nvPr/>
          </p:nvSpPr>
          <p:spPr bwMode="auto">
            <a:xfrm rot="16242460" flipV="1">
              <a:off x="6937599" y="4606528"/>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39" name="AutoShape 184"/>
            <p:cNvSpPr>
              <a:spLocks noChangeArrowheads="1"/>
            </p:cNvSpPr>
            <p:nvPr/>
          </p:nvSpPr>
          <p:spPr bwMode="auto">
            <a:xfrm rot="16242460" flipV="1">
              <a:off x="7011437" y="4495176"/>
              <a:ext cx="148886" cy="143320"/>
            </a:xfrm>
            <a:custGeom>
              <a:avLst/>
              <a:gdLst>
                <a:gd name="connsiteX0" fmla="*/ 0 w 148886"/>
                <a:gd name="connsiteY0" fmla="*/ 71660 h 143320"/>
                <a:gd name="connsiteX1" fmla="*/ 37222 w 148886"/>
                <a:gd name="connsiteY1" fmla="*/ 0 h 143320"/>
                <a:gd name="connsiteX2" fmla="*/ 111664 w 148886"/>
                <a:gd name="connsiteY2" fmla="*/ 0 h 143320"/>
                <a:gd name="connsiteX3" fmla="*/ 148886 w 148886"/>
                <a:gd name="connsiteY3" fmla="*/ 71660 h 143320"/>
                <a:gd name="connsiteX4" fmla="*/ 111664 w 148886"/>
                <a:gd name="connsiteY4" fmla="*/ 143320 h 143320"/>
                <a:gd name="connsiteX5" fmla="*/ 37222 w 148886"/>
                <a:gd name="connsiteY5" fmla="*/ 143320 h 143320"/>
                <a:gd name="connsiteX6" fmla="*/ 0 w 148886"/>
                <a:gd name="connsiteY6" fmla="*/ 71660 h 143320"/>
                <a:gd name="connsiteX0" fmla="*/ 37222 w 148886"/>
                <a:gd name="connsiteY0" fmla="*/ 0 h 143320"/>
                <a:gd name="connsiteX1" fmla="*/ 111664 w 148886"/>
                <a:gd name="connsiteY1" fmla="*/ 0 h 143320"/>
                <a:gd name="connsiteX2" fmla="*/ 148886 w 148886"/>
                <a:gd name="connsiteY2" fmla="*/ 71660 h 143320"/>
                <a:gd name="connsiteX3" fmla="*/ 111664 w 148886"/>
                <a:gd name="connsiteY3" fmla="*/ 143320 h 143320"/>
                <a:gd name="connsiteX4" fmla="*/ 37222 w 148886"/>
                <a:gd name="connsiteY4" fmla="*/ 143320 h 143320"/>
                <a:gd name="connsiteX5" fmla="*/ 0 w 148886"/>
                <a:gd name="connsiteY5" fmla="*/ 71660 h 143320"/>
                <a:gd name="connsiteX6" fmla="*/ 128662 w 148886"/>
                <a:gd name="connsiteY6" fmla="*/ 91440 h 143320"/>
                <a:gd name="connsiteX0" fmla="*/ 37222 w 148886"/>
                <a:gd name="connsiteY0" fmla="*/ 0 h 143320"/>
                <a:gd name="connsiteX1" fmla="*/ 111664 w 148886"/>
                <a:gd name="connsiteY1" fmla="*/ 0 h 143320"/>
                <a:gd name="connsiteX2" fmla="*/ 148886 w 148886"/>
                <a:gd name="connsiteY2" fmla="*/ 71660 h 143320"/>
                <a:gd name="connsiteX3" fmla="*/ 111664 w 148886"/>
                <a:gd name="connsiteY3" fmla="*/ 143320 h 143320"/>
                <a:gd name="connsiteX4" fmla="*/ 37222 w 148886"/>
                <a:gd name="connsiteY4" fmla="*/ 143320 h 143320"/>
                <a:gd name="connsiteX5" fmla="*/ 0 w 148886"/>
                <a:gd name="connsiteY5" fmla="*/ 71660 h 14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86" h="143320">
                  <a:moveTo>
                    <a:pt x="37222" y="0"/>
                  </a:moveTo>
                  <a:lnTo>
                    <a:pt x="111664" y="0"/>
                  </a:lnTo>
                  <a:lnTo>
                    <a:pt x="148886" y="71660"/>
                  </a:lnTo>
                  <a:lnTo>
                    <a:pt x="111664" y="143320"/>
                  </a:lnTo>
                  <a:lnTo>
                    <a:pt x="37222" y="143320"/>
                  </a:lnTo>
                  <a:lnTo>
                    <a:pt x="0" y="71660"/>
                  </a:lnTo>
                </a:path>
              </a:pathLst>
            </a:cu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40" name="Line 186"/>
            <p:cNvSpPr>
              <a:spLocks noChangeShapeType="1"/>
            </p:cNvSpPr>
            <p:nvPr/>
          </p:nvSpPr>
          <p:spPr bwMode="auto">
            <a:xfrm rot="16242460">
              <a:off x="7038747" y="4674213"/>
              <a:ext cx="53937" cy="2015"/>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41" name="Line 189"/>
            <p:cNvSpPr>
              <a:spLocks noChangeShapeType="1"/>
            </p:cNvSpPr>
            <p:nvPr/>
          </p:nvSpPr>
          <p:spPr bwMode="auto">
            <a:xfrm rot="16242460">
              <a:off x="6756949" y="4703086"/>
              <a:ext cx="30612" cy="4731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42" name="Text Box 198"/>
            <p:cNvSpPr txBox="1">
              <a:spLocks noChangeArrowheads="1"/>
            </p:cNvSpPr>
            <p:nvPr/>
          </p:nvSpPr>
          <p:spPr bwMode="auto">
            <a:xfrm flipH="1">
              <a:off x="6545317" y="4670247"/>
              <a:ext cx="287258"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643" name="Isosceles Triangle 642"/>
            <p:cNvSpPr/>
            <p:nvPr/>
          </p:nvSpPr>
          <p:spPr>
            <a:xfrm rot="19860000">
              <a:off x="6878024" y="4740585"/>
              <a:ext cx="21321" cy="9303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44" name="Group 643"/>
            <p:cNvGrpSpPr/>
            <p:nvPr/>
          </p:nvGrpSpPr>
          <p:grpSpPr>
            <a:xfrm rot="1500000">
              <a:off x="6835383" y="4761421"/>
              <a:ext cx="31317" cy="61054"/>
              <a:chOff x="3273425" y="3679825"/>
              <a:chExt cx="68400" cy="133350"/>
            </a:xfrm>
          </p:grpSpPr>
          <p:cxnSp>
            <p:nvCxnSpPr>
              <p:cNvPr id="664" name="Straight Connector 663"/>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5" name="Straight Connector 664"/>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7" name="Straight Connector 666"/>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8" name="Straight Connector 667"/>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646" name="Isosceles Triangle 645"/>
            <p:cNvSpPr/>
            <p:nvPr/>
          </p:nvSpPr>
          <p:spPr>
            <a:xfrm flipV="1">
              <a:off x="6931325" y="4555001"/>
              <a:ext cx="20932" cy="88673"/>
            </a:xfrm>
            <a:prstGeom prst="triangle">
              <a:avLst/>
            </a:prstGeom>
            <a:solidFill>
              <a:srgbClr val="000000"/>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647" name="AutoShape 184"/>
            <p:cNvSpPr>
              <a:spLocks noChangeArrowheads="1"/>
            </p:cNvSpPr>
            <p:nvPr/>
          </p:nvSpPr>
          <p:spPr bwMode="auto">
            <a:xfrm rot="16242460" flipV="1">
              <a:off x="7155261" y="4496909"/>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48" name="AutoShape 184"/>
            <p:cNvSpPr>
              <a:spLocks noChangeArrowheads="1"/>
            </p:cNvSpPr>
            <p:nvPr/>
          </p:nvSpPr>
          <p:spPr bwMode="auto">
            <a:xfrm rot="16242460" flipV="1">
              <a:off x="7229772" y="4386009"/>
              <a:ext cx="148886" cy="143320"/>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49" name="Isosceles Triangle 648"/>
            <p:cNvSpPr/>
            <p:nvPr/>
          </p:nvSpPr>
          <p:spPr>
            <a:xfrm rot="18480000">
              <a:off x="7321626" y="4510120"/>
              <a:ext cx="21320" cy="9303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50" name="Group 649"/>
            <p:cNvGrpSpPr/>
            <p:nvPr/>
          </p:nvGrpSpPr>
          <p:grpSpPr>
            <a:xfrm flipV="1">
              <a:off x="7272054" y="4302182"/>
              <a:ext cx="63962" cy="93034"/>
              <a:chOff x="3840995" y="3909117"/>
              <a:chExt cx="117195" cy="170464"/>
            </a:xfrm>
          </p:grpSpPr>
          <p:sp>
            <p:nvSpPr>
              <p:cNvPr id="652" name="Isosceles Triangle 651"/>
              <p:cNvSpPr/>
              <p:nvPr/>
            </p:nvSpPr>
            <p:spPr>
              <a:xfrm rot="19860000">
                <a:off x="3919125" y="3909117"/>
                <a:ext cx="39065" cy="170464"/>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53" name="Group 652"/>
              <p:cNvGrpSpPr/>
              <p:nvPr/>
            </p:nvGrpSpPr>
            <p:grpSpPr>
              <a:xfrm rot="1500000">
                <a:off x="3840995" y="3947293"/>
                <a:ext cx="57381" cy="111867"/>
                <a:chOff x="3273425" y="3679825"/>
                <a:chExt cx="68400" cy="133350"/>
              </a:xfrm>
            </p:grpSpPr>
            <p:cxnSp>
              <p:nvCxnSpPr>
                <p:cNvPr id="654" name="Straight Connector 653"/>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5" name="Straight Connector 654"/>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6" name="Straight Connector 655"/>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7" name="Straight Connector 656"/>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8" name="Straight Connector 657"/>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sp>
          <p:nvSpPr>
            <p:cNvPr id="670" name="Line 186"/>
            <p:cNvSpPr>
              <a:spLocks noChangeShapeType="1"/>
            </p:cNvSpPr>
            <p:nvPr/>
          </p:nvSpPr>
          <p:spPr bwMode="auto">
            <a:xfrm rot="16242460">
              <a:off x="7149872" y="4566263"/>
              <a:ext cx="53937" cy="2015"/>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cxnSp>
          <p:nvCxnSpPr>
            <p:cNvPr id="672" name="Straight Connector 671"/>
            <p:cNvCxnSpPr>
              <a:stCxn id="638" idx="5"/>
            </p:cNvCxnSpPr>
            <p:nvPr/>
          </p:nvCxnSpPr>
          <p:spPr>
            <a:xfrm flipV="1">
              <a:off x="7084156" y="4568825"/>
              <a:ext cx="21494" cy="7303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73" name="Straight Connector 672"/>
            <p:cNvCxnSpPr/>
            <p:nvPr/>
          </p:nvCxnSpPr>
          <p:spPr>
            <a:xfrm flipV="1">
              <a:off x="7134956" y="4603750"/>
              <a:ext cx="21494" cy="7303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772" name="Group 771"/>
          <p:cNvGrpSpPr/>
          <p:nvPr/>
        </p:nvGrpSpPr>
        <p:grpSpPr>
          <a:xfrm>
            <a:off x="2883557" y="4245024"/>
            <a:ext cx="1340455" cy="354178"/>
            <a:chOff x="6524160" y="3821336"/>
            <a:chExt cx="1340455" cy="354178"/>
          </a:xfrm>
        </p:grpSpPr>
        <p:sp>
          <p:nvSpPr>
            <p:cNvPr id="679" name="Text Box 198"/>
            <p:cNvSpPr txBox="1">
              <a:spLocks noChangeArrowheads="1"/>
            </p:cNvSpPr>
            <p:nvPr/>
          </p:nvSpPr>
          <p:spPr bwMode="auto">
            <a:xfrm flipH="1">
              <a:off x="6524160" y="3844627"/>
              <a:ext cx="235962"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smtClean="0">
                  <a:ln>
                    <a:noFill/>
                  </a:ln>
                  <a:solidFill>
                    <a:srgbClr val="FF0000"/>
                  </a:solidFill>
                  <a:effectLst/>
                  <a:uLnTx/>
                  <a:uFillTx/>
                  <a:latin typeface="Helvetica"/>
                </a:rPr>
                <a:t>O</a:t>
              </a:r>
              <a:endParaRPr kumimoji="0" lang="en-US" sz="500" b="1" i="0" u="none" strike="noStrike" kern="0" cap="none" spc="0" normalizeH="0" baseline="0" noProof="0" dirty="0">
                <a:ln>
                  <a:noFill/>
                </a:ln>
                <a:solidFill>
                  <a:srgbClr val="FF0000"/>
                </a:solidFill>
                <a:effectLst/>
                <a:uLnTx/>
                <a:uFillTx/>
                <a:latin typeface="Helvetica"/>
              </a:endParaRPr>
            </a:p>
          </p:txBody>
        </p:sp>
        <p:sp>
          <p:nvSpPr>
            <p:cNvPr id="677" name="AutoShape 182"/>
            <p:cNvSpPr>
              <a:spLocks noChangeArrowheads="1"/>
            </p:cNvSpPr>
            <p:nvPr/>
          </p:nvSpPr>
          <p:spPr bwMode="auto">
            <a:xfrm rot="16550984" flipV="1">
              <a:off x="6945119" y="3965727"/>
              <a:ext cx="148106" cy="142569"/>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93" name="Line 190"/>
            <p:cNvSpPr>
              <a:spLocks noChangeShapeType="1"/>
            </p:cNvSpPr>
            <p:nvPr/>
          </p:nvSpPr>
          <p:spPr bwMode="auto">
            <a:xfrm rot="5872465" flipV="1">
              <a:off x="6831275" y="4056902"/>
              <a:ext cx="29026" cy="7737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95" name="Line 192"/>
            <p:cNvSpPr>
              <a:spLocks noChangeShapeType="1"/>
            </p:cNvSpPr>
            <p:nvPr/>
          </p:nvSpPr>
          <p:spPr bwMode="auto">
            <a:xfrm rot="5872465" flipH="1" flipV="1">
              <a:off x="6885603" y="4063817"/>
              <a:ext cx="50993" cy="58277"/>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99" name="Line 197"/>
            <p:cNvSpPr>
              <a:spLocks noChangeShapeType="1"/>
            </p:cNvSpPr>
            <p:nvPr/>
          </p:nvSpPr>
          <p:spPr bwMode="auto">
            <a:xfrm rot="16672465">
              <a:off x="6843887" y="4143948"/>
              <a:ext cx="63133"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700" name="Line 186"/>
            <p:cNvSpPr>
              <a:spLocks noChangeShapeType="1"/>
            </p:cNvSpPr>
            <p:nvPr/>
          </p:nvSpPr>
          <p:spPr bwMode="auto">
            <a:xfrm rot="16672465">
              <a:off x="6888614" y="4060199"/>
              <a:ext cx="35080" cy="43771"/>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703" name="Line 197"/>
            <p:cNvSpPr>
              <a:spLocks noChangeShapeType="1"/>
            </p:cNvSpPr>
            <p:nvPr/>
          </p:nvSpPr>
          <p:spPr bwMode="auto">
            <a:xfrm rot="11272465" flipV="1">
              <a:off x="6797140" y="3919953"/>
              <a:ext cx="76119" cy="4526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80" name="Isosceles Triangle 679"/>
            <p:cNvSpPr/>
            <p:nvPr/>
          </p:nvSpPr>
          <p:spPr>
            <a:xfrm rot="8053525">
              <a:off x="6904791" y="3913270"/>
              <a:ext cx="21209" cy="92547"/>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cxnSp>
          <p:nvCxnSpPr>
            <p:cNvPr id="684" name="Straight Connector 683"/>
            <p:cNvCxnSpPr/>
            <p:nvPr/>
          </p:nvCxnSpPr>
          <p:spPr>
            <a:xfrm rot="11001351">
              <a:off x="7018347" y="3888544"/>
              <a:ext cx="3115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5" name="Straight Connector 684"/>
            <p:cNvCxnSpPr/>
            <p:nvPr/>
          </p:nvCxnSpPr>
          <p:spPr>
            <a:xfrm rot="11001351">
              <a:off x="7020695" y="3904423"/>
              <a:ext cx="24594"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6" name="Straight Connector 685"/>
            <p:cNvCxnSpPr/>
            <p:nvPr/>
          </p:nvCxnSpPr>
          <p:spPr>
            <a:xfrm rot="11001351">
              <a:off x="7022223" y="3920303"/>
              <a:ext cx="1967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7" name="Straight Connector 686"/>
            <p:cNvCxnSpPr/>
            <p:nvPr/>
          </p:nvCxnSpPr>
          <p:spPr>
            <a:xfrm rot="11001351">
              <a:off x="7023809" y="3949174"/>
              <a:ext cx="13117"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8" name="Straight Connector 687"/>
            <p:cNvCxnSpPr/>
            <p:nvPr/>
          </p:nvCxnSpPr>
          <p:spPr>
            <a:xfrm rot="11001351">
              <a:off x="7023016" y="3934738"/>
              <a:ext cx="1639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82" name="Isosceles Triangle 681"/>
            <p:cNvSpPr/>
            <p:nvPr/>
          </p:nvSpPr>
          <p:spPr>
            <a:xfrm rot="395616">
              <a:off x="7015330" y="3965867"/>
              <a:ext cx="21209" cy="92547"/>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708" name="Line 197"/>
            <p:cNvSpPr>
              <a:spLocks noChangeShapeType="1"/>
            </p:cNvSpPr>
            <p:nvPr/>
          </p:nvSpPr>
          <p:spPr bwMode="auto">
            <a:xfrm rot="10944583" flipH="1" flipV="1">
              <a:off x="6754695" y="3890421"/>
              <a:ext cx="49703" cy="6594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709" name="Line 197"/>
            <p:cNvSpPr>
              <a:spLocks noChangeShapeType="1"/>
            </p:cNvSpPr>
            <p:nvPr/>
          </p:nvSpPr>
          <p:spPr bwMode="auto">
            <a:xfrm rot="11272465" flipV="1">
              <a:off x="6673031" y="3883730"/>
              <a:ext cx="82779" cy="38915"/>
            </a:xfrm>
            <a:prstGeom prst="line">
              <a:avLst/>
            </a:prstGeom>
            <a:noFill/>
            <a:ln w="15875" cmpd="dbl">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cxnSp>
          <p:nvCxnSpPr>
            <p:cNvPr id="713" name="Straight Connector 712"/>
            <p:cNvCxnSpPr/>
            <p:nvPr/>
          </p:nvCxnSpPr>
          <p:spPr>
            <a:xfrm rot="13702502">
              <a:off x="7132072" y="3960485"/>
              <a:ext cx="3115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4" name="Straight Connector 713"/>
            <p:cNvCxnSpPr/>
            <p:nvPr/>
          </p:nvCxnSpPr>
          <p:spPr>
            <a:xfrm rot="13702502">
              <a:off x="7123461" y="3971051"/>
              <a:ext cx="24594"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5" name="Straight Connector 714"/>
            <p:cNvCxnSpPr/>
            <p:nvPr/>
          </p:nvCxnSpPr>
          <p:spPr>
            <a:xfrm rot="13702502">
              <a:off x="7114030" y="3981617"/>
              <a:ext cx="1967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6" name="Straight Connector 715"/>
            <p:cNvCxnSpPr/>
            <p:nvPr/>
          </p:nvCxnSpPr>
          <p:spPr>
            <a:xfrm rot="13702502">
              <a:off x="7095690" y="4000827"/>
              <a:ext cx="13117"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7" name="Straight Connector 716"/>
            <p:cNvCxnSpPr/>
            <p:nvPr/>
          </p:nvCxnSpPr>
          <p:spPr>
            <a:xfrm rot="13702502">
              <a:off x="7104860" y="3991222"/>
              <a:ext cx="1639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35" name="Line 190"/>
            <p:cNvSpPr>
              <a:spLocks noChangeShapeType="1"/>
            </p:cNvSpPr>
            <p:nvPr/>
          </p:nvSpPr>
          <p:spPr bwMode="auto">
            <a:xfrm rot="16212904" flipH="1" flipV="1">
              <a:off x="7800618" y="3825985"/>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36" name="Line 191"/>
            <p:cNvSpPr>
              <a:spLocks noChangeShapeType="1"/>
            </p:cNvSpPr>
            <p:nvPr/>
          </p:nvSpPr>
          <p:spPr bwMode="auto">
            <a:xfrm rot="16212904" flipH="1" flipV="1">
              <a:off x="7672370" y="3826097"/>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37" name="Line 192"/>
            <p:cNvSpPr>
              <a:spLocks noChangeShapeType="1"/>
            </p:cNvSpPr>
            <p:nvPr/>
          </p:nvSpPr>
          <p:spPr bwMode="auto">
            <a:xfrm rot="16212904" flipV="1">
              <a:off x="7737853" y="3825786"/>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38" name="Line 194"/>
            <p:cNvSpPr>
              <a:spLocks noChangeShapeType="1"/>
            </p:cNvSpPr>
            <p:nvPr/>
          </p:nvSpPr>
          <p:spPr bwMode="auto">
            <a:xfrm rot="16212904" flipV="1">
              <a:off x="7609239" y="3823724"/>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39" name="Line 197"/>
            <p:cNvSpPr>
              <a:spLocks noChangeShapeType="1"/>
            </p:cNvSpPr>
            <p:nvPr/>
          </p:nvSpPr>
          <p:spPr bwMode="auto">
            <a:xfrm rot="5412904" flipH="1">
              <a:off x="7763394" y="3923839"/>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40" name="Line 186"/>
            <p:cNvSpPr>
              <a:spLocks noChangeShapeType="1"/>
            </p:cNvSpPr>
            <p:nvPr/>
          </p:nvSpPr>
          <p:spPr bwMode="auto">
            <a:xfrm rot="5412904" flipH="1">
              <a:off x="7738497" y="3847481"/>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41" name="Line 190"/>
            <p:cNvSpPr>
              <a:spLocks noChangeShapeType="1"/>
            </p:cNvSpPr>
            <p:nvPr/>
          </p:nvSpPr>
          <p:spPr bwMode="auto">
            <a:xfrm rot="16212904" flipH="1" flipV="1">
              <a:off x="7547760" y="3825217"/>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43" name="Line 192"/>
            <p:cNvSpPr>
              <a:spLocks noChangeShapeType="1"/>
            </p:cNvSpPr>
            <p:nvPr/>
          </p:nvSpPr>
          <p:spPr bwMode="auto">
            <a:xfrm rot="16212904" flipV="1">
              <a:off x="7484995" y="3825018"/>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44" name="Line 197"/>
            <p:cNvSpPr>
              <a:spLocks noChangeShapeType="1"/>
            </p:cNvSpPr>
            <p:nvPr/>
          </p:nvSpPr>
          <p:spPr bwMode="auto">
            <a:xfrm rot="5412904" flipH="1">
              <a:off x="7510536" y="3923071"/>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45" name="Line 186"/>
            <p:cNvSpPr>
              <a:spLocks noChangeShapeType="1"/>
            </p:cNvSpPr>
            <p:nvPr/>
          </p:nvSpPr>
          <p:spPr bwMode="auto">
            <a:xfrm rot="5412904" flipH="1">
              <a:off x="7485639" y="3846713"/>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58" name="Line 191"/>
            <p:cNvSpPr>
              <a:spLocks noChangeShapeType="1"/>
            </p:cNvSpPr>
            <p:nvPr/>
          </p:nvSpPr>
          <p:spPr bwMode="auto">
            <a:xfrm rot="16212904" flipH="1" flipV="1">
              <a:off x="7417872" y="3820193"/>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0" name="Line 194"/>
            <p:cNvSpPr>
              <a:spLocks noChangeShapeType="1"/>
            </p:cNvSpPr>
            <p:nvPr/>
          </p:nvSpPr>
          <p:spPr bwMode="auto">
            <a:xfrm rot="16212904" flipV="1">
              <a:off x="7354741" y="3817820"/>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3" name="Line 190"/>
            <p:cNvSpPr>
              <a:spLocks noChangeShapeType="1"/>
            </p:cNvSpPr>
            <p:nvPr/>
          </p:nvSpPr>
          <p:spPr bwMode="auto">
            <a:xfrm rot="16212904" flipH="1" flipV="1">
              <a:off x="7293262" y="3819314"/>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4" name="Line 191"/>
            <p:cNvSpPr>
              <a:spLocks noChangeShapeType="1"/>
            </p:cNvSpPr>
            <p:nvPr/>
          </p:nvSpPr>
          <p:spPr bwMode="auto">
            <a:xfrm rot="16212904" flipH="1" flipV="1">
              <a:off x="7165014" y="3819426"/>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5" name="Line 192"/>
            <p:cNvSpPr>
              <a:spLocks noChangeShapeType="1"/>
            </p:cNvSpPr>
            <p:nvPr/>
          </p:nvSpPr>
          <p:spPr bwMode="auto">
            <a:xfrm rot="16212904" flipV="1">
              <a:off x="7230497" y="3819115"/>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6" name="Line 197"/>
            <p:cNvSpPr>
              <a:spLocks noChangeShapeType="1"/>
            </p:cNvSpPr>
            <p:nvPr/>
          </p:nvSpPr>
          <p:spPr bwMode="auto">
            <a:xfrm rot="5412904" flipH="1">
              <a:off x="7256038" y="3917168"/>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7" name="Line 186"/>
            <p:cNvSpPr>
              <a:spLocks noChangeShapeType="1"/>
            </p:cNvSpPr>
            <p:nvPr/>
          </p:nvSpPr>
          <p:spPr bwMode="auto">
            <a:xfrm rot="5412904" flipH="1">
              <a:off x="7231141" y="3840810"/>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69" name="Line 191"/>
            <p:cNvSpPr>
              <a:spLocks noChangeShapeType="1"/>
            </p:cNvSpPr>
            <p:nvPr/>
          </p:nvSpPr>
          <p:spPr bwMode="auto">
            <a:xfrm rot="16212904" flipH="1" flipV="1">
              <a:off x="7035277" y="3820829"/>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70" name="Line 194"/>
            <p:cNvSpPr>
              <a:spLocks noChangeShapeType="1"/>
            </p:cNvSpPr>
            <p:nvPr/>
          </p:nvSpPr>
          <p:spPr bwMode="auto">
            <a:xfrm rot="16212904" flipV="1">
              <a:off x="7099487" y="3820353"/>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sp>
        <p:nvSpPr>
          <p:cNvPr id="773" name="TextBox 772"/>
          <p:cNvSpPr txBox="1"/>
          <p:nvPr/>
        </p:nvSpPr>
        <p:spPr>
          <a:xfrm>
            <a:off x="4249352" y="4132523"/>
            <a:ext cx="780607" cy="261610"/>
          </a:xfrm>
          <a:prstGeom prst="rect">
            <a:avLst/>
          </a:prstGeom>
          <a:noFill/>
        </p:spPr>
        <p:txBody>
          <a:bodyPr wrap="none" rtlCol="0">
            <a:spAutoFit/>
          </a:bodyPr>
          <a:lstStyle/>
          <a:p>
            <a:r>
              <a:rPr lang="en-US" sz="1100" b="1" dirty="0" err="1" smtClean="0"/>
              <a:t>marneral</a:t>
            </a:r>
            <a:endParaRPr lang="en-US" sz="1100" b="1" dirty="0"/>
          </a:p>
        </p:txBody>
      </p:sp>
      <p:cxnSp>
        <p:nvCxnSpPr>
          <p:cNvPr id="567" name="Straight Connector 566"/>
          <p:cNvCxnSpPr/>
          <p:nvPr/>
        </p:nvCxnSpPr>
        <p:spPr>
          <a:xfrm flipV="1">
            <a:off x="375471" y="3141364"/>
            <a:ext cx="296756" cy="0"/>
          </a:xfrm>
          <a:prstGeom prst="line">
            <a:avLst/>
          </a:prstGeom>
        </p:spPr>
        <p:style>
          <a:lnRef idx="2">
            <a:schemeClr val="accent1"/>
          </a:lnRef>
          <a:fillRef idx="0">
            <a:schemeClr val="accent1"/>
          </a:fillRef>
          <a:effectRef idx="1">
            <a:schemeClr val="accent1"/>
          </a:effectRef>
          <a:fontRef idx="minor">
            <a:schemeClr val="tx1"/>
          </a:fontRef>
        </p:style>
      </p:cxnSp>
      <p:sp>
        <p:nvSpPr>
          <p:cNvPr id="568" name="Down Arrow 567"/>
          <p:cNvSpPr/>
          <p:nvPr/>
        </p:nvSpPr>
        <p:spPr>
          <a:xfrm rot="8808384" flipV="1">
            <a:off x="748144" y="1064171"/>
            <a:ext cx="124736" cy="442269"/>
          </a:xfrm>
          <a:prstGeom prst="downArrow">
            <a:avLst/>
          </a:prstGeom>
          <a:solidFill>
            <a:srgbClr val="F96A1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9" name="TextBox 568"/>
          <p:cNvSpPr txBox="1"/>
          <p:nvPr/>
        </p:nvSpPr>
        <p:spPr>
          <a:xfrm>
            <a:off x="525780" y="985930"/>
            <a:ext cx="432900" cy="261610"/>
          </a:xfrm>
          <a:prstGeom prst="rect">
            <a:avLst/>
          </a:prstGeom>
          <a:solidFill>
            <a:schemeClr val="accent2"/>
          </a:solidFill>
          <a:ln w="19050" cmpd="sng">
            <a:solidFill>
              <a:schemeClr val="accent2"/>
            </a:solidFill>
          </a:ln>
        </p:spPr>
        <p:txBody>
          <a:bodyPr wrap="square" rtlCol="0">
            <a:spAutoFit/>
          </a:bodyPr>
          <a:lstStyle/>
          <a:p>
            <a:pPr algn="ctr"/>
            <a:r>
              <a:rPr lang="en-US" sz="1100" b="1" dirty="0" smtClean="0">
                <a:solidFill>
                  <a:srgbClr val="FFFF00"/>
                </a:solidFill>
              </a:rPr>
              <a:t>2x</a:t>
            </a:r>
            <a:endParaRPr lang="en-US" sz="1100" b="1" dirty="0">
              <a:solidFill>
                <a:srgbClr val="FFFF00"/>
              </a:solidFill>
            </a:endParaRPr>
          </a:p>
        </p:txBody>
      </p:sp>
      <p:sp>
        <p:nvSpPr>
          <p:cNvPr id="570" name="Down Arrow 569"/>
          <p:cNvSpPr/>
          <p:nvPr/>
        </p:nvSpPr>
        <p:spPr>
          <a:xfrm rot="8808384" flipV="1">
            <a:off x="364110" y="2716544"/>
            <a:ext cx="124736" cy="442269"/>
          </a:xfrm>
          <a:prstGeom prst="downArrow">
            <a:avLst/>
          </a:prstGeom>
          <a:solidFill>
            <a:srgbClr val="0000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1" name="TextBox 570"/>
          <p:cNvSpPr txBox="1"/>
          <p:nvPr/>
        </p:nvSpPr>
        <p:spPr>
          <a:xfrm>
            <a:off x="141746" y="2638303"/>
            <a:ext cx="432900" cy="261610"/>
          </a:xfrm>
          <a:prstGeom prst="rect">
            <a:avLst/>
          </a:prstGeom>
          <a:solidFill>
            <a:srgbClr val="000090"/>
          </a:solidFill>
          <a:ln w="19050" cmpd="sng">
            <a:noFill/>
          </a:ln>
        </p:spPr>
        <p:txBody>
          <a:bodyPr wrap="square" rtlCol="0">
            <a:spAutoFit/>
          </a:bodyPr>
          <a:lstStyle/>
          <a:p>
            <a:pPr algn="ctr"/>
            <a:r>
              <a:rPr lang="en-US" sz="1100" b="1" dirty="0" smtClean="0">
                <a:solidFill>
                  <a:srgbClr val="FFFF00"/>
                </a:solidFill>
              </a:rPr>
              <a:t>2x</a:t>
            </a:r>
            <a:endParaRPr lang="en-US" sz="1100" b="1" dirty="0">
              <a:solidFill>
                <a:srgbClr val="FFFF00"/>
              </a:solidFill>
            </a:endParaRPr>
          </a:p>
        </p:txBody>
      </p:sp>
      <p:sp>
        <p:nvSpPr>
          <p:cNvPr id="572" name="Down Arrow 571"/>
          <p:cNvSpPr/>
          <p:nvPr/>
        </p:nvSpPr>
        <p:spPr>
          <a:xfrm rot="12791616">
            <a:off x="787442" y="4223610"/>
            <a:ext cx="124736" cy="442269"/>
          </a:xfrm>
          <a:prstGeom prst="downArrow">
            <a:avLst/>
          </a:prstGeom>
          <a:solidFill>
            <a:srgbClr val="6600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3" name="TextBox 572"/>
          <p:cNvSpPr txBox="1"/>
          <p:nvPr/>
        </p:nvSpPr>
        <p:spPr>
          <a:xfrm>
            <a:off x="556615" y="4467104"/>
            <a:ext cx="432900" cy="261610"/>
          </a:xfrm>
          <a:prstGeom prst="rect">
            <a:avLst/>
          </a:prstGeom>
          <a:solidFill>
            <a:srgbClr val="660066"/>
          </a:solidFill>
          <a:ln w="19050" cmpd="sng">
            <a:noFill/>
          </a:ln>
        </p:spPr>
        <p:txBody>
          <a:bodyPr wrap="square" rtlCol="0">
            <a:spAutoFit/>
          </a:bodyPr>
          <a:lstStyle/>
          <a:p>
            <a:pPr algn="ctr"/>
            <a:r>
              <a:rPr lang="en-US" sz="1100" b="1" dirty="0" smtClean="0">
                <a:solidFill>
                  <a:srgbClr val="FFFF00"/>
                </a:solidFill>
              </a:rPr>
              <a:t>2x</a:t>
            </a:r>
            <a:endParaRPr lang="en-US" sz="1100" b="1" dirty="0">
              <a:solidFill>
                <a:srgbClr val="FFFF00"/>
              </a:solidFill>
            </a:endParaRPr>
          </a:p>
        </p:txBody>
      </p:sp>
      <p:sp>
        <p:nvSpPr>
          <p:cNvPr id="574" name="TextBox 573"/>
          <p:cNvSpPr txBox="1"/>
          <p:nvPr/>
        </p:nvSpPr>
        <p:spPr>
          <a:xfrm>
            <a:off x="5425440" y="2387600"/>
            <a:ext cx="3540760" cy="3785652"/>
          </a:xfrm>
          <a:prstGeom prst="rect">
            <a:avLst/>
          </a:prstGeom>
          <a:noFill/>
        </p:spPr>
        <p:txBody>
          <a:bodyPr wrap="square" rtlCol="0">
            <a:spAutoFit/>
          </a:bodyPr>
          <a:lstStyle/>
          <a:p>
            <a:pPr marL="177800" indent="-177800"/>
            <a:r>
              <a:rPr lang="en-US" sz="1600" dirty="0"/>
              <a:t>Each of the genes have accumulated several mutations around the active site that lead to the changes in products that each produce</a:t>
            </a:r>
            <a:r>
              <a:rPr lang="en-US" sz="1600" dirty="0" smtClean="0"/>
              <a:t>.</a:t>
            </a:r>
          </a:p>
          <a:p>
            <a:pPr marL="177800" indent="-177800"/>
            <a:endParaRPr lang="en-US" sz="1600" dirty="0"/>
          </a:p>
          <a:p>
            <a:pPr marL="177800" indent="-177800"/>
            <a:r>
              <a:rPr lang="en-US" sz="1600" dirty="0" smtClean="0"/>
              <a:t>Rather than make membrane sterols, the products of these enzymes are called </a:t>
            </a:r>
            <a:r>
              <a:rPr lang="en-US" sz="1600" b="1" i="1" dirty="0" smtClean="0"/>
              <a:t>triterpenoids</a:t>
            </a:r>
            <a:r>
              <a:rPr lang="en-US" sz="1600" dirty="0" smtClean="0"/>
              <a:t> and function in defense against herbivores and other pathogens.</a:t>
            </a:r>
          </a:p>
          <a:p>
            <a:pPr marL="177800" indent="-177800"/>
            <a:endParaRPr lang="en-US" sz="1600" dirty="0"/>
          </a:p>
          <a:p>
            <a:pPr marL="177800" indent="-177800"/>
            <a:r>
              <a:rPr lang="en-US" sz="1600" dirty="0" smtClean="0"/>
              <a:t>It so happens that many triterpenoids also show pharmacologic potential as anti-tumor or anti-inflammatory drugs in humans.</a:t>
            </a:r>
            <a:endParaRPr lang="en-US" sz="1600" dirty="0"/>
          </a:p>
        </p:txBody>
      </p:sp>
      <p:sp>
        <p:nvSpPr>
          <p:cNvPr id="575" name="TextBox 574"/>
          <p:cNvSpPr txBox="1"/>
          <p:nvPr/>
        </p:nvSpPr>
        <p:spPr>
          <a:xfrm>
            <a:off x="5143500" y="965200"/>
            <a:ext cx="3721100" cy="830997"/>
          </a:xfrm>
          <a:prstGeom prst="rect">
            <a:avLst/>
          </a:prstGeom>
          <a:noFill/>
        </p:spPr>
        <p:txBody>
          <a:bodyPr wrap="square" rtlCol="0">
            <a:spAutoFit/>
          </a:bodyPr>
          <a:lstStyle/>
          <a:p>
            <a:pPr marL="177800" indent="-177800"/>
            <a:r>
              <a:rPr lang="en-US" sz="1600" dirty="0" smtClean="0"/>
              <a:t>CAS1 accounts for &gt;98% of the OSC activity, LSS1 for another 1.5%, the rest are minor enzymes.</a:t>
            </a:r>
            <a:endParaRPr lang="en-US" sz="1600" dirty="0"/>
          </a:p>
        </p:txBody>
      </p:sp>
      <p:sp>
        <p:nvSpPr>
          <p:cNvPr id="582" name="Down Arrow 581"/>
          <p:cNvSpPr/>
          <p:nvPr/>
        </p:nvSpPr>
        <p:spPr>
          <a:xfrm rot="12791616">
            <a:off x="1122722" y="5005930"/>
            <a:ext cx="124736" cy="442269"/>
          </a:xfrm>
          <a:prstGeom prst="downArrow">
            <a:avLst/>
          </a:prstGeom>
          <a:solidFill>
            <a:srgbClr val="79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3" name="TextBox 582"/>
          <p:cNvSpPr txBox="1"/>
          <p:nvPr/>
        </p:nvSpPr>
        <p:spPr>
          <a:xfrm>
            <a:off x="891895" y="5249424"/>
            <a:ext cx="432900" cy="215444"/>
          </a:xfrm>
          <a:prstGeom prst="rect">
            <a:avLst/>
          </a:prstGeom>
          <a:solidFill>
            <a:srgbClr val="797B7E"/>
          </a:solidFill>
          <a:ln w="19050" cmpd="sng">
            <a:noFill/>
          </a:ln>
        </p:spPr>
        <p:txBody>
          <a:bodyPr wrap="square" rtlCol="0">
            <a:spAutoFit/>
          </a:bodyPr>
          <a:lstStyle/>
          <a:p>
            <a:pPr algn="ctr"/>
            <a:r>
              <a:rPr lang="en-US" sz="800" b="1" dirty="0" smtClean="0">
                <a:solidFill>
                  <a:srgbClr val="FFFF00"/>
                </a:solidFill>
              </a:rPr>
              <a:t>etc.</a:t>
            </a:r>
            <a:endParaRPr lang="en-US" sz="800" b="1" dirty="0">
              <a:solidFill>
                <a:srgbClr val="FFFF00"/>
              </a:solidFill>
            </a:endParaRPr>
          </a:p>
        </p:txBody>
      </p:sp>
      <p:sp>
        <p:nvSpPr>
          <p:cNvPr id="584" name="Down Arrow 583"/>
          <p:cNvSpPr/>
          <p:nvPr/>
        </p:nvSpPr>
        <p:spPr>
          <a:xfrm rot="20348579">
            <a:off x="1408271" y="3093811"/>
            <a:ext cx="124736" cy="304288"/>
          </a:xfrm>
          <a:prstGeom prst="downArrow">
            <a:avLst/>
          </a:prstGeom>
          <a:solidFill>
            <a:srgbClr val="79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5" name="TextBox 584"/>
          <p:cNvSpPr txBox="1"/>
          <p:nvPr/>
        </p:nvSpPr>
        <p:spPr>
          <a:xfrm>
            <a:off x="1184630" y="2980569"/>
            <a:ext cx="432900" cy="215444"/>
          </a:xfrm>
          <a:prstGeom prst="rect">
            <a:avLst/>
          </a:prstGeom>
          <a:solidFill>
            <a:srgbClr val="797B7E"/>
          </a:solidFill>
          <a:ln w="19050" cmpd="sng">
            <a:noFill/>
          </a:ln>
        </p:spPr>
        <p:txBody>
          <a:bodyPr wrap="square" rtlCol="0">
            <a:spAutoFit/>
          </a:bodyPr>
          <a:lstStyle/>
          <a:p>
            <a:pPr algn="ctr"/>
            <a:r>
              <a:rPr lang="en-US" sz="800" b="1" dirty="0" smtClean="0">
                <a:solidFill>
                  <a:srgbClr val="FFFF00"/>
                </a:solidFill>
              </a:rPr>
              <a:t>etc.</a:t>
            </a:r>
            <a:endParaRPr lang="en-US" sz="800" b="1" dirty="0">
              <a:solidFill>
                <a:srgbClr val="FFFF00"/>
              </a:solidFill>
            </a:endParaRPr>
          </a:p>
        </p:txBody>
      </p:sp>
      <p:grpSp>
        <p:nvGrpSpPr>
          <p:cNvPr id="19" name="Group 18"/>
          <p:cNvGrpSpPr/>
          <p:nvPr/>
        </p:nvGrpSpPr>
        <p:grpSpPr>
          <a:xfrm>
            <a:off x="2897212" y="3811178"/>
            <a:ext cx="1552225" cy="242718"/>
            <a:chOff x="2897212" y="3811178"/>
            <a:chExt cx="1552225" cy="242718"/>
          </a:xfrm>
        </p:grpSpPr>
        <p:sp>
          <p:nvSpPr>
            <p:cNvPr id="499" name="AutoShape 182"/>
            <p:cNvSpPr>
              <a:spLocks noChangeArrowheads="1"/>
            </p:cNvSpPr>
            <p:nvPr/>
          </p:nvSpPr>
          <p:spPr bwMode="auto">
            <a:xfrm rot="16557234" flipV="1">
              <a:off x="3143127" y="3813946"/>
              <a:ext cx="148106" cy="142569"/>
            </a:xfrm>
            <a:prstGeom prst="hexagon">
              <a:avLst>
                <a:gd name="adj" fmla="val 25971"/>
                <a:gd name="vf" fmla="val 115470"/>
              </a:avLst>
            </a:prstGeom>
            <a:noFill/>
            <a:ln w="9525"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0" name="Line 189"/>
            <p:cNvSpPr>
              <a:spLocks noChangeShapeType="1"/>
            </p:cNvSpPr>
            <p:nvPr/>
          </p:nvSpPr>
          <p:spPr bwMode="auto">
            <a:xfrm rot="16557234">
              <a:off x="3101747" y="3901755"/>
              <a:ext cx="30452" cy="47062"/>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1" name="Text Box 198"/>
            <p:cNvSpPr txBox="1">
              <a:spLocks noChangeArrowheads="1"/>
            </p:cNvSpPr>
            <p:nvPr/>
          </p:nvSpPr>
          <p:spPr bwMode="auto">
            <a:xfrm rot="314774" flipH="1">
              <a:off x="2897212" y="3859923"/>
              <a:ext cx="287258" cy="169277"/>
            </a:xfrm>
            <a:prstGeom prst="rect">
              <a:avLst/>
            </a:prstGeom>
            <a:noFill/>
            <a:ln w="9525" cmpd="sng"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sysClr val="windowText" lastClr="000000"/>
                  </a:solidFill>
                  <a:effectLst/>
                  <a:uLnTx/>
                  <a:uFillTx/>
                  <a:latin typeface="Helvetica"/>
                </a:rPr>
                <a:t>H</a:t>
              </a:r>
              <a:r>
                <a:rPr kumimoji="0" lang="en-US" sz="500" b="1" i="0" u="none" strike="noStrike" kern="0" cap="none" spc="0" normalizeH="0" baseline="0" noProof="0" dirty="0">
                  <a:ln>
                    <a:noFill/>
                  </a:ln>
                  <a:solidFill>
                    <a:srgbClr val="FF0000"/>
                  </a:solidFill>
                  <a:effectLst/>
                  <a:uLnTx/>
                  <a:uFillTx/>
                  <a:latin typeface="Helvetica"/>
                </a:rPr>
                <a:t>O</a:t>
              </a:r>
            </a:p>
          </p:txBody>
        </p:sp>
        <p:sp>
          <p:nvSpPr>
            <p:cNvPr id="502" name="Isosceles Triangle 501"/>
            <p:cNvSpPr/>
            <p:nvPr/>
          </p:nvSpPr>
          <p:spPr>
            <a:xfrm rot="20174774">
              <a:off x="3216213" y="3949396"/>
              <a:ext cx="21209" cy="92547"/>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503" name="Group 502"/>
            <p:cNvGrpSpPr/>
            <p:nvPr/>
          </p:nvGrpSpPr>
          <p:grpSpPr>
            <a:xfrm rot="1814774">
              <a:off x="3173511" y="3966678"/>
              <a:ext cx="31153" cy="60734"/>
              <a:chOff x="3273425" y="3679825"/>
              <a:chExt cx="68400" cy="133350"/>
            </a:xfrm>
          </p:grpSpPr>
          <p:cxnSp>
            <p:nvCxnSpPr>
              <p:cNvPr id="506" name="Straight Connector 505"/>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7" name="Straight Connector 506"/>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8" name="Straight Connector 507"/>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9" name="Straight Connector 508"/>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04" name="Isosceles Triangle 503"/>
            <p:cNvSpPr/>
            <p:nvPr/>
          </p:nvSpPr>
          <p:spPr>
            <a:xfrm rot="18494774">
              <a:off x="3304893" y="3907340"/>
              <a:ext cx="21209" cy="92547"/>
            </a:xfrm>
            <a:prstGeom prst="triangle">
              <a:avLst/>
            </a:prstGeom>
            <a:solidFill>
              <a:schemeClr val="tx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05" name="Line 189"/>
            <p:cNvSpPr>
              <a:spLocks noChangeShapeType="1"/>
            </p:cNvSpPr>
            <p:nvPr/>
          </p:nvSpPr>
          <p:spPr bwMode="auto">
            <a:xfrm rot="16557234">
              <a:off x="3303139" y="3819849"/>
              <a:ext cx="30452" cy="47062"/>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nvGrpSpPr>
            <p:cNvPr id="17" name="Group 16"/>
            <p:cNvGrpSpPr/>
            <p:nvPr/>
          </p:nvGrpSpPr>
          <p:grpSpPr>
            <a:xfrm>
              <a:off x="3353057" y="3914824"/>
              <a:ext cx="1096380" cy="139072"/>
              <a:chOff x="3965832" y="3981499"/>
              <a:chExt cx="1096380" cy="139072"/>
            </a:xfrm>
          </p:grpSpPr>
          <p:sp>
            <p:nvSpPr>
              <p:cNvPr id="675" name="Line 190"/>
              <p:cNvSpPr>
                <a:spLocks noChangeShapeType="1"/>
              </p:cNvSpPr>
              <p:nvPr/>
            </p:nvSpPr>
            <p:spPr bwMode="auto">
              <a:xfrm rot="16212904" flipH="1" flipV="1">
                <a:off x="4998215" y="3986148"/>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76" name="Line 191"/>
              <p:cNvSpPr>
                <a:spLocks noChangeShapeType="1"/>
              </p:cNvSpPr>
              <p:nvPr/>
            </p:nvSpPr>
            <p:spPr bwMode="auto">
              <a:xfrm rot="16212904" flipH="1" flipV="1">
                <a:off x="4869967" y="3986260"/>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78" name="Line 192"/>
              <p:cNvSpPr>
                <a:spLocks noChangeShapeType="1"/>
              </p:cNvSpPr>
              <p:nvPr/>
            </p:nvSpPr>
            <p:spPr bwMode="auto">
              <a:xfrm rot="16212904" flipV="1">
                <a:off x="4935450" y="3985949"/>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81" name="Line 194"/>
              <p:cNvSpPr>
                <a:spLocks noChangeShapeType="1"/>
              </p:cNvSpPr>
              <p:nvPr/>
            </p:nvSpPr>
            <p:spPr bwMode="auto">
              <a:xfrm rot="16212904" flipV="1">
                <a:off x="4806836" y="3983887"/>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83" name="Line 197"/>
              <p:cNvSpPr>
                <a:spLocks noChangeShapeType="1"/>
              </p:cNvSpPr>
              <p:nvPr/>
            </p:nvSpPr>
            <p:spPr bwMode="auto">
              <a:xfrm rot="5412904" flipH="1">
                <a:off x="4960991" y="4084002"/>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89" name="Line 186"/>
              <p:cNvSpPr>
                <a:spLocks noChangeShapeType="1"/>
              </p:cNvSpPr>
              <p:nvPr/>
            </p:nvSpPr>
            <p:spPr bwMode="auto">
              <a:xfrm rot="5412904" flipH="1">
                <a:off x="4936094" y="4007644"/>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0" name="Line 190"/>
              <p:cNvSpPr>
                <a:spLocks noChangeShapeType="1"/>
              </p:cNvSpPr>
              <p:nvPr/>
            </p:nvSpPr>
            <p:spPr bwMode="auto">
              <a:xfrm rot="16212904" flipH="1" flipV="1">
                <a:off x="4745357" y="3985380"/>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1" name="Line 192"/>
              <p:cNvSpPr>
                <a:spLocks noChangeShapeType="1"/>
              </p:cNvSpPr>
              <p:nvPr/>
            </p:nvSpPr>
            <p:spPr bwMode="auto">
              <a:xfrm rot="16212904" flipV="1">
                <a:off x="4682592" y="3985181"/>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2" name="Line 197"/>
              <p:cNvSpPr>
                <a:spLocks noChangeShapeType="1"/>
              </p:cNvSpPr>
              <p:nvPr/>
            </p:nvSpPr>
            <p:spPr bwMode="auto">
              <a:xfrm rot="5412904" flipH="1">
                <a:off x="4708133" y="4083234"/>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4" name="Line 186"/>
              <p:cNvSpPr>
                <a:spLocks noChangeShapeType="1"/>
              </p:cNvSpPr>
              <p:nvPr/>
            </p:nvSpPr>
            <p:spPr bwMode="auto">
              <a:xfrm rot="5412904" flipH="1">
                <a:off x="4683236" y="4006876"/>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6" name="Line 191"/>
              <p:cNvSpPr>
                <a:spLocks noChangeShapeType="1"/>
              </p:cNvSpPr>
              <p:nvPr/>
            </p:nvSpPr>
            <p:spPr bwMode="auto">
              <a:xfrm rot="16212904" flipH="1" flipV="1">
                <a:off x="4615469" y="3980356"/>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7" name="Line 194"/>
              <p:cNvSpPr>
                <a:spLocks noChangeShapeType="1"/>
              </p:cNvSpPr>
              <p:nvPr/>
            </p:nvSpPr>
            <p:spPr bwMode="auto">
              <a:xfrm rot="16212904" flipV="1">
                <a:off x="4552338" y="3977983"/>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698" name="Line 190"/>
              <p:cNvSpPr>
                <a:spLocks noChangeShapeType="1"/>
              </p:cNvSpPr>
              <p:nvPr/>
            </p:nvSpPr>
            <p:spPr bwMode="auto">
              <a:xfrm rot="16212904" flipH="1" flipV="1">
                <a:off x="4490859" y="3979477"/>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01" name="Line 191"/>
              <p:cNvSpPr>
                <a:spLocks noChangeShapeType="1"/>
              </p:cNvSpPr>
              <p:nvPr/>
            </p:nvSpPr>
            <p:spPr bwMode="auto">
              <a:xfrm rot="16212904" flipH="1" flipV="1">
                <a:off x="4362611" y="3979589"/>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02" name="Line 192"/>
              <p:cNvSpPr>
                <a:spLocks noChangeShapeType="1"/>
              </p:cNvSpPr>
              <p:nvPr/>
            </p:nvSpPr>
            <p:spPr bwMode="auto">
              <a:xfrm rot="16212904" flipV="1">
                <a:off x="4428094" y="3979278"/>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04" name="Line 197"/>
              <p:cNvSpPr>
                <a:spLocks noChangeShapeType="1"/>
              </p:cNvSpPr>
              <p:nvPr/>
            </p:nvSpPr>
            <p:spPr bwMode="auto">
              <a:xfrm rot="5412904" flipH="1">
                <a:off x="4453635" y="4077331"/>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05" name="Line 186"/>
              <p:cNvSpPr>
                <a:spLocks noChangeShapeType="1"/>
              </p:cNvSpPr>
              <p:nvPr/>
            </p:nvSpPr>
            <p:spPr bwMode="auto">
              <a:xfrm rot="5412904" flipH="1">
                <a:off x="4428738" y="4000973"/>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06" name="Line 191"/>
              <p:cNvSpPr>
                <a:spLocks noChangeShapeType="1"/>
              </p:cNvSpPr>
              <p:nvPr/>
            </p:nvSpPr>
            <p:spPr bwMode="auto">
              <a:xfrm rot="16212904" flipH="1" flipV="1">
                <a:off x="4232874" y="3980992"/>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07" name="Line 194"/>
              <p:cNvSpPr>
                <a:spLocks noChangeShapeType="1"/>
              </p:cNvSpPr>
              <p:nvPr/>
            </p:nvSpPr>
            <p:spPr bwMode="auto">
              <a:xfrm rot="16212904" flipV="1">
                <a:off x="4297084" y="3980516"/>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10" name="Line 191"/>
              <p:cNvSpPr>
                <a:spLocks noChangeShapeType="1"/>
              </p:cNvSpPr>
              <p:nvPr/>
            </p:nvSpPr>
            <p:spPr bwMode="auto">
              <a:xfrm rot="16212904" flipH="1" flipV="1">
                <a:off x="4099085" y="3979590"/>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11" name="Line 192"/>
              <p:cNvSpPr>
                <a:spLocks noChangeShapeType="1"/>
              </p:cNvSpPr>
              <p:nvPr/>
            </p:nvSpPr>
            <p:spPr bwMode="auto">
              <a:xfrm rot="16212904" flipV="1">
                <a:off x="4164568" y="3979279"/>
                <a:ext cx="59074"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12" name="Line 197"/>
              <p:cNvSpPr>
                <a:spLocks noChangeShapeType="1"/>
              </p:cNvSpPr>
              <p:nvPr/>
            </p:nvSpPr>
            <p:spPr bwMode="auto">
              <a:xfrm rot="5412904" flipH="1">
                <a:off x="4190109" y="4077332"/>
                <a:ext cx="73139" cy="0"/>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18" name="Line 186"/>
              <p:cNvSpPr>
                <a:spLocks noChangeShapeType="1"/>
              </p:cNvSpPr>
              <p:nvPr/>
            </p:nvSpPr>
            <p:spPr bwMode="auto">
              <a:xfrm rot="5412904" flipH="1">
                <a:off x="4165212" y="4000974"/>
                <a:ext cx="40640" cy="50708"/>
              </a:xfrm>
              <a:prstGeom prst="line">
                <a:avLst/>
              </a:prstGeom>
              <a:noFill/>
              <a:ln w="635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19" name="Line 191"/>
              <p:cNvSpPr>
                <a:spLocks noChangeShapeType="1"/>
              </p:cNvSpPr>
              <p:nvPr/>
            </p:nvSpPr>
            <p:spPr bwMode="auto">
              <a:xfrm rot="16212904" flipH="1" flipV="1">
                <a:off x="3969348" y="3980993"/>
                <a:ext cx="60481" cy="6751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sp>
            <p:nvSpPr>
              <p:cNvPr id="720" name="Line 194"/>
              <p:cNvSpPr>
                <a:spLocks noChangeShapeType="1"/>
              </p:cNvSpPr>
              <p:nvPr/>
            </p:nvSpPr>
            <p:spPr bwMode="auto">
              <a:xfrm rot="16212904" flipV="1">
                <a:off x="4033558" y="3980517"/>
                <a:ext cx="59074" cy="66106"/>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Helvetica"/>
                </a:endParaRPr>
              </a:p>
            </p:txBody>
          </p:sp>
        </p:grpSp>
      </p:grpSp>
    </p:spTree>
    <p:extLst>
      <p:ext uri="{BB962C8B-B14F-4D97-AF65-F5344CB8AC3E}">
        <p14:creationId xmlns:p14="http://schemas.microsoft.com/office/powerpoint/2010/main" val="128657632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133"/>
          <p:cNvPicPr>
            <a:picLocks noChangeAspect="1"/>
          </p:cNvPicPr>
          <p:nvPr/>
        </p:nvPicPr>
        <p:blipFill>
          <a:blip r:embed="rId3"/>
          <a:stretch>
            <a:fillRect/>
          </a:stretch>
        </p:blipFill>
        <p:spPr>
          <a:xfrm>
            <a:off x="286468" y="1763173"/>
            <a:ext cx="2290489" cy="1208234"/>
          </a:xfrm>
          <a:prstGeom prst="rect">
            <a:avLst/>
          </a:prstGeom>
        </p:spPr>
      </p:pic>
      <p:pic>
        <p:nvPicPr>
          <p:cNvPr id="135" name="Picture 134"/>
          <p:cNvPicPr>
            <a:picLocks noChangeAspect="1"/>
          </p:cNvPicPr>
          <p:nvPr/>
        </p:nvPicPr>
        <p:blipFill>
          <a:blip r:embed="rId4"/>
          <a:stretch>
            <a:fillRect/>
          </a:stretch>
        </p:blipFill>
        <p:spPr>
          <a:xfrm>
            <a:off x="3654386" y="1526203"/>
            <a:ext cx="950998" cy="1399626"/>
          </a:xfrm>
          <a:prstGeom prst="rect">
            <a:avLst/>
          </a:prstGeom>
        </p:spPr>
      </p:pic>
      <p:pic>
        <p:nvPicPr>
          <p:cNvPr id="136" name="Picture 135"/>
          <p:cNvPicPr>
            <a:picLocks noChangeAspect="1"/>
          </p:cNvPicPr>
          <p:nvPr/>
        </p:nvPicPr>
        <p:blipFill>
          <a:blip r:embed="rId5"/>
          <a:stretch>
            <a:fillRect/>
          </a:stretch>
        </p:blipFill>
        <p:spPr>
          <a:xfrm>
            <a:off x="6184899" y="1562930"/>
            <a:ext cx="1778061" cy="1331830"/>
          </a:xfrm>
          <a:prstGeom prst="rect">
            <a:avLst/>
          </a:prstGeom>
        </p:spPr>
      </p:pic>
      <p:sp>
        <p:nvSpPr>
          <p:cNvPr id="137" name="TextBox 136"/>
          <p:cNvSpPr txBox="1"/>
          <p:nvPr/>
        </p:nvSpPr>
        <p:spPr>
          <a:xfrm>
            <a:off x="261130" y="283477"/>
            <a:ext cx="8229311" cy="369332"/>
          </a:xfrm>
          <a:prstGeom prst="rect">
            <a:avLst/>
          </a:prstGeom>
          <a:noFill/>
        </p:spPr>
        <p:txBody>
          <a:bodyPr wrap="none" rtlCol="0">
            <a:spAutoFit/>
          </a:bodyPr>
          <a:lstStyle/>
          <a:p>
            <a:r>
              <a:rPr lang="en-US" dirty="0" smtClean="0"/>
              <a:t>Once you make the sterol precursor, how do you turn it into a membrane sterol:</a:t>
            </a:r>
            <a:endParaRPr lang="en-US" dirty="0"/>
          </a:p>
        </p:txBody>
      </p:sp>
      <p:grpSp>
        <p:nvGrpSpPr>
          <p:cNvPr id="139" name="Group 138"/>
          <p:cNvGrpSpPr/>
          <p:nvPr/>
        </p:nvGrpSpPr>
        <p:grpSpPr>
          <a:xfrm rot="3505125">
            <a:off x="1079871" y="2827417"/>
            <a:ext cx="466694" cy="1399516"/>
            <a:chOff x="1186294" y="1887190"/>
            <a:chExt cx="466694" cy="1399516"/>
          </a:xfrm>
        </p:grpSpPr>
        <p:sp>
          <p:nvSpPr>
            <p:cNvPr id="140" name="AutoShape 182"/>
            <p:cNvSpPr>
              <a:spLocks noChangeArrowheads="1"/>
            </p:cNvSpPr>
            <p:nvPr/>
          </p:nvSpPr>
          <p:spPr bwMode="auto">
            <a:xfrm rot="11805040" flipV="1">
              <a:off x="1343784" y="278440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1" name="AutoShape 183"/>
            <p:cNvSpPr>
              <a:spLocks noChangeArrowheads="1"/>
            </p:cNvSpPr>
            <p:nvPr/>
          </p:nvSpPr>
          <p:spPr bwMode="auto">
            <a:xfrm rot="11805040" flipV="1">
              <a:off x="1397519" y="260117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2" name="AutoShape 184"/>
            <p:cNvSpPr>
              <a:spLocks noChangeArrowheads="1"/>
            </p:cNvSpPr>
            <p:nvPr/>
          </p:nvSpPr>
          <p:spPr bwMode="auto">
            <a:xfrm rot="11805040" flipV="1">
              <a:off x="1282002" y="246548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3" name="AutoShape 185"/>
            <p:cNvSpPr>
              <a:spLocks noChangeArrowheads="1"/>
            </p:cNvSpPr>
            <p:nvPr/>
          </p:nvSpPr>
          <p:spPr bwMode="auto">
            <a:xfrm rot="11805040" flipV="1">
              <a:off x="1351353" y="229901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4" name="Line 186"/>
            <p:cNvSpPr>
              <a:spLocks noChangeShapeType="1"/>
            </p:cNvSpPr>
            <p:nvPr/>
          </p:nvSpPr>
          <p:spPr bwMode="auto">
            <a:xfrm rot="11805040" flipV="1">
              <a:off x="1436132" y="2610252"/>
              <a:ext cx="35262" cy="6681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5" name="Line 189"/>
            <p:cNvSpPr>
              <a:spLocks noChangeShapeType="1"/>
            </p:cNvSpPr>
            <p:nvPr/>
          </p:nvSpPr>
          <p:spPr bwMode="auto">
            <a:xfrm rot="11805040">
              <a:off x="1450245" y="299046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6" name="Line 190"/>
            <p:cNvSpPr>
              <a:spLocks noChangeShapeType="1"/>
            </p:cNvSpPr>
            <p:nvPr/>
          </p:nvSpPr>
          <p:spPr bwMode="auto">
            <a:xfrm rot="1005040">
              <a:off x="1313885" y="188719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7" name="Line 191"/>
            <p:cNvSpPr>
              <a:spLocks noChangeShapeType="1"/>
            </p:cNvSpPr>
            <p:nvPr/>
          </p:nvSpPr>
          <p:spPr bwMode="auto">
            <a:xfrm rot="1005040">
              <a:off x="1265865" y="204945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8" name="Line 192"/>
            <p:cNvSpPr>
              <a:spLocks noChangeShapeType="1"/>
            </p:cNvSpPr>
            <p:nvPr/>
          </p:nvSpPr>
          <p:spPr bwMode="auto">
            <a:xfrm rot="1005040" flipH="1">
              <a:off x="1290727" y="196739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49" name="Line 193"/>
            <p:cNvSpPr>
              <a:spLocks noChangeShapeType="1"/>
            </p:cNvSpPr>
            <p:nvPr/>
          </p:nvSpPr>
          <p:spPr bwMode="auto">
            <a:xfrm rot="1005040">
              <a:off x="1212221" y="221225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50" name="Line 194"/>
            <p:cNvSpPr>
              <a:spLocks noChangeShapeType="1"/>
            </p:cNvSpPr>
            <p:nvPr/>
          </p:nvSpPr>
          <p:spPr bwMode="auto">
            <a:xfrm rot="1005040" flipH="1">
              <a:off x="1238930" y="212997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51" name="Line 196"/>
            <p:cNvSpPr>
              <a:spLocks noChangeShapeType="1"/>
            </p:cNvSpPr>
            <p:nvPr/>
          </p:nvSpPr>
          <p:spPr bwMode="auto">
            <a:xfrm rot="11805040">
              <a:off x="1269909" y="231804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52" name="Line 197"/>
            <p:cNvSpPr>
              <a:spLocks noChangeShapeType="1"/>
            </p:cNvSpPr>
            <p:nvPr/>
          </p:nvSpPr>
          <p:spPr bwMode="auto">
            <a:xfrm rot="11805040" flipV="1">
              <a:off x="1375008" y="199488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53" name="Text Box 198"/>
            <p:cNvSpPr txBox="1">
              <a:spLocks noChangeArrowheads="1"/>
            </p:cNvSpPr>
            <p:nvPr/>
          </p:nvSpPr>
          <p:spPr bwMode="auto">
            <a:xfrm rot="18094875" flipH="1">
              <a:off x="1324345" y="3023813"/>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154" name="Line 186"/>
            <p:cNvSpPr>
              <a:spLocks noChangeShapeType="1"/>
            </p:cNvSpPr>
            <p:nvPr/>
          </p:nvSpPr>
          <p:spPr bwMode="auto">
            <a:xfrm rot="11805040" flipV="1">
              <a:off x="1316484" y="199432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55" name="Isosceles Triangle 154"/>
            <p:cNvSpPr/>
            <p:nvPr/>
          </p:nvSpPr>
          <p:spPr>
            <a:xfrm rot="15422580">
              <a:off x="1576728" y="2832980"/>
              <a:ext cx="28436" cy="124085"/>
            </a:xfrm>
            <a:prstGeom prst="triangle">
              <a:avLst/>
            </a:prstGeom>
            <a:solidFill>
              <a:schemeClr val="tx1"/>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156" name="Group 155"/>
            <p:cNvGrpSpPr/>
            <p:nvPr/>
          </p:nvGrpSpPr>
          <p:grpSpPr>
            <a:xfrm rot="18662580">
              <a:off x="1562398" y="2904344"/>
              <a:ext cx="41769" cy="81431"/>
              <a:chOff x="3273425" y="3679825"/>
              <a:chExt cx="68400" cy="133350"/>
            </a:xfrm>
          </p:grpSpPr>
          <p:cxnSp>
            <p:nvCxnSpPr>
              <p:cNvPr id="171" name="Straight Connector 170"/>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3" name="Straight Connector 172"/>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5" name="Straight Connector 174"/>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57" name="Group 156"/>
            <p:cNvGrpSpPr/>
            <p:nvPr/>
          </p:nvGrpSpPr>
          <p:grpSpPr>
            <a:xfrm rot="17162580">
              <a:off x="1489699" y="2462108"/>
              <a:ext cx="41769" cy="81431"/>
              <a:chOff x="3273425" y="3679825"/>
              <a:chExt cx="68400" cy="133350"/>
            </a:xfrm>
          </p:grpSpPr>
          <p:cxnSp>
            <p:nvCxnSpPr>
              <p:cNvPr id="166" name="Straight Connector 165"/>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8" name="Straight Connector 167"/>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9" name="Straight Connector 168"/>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0" name="Straight Connector 169"/>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58" name="Group 157"/>
            <p:cNvGrpSpPr/>
            <p:nvPr/>
          </p:nvGrpSpPr>
          <p:grpSpPr>
            <a:xfrm rot="2822580" flipH="1">
              <a:off x="1206125" y="2304209"/>
              <a:ext cx="41769" cy="81431"/>
              <a:chOff x="3273425" y="3679825"/>
              <a:chExt cx="68400" cy="133350"/>
            </a:xfrm>
          </p:grpSpPr>
          <p:cxnSp>
            <p:nvCxnSpPr>
              <p:cNvPr id="161" name="Straight Connector 160"/>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2" name="Straight Connector 161"/>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4" name="Straight Connector 163"/>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59" name="Isosceles Triangle 158"/>
            <p:cNvSpPr/>
            <p:nvPr/>
          </p:nvSpPr>
          <p:spPr>
            <a:xfrm rot="17162580" flipV="1">
              <a:off x="1355883" y="269860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60" name="Isosceles Triangle 159"/>
            <p:cNvSpPr/>
            <p:nvPr/>
          </p:nvSpPr>
          <p:spPr>
            <a:xfrm rot="17162580" flipV="1">
              <a:off x="1301024" y="238425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sp>
        <p:nvSpPr>
          <p:cNvPr id="176" name="TextBox 175"/>
          <p:cNvSpPr txBox="1"/>
          <p:nvPr/>
        </p:nvSpPr>
        <p:spPr>
          <a:xfrm>
            <a:off x="594889" y="3925764"/>
            <a:ext cx="797928" cy="253916"/>
          </a:xfrm>
          <a:prstGeom prst="rect">
            <a:avLst/>
          </a:prstGeom>
          <a:noFill/>
        </p:spPr>
        <p:txBody>
          <a:bodyPr wrap="square" rtlCol="0">
            <a:spAutoFit/>
          </a:bodyPr>
          <a:lstStyle/>
          <a:p>
            <a:pPr algn="ctr"/>
            <a:r>
              <a:rPr lang="en-US" sz="1000" b="1" dirty="0" smtClean="0"/>
              <a:t>lanosterol</a:t>
            </a:r>
            <a:endParaRPr lang="en-US" sz="1000" b="1" dirty="0"/>
          </a:p>
        </p:txBody>
      </p:sp>
      <p:sp>
        <p:nvSpPr>
          <p:cNvPr id="177" name="TextBox 176"/>
          <p:cNvSpPr txBox="1"/>
          <p:nvPr/>
        </p:nvSpPr>
        <p:spPr>
          <a:xfrm>
            <a:off x="6527799" y="3933459"/>
            <a:ext cx="925985" cy="246221"/>
          </a:xfrm>
          <a:prstGeom prst="rect">
            <a:avLst/>
          </a:prstGeom>
          <a:noFill/>
        </p:spPr>
        <p:txBody>
          <a:bodyPr wrap="square" rtlCol="0">
            <a:spAutoFit/>
          </a:bodyPr>
          <a:lstStyle/>
          <a:p>
            <a:pPr algn="ctr"/>
            <a:r>
              <a:rPr lang="en-US" sz="1000" b="1" dirty="0" smtClean="0"/>
              <a:t>cycloartenol</a:t>
            </a:r>
            <a:endParaRPr lang="en-US" sz="1000" b="1" dirty="0"/>
          </a:p>
        </p:txBody>
      </p:sp>
      <p:grpSp>
        <p:nvGrpSpPr>
          <p:cNvPr id="178" name="Group 177"/>
          <p:cNvGrpSpPr/>
          <p:nvPr/>
        </p:nvGrpSpPr>
        <p:grpSpPr>
          <a:xfrm rot="3849145">
            <a:off x="7031284" y="2815417"/>
            <a:ext cx="466694" cy="1411400"/>
            <a:chOff x="1186294" y="1887190"/>
            <a:chExt cx="466694" cy="1411400"/>
          </a:xfrm>
        </p:grpSpPr>
        <p:sp>
          <p:nvSpPr>
            <p:cNvPr id="179" name="AutoShape 182"/>
            <p:cNvSpPr>
              <a:spLocks noChangeArrowheads="1"/>
            </p:cNvSpPr>
            <p:nvPr/>
          </p:nvSpPr>
          <p:spPr bwMode="auto">
            <a:xfrm rot="11805040" flipV="1">
              <a:off x="1343784" y="278440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0" name="AutoShape 183"/>
            <p:cNvSpPr>
              <a:spLocks noChangeArrowheads="1"/>
            </p:cNvSpPr>
            <p:nvPr/>
          </p:nvSpPr>
          <p:spPr bwMode="auto">
            <a:xfrm rot="11805040" flipV="1">
              <a:off x="1397519" y="260117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1" name="AutoShape 184"/>
            <p:cNvSpPr>
              <a:spLocks noChangeArrowheads="1"/>
            </p:cNvSpPr>
            <p:nvPr/>
          </p:nvSpPr>
          <p:spPr bwMode="auto">
            <a:xfrm rot="11805040" flipV="1">
              <a:off x="1282002" y="246548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2" name="AutoShape 185"/>
            <p:cNvSpPr>
              <a:spLocks noChangeArrowheads="1"/>
            </p:cNvSpPr>
            <p:nvPr/>
          </p:nvSpPr>
          <p:spPr bwMode="auto">
            <a:xfrm rot="11805040" flipV="1">
              <a:off x="1351353" y="229901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3" name="Line 189"/>
            <p:cNvSpPr>
              <a:spLocks noChangeShapeType="1"/>
            </p:cNvSpPr>
            <p:nvPr/>
          </p:nvSpPr>
          <p:spPr bwMode="auto">
            <a:xfrm rot="11805040">
              <a:off x="1450245" y="299046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4" name="Line 190"/>
            <p:cNvSpPr>
              <a:spLocks noChangeShapeType="1"/>
            </p:cNvSpPr>
            <p:nvPr/>
          </p:nvSpPr>
          <p:spPr bwMode="auto">
            <a:xfrm rot="1005040">
              <a:off x="1313885" y="188719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5" name="Line 191"/>
            <p:cNvSpPr>
              <a:spLocks noChangeShapeType="1"/>
            </p:cNvSpPr>
            <p:nvPr/>
          </p:nvSpPr>
          <p:spPr bwMode="auto">
            <a:xfrm rot="1005040">
              <a:off x="1265865" y="204945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6" name="Line 192"/>
            <p:cNvSpPr>
              <a:spLocks noChangeShapeType="1"/>
            </p:cNvSpPr>
            <p:nvPr/>
          </p:nvSpPr>
          <p:spPr bwMode="auto">
            <a:xfrm rot="1005040" flipH="1">
              <a:off x="1290727" y="196739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7" name="Line 193"/>
            <p:cNvSpPr>
              <a:spLocks noChangeShapeType="1"/>
            </p:cNvSpPr>
            <p:nvPr/>
          </p:nvSpPr>
          <p:spPr bwMode="auto">
            <a:xfrm rot="1005040">
              <a:off x="1212221" y="221225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8" name="Line 194"/>
            <p:cNvSpPr>
              <a:spLocks noChangeShapeType="1"/>
            </p:cNvSpPr>
            <p:nvPr/>
          </p:nvSpPr>
          <p:spPr bwMode="auto">
            <a:xfrm rot="1005040" flipH="1">
              <a:off x="1238930" y="212997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89" name="Line 196"/>
            <p:cNvSpPr>
              <a:spLocks noChangeShapeType="1"/>
            </p:cNvSpPr>
            <p:nvPr/>
          </p:nvSpPr>
          <p:spPr bwMode="auto">
            <a:xfrm rot="11805040">
              <a:off x="1269909" y="231804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90" name="Line 197"/>
            <p:cNvSpPr>
              <a:spLocks noChangeShapeType="1"/>
            </p:cNvSpPr>
            <p:nvPr/>
          </p:nvSpPr>
          <p:spPr bwMode="auto">
            <a:xfrm rot="11805040" flipV="1">
              <a:off x="1375008" y="199488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91" name="Text Box 198"/>
            <p:cNvSpPr txBox="1">
              <a:spLocks noChangeArrowheads="1"/>
            </p:cNvSpPr>
            <p:nvPr/>
          </p:nvSpPr>
          <p:spPr bwMode="auto">
            <a:xfrm rot="17750855" flipH="1">
              <a:off x="1323145" y="30356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192" name="Line 186"/>
            <p:cNvSpPr>
              <a:spLocks noChangeShapeType="1"/>
            </p:cNvSpPr>
            <p:nvPr/>
          </p:nvSpPr>
          <p:spPr bwMode="auto">
            <a:xfrm rot="11805040" flipV="1">
              <a:off x="1316484" y="199432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93" name="Isosceles Triangle 192"/>
            <p:cNvSpPr/>
            <p:nvPr/>
          </p:nvSpPr>
          <p:spPr>
            <a:xfrm rot="15422580">
              <a:off x="1576728" y="2832980"/>
              <a:ext cx="28436" cy="124085"/>
            </a:xfrm>
            <a:prstGeom prst="triangle">
              <a:avLst/>
            </a:prstGeom>
            <a:solidFill>
              <a:schemeClr val="tx1"/>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194" name="Group 193"/>
            <p:cNvGrpSpPr/>
            <p:nvPr/>
          </p:nvGrpSpPr>
          <p:grpSpPr>
            <a:xfrm rot="18662580">
              <a:off x="1562398" y="2904344"/>
              <a:ext cx="41769" cy="81431"/>
              <a:chOff x="3273425" y="3679825"/>
              <a:chExt cx="68400" cy="133350"/>
            </a:xfrm>
          </p:grpSpPr>
          <p:cxnSp>
            <p:nvCxnSpPr>
              <p:cNvPr id="210" name="Straight Connector 209"/>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2" name="Straight Connector 211"/>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3" name="Straight Connector 212"/>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4" name="Straight Connector 213"/>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95" name="Group 194"/>
            <p:cNvGrpSpPr/>
            <p:nvPr/>
          </p:nvGrpSpPr>
          <p:grpSpPr>
            <a:xfrm rot="17162580">
              <a:off x="1489699" y="2462108"/>
              <a:ext cx="41769" cy="81431"/>
              <a:chOff x="3273425" y="3679825"/>
              <a:chExt cx="68400" cy="133350"/>
            </a:xfrm>
          </p:grpSpPr>
          <p:cxnSp>
            <p:nvCxnSpPr>
              <p:cNvPr id="205" name="Straight Connector 204"/>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6" name="Straight Connector 205"/>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7" name="Straight Connector 206"/>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9" name="Straight Connector 208"/>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96" name="Group 195"/>
            <p:cNvGrpSpPr/>
            <p:nvPr/>
          </p:nvGrpSpPr>
          <p:grpSpPr>
            <a:xfrm rot="2822580" flipH="1">
              <a:off x="1206125" y="2304209"/>
              <a:ext cx="41769" cy="81431"/>
              <a:chOff x="3273425" y="3679825"/>
              <a:chExt cx="68400" cy="133350"/>
            </a:xfrm>
          </p:grpSpPr>
          <p:cxnSp>
            <p:nvCxnSpPr>
              <p:cNvPr id="200" name="Straight Connector 199"/>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1" name="Straight Connector 200"/>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4" name="Straight Connector 203"/>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97" name="Isosceles Triangle 196"/>
            <p:cNvSpPr/>
            <p:nvPr/>
          </p:nvSpPr>
          <p:spPr>
            <a:xfrm rot="17162580" flipV="1">
              <a:off x="1355883" y="269860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98" name="Isosceles Triangle 197"/>
            <p:cNvSpPr/>
            <p:nvPr/>
          </p:nvSpPr>
          <p:spPr>
            <a:xfrm rot="17162580" flipV="1">
              <a:off x="1301024" y="238425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99" name="Isosceles Triangle 198"/>
            <p:cNvSpPr/>
            <p:nvPr/>
          </p:nvSpPr>
          <p:spPr>
            <a:xfrm rot="13500000" flipV="1">
              <a:off x="1346358" y="2650981"/>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sp>
        <p:nvSpPr>
          <p:cNvPr id="215" name="TextBox 214"/>
          <p:cNvSpPr txBox="1"/>
          <p:nvPr/>
        </p:nvSpPr>
        <p:spPr>
          <a:xfrm>
            <a:off x="594889" y="6262565"/>
            <a:ext cx="924928" cy="253916"/>
          </a:xfrm>
          <a:prstGeom prst="rect">
            <a:avLst/>
          </a:prstGeom>
          <a:noFill/>
        </p:spPr>
        <p:txBody>
          <a:bodyPr wrap="square" rtlCol="0">
            <a:spAutoFit/>
          </a:bodyPr>
          <a:lstStyle/>
          <a:p>
            <a:pPr algn="ctr"/>
            <a:r>
              <a:rPr lang="en-US" sz="1000" b="1" dirty="0" smtClean="0"/>
              <a:t>cholesterol</a:t>
            </a:r>
            <a:endParaRPr lang="en-US" sz="1000" b="1" dirty="0"/>
          </a:p>
        </p:txBody>
      </p:sp>
      <p:grpSp>
        <p:nvGrpSpPr>
          <p:cNvPr id="216" name="Group 215"/>
          <p:cNvGrpSpPr/>
          <p:nvPr/>
        </p:nvGrpSpPr>
        <p:grpSpPr>
          <a:xfrm rot="3886869">
            <a:off x="3773023" y="5093446"/>
            <a:ext cx="409803" cy="1413576"/>
            <a:chOff x="3084944" y="1817340"/>
            <a:chExt cx="409803" cy="1413576"/>
          </a:xfrm>
        </p:grpSpPr>
        <p:sp>
          <p:nvSpPr>
            <p:cNvPr id="217"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18"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19"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0"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1" name="Line 186"/>
            <p:cNvSpPr>
              <a:spLocks noChangeShapeType="1"/>
            </p:cNvSpPr>
            <p:nvPr/>
          </p:nvSpPr>
          <p:spPr bwMode="auto">
            <a:xfrm rot="11805040" flipH="1">
              <a:off x="3376614" y="2557124"/>
              <a:ext cx="79370" cy="6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2"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3"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4"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5"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6"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7"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8"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29"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30" name="Text Box 198"/>
            <p:cNvSpPr txBox="1">
              <a:spLocks noChangeArrowheads="1"/>
            </p:cNvSpPr>
            <p:nvPr/>
          </p:nvSpPr>
          <p:spPr bwMode="auto">
            <a:xfrm rot="17713131" flipH="1">
              <a:off x="3210857" y="2968023"/>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231" name="Line 186"/>
            <p:cNvSpPr>
              <a:spLocks noChangeShapeType="1"/>
            </p:cNvSpPr>
            <p:nvPr/>
          </p:nvSpPr>
          <p:spPr bwMode="auto">
            <a:xfrm rot="11805040" flipV="1">
              <a:off x="3215134" y="192447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nvGrpSpPr>
            <p:cNvPr id="232" name="Group 231"/>
            <p:cNvGrpSpPr/>
            <p:nvPr/>
          </p:nvGrpSpPr>
          <p:grpSpPr>
            <a:xfrm rot="2822580" flipH="1">
              <a:off x="3104775" y="2234359"/>
              <a:ext cx="41769" cy="81431"/>
              <a:chOff x="3273425" y="3679825"/>
              <a:chExt cx="68400" cy="133350"/>
            </a:xfrm>
          </p:grpSpPr>
          <p:cxnSp>
            <p:nvCxnSpPr>
              <p:cNvPr id="238" name="Straight Connector 23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9" name="Straight Connector 23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0" name="Straight Connector 23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2" name="Straight Connector 24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33" name="Isosceles Triangle 232"/>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34" name="Isosceles Triangle 233"/>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35"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36" name="Line 197"/>
            <p:cNvSpPr>
              <a:spLocks noChangeShapeType="1"/>
            </p:cNvSpPr>
            <p:nvPr/>
          </p:nvSpPr>
          <p:spPr bwMode="auto">
            <a:xfrm rot="11805040" flipV="1">
              <a:off x="3086334"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37" name="Line 186"/>
            <p:cNvSpPr>
              <a:spLocks noChangeShapeType="1"/>
            </p:cNvSpPr>
            <p:nvPr/>
          </p:nvSpPr>
          <p:spPr bwMode="auto">
            <a:xfrm rot="11805040" flipV="1">
              <a:off x="3137155" y="2060377"/>
              <a:ext cx="47957" cy="5372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sp>
        <p:nvSpPr>
          <p:cNvPr id="243" name="TextBox 242"/>
          <p:cNvSpPr txBox="1"/>
          <p:nvPr/>
        </p:nvSpPr>
        <p:spPr>
          <a:xfrm>
            <a:off x="3251198" y="6209930"/>
            <a:ext cx="924928" cy="253916"/>
          </a:xfrm>
          <a:prstGeom prst="rect">
            <a:avLst/>
          </a:prstGeom>
          <a:noFill/>
        </p:spPr>
        <p:txBody>
          <a:bodyPr wrap="square" rtlCol="0">
            <a:spAutoFit/>
          </a:bodyPr>
          <a:lstStyle/>
          <a:p>
            <a:pPr algn="ctr"/>
            <a:r>
              <a:rPr lang="en-US" sz="1000" b="1" dirty="0" smtClean="0"/>
              <a:t>ergosterol</a:t>
            </a:r>
            <a:endParaRPr lang="en-US" sz="1000" b="1" dirty="0"/>
          </a:p>
        </p:txBody>
      </p:sp>
      <p:sp>
        <p:nvSpPr>
          <p:cNvPr id="244" name="TextBox 243"/>
          <p:cNvSpPr txBox="1"/>
          <p:nvPr/>
        </p:nvSpPr>
        <p:spPr>
          <a:xfrm>
            <a:off x="7474558" y="6207742"/>
            <a:ext cx="985933" cy="246221"/>
          </a:xfrm>
          <a:prstGeom prst="rect">
            <a:avLst/>
          </a:prstGeom>
          <a:noFill/>
        </p:spPr>
        <p:txBody>
          <a:bodyPr wrap="square" rtlCol="0">
            <a:spAutoFit/>
          </a:bodyPr>
          <a:lstStyle/>
          <a:p>
            <a:pPr algn="ctr"/>
            <a:r>
              <a:rPr lang="en-US" sz="1000" b="1" dirty="0" smtClean="0"/>
              <a:t>stigmasterol</a:t>
            </a:r>
            <a:endParaRPr lang="en-US" sz="1000" b="1" dirty="0"/>
          </a:p>
        </p:txBody>
      </p:sp>
      <p:sp>
        <p:nvSpPr>
          <p:cNvPr id="245" name="TextBox 244"/>
          <p:cNvSpPr txBox="1"/>
          <p:nvPr/>
        </p:nvSpPr>
        <p:spPr>
          <a:xfrm>
            <a:off x="6465840" y="6207742"/>
            <a:ext cx="891117" cy="246221"/>
          </a:xfrm>
          <a:prstGeom prst="rect">
            <a:avLst/>
          </a:prstGeom>
          <a:noFill/>
        </p:spPr>
        <p:txBody>
          <a:bodyPr wrap="square" rtlCol="0">
            <a:spAutoFit/>
          </a:bodyPr>
          <a:lstStyle/>
          <a:p>
            <a:pPr algn="ctr"/>
            <a:r>
              <a:rPr lang="en-US" sz="1000" b="1" dirty="0" smtClean="0"/>
              <a:t>sitosterol</a:t>
            </a:r>
            <a:endParaRPr lang="en-US" sz="1000" b="1" dirty="0"/>
          </a:p>
        </p:txBody>
      </p:sp>
      <p:grpSp>
        <p:nvGrpSpPr>
          <p:cNvPr id="246" name="Group 245"/>
          <p:cNvGrpSpPr/>
          <p:nvPr/>
        </p:nvGrpSpPr>
        <p:grpSpPr>
          <a:xfrm rot="3563920">
            <a:off x="6952293" y="5108947"/>
            <a:ext cx="465364" cy="1406550"/>
            <a:chOff x="3029383" y="1817340"/>
            <a:chExt cx="465364" cy="1406550"/>
          </a:xfrm>
        </p:grpSpPr>
        <p:sp>
          <p:nvSpPr>
            <p:cNvPr id="247"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48"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49"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0"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1"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2"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3"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4"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5"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6"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7"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8"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59" name="Text Box 198"/>
            <p:cNvSpPr txBox="1">
              <a:spLocks noChangeArrowheads="1"/>
            </p:cNvSpPr>
            <p:nvPr/>
          </p:nvSpPr>
          <p:spPr bwMode="auto">
            <a:xfrm rot="18036080" flipH="1">
              <a:off x="3208123" y="29609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260" name="Group 259"/>
            <p:cNvGrpSpPr/>
            <p:nvPr/>
          </p:nvGrpSpPr>
          <p:grpSpPr>
            <a:xfrm rot="2822580" flipH="1">
              <a:off x="3104775" y="2234359"/>
              <a:ext cx="41769" cy="81431"/>
              <a:chOff x="3273425" y="3679825"/>
              <a:chExt cx="68400" cy="133350"/>
            </a:xfrm>
          </p:grpSpPr>
          <p:cxnSp>
            <p:nvCxnSpPr>
              <p:cNvPr id="266" name="Straight Connector 265"/>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7" name="Straight Connector 266"/>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8" name="Straight Connector 267"/>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9" name="Straight Connector 268"/>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0" name="Straight Connector 269"/>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61" name="Isosceles Triangle 260"/>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62" name="Isosceles Triangle 261"/>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63"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64"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65" name="Line 191"/>
            <p:cNvSpPr>
              <a:spLocks noChangeShapeType="1"/>
            </p:cNvSpPr>
            <p:nvPr/>
          </p:nvSpPr>
          <p:spPr bwMode="auto">
            <a:xfrm rot="1005040">
              <a:off x="3029383" y="1850499"/>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grpSp>
        <p:nvGrpSpPr>
          <p:cNvPr id="271" name="Group 270"/>
          <p:cNvGrpSpPr/>
          <p:nvPr/>
        </p:nvGrpSpPr>
        <p:grpSpPr>
          <a:xfrm rot="3563920">
            <a:off x="7964060" y="5045446"/>
            <a:ext cx="465364" cy="1406550"/>
            <a:chOff x="3029383" y="1817340"/>
            <a:chExt cx="465364" cy="1406550"/>
          </a:xfrm>
        </p:grpSpPr>
        <p:sp>
          <p:nvSpPr>
            <p:cNvPr id="272"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3"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4"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5"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6"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7"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8"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79"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0"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1"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2"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3"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4" name="Text Box 198"/>
            <p:cNvSpPr txBox="1">
              <a:spLocks noChangeArrowheads="1"/>
            </p:cNvSpPr>
            <p:nvPr/>
          </p:nvSpPr>
          <p:spPr bwMode="auto">
            <a:xfrm rot="18036080" flipH="1">
              <a:off x="3208123" y="29609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285" name="Group 284"/>
            <p:cNvGrpSpPr/>
            <p:nvPr/>
          </p:nvGrpSpPr>
          <p:grpSpPr>
            <a:xfrm rot="2822580" flipH="1">
              <a:off x="3104775" y="2234359"/>
              <a:ext cx="41769" cy="81431"/>
              <a:chOff x="3273425" y="3679825"/>
              <a:chExt cx="68400" cy="133350"/>
            </a:xfrm>
          </p:grpSpPr>
          <p:cxnSp>
            <p:nvCxnSpPr>
              <p:cNvPr id="292" name="Straight Connector 29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3" name="Straight Connector 29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4" name="Straight Connector 29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5" name="Straight Connector 29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6" name="Straight Connector 29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86" name="Isosceles Triangle 285"/>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87" name="Isosceles Triangle 286"/>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88"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89"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90" name="Line 191"/>
            <p:cNvSpPr>
              <a:spLocks noChangeShapeType="1"/>
            </p:cNvSpPr>
            <p:nvPr/>
          </p:nvSpPr>
          <p:spPr bwMode="auto">
            <a:xfrm rot="1005040">
              <a:off x="3029383" y="1850499"/>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91" name="Line 186"/>
            <p:cNvSpPr>
              <a:spLocks noChangeShapeType="1"/>
            </p:cNvSpPr>
            <p:nvPr/>
          </p:nvSpPr>
          <p:spPr bwMode="auto">
            <a:xfrm rot="11805040" flipH="1">
              <a:off x="3134396" y="2053862"/>
              <a:ext cx="52749" cy="6146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grpSp>
        <p:nvGrpSpPr>
          <p:cNvPr id="297" name="Group 296"/>
          <p:cNvGrpSpPr/>
          <p:nvPr/>
        </p:nvGrpSpPr>
        <p:grpSpPr>
          <a:xfrm rot="3323454">
            <a:off x="1080568" y="5077785"/>
            <a:ext cx="409803" cy="1395308"/>
            <a:chOff x="3084944" y="1817340"/>
            <a:chExt cx="409803" cy="1395308"/>
          </a:xfrm>
        </p:grpSpPr>
        <p:sp>
          <p:nvSpPr>
            <p:cNvPr id="298"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299"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0"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1"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2"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3"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4"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5"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6"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7"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8"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09"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0" name="Text Box 198"/>
            <p:cNvSpPr txBox="1">
              <a:spLocks noChangeArrowheads="1"/>
            </p:cNvSpPr>
            <p:nvPr/>
          </p:nvSpPr>
          <p:spPr bwMode="auto">
            <a:xfrm rot="18276546" flipH="1">
              <a:off x="3215425" y="2949755"/>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311" name="Group 310"/>
            <p:cNvGrpSpPr/>
            <p:nvPr/>
          </p:nvGrpSpPr>
          <p:grpSpPr>
            <a:xfrm rot="2822580" flipH="1">
              <a:off x="3104775" y="2234359"/>
              <a:ext cx="41769" cy="81431"/>
              <a:chOff x="3273425" y="3679825"/>
              <a:chExt cx="68400" cy="133350"/>
            </a:xfrm>
          </p:grpSpPr>
          <p:cxnSp>
            <p:nvCxnSpPr>
              <p:cNvPr id="315" name="Straight Connector 314"/>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6" name="Straight Connector 315"/>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7" name="Straight Connector 316"/>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8" name="Straight Connector 317"/>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12" name="Isosceles Triangle 311"/>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13" name="Isosceles Triangle 312"/>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14"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sp>
        <p:nvSpPr>
          <p:cNvPr id="320" name="TextBox 319"/>
          <p:cNvSpPr txBox="1"/>
          <p:nvPr/>
        </p:nvSpPr>
        <p:spPr>
          <a:xfrm>
            <a:off x="5502468" y="6207742"/>
            <a:ext cx="985933" cy="246221"/>
          </a:xfrm>
          <a:prstGeom prst="rect">
            <a:avLst/>
          </a:prstGeom>
          <a:noFill/>
        </p:spPr>
        <p:txBody>
          <a:bodyPr wrap="square" rtlCol="0">
            <a:spAutoFit/>
          </a:bodyPr>
          <a:lstStyle/>
          <a:p>
            <a:pPr algn="ctr"/>
            <a:r>
              <a:rPr lang="en-US" sz="1000" b="1" dirty="0" smtClean="0"/>
              <a:t>campesterol</a:t>
            </a:r>
            <a:endParaRPr lang="en-US" sz="1000" b="1" dirty="0"/>
          </a:p>
        </p:txBody>
      </p:sp>
      <p:grpSp>
        <p:nvGrpSpPr>
          <p:cNvPr id="321" name="Group 320"/>
          <p:cNvGrpSpPr/>
          <p:nvPr/>
        </p:nvGrpSpPr>
        <p:grpSpPr>
          <a:xfrm rot="3563920">
            <a:off x="5970594" y="5061739"/>
            <a:ext cx="409803" cy="1406550"/>
            <a:chOff x="3084944" y="1817340"/>
            <a:chExt cx="409803" cy="1406550"/>
          </a:xfrm>
        </p:grpSpPr>
        <p:sp>
          <p:nvSpPr>
            <p:cNvPr id="322"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3"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4"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5"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6"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7"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8"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9"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30"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31"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32"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33"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34" name="Text Box 198"/>
            <p:cNvSpPr txBox="1">
              <a:spLocks noChangeArrowheads="1"/>
            </p:cNvSpPr>
            <p:nvPr/>
          </p:nvSpPr>
          <p:spPr bwMode="auto">
            <a:xfrm rot="18036080" flipH="1">
              <a:off x="3208123" y="29609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335" name="Group 334"/>
            <p:cNvGrpSpPr/>
            <p:nvPr/>
          </p:nvGrpSpPr>
          <p:grpSpPr>
            <a:xfrm rot="2822580" flipH="1">
              <a:off x="3104775" y="2234359"/>
              <a:ext cx="41769" cy="81431"/>
              <a:chOff x="3273425" y="3679825"/>
              <a:chExt cx="68400" cy="133350"/>
            </a:xfrm>
          </p:grpSpPr>
          <p:cxnSp>
            <p:nvCxnSpPr>
              <p:cNvPr id="340" name="Straight Connector 339"/>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36" name="Isosceles Triangle 335"/>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37" name="Isosceles Triangle 336"/>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38"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39"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grpSp>
        <p:nvGrpSpPr>
          <p:cNvPr id="345" name="Group 344"/>
          <p:cNvGrpSpPr/>
          <p:nvPr/>
        </p:nvGrpSpPr>
        <p:grpSpPr>
          <a:xfrm rot="3505125">
            <a:off x="3736180" y="2827417"/>
            <a:ext cx="466694" cy="1399516"/>
            <a:chOff x="1186294" y="1887190"/>
            <a:chExt cx="466694" cy="1399516"/>
          </a:xfrm>
        </p:grpSpPr>
        <p:sp>
          <p:nvSpPr>
            <p:cNvPr id="346" name="AutoShape 182"/>
            <p:cNvSpPr>
              <a:spLocks noChangeArrowheads="1"/>
            </p:cNvSpPr>
            <p:nvPr/>
          </p:nvSpPr>
          <p:spPr bwMode="auto">
            <a:xfrm rot="11805040" flipV="1">
              <a:off x="1343784" y="278440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47" name="AutoShape 183"/>
            <p:cNvSpPr>
              <a:spLocks noChangeArrowheads="1"/>
            </p:cNvSpPr>
            <p:nvPr/>
          </p:nvSpPr>
          <p:spPr bwMode="auto">
            <a:xfrm rot="11805040" flipV="1">
              <a:off x="1397519" y="260117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48" name="AutoShape 184"/>
            <p:cNvSpPr>
              <a:spLocks noChangeArrowheads="1"/>
            </p:cNvSpPr>
            <p:nvPr/>
          </p:nvSpPr>
          <p:spPr bwMode="auto">
            <a:xfrm rot="11805040" flipV="1">
              <a:off x="1282002" y="246548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49" name="AutoShape 185"/>
            <p:cNvSpPr>
              <a:spLocks noChangeArrowheads="1"/>
            </p:cNvSpPr>
            <p:nvPr/>
          </p:nvSpPr>
          <p:spPr bwMode="auto">
            <a:xfrm rot="11805040" flipV="1">
              <a:off x="1351353" y="229901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0" name="Line 186"/>
            <p:cNvSpPr>
              <a:spLocks noChangeShapeType="1"/>
            </p:cNvSpPr>
            <p:nvPr/>
          </p:nvSpPr>
          <p:spPr bwMode="auto">
            <a:xfrm rot="11805040" flipV="1">
              <a:off x="1436132" y="2610252"/>
              <a:ext cx="35262" cy="6681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1" name="Line 189"/>
            <p:cNvSpPr>
              <a:spLocks noChangeShapeType="1"/>
            </p:cNvSpPr>
            <p:nvPr/>
          </p:nvSpPr>
          <p:spPr bwMode="auto">
            <a:xfrm rot="11805040">
              <a:off x="1450245" y="299046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2" name="Line 190"/>
            <p:cNvSpPr>
              <a:spLocks noChangeShapeType="1"/>
            </p:cNvSpPr>
            <p:nvPr/>
          </p:nvSpPr>
          <p:spPr bwMode="auto">
            <a:xfrm rot="1005040">
              <a:off x="1313885" y="188719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3" name="Line 191"/>
            <p:cNvSpPr>
              <a:spLocks noChangeShapeType="1"/>
            </p:cNvSpPr>
            <p:nvPr/>
          </p:nvSpPr>
          <p:spPr bwMode="auto">
            <a:xfrm rot="1005040">
              <a:off x="1265865" y="204945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4" name="Line 192"/>
            <p:cNvSpPr>
              <a:spLocks noChangeShapeType="1"/>
            </p:cNvSpPr>
            <p:nvPr/>
          </p:nvSpPr>
          <p:spPr bwMode="auto">
            <a:xfrm rot="1005040" flipH="1">
              <a:off x="1290727" y="196739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5" name="Line 193"/>
            <p:cNvSpPr>
              <a:spLocks noChangeShapeType="1"/>
            </p:cNvSpPr>
            <p:nvPr/>
          </p:nvSpPr>
          <p:spPr bwMode="auto">
            <a:xfrm rot="1005040">
              <a:off x="1212221" y="221225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6" name="Line 194"/>
            <p:cNvSpPr>
              <a:spLocks noChangeShapeType="1"/>
            </p:cNvSpPr>
            <p:nvPr/>
          </p:nvSpPr>
          <p:spPr bwMode="auto">
            <a:xfrm rot="1005040" flipH="1">
              <a:off x="1238930" y="212997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7" name="Line 196"/>
            <p:cNvSpPr>
              <a:spLocks noChangeShapeType="1"/>
            </p:cNvSpPr>
            <p:nvPr/>
          </p:nvSpPr>
          <p:spPr bwMode="auto">
            <a:xfrm rot="11805040">
              <a:off x="1269909" y="231804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8" name="Line 197"/>
            <p:cNvSpPr>
              <a:spLocks noChangeShapeType="1"/>
            </p:cNvSpPr>
            <p:nvPr/>
          </p:nvSpPr>
          <p:spPr bwMode="auto">
            <a:xfrm rot="11805040" flipV="1">
              <a:off x="1375008" y="199488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59" name="Text Box 198"/>
            <p:cNvSpPr txBox="1">
              <a:spLocks noChangeArrowheads="1"/>
            </p:cNvSpPr>
            <p:nvPr/>
          </p:nvSpPr>
          <p:spPr bwMode="auto">
            <a:xfrm rot="18094875" flipH="1">
              <a:off x="1324345" y="3023813"/>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360" name="Line 186"/>
            <p:cNvSpPr>
              <a:spLocks noChangeShapeType="1"/>
            </p:cNvSpPr>
            <p:nvPr/>
          </p:nvSpPr>
          <p:spPr bwMode="auto">
            <a:xfrm rot="11805040" flipV="1">
              <a:off x="1316484" y="199432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61" name="Isosceles Triangle 360"/>
            <p:cNvSpPr/>
            <p:nvPr/>
          </p:nvSpPr>
          <p:spPr>
            <a:xfrm rot="15422580">
              <a:off x="1576728" y="2832980"/>
              <a:ext cx="28436" cy="124085"/>
            </a:xfrm>
            <a:prstGeom prst="triangle">
              <a:avLst/>
            </a:prstGeom>
            <a:solidFill>
              <a:schemeClr val="tx1"/>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362" name="Group 361"/>
            <p:cNvGrpSpPr/>
            <p:nvPr/>
          </p:nvGrpSpPr>
          <p:grpSpPr>
            <a:xfrm rot="18662580">
              <a:off x="1562398" y="2904344"/>
              <a:ext cx="41769" cy="81431"/>
              <a:chOff x="3273425" y="3679825"/>
              <a:chExt cx="68400" cy="133350"/>
            </a:xfrm>
          </p:grpSpPr>
          <p:cxnSp>
            <p:nvCxnSpPr>
              <p:cNvPr id="377" name="Straight Connector 37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9" name="Straight Connector 37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0" name="Straight Connector 37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1" name="Straight Connector 38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63" name="Group 362"/>
            <p:cNvGrpSpPr/>
            <p:nvPr/>
          </p:nvGrpSpPr>
          <p:grpSpPr>
            <a:xfrm rot="17162580">
              <a:off x="1489699" y="2462108"/>
              <a:ext cx="41769" cy="81431"/>
              <a:chOff x="3273425" y="3679825"/>
              <a:chExt cx="68400" cy="133350"/>
            </a:xfrm>
          </p:grpSpPr>
          <p:cxnSp>
            <p:nvCxnSpPr>
              <p:cNvPr id="372" name="Straight Connector 37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3" name="Straight Connector 37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4" name="Straight Connector 37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5" name="Straight Connector 37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6" name="Straight Connector 37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64" name="Group 363"/>
            <p:cNvGrpSpPr/>
            <p:nvPr/>
          </p:nvGrpSpPr>
          <p:grpSpPr>
            <a:xfrm rot="2822580" flipH="1">
              <a:off x="1206125" y="2304209"/>
              <a:ext cx="41769" cy="81431"/>
              <a:chOff x="3273425" y="3679825"/>
              <a:chExt cx="68400" cy="133350"/>
            </a:xfrm>
          </p:grpSpPr>
          <p:cxnSp>
            <p:nvCxnSpPr>
              <p:cNvPr id="367" name="Straight Connector 36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9" name="Straight Connector 36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0" name="Straight Connector 36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1" name="Straight Connector 37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65" name="Isosceles Triangle 364"/>
            <p:cNvSpPr/>
            <p:nvPr/>
          </p:nvSpPr>
          <p:spPr>
            <a:xfrm rot="17162580" flipV="1">
              <a:off x="1355883" y="269860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66" name="Isosceles Triangle 365"/>
            <p:cNvSpPr/>
            <p:nvPr/>
          </p:nvSpPr>
          <p:spPr>
            <a:xfrm rot="17162580" flipV="1">
              <a:off x="1301024" y="238425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sp>
        <p:nvSpPr>
          <p:cNvPr id="382" name="TextBox 381"/>
          <p:cNvSpPr txBox="1"/>
          <p:nvPr/>
        </p:nvSpPr>
        <p:spPr>
          <a:xfrm>
            <a:off x="3251198" y="3925764"/>
            <a:ext cx="797928" cy="253916"/>
          </a:xfrm>
          <a:prstGeom prst="rect">
            <a:avLst/>
          </a:prstGeom>
          <a:noFill/>
        </p:spPr>
        <p:txBody>
          <a:bodyPr wrap="square" rtlCol="0">
            <a:spAutoFit/>
          </a:bodyPr>
          <a:lstStyle/>
          <a:p>
            <a:pPr algn="ctr"/>
            <a:r>
              <a:rPr lang="en-US" sz="1000" b="1" dirty="0" smtClean="0"/>
              <a:t>lanosterol</a:t>
            </a:r>
            <a:endParaRPr lang="en-US" sz="1000" b="1" dirty="0"/>
          </a:p>
        </p:txBody>
      </p:sp>
      <p:sp>
        <p:nvSpPr>
          <p:cNvPr id="2" name="Down Arrow 1"/>
          <p:cNvSpPr/>
          <p:nvPr/>
        </p:nvSpPr>
        <p:spPr>
          <a:xfrm>
            <a:off x="1193800" y="4254500"/>
            <a:ext cx="177800" cy="10033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3" name="Down Arrow 382"/>
          <p:cNvSpPr/>
          <p:nvPr/>
        </p:nvSpPr>
        <p:spPr>
          <a:xfrm>
            <a:off x="3898900" y="4254500"/>
            <a:ext cx="177800" cy="10033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4" name="Down Arrow 383"/>
          <p:cNvSpPr/>
          <p:nvPr/>
        </p:nvSpPr>
        <p:spPr>
          <a:xfrm>
            <a:off x="7073900" y="4254500"/>
            <a:ext cx="177800" cy="10033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139700" y="4660900"/>
            <a:ext cx="2319903" cy="307777"/>
          </a:xfrm>
          <a:prstGeom prst="rect">
            <a:avLst/>
          </a:prstGeom>
          <a:solidFill>
            <a:schemeClr val="accent2"/>
          </a:solidFill>
        </p:spPr>
        <p:txBody>
          <a:bodyPr wrap="none" rtlCol="0">
            <a:spAutoFit/>
          </a:bodyPr>
          <a:lstStyle/>
          <a:p>
            <a:r>
              <a:rPr lang="en-US" sz="1400" b="1" dirty="0" smtClean="0">
                <a:solidFill>
                  <a:srgbClr val="FFFF00"/>
                </a:solidFill>
              </a:rPr>
              <a:t>sterol synthesis pathway</a:t>
            </a:r>
            <a:endParaRPr lang="en-US" sz="1400" b="1" dirty="0">
              <a:solidFill>
                <a:srgbClr val="FFFF00"/>
              </a:solidFill>
            </a:endParaRPr>
          </a:p>
        </p:txBody>
      </p:sp>
      <p:sp>
        <p:nvSpPr>
          <p:cNvPr id="385" name="TextBox 384"/>
          <p:cNvSpPr txBox="1"/>
          <p:nvPr/>
        </p:nvSpPr>
        <p:spPr>
          <a:xfrm>
            <a:off x="2844800" y="4660900"/>
            <a:ext cx="2319903" cy="307777"/>
          </a:xfrm>
          <a:prstGeom prst="rect">
            <a:avLst/>
          </a:prstGeom>
          <a:solidFill>
            <a:schemeClr val="accent2"/>
          </a:solidFill>
        </p:spPr>
        <p:txBody>
          <a:bodyPr wrap="none" rtlCol="0">
            <a:spAutoFit/>
          </a:bodyPr>
          <a:lstStyle/>
          <a:p>
            <a:r>
              <a:rPr lang="en-US" sz="1400" b="1" dirty="0" smtClean="0">
                <a:solidFill>
                  <a:srgbClr val="FFFF00"/>
                </a:solidFill>
              </a:rPr>
              <a:t>sterol synthesis pathway</a:t>
            </a:r>
            <a:endParaRPr lang="en-US" sz="1400" b="1" dirty="0">
              <a:solidFill>
                <a:srgbClr val="FFFF00"/>
              </a:solidFill>
            </a:endParaRPr>
          </a:p>
        </p:txBody>
      </p:sp>
      <p:sp>
        <p:nvSpPr>
          <p:cNvPr id="386" name="TextBox 385"/>
          <p:cNvSpPr txBox="1"/>
          <p:nvPr/>
        </p:nvSpPr>
        <p:spPr>
          <a:xfrm>
            <a:off x="6007100" y="4660900"/>
            <a:ext cx="2319903" cy="307777"/>
          </a:xfrm>
          <a:prstGeom prst="rect">
            <a:avLst/>
          </a:prstGeom>
          <a:solidFill>
            <a:schemeClr val="accent2"/>
          </a:solidFill>
        </p:spPr>
        <p:txBody>
          <a:bodyPr wrap="none" rtlCol="0">
            <a:spAutoFit/>
          </a:bodyPr>
          <a:lstStyle/>
          <a:p>
            <a:r>
              <a:rPr lang="en-US" sz="1400" b="1" dirty="0" smtClean="0">
                <a:solidFill>
                  <a:srgbClr val="FFFF00"/>
                </a:solidFill>
              </a:rPr>
              <a:t>sterol synthesis pathway</a:t>
            </a:r>
            <a:endParaRPr lang="en-US" sz="1400" b="1" dirty="0">
              <a:solidFill>
                <a:srgbClr val="FFFF00"/>
              </a:solidFill>
            </a:endParaRPr>
          </a:p>
        </p:txBody>
      </p:sp>
      <p:sp>
        <p:nvSpPr>
          <p:cNvPr id="387" name="TextBox 386"/>
          <p:cNvSpPr txBox="1"/>
          <p:nvPr/>
        </p:nvSpPr>
        <p:spPr>
          <a:xfrm>
            <a:off x="254000" y="787400"/>
            <a:ext cx="8432800" cy="584776"/>
          </a:xfrm>
          <a:prstGeom prst="rect">
            <a:avLst/>
          </a:prstGeom>
          <a:noFill/>
        </p:spPr>
        <p:txBody>
          <a:bodyPr wrap="square" rtlCol="0">
            <a:spAutoFit/>
          </a:bodyPr>
          <a:lstStyle/>
          <a:p>
            <a:pPr marL="355600" indent="-355600"/>
            <a:r>
              <a:rPr lang="en-US" sz="1600" dirty="0" smtClean="0"/>
              <a:t>As before, eukaryotes must have also inherited the rest of the pathway from their common ancestor, though again, the same pathway somehow makes different end-products:</a:t>
            </a:r>
            <a:endParaRPr lang="en-US" sz="1600" dirty="0"/>
          </a:p>
        </p:txBody>
      </p:sp>
    </p:spTree>
    <p:extLst>
      <p:ext uri="{BB962C8B-B14F-4D97-AF65-F5344CB8AC3E}">
        <p14:creationId xmlns:p14="http://schemas.microsoft.com/office/powerpoint/2010/main" val="13525387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Down Arrow 402"/>
          <p:cNvSpPr/>
          <p:nvPr/>
        </p:nvSpPr>
        <p:spPr>
          <a:xfrm rot="16200000" flipH="1">
            <a:off x="2935292" y="240078"/>
            <a:ext cx="270932" cy="4272492"/>
          </a:xfrm>
          <a:prstGeom prst="downArrow">
            <a:avLst>
              <a:gd name="adj1" fmla="val 28378"/>
              <a:gd name="adj2" fmla="val 312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1" name="TextBox 160"/>
          <p:cNvSpPr txBox="1"/>
          <p:nvPr/>
        </p:nvSpPr>
        <p:spPr>
          <a:xfrm>
            <a:off x="5209656" y="2249365"/>
            <a:ext cx="924928" cy="253916"/>
          </a:xfrm>
          <a:prstGeom prst="rect">
            <a:avLst/>
          </a:prstGeom>
          <a:noFill/>
        </p:spPr>
        <p:txBody>
          <a:bodyPr wrap="square" rtlCol="0">
            <a:spAutoFit/>
          </a:bodyPr>
          <a:lstStyle/>
          <a:p>
            <a:pPr algn="ctr"/>
            <a:r>
              <a:rPr lang="en-US" sz="1000" b="1" dirty="0" smtClean="0"/>
              <a:t>cholesterol</a:t>
            </a:r>
            <a:endParaRPr lang="en-US" sz="1000" b="1" dirty="0"/>
          </a:p>
        </p:txBody>
      </p:sp>
      <p:sp>
        <p:nvSpPr>
          <p:cNvPr id="351" name="TextBox 350"/>
          <p:cNvSpPr txBox="1"/>
          <p:nvPr/>
        </p:nvSpPr>
        <p:spPr>
          <a:xfrm>
            <a:off x="254000" y="172052"/>
            <a:ext cx="8686800" cy="646331"/>
          </a:xfrm>
          <a:prstGeom prst="rect">
            <a:avLst/>
          </a:prstGeom>
          <a:noFill/>
        </p:spPr>
        <p:txBody>
          <a:bodyPr wrap="square" rtlCol="0">
            <a:spAutoFit/>
          </a:bodyPr>
          <a:lstStyle/>
          <a:p>
            <a:pPr marL="355600" indent="-355600"/>
            <a:r>
              <a:rPr lang="en-US" dirty="0" smtClean="0"/>
              <a:t>Subsequent steps in converting precursors to the major membrane sterols use a variety of enzymes that add or remove various groups:</a:t>
            </a:r>
            <a:endParaRPr lang="en-US" dirty="0"/>
          </a:p>
        </p:txBody>
      </p:sp>
      <p:grpSp>
        <p:nvGrpSpPr>
          <p:cNvPr id="41" name="Group 40"/>
          <p:cNvGrpSpPr/>
          <p:nvPr/>
        </p:nvGrpSpPr>
        <p:grpSpPr>
          <a:xfrm rot="3505125">
            <a:off x="484981" y="1062118"/>
            <a:ext cx="466694" cy="1399516"/>
            <a:chOff x="1186294" y="1887190"/>
            <a:chExt cx="466694" cy="1399516"/>
          </a:xfrm>
        </p:grpSpPr>
        <p:sp>
          <p:nvSpPr>
            <p:cNvPr id="85" name="AutoShape 182"/>
            <p:cNvSpPr>
              <a:spLocks noChangeArrowheads="1"/>
            </p:cNvSpPr>
            <p:nvPr/>
          </p:nvSpPr>
          <p:spPr bwMode="auto">
            <a:xfrm rot="11805040" flipV="1">
              <a:off x="1343784" y="278440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86" name="AutoShape 183"/>
            <p:cNvSpPr>
              <a:spLocks noChangeArrowheads="1"/>
            </p:cNvSpPr>
            <p:nvPr/>
          </p:nvSpPr>
          <p:spPr bwMode="auto">
            <a:xfrm rot="11805040" flipV="1">
              <a:off x="1397519" y="260117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87" name="AutoShape 184"/>
            <p:cNvSpPr>
              <a:spLocks noChangeArrowheads="1"/>
            </p:cNvSpPr>
            <p:nvPr/>
          </p:nvSpPr>
          <p:spPr bwMode="auto">
            <a:xfrm rot="11805040" flipV="1">
              <a:off x="1282002" y="246548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88" name="AutoShape 185"/>
            <p:cNvSpPr>
              <a:spLocks noChangeArrowheads="1"/>
            </p:cNvSpPr>
            <p:nvPr/>
          </p:nvSpPr>
          <p:spPr bwMode="auto">
            <a:xfrm rot="11805040" flipV="1">
              <a:off x="1351353" y="229901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89" name="Line 186"/>
            <p:cNvSpPr>
              <a:spLocks noChangeShapeType="1"/>
            </p:cNvSpPr>
            <p:nvPr/>
          </p:nvSpPr>
          <p:spPr bwMode="auto">
            <a:xfrm rot="11805040" flipV="1">
              <a:off x="1436132" y="2610252"/>
              <a:ext cx="35262" cy="6681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0" name="Line 189"/>
            <p:cNvSpPr>
              <a:spLocks noChangeShapeType="1"/>
            </p:cNvSpPr>
            <p:nvPr/>
          </p:nvSpPr>
          <p:spPr bwMode="auto">
            <a:xfrm rot="11805040">
              <a:off x="1450245" y="299046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1" name="Line 190"/>
            <p:cNvSpPr>
              <a:spLocks noChangeShapeType="1"/>
            </p:cNvSpPr>
            <p:nvPr/>
          </p:nvSpPr>
          <p:spPr bwMode="auto">
            <a:xfrm rot="1005040">
              <a:off x="1313885" y="188719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2" name="Line 191"/>
            <p:cNvSpPr>
              <a:spLocks noChangeShapeType="1"/>
            </p:cNvSpPr>
            <p:nvPr/>
          </p:nvSpPr>
          <p:spPr bwMode="auto">
            <a:xfrm rot="1005040">
              <a:off x="1265865" y="204945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3" name="Line 192"/>
            <p:cNvSpPr>
              <a:spLocks noChangeShapeType="1"/>
            </p:cNvSpPr>
            <p:nvPr/>
          </p:nvSpPr>
          <p:spPr bwMode="auto">
            <a:xfrm rot="1005040" flipH="1">
              <a:off x="1290727" y="196739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4" name="Line 193"/>
            <p:cNvSpPr>
              <a:spLocks noChangeShapeType="1"/>
            </p:cNvSpPr>
            <p:nvPr/>
          </p:nvSpPr>
          <p:spPr bwMode="auto">
            <a:xfrm rot="1005040">
              <a:off x="1212221" y="221225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5" name="Line 194"/>
            <p:cNvSpPr>
              <a:spLocks noChangeShapeType="1"/>
            </p:cNvSpPr>
            <p:nvPr/>
          </p:nvSpPr>
          <p:spPr bwMode="auto">
            <a:xfrm rot="1005040" flipH="1">
              <a:off x="1238930" y="212997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6" name="Line 196"/>
            <p:cNvSpPr>
              <a:spLocks noChangeShapeType="1"/>
            </p:cNvSpPr>
            <p:nvPr/>
          </p:nvSpPr>
          <p:spPr bwMode="auto">
            <a:xfrm rot="11805040">
              <a:off x="1269909" y="231804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7" name="Line 197"/>
            <p:cNvSpPr>
              <a:spLocks noChangeShapeType="1"/>
            </p:cNvSpPr>
            <p:nvPr/>
          </p:nvSpPr>
          <p:spPr bwMode="auto">
            <a:xfrm rot="11805040" flipV="1">
              <a:off x="1375008" y="199488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98" name="Text Box 198"/>
            <p:cNvSpPr txBox="1">
              <a:spLocks noChangeArrowheads="1"/>
            </p:cNvSpPr>
            <p:nvPr/>
          </p:nvSpPr>
          <p:spPr bwMode="auto">
            <a:xfrm rot="18094875" flipH="1">
              <a:off x="1324345" y="3023813"/>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99" name="Line 186"/>
            <p:cNvSpPr>
              <a:spLocks noChangeShapeType="1"/>
            </p:cNvSpPr>
            <p:nvPr/>
          </p:nvSpPr>
          <p:spPr bwMode="auto">
            <a:xfrm rot="11805040" flipV="1">
              <a:off x="1316484" y="199432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100" name="Isosceles Triangle 99"/>
            <p:cNvSpPr/>
            <p:nvPr/>
          </p:nvSpPr>
          <p:spPr>
            <a:xfrm rot="15422580">
              <a:off x="1576728" y="2832980"/>
              <a:ext cx="28436" cy="124085"/>
            </a:xfrm>
            <a:prstGeom prst="triangle">
              <a:avLst/>
            </a:prstGeom>
            <a:solidFill>
              <a:schemeClr val="tx1"/>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101" name="Group 100"/>
            <p:cNvGrpSpPr/>
            <p:nvPr/>
          </p:nvGrpSpPr>
          <p:grpSpPr>
            <a:xfrm rot="18662580">
              <a:off x="1562398" y="2904344"/>
              <a:ext cx="41769" cy="81431"/>
              <a:chOff x="3273425" y="3679825"/>
              <a:chExt cx="68400" cy="133350"/>
            </a:xfrm>
          </p:grpSpPr>
          <p:cxnSp>
            <p:nvCxnSpPr>
              <p:cNvPr id="139" name="Straight Connector 13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1" name="Straight Connector 140"/>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1" name="Straight Connector 15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02" name="Group 101"/>
            <p:cNvGrpSpPr/>
            <p:nvPr/>
          </p:nvGrpSpPr>
          <p:grpSpPr>
            <a:xfrm rot="17162580">
              <a:off x="1489699" y="2462108"/>
              <a:ext cx="41769" cy="81431"/>
              <a:chOff x="3273425" y="3679825"/>
              <a:chExt cx="68400" cy="133350"/>
            </a:xfrm>
          </p:grpSpPr>
          <p:cxnSp>
            <p:nvCxnSpPr>
              <p:cNvPr id="118" name="Straight Connector 11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03" name="Group 102"/>
            <p:cNvGrpSpPr/>
            <p:nvPr/>
          </p:nvGrpSpPr>
          <p:grpSpPr>
            <a:xfrm rot="2822580" flipH="1">
              <a:off x="1206125" y="2304209"/>
              <a:ext cx="41769" cy="81431"/>
              <a:chOff x="3273425" y="3679825"/>
              <a:chExt cx="68400" cy="133350"/>
            </a:xfrm>
          </p:grpSpPr>
          <p:cxnSp>
            <p:nvCxnSpPr>
              <p:cNvPr id="109" name="Straight Connector 10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05" name="Isosceles Triangle 104"/>
            <p:cNvSpPr/>
            <p:nvPr/>
          </p:nvSpPr>
          <p:spPr>
            <a:xfrm rot="17162580" flipV="1">
              <a:off x="1355883" y="269860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8" name="Isosceles Triangle 107"/>
            <p:cNvSpPr/>
            <p:nvPr/>
          </p:nvSpPr>
          <p:spPr>
            <a:xfrm rot="17162580" flipV="1">
              <a:off x="1301024" y="238425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grpSp>
        <p:nvGrpSpPr>
          <p:cNvPr id="371" name="Group 370"/>
          <p:cNvGrpSpPr/>
          <p:nvPr/>
        </p:nvGrpSpPr>
        <p:grpSpPr>
          <a:xfrm rot="3323454">
            <a:off x="5589068" y="1064585"/>
            <a:ext cx="409803" cy="1395308"/>
            <a:chOff x="3084944" y="1817340"/>
            <a:chExt cx="409803" cy="1395308"/>
          </a:xfrm>
        </p:grpSpPr>
        <p:sp>
          <p:nvSpPr>
            <p:cNvPr id="372"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3"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4"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5"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6"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7"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8"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79"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80"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81"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82"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83"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84" name="Text Box 198"/>
            <p:cNvSpPr txBox="1">
              <a:spLocks noChangeArrowheads="1"/>
            </p:cNvSpPr>
            <p:nvPr/>
          </p:nvSpPr>
          <p:spPr bwMode="auto">
            <a:xfrm rot="18276546" flipH="1">
              <a:off x="3215425" y="2949755"/>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386" name="Group 385"/>
            <p:cNvGrpSpPr/>
            <p:nvPr/>
          </p:nvGrpSpPr>
          <p:grpSpPr>
            <a:xfrm rot="2822580" flipH="1">
              <a:off x="3104775" y="2234359"/>
              <a:ext cx="41769" cy="81431"/>
              <a:chOff x="3273425" y="3679825"/>
              <a:chExt cx="68400" cy="133350"/>
            </a:xfrm>
          </p:grpSpPr>
          <p:cxnSp>
            <p:nvCxnSpPr>
              <p:cNvPr id="390" name="Straight Connector 389"/>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2" name="Straight Connector 391"/>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3" name="Straight Connector 392"/>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4" name="Straight Connector 393"/>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87" name="Isosceles Triangle 386"/>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88" name="Isosceles Triangle 387"/>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89"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sp>
        <p:nvSpPr>
          <p:cNvPr id="395" name="TextBox 394"/>
          <p:cNvSpPr txBox="1"/>
          <p:nvPr/>
        </p:nvSpPr>
        <p:spPr>
          <a:xfrm>
            <a:off x="1008639" y="2277571"/>
            <a:ext cx="363247"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396" name="TextBox 395"/>
          <p:cNvSpPr txBox="1"/>
          <p:nvPr/>
        </p:nvSpPr>
        <p:spPr>
          <a:xfrm>
            <a:off x="4621503" y="2277571"/>
            <a:ext cx="363247"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397" name="TextBox 396"/>
          <p:cNvSpPr txBox="1"/>
          <p:nvPr/>
        </p:nvSpPr>
        <p:spPr>
          <a:xfrm>
            <a:off x="4105383" y="2277571"/>
            <a:ext cx="363247"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398" name="TextBox 397"/>
          <p:cNvSpPr txBox="1"/>
          <p:nvPr/>
        </p:nvSpPr>
        <p:spPr>
          <a:xfrm>
            <a:off x="3589259" y="2277571"/>
            <a:ext cx="363247"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399" name="TextBox 398"/>
          <p:cNvSpPr txBox="1"/>
          <p:nvPr/>
        </p:nvSpPr>
        <p:spPr>
          <a:xfrm>
            <a:off x="3073135" y="2277571"/>
            <a:ext cx="363247"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400" name="TextBox 399"/>
          <p:cNvSpPr txBox="1"/>
          <p:nvPr/>
        </p:nvSpPr>
        <p:spPr>
          <a:xfrm>
            <a:off x="2040887" y="2277571"/>
            <a:ext cx="363247" cy="215444"/>
          </a:xfrm>
          <a:prstGeom prst="rect">
            <a:avLst/>
          </a:prstGeom>
          <a:solidFill>
            <a:schemeClr val="accent2">
              <a:lumMod val="75000"/>
            </a:schemeClr>
          </a:solidFill>
        </p:spPr>
        <p:txBody>
          <a:bodyPr wrap="none" rtlCol="0" anchor="ctr" anchorCtr="1">
            <a:noAutofit/>
          </a:bodyPr>
          <a:lstStyle/>
          <a:p>
            <a:pPr algn="ctr"/>
            <a:r>
              <a:rPr lang="en-US" sz="1050" b="1" dirty="0">
                <a:solidFill>
                  <a:srgbClr val="FFFFFF"/>
                </a:solidFill>
              </a:rPr>
              <a:t>C</a:t>
            </a:r>
          </a:p>
        </p:txBody>
      </p:sp>
      <p:sp>
        <p:nvSpPr>
          <p:cNvPr id="401" name="TextBox 400"/>
          <p:cNvSpPr txBox="1"/>
          <p:nvPr/>
        </p:nvSpPr>
        <p:spPr>
          <a:xfrm>
            <a:off x="1524763" y="2277571"/>
            <a:ext cx="363247"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402" name="TextBox 401"/>
          <p:cNvSpPr txBox="1"/>
          <p:nvPr/>
        </p:nvSpPr>
        <p:spPr>
          <a:xfrm>
            <a:off x="2557011" y="2277571"/>
            <a:ext cx="363247"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rgbClr val="FFFFFF"/>
                </a:solidFill>
              </a:rPr>
              <a:t>C</a:t>
            </a:r>
            <a:endParaRPr lang="en-US" sz="1050" b="1" dirty="0">
              <a:solidFill>
                <a:srgbClr val="FFFFFF"/>
              </a:solidFill>
            </a:endParaRPr>
          </a:p>
        </p:txBody>
      </p:sp>
      <p:sp>
        <p:nvSpPr>
          <p:cNvPr id="404" name="TextBox 403"/>
          <p:cNvSpPr txBox="1"/>
          <p:nvPr/>
        </p:nvSpPr>
        <p:spPr>
          <a:xfrm>
            <a:off x="128057" y="2249365"/>
            <a:ext cx="797928" cy="253916"/>
          </a:xfrm>
          <a:prstGeom prst="rect">
            <a:avLst/>
          </a:prstGeom>
          <a:noFill/>
        </p:spPr>
        <p:txBody>
          <a:bodyPr wrap="square" rtlCol="0">
            <a:spAutoFit/>
          </a:bodyPr>
          <a:lstStyle/>
          <a:p>
            <a:pPr algn="ctr"/>
            <a:r>
              <a:rPr lang="en-US" sz="1000" b="1" dirty="0" smtClean="0"/>
              <a:t>lanosterol</a:t>
            </a:r>
            <a:endParaRPr lang="en-US" sz="1000" b="1" dirty="0"/>
          </a:p>
        </p:txBody>
      </p:sp>
      <p:sp>
        <p:nvSpPr>
          <p:cNvPr id="338" name="TextBox 337"/>
          <p:cNvSpPr txBox="1"/>
          <p:nvPr/>
        </p:nvSpPr>
        <p:spPr>
          <a:xfrm>
            <a:off x="0" y="929535"/>
            <a:ext cx="1187645" cy="338554"/>
          </a:xfrm>
          <a:prstGeom prst="rect">
            <a:avLst/>
          </a:prstGeom>
          <a:noFill/>
        </p:spPr>
        <p:txBody>
          <a:bodyPr wrap="none" rtlCol="0">
            <a:spAutoFit/>
          </a:bodyPr>
          <a:lstStyle/>
          <a:p>
            <a:r>
              <a:rPr lang="en-US" sz="1600" b="1" dirty="0" smtClean="0"/>
              <a:t>ANIMALS:</a:t>
            </a:r>
            <a:endParaRPr lang="en-US" sz="1600" b="1" dirty="0"/>
          </a:p>
        </p:txBody>
      </p:sp>
      <p:grpSp>
        <p:nvGrpSpPr>
          <p:cNvPr id="5" name="Group 4"/>
          <p:cNvGrpSpPr/>
          <p:nvPr/>
        </p:nvGrpSpPr>
        <p:grpSpPr>
          <a:xfrm>
            <a:off x="0" y="2674331"/>
            <a:ext cx="7070185" cy="877023"/>
            <a:chOff x="0" y="2674331"/>
            <a:chExt cx="7070185" cy="877023"/>
          </a:xfrm>
        </p:grpSpPr>
        <p:grpSp>
          <p:nvGrpSpPr>
            <p:cNvPr id="311" name="Group 310"/>
            <p:cNvGrpSpPr/>
            <p:nvPr/>
          </p:nvGrpSpPr>
          <p:grpSpPr>
            <a:xfrm rot="3886869">
              <a:off x="6158495" y="2172445"/>
              <a:ext cx="409803" cy="1413576"/>
              <a:chOff x="3084944" y="1817340"/>
              <a:chExt cx="409803" cy="1413576"/>
            </a:xfrm>
          </p:grpSpPr>
          <p:sp>
            <p:nvSpPr>
              <p:cNvPr id="312"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3"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4"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5"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6" name="Line 186"/>
              <p:cNvSpPr>
                <a:spLocks noChangeShapeType="1"/>
              </p:cNvSpPr>
              <p:nvPr/>
            </p:nvSpPr>
            <p:spPr bwMode="auto">
              <a:xfrm rot="11805040" flipH="1">
                <a:off x="3376614" y="2557124"/>
                <a:ext cx="79370" cy="67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7"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8"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19"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0"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1"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2"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3"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4"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325" name="Text Box 198"/>
              <p:cNvSpPr txBox="1">
                <a:spLocks noChangeArrowheads="1"/>
              </p:cNvSpPr>
              <p:nvPr/>
            </p:nvSpPr>
            <p:spPr bwMode="auto">
              <a:xfrm rot="17713131" flipH="1">
                <a:off x="3210857" y="2968023"/>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326" name="Line 186"/>
              <p:cNvSpPr>
                <a:spLocks noChangeShapeType="1"/>
              </p:cNvSpPr>
              <p:nvPr/>
            </p:nvSpPr>
            <p:spPr bwMode="auto">
              <a:xfrm rot="11805040" flipV="1">
                <a:off x="3215134" y="192447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nvGrpSpPr>
              <p:cNvPr id="327" name="Group 326"/>
              <p:cNvGrpSpPr/>
              <p:nvPr/>
            </p:nvGrpSpPr>
            <p:grpSpPr>
              <a:xfrm rot="2822580" flipH="1">
                <a:off x="3104775" y="2234359"/>
                <a:ext cx="41769" cy="81431"/>
                <a:chOff x="3273425" y="3679825"/>
                <a:chExt cx="68400" cy="133350"/>
              </a:xfrm>
            </p:grpSpPr>
            <p:cxnSp>
              <p:nvCxnSpPr>
                <p:cNvPr id="330" name="Straight Connector 329"/>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1" name="Straight Connector 330"/>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28" name="Isosceles Triangle 327"/>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29" name="Isosceles Triangle 328"/>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43"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2" name="Line 197"/>
              <p:cNvSpPr>
                <a:spLocks noChangeShapeType="1"/>
              </p:cNvSpPr>
              <p:nvPr/>
            </p:nvSpPr>
            <p:spPr bwMode="auto">
              <a:xfrm rot="11805040" flipV="1">
                <a:off x="3086334"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3" name="Line 186"/>
              <p:cNvSpPr>
                <a:spLocks noChangeShapeType="1"/>
              </p:cNvSpPr>
              <p:nvPr/>
            </p:nvSpPr>
            <p:spPr bwMode="auto">
              <a:xfrm rot="11805040" flipV="1">
                <a:off x="3137155" y="2060377"/>
                <a:ext cx="47957" cy="5372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sp>
          <p:nvSpPr>
            <p:cNvPr id="405" name="Down Arrow 404"/>
            <p:cNvSpPr/>
            <p:nvPr/>
          </p:nvSpPr>
          <p:spPr>
            <a:xfrm rot="16200000" flipH="1">
              <a:off x="3176594" y="1038344"/>
              <a:ext cx="270932" cy="4755088"/>
            </a:xfrm>
            <a:prstGeom prst="downArrow">
              <a:avLst>
                <a:gd name="adj1" fmla="val 28378"/>
                <a:gd name="adj2" fmla="val 312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6" name="TextBox 405"/>
            <p:cNvSpPr txBox="1"/>
            <p:nvPr/>
          </p:nvSpPr>
          <p:spPr>
            <a:xfrm>
              <a:off x="5706142" y="3288929"/>
              <a:ext cx="924928" cy="253916"/>
            </a:xfrm>
            <a:prstGeom prst="rect">
              <a:avLst/>
            </a:prstGeom>
            <a:noFill/>
          </p:spPr>
          <p:txBody>
            <a:bodyPr wrap="square" rtlCol="0">
              <a:spAutoFit/>
            </a:bodyPr>
            <a:lstStyle/>
            <a:p>
              <a:pPr algn="ctr"/>
              <a:r>
                <a:rPr lang="en-US" sz="1000" b="1" dirty="0" smtClean="0"/>
                <a:t>ergosterol</a:t>
              </a:r>
              <a:endParaRPr lang="en-US" sz="1000" b="1" dirty="0"/>
            </a:p>
          </p:txBody>
        </p:sp>
        <p:sp>
          <p:nvSpPr>
            <p:cNvPr id="415" name="TextBox 414"/>
            <p:cNvSpPr txBox="1"/>
            <p:nvPr/>
          </p:nvSpPr>
          <p:spPr>
            <a:xfrm>
              <a:off x="128057" y="3288929"/>
              <a:ext cx="797928" cy="253916"/>
            </a:xfrm>
            <a:prstGeom prst="rect">
              <a:avLst/>
            </a:prstGeom>
            <a:noFill/>
          </p:spPr>
          <p:txBody>
            <a:bodyPr wrap="square" rtlCol="0">
              <a:spAutoFit/>
            </a:bodyPr>
            <a:lstStyle/>
            <a:p>
              <a:pPr algn="ctr"/>
              <a:r>
                <a:rPr lang="en-US" sz="1000" b="1" dirty="0" smtClean="0"/>
                <a:t>lanosterol</a:t>
              </a:r>
              <a:endParaRPr lang="en-US" sz="1000" b="1" dirty="0"/>
            </a:p>
          </p:txBody>
        </p:sp>
        <p:sp>
          <p:nvSpPr>
            <p:cNvPr id="425" name="TextBox 424"/>
            <p:cNvSpPr txBox="1"/>
            <p:nvPr/>
          </p:nvSpPr>
          <p:spPr>
            <a:xfrm>
              <a:off x="3069966" y="3323485"/>
              <a:ext cx="359034"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smtClean="0"/>
                <a:t>H</a:t>
              </a:r>
              <a:endParaRPr lang="en-US" sz="1050" b="1" dirty="0"/>
            </a:p>
          </p:txBody>
        </p:sp>
        <p:sp>
          <p:nvSpPr>
            <p:cNvPr id="441" name="TextBox 440"/>
            <p:cNvSpPr txBox="1"/>
            <p:nvPr/>
          </p:nvSpPr>
          <p:spPr>
            <a:xfrm>
              <a:off x="4610101" y="3323485"/>
              <a:ext cx="374650" cy="215444"/>
            </a:xfrm>
            <a:prstGeom prst="rect">
              <a:avLst/>
            </a:prstGeom>
            <a:solidFill>
              <a:srgbClr val="FF6CC5"/>
            </a:solidFill>
          </p:spPr>
          <p:txBody>
            <a:bodyPr wrap="none" rtlCol="0" anchor="ctr" anchorCtr="1">
              <a:noAutofit/>
            </a:bodyPr>
            <a:lstStyle/>
            <a:p>
              <a:pPr algn="ctr"/>
              <a:r>
                <a:rPr lang="en-US" sz="1050" b="1" dirty="0"/>
                <a:t>I</a:t>
              </a:r>
            </a:p>
          </p:txBody>
        </p:sp>
        <p:sp>
          <p:nvSpPr>
            <p:cNvPr id="337" name="TextBox 336"/>
            <p:cNvSpPr txBox="1"/>
            <p:nvPr/>
          </p:nvSpPr>
          <p:spPr>
            <a:xfrm>
              <a:off x="0" y="2900889"/>
              <a:ext cx="891290" cy="338554"/>
            </a:xfrm>
            <a:prstGeom prst="rect">
              <a:avLst/>
            </a:prstGeom>
            <a:noFill/>
          </p:spPr>
          <p:txBody>
            <a:bodyPr wrap="none" rtlCol="0">
              <a:spAutoFit/>
            </a:bodyPr>
            <a:lstStyle/>
            <a:p>
              <a:r>
                <a:rPr lang="en-US" sz="1600" b="1" dirty="0" smtClean="0"/>
                <a:t>FUNGI:</a:t>
              </a:r>
              <a:endParaRPr lang="en-US" sz="1600" b="1" dirty="0"/>
            </a:p>
          </p:txBody>
        </p:sp>
        <p:sp>
          <p:nvSpPr>
            <p:cNvPr id="528" name="TextBox 527"/>
            <p:cNvSpPr txBox="1"/>
            <p:nvPr/>
          </p:nvSpPr>
          <p:spPr>
            <a:xfrm>
              <a:off x="1008639" y="3323485"/>
              <a:ext cx="363247"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529" name="TextBox 528"/>
            <p:cNvSpPr txBox="1"/>
            <p:nvPr/>
          </p:nvSpPr>
          <p:spPr>
            <a:xfrm>
              <a:off x="2040887" y="3323485"/>
              <a:ext cx="363247"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rgbClr val="FFFFFF"/>
                  </a:solidFill>
                </a:rPr>
                <a:t>C</a:t>
              </a:r>
              <a:endParaRPr lang="en-US" sz="1050" b="1" dirty="0">
                <a:solidFill>
                  <a:srgbClr val="FFFFFF"/>
                </a:solidFill>
              </a:endParaRPr>
            </a:p>
          </p:txBody>
        </p:sp>
        <p:sp>
          <p:nvSpPr>
            <p:cNvPr id="530" name="TextBox 529"/>
            <p:cNvSpPr txBox="1"/>
            <p:nvPr/>
          </p:nvSpPr>
          <p:spPr>
            <a:xfrm>
              <a:off x="1524763" y="3323485"/>
              <a:ext cx="363247"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531" name="TextBox 530"/>
            <p:cNvSpPr txBox="1"/>
            <p:nvPr/>
          </p:nvSpPr>
          <p:spPr>
            <a:xfrm>
              <a:off x="2557011" y="3323485"/>
              <a:ext cx="363247"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rgbClr val="FFFFFF"/>
                  </a:solidFill>
                </a:rPr>
                <a:t>C</a:t>
              </a:r>
              <a:endParaRPr lang="en-US" sz="1050" b="1" dirty="0">
                <a:solidFill>
                  <a:srgbClr val="FFFFFF"/>
                </a:solidFill>
              </a:endParaRPr>
            </a:p>
          </p:txBody>
        </p:sp>
        <p:sp>
          <p:nvSpPr>
            <p:cNvPr id="532" name="TextBox 531"/>
            <p:cNvSpPr txBox="1"/>
            <p:nvPr/>
          </p:nvSpPr>
          <p:spPr>
            <a:xfrm>
              <a:off x="5129503" y="3323485"/>
              <a:ext cx="363247"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534" name="TextBox 533"/>
            <p:cNvSpPr txBox="1"/>
            <p:nvPr/>
          </p:nvSpPr>
          <p:spPr>
            <a:xfrm>
              <a:off x="4097259" y="3323485"/>
              <a:ext cx="363247"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535" name="TextBox 534"/>
            <p:cNvSpPr txBox="1"/>
            <p:nvPr/>
          </p:nvSpPr>
          <p:spPr>
            <a:xfrm>
              <a:off x="3581135" y="3323485"/>
              <a:ext cx="363247"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grpSp>
      <p:grpSp>
        <p:nvGrpSpPr>
          <p:cNvPr id="7" name="Group 6"/>
          <p:cNvGrpSpPr/>
          <p:nvPr/>
        </p:nvGrpSpPr>
        <p:grpSpPr>
          <a:xfrm>
            <a:off x="3962400" y="5122340"/>
            <a:ext cx="4154450" cy="896766"/>
            <a:chOff x="3962400" y="5122340"/>
            <a:chExt cx="4154450" cy="896766"/>
          </a:xfrm>
        </p:grpSpPr>
        <p:sp>
          <p:nvSpPr>
            <p:cNvPr id="2" name="Bent Arrow 1"/>
            <p:cNvSpPr/>
            <p:nvPr/>
          </p:nvSpPr>
          <p:spPr>
            <a:xfrm flipV="1">
              <a:off x="3962400" y="5258162"/>
              <a:ext cx="2835124" cy="760944"/>
            </a:xfrm>
            <a:prstGeom prst="bentArrow">
              <a:avLst>
                <a:gd name="adj1" fmla="val 11215"/>
                <a:gd name="adj2" fmla="val 18533"/>
                <a:gd name="adj3" fmla="val 14569"/>
                <a:gd name="adj4" fmla="val 43750"/>
              </a:avLst>
            </a:prstGeom>
            <a:gradFill>
              <a:gsLst>
                <a:gs pos="0">
                  <a:schemeClr val="accent1">
                    <a:tint val="100000"/>
                    <a:shade val="100000"/>
                    <a:satMod val="130000"/>
                  </a:schemeClr>
                </a:gs>
                <a:gs pos="100000">
                  <a:schemeClr val="bg1">
                    <a:lumMod val="65000"/>
                  </a:schemeClr>
                </a:gs>
              </a:gsLst>
              <a:lin ang="108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57" name="TextBox 456"/>
            <p:cNvSpPr txBox="1"/>
            <p:nvPr/>
          </p:nvSpPr>
          <p:spPr>
            <a:xfrm>
              <a:off x="4109670" y="5773191"/>
              <a:ext cx="350570" cy="215901"/>
            </a:xfrm>
            <a:prstGeom prst="rect">
              <a:avLst/>
            </a:prstGeom>
            <a:solidFill>
              <a:schemeClr val="accent3">
                <a:lumMod val="75000"/>
              </a:schemeClr>
            </a:solidFill>
          </p:spPr>
          <p:txBody>
            <a:bodyPr wrap="none" rtlCol="0" anchor="ctr" anchorCtr="1">
              <a:noAutofit/>
            </a:bodyPr>
            <a:lstStyle/>
            <a:p>
              <a:pPr algn="ctr"/>
              <a:r>
                <a:rPr lang="en-US" sz="1050" b="1" dirty="0" smtClean="0">
                  <a:solidFill>
                    <a:schemeClr val="bg1"/>
                  </a:solidFill>
                </a:rPr>
                <a:t>K</a:t>
              </a:r>
              <a:endParaRPr lang="en-US" sz="1050" b="1" dirty="0">
                <a:solidFill>
                  <a:schemeClr val="bg1"/>
                </a:solidFill>
              </a:endParaRPr>
            </a:p>
          </p:txBody>
        </p:sp>
        <p:sp>
          <p:nvSpPr>
            <p:cNvPr id="332" name="TextBox 331"/>
            <p:cNvSpPr txBox="1"/>
            <p:nvPr/>
          </p:nvSpPr>
          <p:spPr>
            <a:xfrm>
              <a:off x="6694440" y="5750542"/>
              <a:ext cx="891117" cy="246221"/>
            </a:xfrm>
            <a:prstGeom prst="rect">
              <a:avLst/>
            </a:prstGeom>
            <a:noFill/>
          </p:spPr>
          <p:txBody>
            <a:bodyPr wrap="square" rtlCol="0">
              <a:spAutoFit/>
            </a:bodyPr>
            <a:lstStyle/>
            <a:p>
              <a:pPr algn="ctr"/>
              <a:r>
                <a:rPr lang="en-US" sz="1000" b="1" dirty="0" smtClean="0"/>
                <a:t>sitosterol</a:t>
              </a:r>
              <a:endParaRPr lang="en-US" sz="1000" b="1" dirty="0"/>
            </a:p>
          </p:txBody>
        </p:sp>
        <p:sp>
          <p:nvSpPr>
            <p:cNvPr id="545" name="TextBox 544"/>
            <p:cNvSpPr txBox="1"/>
            <p:nvPr/>
          </p:nvSpPr>
          <p:spPr>
            <a:xfrm>
              <a:off x="5670023" y="5773648"/>
              <a:ext cx="363247"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600" b="1" dirty="0">
                <a:solidFill>
                  <a:schemeClr val="bg1"/>
                </a:solidFill>
              </a:endParaRPr>
            </a:p>
          </p:txBody>
        </p:sp>
        <p:sp>
          <p:nvSpPr>
            <p:cNvPr id="546" name="TextBox 545"/>
            <p:cNvSpPr txBox="1"/>
            <p:nvPr/>
          </p:nvSpPr>
          <p:spPr>
            <a:xfrm>
              <a:off x="4639811" y="5773648"/>
              <a:ext cx="363247"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rgbClr val="FFFFFF"/>
                  </a:solidFill>
                </a:rPr>
                <a:t>C</a:t>
              </a:r>
              <a:endParaRPr lang="en-US" sz="1050" b="1" dirty="0">
                <a:solidFill>
                  <a:srgbClr val="FFFFFF"/>
                </a:solidFill>
              </a:endParaRPr>
            </a:p>
          </p:txBody>
        </p:sp>
        <p:sp>
          <p:nvSpPr>
            <p:cNvPr id="547" name="TextBox 546"/>
            <p:cNvSpPr txBox="1"/>
            <p:nvPr/>
          </p:nvSpPr>
          <p:spPr>
            <a:xfrm>
              <a:off x="6165823" y="5773648"/>
              <a:ext cx="363247"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548" name="TextBox 547"/>
            <p:cNvSpPr txBox="1"/>
            <p:nvPr/>
          </p:nvSpPr>
          <p:spPr>
            <a:xfrm>
              <a:off x="5164059" y="5773648"/>
              <a:ext cx="363247"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grpSp>
          <p:nvGrpSpPr>
            <p:cNvPr id="549" name="Group 548"/>
            <p:cNvGrpSpPr/>
            <p:nvPr/>
          </p:nvGrpSpPr>
          <p:grpSpPr>
            <a:xfrm rot="3563920">
              <a:off x="7180893" y="4651747"/>
              <a:ext cx="465364" cy="1406550"/>
              <a:chOff x="3029383" y="1817340"/>
              <a:chExt cx="465364" cy="1406550"/>
            </a:xfrm>
          </p:grpSpPr>
          <p:sp>
            <p:nvSpPr>
              <p:cNvPr id="550"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1"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2"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3"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4"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5"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6"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7"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8"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9"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0"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1"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2" name="Text Box 198"/>
              <p:cNvSpPr txBox="1">
                <a:spLocks noChangeArrowheads="1"/>
              </p:cNvSpPr>
              <p:nvPr/>
            </p:nvSpPr>
            <p:spPr bwMode="auto">
              <a:xfrm rot="18036080" flipH="1">
                <a:off x="3208123" y="29609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563" name="Group 562"/>
              <p:cNvGrpSpPr/>
              <p:nvPr/>
            </p:nvGrpSpPr>
            <p:grpSpPr>
              <a:xfrm rot="2822580" flipH="1">
                <a:off x="3104775" y="2234359"/>
                <a:ext cx="41769" cy="81431"/>
                <a:chOff x="3273425" y="3679825"/>
                <a:chExt cx="68400" cy="133350"/>
              </a:xfrm>
            </p:grpSpPr>
            <p:cxnSp>
              <p:nvCxnSpPr>
                <p:cNvPr id="568" name="Straight Connector 56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0" name="Straight Connector 56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64" name="Isosceles Triangle 563"/>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65" name="Isosceles Triangle 564"/>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66"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7"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3" name="Line 191"/>
              <p:cNvSpPr>
                <a:spLocks noChangeShapeType="1"/>
              </p:cNvSpPr>
              <p:nvPr/>
            </p:nvSpPr>
            <p:spPr bwMode="auto">
              <a:xfrm rot="1005040">
                <a:off x="3029383" y="1850499"/>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grpSp>
      <p:grpSp>
        <p:nvGrpSpPr>
          <p:cNvPr id="8" name="Group 7"/>
          <p:cNvGrpSpPr/>
          <p:nvPr/>
        </p:nvGrpSpPr>
        <p:grpSpPr>
          <a:xfrm>
            <a:off x="6537325" y="5782740"/>
            <a:ext cx="2070591" cy="896766"/>
            <a:chOff x="6537325" y="5782740"/>
            <a:chExt cx="2070591" cy="896766"/>
          </a:xfrm>
        </p:grpSpPr>
        <p:sp>
          <p:nvSpPr>
            <p:cNvPr id="333" name="Bent Arrow 332"/>
            <p:cNvSpPr/>
            <p:nvPr/>
          </p:nvSpPr>
          <p:spPr>
            <a:xfrm flipV="1">
              <a:off x="6537325" y="5918562"/>
              <a:ext cx="692150" cy="760944"/>
            </a:xfrm>
            <a:prstGeom prst="bentArrow">
              <a:avLst>
                <a:gd name="adj1" fmla="val 11215"/>
                <a:gd name="adj2" fmla="val 18533"/>
                <a:gd name="adj3" fmla="val 14569"/>
                <a:gd name="adj4" fmla="val 43750"/>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43" name="TextBox 442"/>
            <p:cNvSpPr txBox="1"/>
            <p:nvPr/>
          </p:nvSpPr>
          <p:spPr>
            <a:xfrm>
              <a:off x="7182457" y="6426950"/>
              <a:ext cx="985933" cy="246221"/>
            </a:xfrm>
            <a:prstGeom prst="rect">
              <a:avLst/>
            </a:prstGeom>
            <a:noFill/>
          </p:spPr>
          <p:txBody>
            <a:bodyPr wrap="square" rtlCol="0">
              <a:spAutoFit/>
            </a:bodyPr>
            <a:lstStyle/>
            <a:p>
              <a:pPr algn="ctr"/>
              <a:r>
                <a:rPr lang="en-US" sz="1000" b="1" dirty="0" smtClean="0"/>
                <a:t>stigmasterol</a:t>
              </a:r>
              <a:endParaRPr lang="en-US" sz="1000" b="1" dirty="0"/>
            </a:p>
          </p:txBody>
        </p:sp>
        <p:sp>
          <p:nvSpPr>
            <p:cNvPr id="455" name="TextBox 454"/>
            <p:cNvSpPr txBox="1"/>
            <p:nvPr/>
          </p:nvSpPr>
          <p:spPr>
            <a:xfrm>
              <a:off x="6704720" y="6438748"/>
              <a:ext cx="369180"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grpSp>
          <p:nvGrpSpPr>
            <p:cNvPr id="574" name="Group 573"/>
            <p:cNvGrpSpPr/>
            <p:nvPr/>
          </p:nvGrpSpPr>
          <p:grpSpPr>
            <a:xfrm rot="3563920">
              <a:off x="7671959" y="5312147"/>
              <a:ext cx="465364" cy="1406550"/>
              <a:chOff x="3029383" y="1817340"/>
              <a:chExt cx="465364" cy="1406550"/>
            </a:xfrm>
          </p:grpSpPr>
          <p:sp>
            <p:nvSpPr>
              <p:cNvPr id="575"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6"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7"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8"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9"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0"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1"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2"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3"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4"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5"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6"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87" name="Text Box 198"/>
              <p:cNvSpPr txBox="1">
                <a:spLocks noChangeArrowheads="1"/>
              </p:cNvSpPr>
              <p:nvPr/>
            </p:nvSpPr>
            <p:spPr bwMode="auto">
              <a:xfrm rot="18036080" flipH="1">
                <a:off x="3208123" y="29609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588" name="Group 587"/>
              <p:cNvGrpSpPr/>
              <p:nvPr/>
            </p:nvGrpSpPr>
            <p:grpSpPr>
              <a:xfrm rot="2822580" flipH="1">
                <a:off x="3104775" y="2234359"/>
                <a:ext cx="41769" cy="81431"/>
                <a:chOff x="3273425" y="3679825"/>
                <a:chExt cx="68400" cy="133350"/>
              </a:xfrm>
            </p:grpSpPr>
            <p:cxnSp>
              <p:nvCxnSpPr>
                <p:cNvPr id="594" name="Straight Connector 593"/>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95" name="Straight Connector 594"/>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96" name="Straight Connector 595"/>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98" name="Straight Connector 597"/>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89" name="Isosceles Triangle 588"/>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90" name="Isosceles Triangle 589"/>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91"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2"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3" name="Line 191"/>
              <p:cNvSpPr>
                <a:spLocks noChangeShapeType="1"/>
              </p:cNvSpPr>
              <p:nvPr/>
            </p:nvSpPr>
            <p:spPr bwMode="auto">
              <a:xfrm rot="1005040">
                <a:off x="3029383" y="1850499"/>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9" name="Line 186"/>
              <p:cNvSpPr>
                <a:spLocks noChangeShapeType="1"/>
              </p:cNvSpPr>
              <p:nvPr/>
            </p:nvSpPr>
            <p:spPr bwMode="auto">
              <a:xfrm rot="11805040" flipH="1">
                <a:off x="3134396" y="2053862"/>
                <a:ext cx="52749" cy="6146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grpSp>
      <p:grpSp>
        <p:nvGrpSpPr>
          <p:cNvPr id="6" name="Group 5"/>
          <p:cNvGrpSpPr/>
          <p:nvPr/>
        </p:nvGrpSpPr>
        <p:grpSpPr>
          <a:xfrm>
            <a:off x="0" y="3954242"/>
            <a:ext cx="7602671" cy="1405907"/>
            <a:chOff x="0" y="3954242"/>
            <a:chExt cx="7602671" cy="1405907"/>
          </a:xfrm>
        </p:grpSpPr>
        <p:sp>
          <p:nvSpPr>
            <p:cNvPr id="426" name="Down Arrow 425"/>
            <p:cNvSpPr/>
            <p:nvPr/>
          </p:nvSpPr>
          <p:spPr>
            <a:xfrm rot="16200000" flipH="1">
              <a:off x="3443295" y="2580440"/>
              <a:ext cx="270932" cy="5288485"/>
            </a:xfrm>
            <a:prstGeom prst="downArrow">
              <a:avLst>
                <a:gd name="adj1" fmla="val 28378"/>
                <a:gd name="adj2" fmla="val 312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7" name="TextBox 426"/>
            <p:cNvSpPr txBox="1"/>
            <p:nvPr/>
          </p:nvSpPr>
          <p:spPr>
            <a:xfrm>
              <a:off x="6226368" y="5113426"/>
              <a:ext cx="985933" cy="246221"/>
            </a:xfrm>
            <a:prstGeom prst="rect">
              <a:avLst/>
            </a:prstGeom>
            <a:noFill/>
          </p:spPr>
          <p:txBody>
            <a:bodyPr wrap="square" rtlCol="0">
              <a:spAutoFit/>
            </a:bodyPr>
            <a:lstStyle/>
            <a:p>
              <a:pPr algn="ctr"/>
              <a:r>
                <a:rPr lang="en-US" sz="1000" b="1" dirty="0" smtClean="0"/>
                <a:t>campesterol</a:t>
              </a:r>
              <a:endParaRPr lang="en-US" sz="1000" b="1" dirty="0"/>
            </a:p>
          </p:txBody>
        </p:sp>
        <p:sp>
          <p:nvSpPr>
            <p:cNvPr id="432" name="TextBox 431"/>
            <p:cNvSpPr txBox="1"/>
            <p:nvPr/>
          </p:nvSpPr>
          <p:spPr>
            <a:xfrm>
              <a:off x="0" y="5101572"/>
              <a:ext cx="925985" cy="246221"/>
            </a:xfrm>
            <a:prstGeom prst="rect">
              <a:avLst/>
            </a:prstGeom>
            <a:noFill/>
          </p:spPr>
          <p:txBody>
            <a:bodyPr wrap="square" rtlCol="0">
              <a:spAutoFit/>
            </a:bodyPr>
            <a:lstStyle/>
            <a:p>
              <a:pPr algn="ctr"/>
              <a:r>
                <a:rPr lang="en-US" sz="1000" b="1" dirty="0" smtClean="0"/>
                <a:t>cycloartenol</a:t>
              </a:r>
              <a:endParaRPr lang="en-US" sz="1000" b="1" dirty="0"/>
            </a:p>
          </p:txBody>
        </p:sp>
        <p:sp>
          <p:nvSpPr>
            <p:cNvPr id="438" name="TextBox 437"/>
            <p:cNvSpPr txBox="1"/>
            <p:nvPr/>
          </p:nvSpPr>
          <p:spPr>
            <a:xfrm>
              <a:off x="2027824" y="5122612"/>
              <a:ext cx="369936" cy="227481"/>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sp>
          <p:nvSpPr>
            <p:cNvPr id="3" name="TextBox 2"/>
            <p:cNvSpPr txBox="1"/>
            <p:nvPr/>
          </p:nvSpPr>
          <p:spPr>
            <a:xfrm>
              <a:off x="0" y="3954242"/>
              <a:ext cx="1073731" cy="338554"/>
            </a:xfrm>
            <a:prstGeom prst="rect">
              <a:avLst/>
            </a:prstGeom>
            <a:noFill/>
          </p:spPr>
          <p:txBody>
            <a:bodyPr wrap="none" rtlCol="0">
              <a:spAutoFit/>
            </a:bodyPr>
            <a:lstStyle/>
            <a:p>
              <a:r>
                <a:rPr lang="en-US" sz="1600" b="1" dirty="0" smtClean="0"/>
                <a:t>PLANTS:</a:t>
              </a:r>
              <a:endParaRPr lang="en-US" sz="1600" b="1" dirty="0"/>
            </a:p>
          </p:txBody>
        </p:sp>
        <p:grpSp>
          <p:nvGrpSpPr>
            <p:cNvPr id="504" name="Group 503"/>
            <p:cNvGrpSpPr/>
            <p:nvPr/>
          </p:nvGrpSpPr>
          <p:grpSpPr>
            <a:xfrm rot="3563920">
              <a:off x="6694494" y="3994939"/>
              <a:ext cx="409803" cy="1406550"/>
              <a:chOff x="3084944" y="1817340"/>
              <a:chExt cx="409803" cy="1406550"/>
            </a:xfrm>
          </p:grpSpPr>
          <p:sp>
            <p:nvSpPr>
              <p:cNvPr id="505"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6"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7"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8"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9"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0"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1"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2"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3"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4"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5"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6"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7" name="Text Box 198"/>
              <p:cNvSpPr txBox="1">
                <a:spLocks noChangeArrowheads="1"/>
              </p:cNvSpPr>
              <p:nvPr/>
            </p:nvSpPr>
            <p:spPr bwMode="auto">
              <a:xfrm rot="18036080" flipH="1">
                <a:off x="3208123" y="29609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grpSp>
            <p:nvGrpSpPr>
              <p:cNvPr id="518" name="Group 517"/>
              <p:cNvGrpSpPr/>
              <p:nvPr/>
            </p:nvGrpSpPr>
            <p:grpSpPr>
              <a:xfrm rot="2822580" flipH="1">
                <a:off x="3104775" y="2234359"/>
                <a:ext cx="41769" cy="81431"/>
                <a:chOff x="3273425" y="3679825"/>
                <a:chExt cx="68400" cy="133350"/>
              </a:xfrm>
            </p:grpSpPr>
            <p:cxnSp>
              <p:nvCxnSpPr>
                <p:cNvPr id="522" name="Straight Connector 52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3" name="Straight Connector 52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5" name="Straight Connector 52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6" name="Straight Connector 52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19" name="Isosceles Triangle 518"/>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20" name="Isosceles Triangle 519"/>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21"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7"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sp>
          <p:nvSpPr>
            <p:cNvPr id="536" name="TextBox 535"/>
            <p:cNvSpPr txBox="1"/>
            <p:nvPr/>
          </p:nvSpPr>
          <p:spPr>
            <a:xfrm>
              <a:off x="1007486" y="5134649"/>
              <a:ext cx="359034"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smtClean="0"/>
                <a:t>H</a:t>
              </a:r>
              <a:endParaRPr lang="en-US" sz="1050" b="1" dirty="0"/>
            </a:p>
          </p:txBody>
        </p:sp>
        <p:sp>
          <p:nvSpPr>
            <p:cNvPr id="537" name="TextBox 536"/>
            <p:cNvSpPr txBox="1"/>
            <p:nvPr/>
          </p:nvSpPr>
          <p:spPr>
            <a:xfrm>
              <a:off x="2552959" y="5134649"/>
              <a:ext cx="363247"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538" name="TextBox 537"/>
            <p:cNvSpPr txBox="1"/>
            <p:nvPr/>
          </p:nvSpPr>
          <p:spPr>
            <a:xfrm>
              <a:off x="1522727" y="5134649"/>
              <a:ext cx="363247"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rgbClr val="FFFFFF"/>
                  </a:solidFill>
                </a:rPr>
                <a:t>C</a:t>
              </a:r>
              <a:endParaRPr lang="en-US" sz="1050" b="1" dirty="0">
                <a:solidFill>
                  <a:srgbClr val="FFFFFF"/>
                </a:solidFill>
              </a:endParaRPr>
            </a:p>
          </p:txBody>
        </p:sp>
        <p:sp>
          <p:nvSpPr>
            <p:cNvPr id="539" name="TextBox 538"/>
            <p:cNvSpPr txBox="1"/>
            <p:nvPr/>
          </p:nvSpPr>
          <p:spPr>
            <a:xfrm>
              <a:off x="3058923" y="5134649"/>
              <a:ext cx="363247"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540" name="TextBox 539"/>
            <p:cNvSpPr txBox="1"/>
            <p:nvPr/>
          </p:nvSpPr>
          <p:spPr>
            <a:xfrm>
              <a:off x="3581135" y="5134649"/>
              <a:ext cx="363247"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541" name="TextBox 540"/>
            <p:cNvSpPr txBox="1"/>
            <p:nvPr/>
          </p:nvSpPr>
          <p:spPr>
            <a:xfrm>
              <a:off x="5131543" y="5134649"/>
              <a:ext cx="363247"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542" name="TextBox 541"/>
            <p:cNvSpPr txBox="1"/>
            <p:nvPr/>
          </p:nvSpPr>
          <p:spPr>
            <a:xfrm>
              <a:off x="4101331" y="5134649"/>
              <a:ext cx="363247"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rgbClr val="FFFFFF"/>
                  </a:solidFill>
                </a:rPr>
                <a:t>C</a:t>
              </a:r>
              <a:endParaRPr lang="en-US" sz="1050" b="1" dirty="0">
                <a:solidFill>
                  <a:srgbClr val="FFFFFF"/>
                </a:solidFill>
              </a:endParaRPr>
            </a:p>
          </p:txBody>
        </p:sp>
        <p:sp>
          <p:nvSpPr>
            <p:cNvPr id="543" name="TextBox 542"/>
            <p:cNvSpPr txBox="1"/>
            <p:nvPr/>
          </p:nvSpPr>
          <p:spPr>
            <a:xfrm>
              <a:off x="5627343" y="5134649"/>
              <a:ext cx="363247"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544" name="TextBox 543"/>
            <p:cNvSpPr txBox="1"/>
            <p:nvPr/>
          </p:nvSpPr>
          <p:spPr>
            <a:xfrm>
              <a:off x="4625579" y="5134649"/>
              <a:ext cx="363247"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grpSp>
          <p:nvGrpSpPr>
            <p:cNvPr id="600" name="Group 599"/>
            <p:cNvGrpSpPr/>
            <p:nvPr/>
          </p:nvGrpSpPr>
          <p:grpSpPr>
            <a:xfrm rot="3849145">
              <a:off x="503486" y="4009217"/>
              <a:ext cx="466694" cy="1411400"/>
              <a:chOff x="1186294" y="1887190"/>
              <a:chExt cx="466694" cy="1411400"/>
            </a:xfrm>
          </p:grpSpPr>
          <p:sp>
            <p:nvSpPr>
              <p:cNvPr id="601" name="AutoShape 182"/>
              <p:cNvSpPr>
                <a:spLocks noChangeArrowheads="1"/>
              </p:cNvSpPr>
              <p:nvPr/>
            </p:nvSpPr>
            <p:spPr bwMode="auto">
              <a:xfrm rot="11805040" flipV="1">
                <a:off x="1343784" y="278440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2" name="AutoShape 183"/>
              <p:cNvSpPr>
                <a:spLocks noChangeArrowheads="1"/>
              </p:cNvSpPr>
              <p:nvPr/>
            </p:nvSpPr>
            <p:spPr bwMode="auto">
              <a:xfrm rot="11805040" flipV="1">
                <a:off x="1397519" y="260117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3" name="AutoShape 184"/>
              <p:cNvSpPr>
                <a:spLocks noChangeArrowheads="1"/>
              </p:cNvSpPr>
              <p:nvPr/>
            </p:nvSpPr>
            <p:spPr bwMode="auto">
              <a:xfrm rot="11805040" flipV="1">
                <a:off x="1282002" y="246548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4" name="AutoShape 185"/>
              <p:cNvSpPr>
                <a:spLocks noChangeArrowheads="1"/>
              </p:cNvSpPr>
              <p:nvPr/>
            </p:nvSpPr>
            <p:spPr bwMode="auto">
              <a:xfrm rot="11805040" flipV="1">
                <a:off x="1351353" y="229901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6" name="Line 189"/>
              <p:cNvSpPr>
                <a:spLocks noChangeShapeType="1"/>
              </p:cNvSpPr>
              <p:nvPr/>
            </p:nvSpPr>
            <p:spPr bwMode="auto">
              <a:xfrm rot="11805040">
                <a:off x="1450245" y="299046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7" name="Line 190"/>
              <p:cNvSpPr>
                <a:spLocks noChangeShapeType="1"/>
              </p:cNvSpPr>
              <p:nvPr/>
            </p:nvSpPr>
            <p:spPr bwMode="auto">
              <a:xfrm rot="1005040">
                <a:off x="1313885" y="188719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8" name="Line 191"/>
              <p:cNvSpPr>
                <a:spLocks noChangeShapeType="1"/>
              </p:cNvSpPr>
              <p:nvPr/>
            </p:nvSpPr>
            <p:spPr bwMode="auto">
              <a:xfrm rot="1005040">
                <a:off x="1265865" y="204945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9" name="Line 192"/>
              <p:cNvSpPr>
                <a:spLocks noChangeShapeType="1"/>
              </p:cNvSpPr>
              <p:nvPr/>
            </p:nvSpPr>
            <p:spPr bwMode="auto">
              <a:xfrm rot="1005040" flipH="1">
                <a:off x="1290727" y="196739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0" name="Line 193"/>
              <p:cNvSpPr>
                <a:spLocks noChangeShapeType="1"/>
              </p:cNvSpPr>
              <p:nvPr/>
            </p:nvSpPr>
            <p:spPr bwMode="auto">
              <a:xfrm rot="1005040">
                <a:off x="1212221" y="221225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1" name="Line 194"/>
              <p:cNvSpPr>
                <a:spLocks noChangeShapeType="1"/>
              </p:cNvSpPr>
              <p:nvPr/>
            </p:nvSpPr>
            <p:spPr bwMode="auto">
              <a:xfrm rot="1005040" flipH="1">
                <a:off x="1238930" y="212997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2" name="Line 196"/>
              <p:cNvSpPr>
                <a:spLocks noChangeShapeType="1"/>
              </p:cNvSpPr>
              <p:nvPr/>
            </p:nvSpPr>
            <p:spPr bwMode="auto">
              <a:xfrm rot="11805040">
                <a:off x="1269909" y="231804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3" name="Line 197"/>
              <p:cNvSpPr>
                <a:spLocks noChangeShapeType="1"/>
              </p:cNvSpPr>
              <p:nvPr/>
            </p:nvSpPr>
            <p:spPr bwMode="auto">
              <a:xfrm rot="11805040" flipV="1">
                <a:off x="1375008" y="199488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4" name="Text Box 198"/>
              <p:cNvSpPr txBox="1">
                <a:spLocks noChangeArrowheads="1"/>
              </p:cNvSpPr>
              <p:nvPr/>
            </p:nvSpPr>
            <p:spPr bwMode="auto">
              <a:xfrm rot="17750855" flipH="1">
                <a:off x="1323145" y="3035697"/>
                <a:ext cx="325730" cy="200055"/>
              </a:xfrm>
              <a:prstGeom prst="rect">
                <a:avLst/>
              </a:prstGeom>
              <a:noFill/>
              <a:ln w="12700" cmpd="sng" algn="ctr">
                <a:noFill/>
                <a:miter lim="800000"/>
                <a:headEnd/>
                <a:tailEnd/>
              </a:ln>
              <a:effectLst/>
            </p:spPr>
            <p:txBody>
              <a:bodyPr wrap="none">
                <a:spAutoFit/>
              </a:bodyPr>
              <a:lstStyle/>
              <a:p>
                <a:pPr lvl="0" defTabSz="914400">
                  <a:defRPr/>
                </a:pPr>
                <a:r>
                  <a:rPr lang="en-US" sz="700" b="1" kern="0" dirty="0">
                    <a:solidFill>
                      <a:sysClr val="windowText" lastClr="000000"/>
                    </a:solidFill>
                    <a:latin typeface="Helvetica"/>
                  </a:rPr>
                  <a:t>H</a:t>
                </a: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sp>
            <p:nvSpPr>
              <p:cNvPr id="615" name="Line 186"/>
              <p:cNvSpPr>
                <a:spLocks noChangeShapeType="1"/>
              </p:cNvSpPr>
              <p:nvPr/>
            </p:nvSpPr>
            <p:spPr bwMode="auto">
              <a:xfrm rot="11805040" flipV="1">
                <a:off x="1316484" y="1994320"/>
                <a:ext cx="53623" cy="66908"/>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16" name="Isosceles Triangle 615"/>
              <p:cNvSpPr/>
              <p:nvPr/>
            </p:nvSpPr>
            <p:spPr>
              <a:xfrm rot="15422580">
                <a:off x="1576728" y="2832980"/>
                <a:ext cx="28436" cy="124085"/>
              </a:xfrm>
              <a:prstGeom prst="triangle">
                <a:avLst/>
              </a:prstGeom>
              <a:solidFill>
                <a:schemeClr val="tx1"/>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17" name="Group 616"/>
              <p:cNvGrpSpPr/>
              <p:nvPr/>
            </p:nvGrpSpPr>
            <p:grpSpPr>
              <a:xfrm rot="18662580">
                <a:off x="1562398" y="2904344"/>
                <a:ext cx="41769" cy="81431"/>
                <a:chOff x="3273425" y="3679825"/>
                <a:chExt cx="68400" cy="133350"/>
              </a:xfrm>
            </p:grpSpPr>
            <p:cxnSp>
              <p:nvCxnSpPr>
                <p:cNvPr id="632" name="Straight Connector 63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3" name="Straight Connector 63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6" name="Straight Connector 63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18" name="Group 617"/>
              <p:cNvGrpSpPr/>
              <p:nvPr/>
            </p:nvGrpSpPr>
            <p:grpSpPr>
              <a:xfrm rot="17162580">
                <a:off x="1489699" y="2462108"/>
                <a:ext cx="41769" cy="81431"/>
                <a:chOff x="3273425" y="3679825"/>
                <a:chExt cx="68400" cy="133350"/>
              </a:xfrm>
            </p:grpSpPr>
            <p:cxnSp>
              <p:nvCxnSpPr>
                <p:cNvPr id="627" name="Straight Connector 62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8" name="Straight Connector 62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0" name="Straight Connector 62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1" name="Straight Connector 63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19" name="Group 618"/>
              <p:cNvGrpSpPr/>
              <p:nvPr/>
            </p:nvGrpSpPr>
            <p:grpSpPr>
              <a:xfrm rot="2822580" flipH="1">
                <a:off x="1206125" y="2304209"/>
                <a:ext cx="41769" cy="81431"/>
                <a:chOff x="3273425" y="3679825"/>
                <a:chExt cx="68400" cy="133350"/>
              </a:xfrm>
            </p:grpSpPr>
            <p:cxnSp>
              <p:nvCxnSpPr>
                <p:cNvPr id="622" name="Straight Connector 621"/>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3" name="Straight Connector 622"/>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4" name="Straight Connector 623"/>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5" name="Straight Connector 624"/>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6" name="Straight Connector 625"/>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620" name="Isosceles Triangle 619"/>
              <p:cNvSpPr/>
              <p:nvPr/>
            </p:nvSpPr>
            <p:spPr>
              <a:xfrm rot="17162580" flipV="1">
                <a:off x="1355883" y="269860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621" name="Isosceles Triangle 620"/>
              <p:cNvSpPr/>
              <p:nvPr/>
            </p:nvSpPr>
            <p:spPr>
              <a:xfrm rot="17162580" flipV="1">
                <a:off x="1301024" y="238425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637" name="Isosceles Triangle 636"/>
              <p:cNvSpPr/>
              <p:nvPr/>
            </p:nvSpPr>
            <p:spPr>
              <a:xfrm rot="13500000" flipV="1">
                <a:off x="1346358" y="2650981"/>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grpSp>
    </p:spTree>
    <p:extLst>
      <p:ext uri="{BB962C8B-B14F-4D97-AF65-F5344CB8AC3E}">
        <p14:creationId xmlns:p14="http://schemas.microsoft.com/office/powerpoint/2010/main" val="6430744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40560" y="2641600"/>
            <a:ext cx="5136968" cy="369332"/>
          </a:xfrm>
          <a:prstGeom prst="rect">
            <a:avLst/>
          </a:prstGeom>
          <a:noFill/>
        </p:spPr>
        <p:txBody>
          <a:bodyPr wrap="none" rtlCol="0">
            <a:spAutoFit/>
          </a:bodyPr>
          <a:lstStyle/>
          <a:p>
            <a:r>
              <a:rPr lang="en-US" dirty="0" smtClean="0"/>
              <a:t>Next slides are the step-by-step for the exercise.</a:t>
            </a:r>
            <a:endParaRPr lang="en-US" dirty="0"/>
          </a:p>
        </p:txBody>
      </p:sp>
    </p:spTree>
    <p:extLst>
      <p:ext uri="{BB962C8B-B14F-4D97-AF65-F5344CB8AC3E}">
        <p14:creationId xmlns:p14="http://schemas.microsoft.com/office/powerpoint/2010/main" val="4897781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5167" y="285751"/>
            <a:ext cx="5265910" cy="369332"/>
          </a:xfrm>
          <a:prstGeom prst="rect">
            <a:avLst/>
          </a:prstGeom>
          <a:noFill/>
        </p:spPr>
        <p:txBody>
          <a:bodyPr wrap="none" rtlCol="0">
            <a:spAutoFit/>
          </a:bodyPr>
          <a:lstStyle/>
          <a:p>
            <a:r>
              <a:rPr lang="en-US" dirty="0" smtClean="0"/>
              <a:t>Step 1: note which branches have what enzymes</a:t>
            </a:r>
            <a:endParaRPr lang="en-US" dirty="0"/>
          </a:p>
        </p:txBody>
      </p:sp>
      <p:grpSp>
        <p:nvGrpSpPr>
          <p:cNvPr id="10" name="Group 9"/>
          <p:cNvGrpSpPr/>
          <p:nvPr/>
        </p:nvGrpSpPr>
        <p:grpSpPr>
          <a:xfrm>
            <a:off x="2965895" y="1968246"/>
            <a:ext cx="3949784" cy="3143503"/>
            <a:chOff x="1007978" y="1026330"/>
            <a:chExt cx="3444466" cy="2741337"/>
          </a:xfrm>
        </p:grpSpPr>
        <p:cxnSp>
          <p:nvCxnSpPr>
            <p:cNvPr id="5" name="Straight Connector 4"/>
            <p:cNvCxnSpPr/>
            <p:nvPr/>
          </p:nvCxnSpPr>
          <p:spPr>
            <a:xfrm>
              <a:off x="1007978" y="2681352"/>
              <a:ext cx="51080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1507503" y="1999007"/>
              <a:ext cx="51080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2012348" y="1354531"/>
              <a:ext cx="51080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2011705" y="2407719"/>
              <a:ext cx="51080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1513466" y="3404105"/>
              <a:ext cx="105097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1514110" y="1991148"/>
              <a:ext cx="0" cy="1415971"/>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2018954" y="1352984"/>
              <a:ext cx="0" cy="1056996"/>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2561047" y="1255059"/>
              <a:ext cx="914433" cy="338554"/>
            </a:xfrm>
            <a:prstGeom prst="rect">
              <a:avLst/>
            </a:prstGeom>
            <a:noFill/>
          </p:spPr>
          <p:txBody>
            <a:bodyPr wrap="none" rtlCol="0">
              <a:spAutoFit/>
            </a:bodyPr>
            <a:lstStyle/>
            <a:p>
              <a:r>
                <a:rPr lang="en-US" sz="1600" dirty="0" smtClean="0"/>
                <a:t>Animals</a:t>
              </a:r>
              <a:endParaRPr lang="en-US" sz="1600" dirty="0"/>
            </a:p>
          </p:txBody>
        </p:sp>
        <p:sp>
          <p:nvSpPr>
            <p:cNvPr id="16" name="TextBox 15"/>
            <p:cNvSpPr txBox="1"/>
            <p:nvPr/>
          </p:nvSpPr>
          <p:spPr>
            <a:xfrm>
              <a:off x="2561047" y="2276692"/>
              <a:ext cx="697927" cy="338554"/>
            </a:xfrm>
            <a:prstGeom prst="rect">
              <a:avLst/>
            </a:prstGeom>
            <a:noFill/>
          </p:spPr>
          <p:txBody>
            <a:bodyPr wrap="none" rtlCol="0">
              <a:spAutoFit/>
            </a:bodyPr>
            <a:lstStyle/>
            <a:p>
              <a:r>
                <a:rPr lang="en-US" sz="1600" dirty="0" smtClean="0"/>
                <a:t>Fungi</a:t>
              </a:r>
              <a:endParaRPr lang="en-US" sz="1600" dirty="0"/>
            </a:p>
          </p:txBody>
        </p:sp>
        <p:sp>
          <p:nvSpPr>
            <p:cNvPr id="17" name="TextBox 16"/>
            <p:cNvSpPr txBox="1"/>
            <p:nvPr/>
          </p:nvSpPr>
          <p:spPr>
            <a:xfrm>
              <a:off x="2561047" y="3274937"/>
              <a:ext cx="754934" cy="338554"/>
            </a:xfrm>
            <a:prstGeom prst="rect">
              <a:avLst/>
            </a:prstGeom>
            <a:noFill/>
          </p:spPr>
          <p:txBody>
            <a:bodyPr wrap="none" rtlCol="0">
              <a:spAutoFit/>
            </a:bodyPr>
            <a:lstStyle/>
            <a:p>
              <a:r>
                <a:rPr lang="en-US" sz="1600" dirty="0" smtClean="0"/>
                <a:t>Plants</a:t>
              </a:r>
              <a:endParaRPr lang="en-US" sz="1600" dirty="0"/>
            </a:p>
          </p:txBody>
        </p:sp>
        <p:sp>
          <p:nvSpPr>
            <p:cNvPr id="79" name="TextBox 78"/>
            <p:cNvSpPr txBox="1"/>
            <p:nvPr/>
          </p:nvSpPr>
          <p:spPr>
            <a:xfrm>
              <a:off x="3661635" y="1026330"/>
              <a:ext cx="261825" cy="132760"/>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80" name="TextBox 79"/>
            <p:cNvSpPr txBox="1"/>
            <p:nvPr/>
          </p:nvSpPr>
          <p:spPr>
            <a:xfrm>
              <a:off x="3961631" y="1158885"/>
              <a:ext cx="261825" cy="132760"/>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81" name="TextBox 80"/>
            <p:cNvSpPr txBox="1"/>
            <p:nvPr/>
          </p:nvSpPr>
          <p:spPr>
            <a:xfrm>
              <a:off x="3961631" y="1029186"/>
              <a:ext cx="261825" cy="132760"/>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82" name="TextBox 81"/>
            <p:cNvSpPr txBox="1"/>
            <p:nvPr/>
          </p:nvSpPr>
          <p:spPr>
            <a:xfrm>
              <a:off x="3661635" y="1545129"/>
              <a:ext cx="261825" cy="132760"/>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83" name="TextBox 82"/>
            <p:cNvSpPr txBox="1"/>
            <p:nvPr/>
          </p:nvSpPr>
          <p:spPr>
            <a:xfrm>
              <a:off x="3661635" y="1415429"/>
              <a:ext cx="261825" cy="132760"/>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84" name="TextBox 83"/>
            <p:cNvSpPr txBox="1"/>
            <p:nvPr/>
          </p:nvSpPr>
          <p:spPr>
            <a:xfrm>
              <a:off x="3661635" y="1156030"/>
              <a:ext cx="261825" cy="132760"/>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85" name="TextBox 84"/>
            <p:cNvSpPr txBox="1"/>
            <p:nvPr/>
          </p:nvSpPr>
          <p:spPr>
            <a:xfrm>
              <a:off x="3661635" y="1285729"/>
              <a:ext cx="261825" cy="132760"/>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86" name="TextBox 85"/>
            <p:cNvSpPr txBox="1"/>
            <p:nvPr/>
          </p:nvSpPr>
          <p:spPr>
            <a:xfrm>
              <a:off x="3498594" y="2141530"/>
              <a:ext cx="261825" cy="132760"/>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87" name="TextBox 86"/>
            <p:cNvSpPr txBox="1"/>
            <p:nvPr/>
          </p:nvSpPr>
          <p:spPr>
            <a:xfrm>
              <a:off x="3798588" y="2274086"/>
              <a:ext cx="261825" cy="132760"/>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88" name="TextBox 87"/>
            <p:cNvSpPr txBox="1"/>
            <p:nvPr/>
          </p:nvSpPr>
          <p:spPr>
            <a:xfrm>
              <a:off x="3498594" y="2660328"/>
              <a:ext cx="261825" cy="132760"/>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89" name="TextBox 88"/>
            <p:cNvSpPr txBox="1"/>
            <p:nvPr/>
          </p:nvSpPr>
          <p:spPr>
            <a:xfrm>
              <a:off x="3498594" y="2530629"/>
              <a:ext cx="261825" cy="132760"/>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90" name="TextBox 89"/>
            <p:cNvSpPr txBox="1"/>
            <p:nvPr/>
          </p:nvSpPr>
          <p:spPr>
            <a:xfrm>
              <a:off x="3498594" y="2271229"/>
              <a:ext cx="261825" cy="132760"/>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91" name="TextBox 90"/>
            <p:cNvSpPr txBox="1"/>
            <p:nvPr/>
          </p:nvSpPr>
          <p:spPr>
            <a:xfrm>
              <a:off x="3498594" y="2400929"/>
              <a:ext cx="261825" cy="132760"/>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92" name="TextBox 91"/>
            <p:cNvSpPr txBox="1"/>
            <p:nvPr/>
          </p:nvSpPr>
          <p:spPr>
            <a:xfrm>
              <a:off x="3798588" y="2403785"/>
              <a:ext cx="261825" cy="132760"/>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93" name="TextBox 92"/>
            <p:cNvSpPr txBox="1"/>
            <p:nvPr/>
          </p:nvSpPr>
          <p:spPr>
            <a:xfrm>
              <a:off x="3798588" y="2533485"/>
              <a:ext cx="261825" cy="132760"/>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94" name="TextBox 93"/>
            <p:cNvSpPr txBox="1"/>
            <p:nvPr/>
          </p:nvSpPr>
          <p:spPr>
            <a:xfrm>
              <a:off x="3570332" y="3113253"/>
              <a:ext cx="261825" cy="132760"/>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95" name="TextBox 94"/>
            <p:cNvSpPr txBox="1"/>
            <p:nvPr/>
          </p:nvSpPr>
          <p:spPr>
            <a:xfrm>
              <a:off x="3883371" y="3245810"/>
              <a:ext cx="261825" cy="132760"/>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96" name="TextBox 95"/>
            <p:cNvSpPr txBox="1"/>
            <p:nvPr/>
          </p:nvSpPr>
          <p:spPr>
            <a:xfrm>
              <a:off x="3883371" y="3116110"/>
              <a:ext cx="261825" cy="132760"/>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97" name="TextBox 96"/>
            <p:cNvSpPr txBox="1"/>
            <p:nvPr/>
          </p:nvSpPr>
          <p:spPr>
            <a:xfrm>
              <a:off x="3570332" y="3632052"/>
              <a:ext cx="261825" cy="132760"/>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98" name="TextBox 97"/>
            <p:cNvSpPr txBox="1"/>
            <p:nvPr/>
          </p:nvSpPr>
          <p:spPr>
            <a:xfrm>
              <a:off x="3570332" y="3502352"/>
              <a:ext cx="261825" cy="132760"/>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99" name="TextBox 98"/>
            <p:cNvSpPr txBox="1"/>
            <p:nvPr/>
          </p:nvSpPr>
          <p:spPr>
            <a:xfrm>
              <a:off x="3570332" y="3242953"/>
              <a:ext cx="261825" cy="132760"/>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00" name="TextBox 99"/>
            <p:cNvSpPr txBox="1"/>
            <p:nvPr/>
          </p:nvSpPr>
          <p:spPr>
            <a:xfrm>
              <a:off x="3570332" y="3372652"/>
              <a:ext cx="261825" cy="132760"/>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01" name="TextBox 100"/>
            <p:cNvSpPr txBox="1"/>
            <p:nvPr/>
          </p:nvSpPr>
          <p:spPr>
            <a:xfrm>
              <a:off x="3883371" y="3375509"/>
              <a:ext cx="261825" cy="132760"/>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02" name="TextBox 101"/>
            <p:cNvSpPr txBox="1"/>
            <p:nvPr/>
          </p:nvSpPr>
          <p:spPr>
            <a:xfrm>
              <a:off x="3883371" y="3634907"/>
              <a:ext cx="261825" cy="132760"/>
            </a:xfrm>
            <a:prstGeom prst="rect">
              <a:avLst/>
            </a:prstGeom>
            <a:solidFill>
              <a:srgbClr val="CCFFCC"/>
            </a:solidFill>
          </p:spPr>
          <p:txBody>
            <a:bodyPr wrap="none" rtlCol="0" anchor="ctr" anchorCtr="1">
              <a:noAutofit/>
            </a:bodyPr>
            <a:lstStyle/>
            <a:p>
              <a:pPr algn="ctr"/>
              <a:r>
                <a:rPr lang="en-US" sz="900" b="1" dirty="0" smtClean="0"/>
                <a:t>J</a:t>
              </a:r>
              <a:endParaRPr lang="en-US" sz="900" b="1" dirty="0"/>
            </a:p>
          </p:txBody>
        </p:sp>
        <p:sp>
          <p:nvSpPr>
            <p:cNvPr id="103" name="TextBox 102"/>
            <p:cNvSpPr txBox="1"/>
            <p:nvPr/>
          </p:nvSpPr>
          <p:spPr>
            <a:xfrm>
              <a:off x="3883371" y="3505209"/>
              <a:ext cx="261825" cy="132760"/>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04" name="TextBox 103"/>
            <p:cNvSpPr txBox="1"/>
            <p:nvPr/>
          </p:nvSpPr>
          <p:spPr>
            <a:xfrm>
              <a:off x="4190619" y="3112971"/>
              <a:ext cx="261825" cy="132760"/>
            </a:xfrm>
            <a:prstGeom prst="rect">
              <a:avLst/>
            </a:prstGeom>
            <a:solidFill>
              <a:schemeClr val="accent3">
                <a:lumMod val="75000"/>
              </a:schemeClr>
            </a:solidFill>
          </p:spPr>
          <p:txBody>
            <a:bodyPr wrap="none" rtlCol="0" anchor="ctr" anchorCtr="1">
              <a:noAutofit/>
            </a:bodyPr>
            <a:lstStyle/>
            <a:p>
              <a:pPr algn="ctr"/>
              <a:r>
                <a:rPr lang="en-US" sz="900" b="1" dirty="0" smtClean="0">
                  <a:solidFill>
                    <a:schemeClr val="bg1"/>
                  </a:solidFill>
                </a:rPr>
                <a:t>K</a:t>
              </a:r>
              <a:endParaRPr lang="en-US" sz="900" b="1" dirty="0">
                <a:solidFill>
                  <a:schemeClr val="bg1"/>
                </a:solidFill>
              </a:endParaRPr>
            </a:p>
          </p:txBody>
        </p:sp>
      </p:grpSp>
    </p:spTree>
    <p:extLst>
      <p:ext uri="{BB962C8B-B14F-4D97-AF65-F5344CB8AC3E}">
        <p14:creationId xmlns:p14="http://schemas.microsoft.com/office/powerpoint/2010/main" val="359315771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Arrow 9"/>
          <p:cNvSpPr/>
          <p:nvPr/>
        </p:nvSpPr>
        <p:spPr>
          <a:xfrm rot="1812366">
            <a:off x="2986188" y="2587177"/>
            <a:ext cx="1150141" cy="231523"/>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2582331" y="1873252"/>
            <a:ext cx="1037167" cy="95249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275167" y="285751"/>
            <a:ext cx="7857590" cy="369332"/>
          </a:xfrm>
          <a:prstGeom prst="rect">
            <a:avLst/>
          </a:prstGeom>
          <a:noFill/>
        </p:spPr>
        <p:txBody>
          <a:bodyPr wrap="none" rtlCol="0">
            <a:spAutoFit/>
          </a:bodyPr>
          <a:lstStyle/>
          <a:p>
            <a:r>
              <a:rPr lang="en-US" dirty="0" smtClean="0"/>
              <a:t>Step 2: identify what enzymes were present in the ancestor to animals/fungi</a:t>
            </a:r>
            <a:endParaRPr lang="en-US" dirty="0"/>
          </a:p>
        </p:txBody>
      </p:sp>
      <p:cxnSp>
        <p:nvCxnSpPr>
          <p:cNvPr id="111" name="Straight Connector 110"/>
          <p:cNvCxnSpPr/>
          <p:nvPr/>
        </p:nvCxnSpPr>
        <p:spPr>
          <a:xfrm>
            <a:off x="2965895" y="3866067"/>
            <a:ext cx="58574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a:off x="3538702" y="3083619"/>
            <a:ext cx="58574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a:off x="4117610" y="2344596"/>
            <a:ext cx="58574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a:off x="4116873" y="3552291"/>
            <a:ext cx="58574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a:off x="3545540" y="4694851"/>
            <a:ext cx="120515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6" name="Straight Connector 115"/>
          <p:cNvCxnSpPr/>
          <p:nvPr/>
        </p:nvCxnSpPr>
        <p:spPr>
          <a:xfrm flipV="1">
            <a:off x="3546279" y="3074607"/>
            <a:ext cx="0" cy="162370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flipV="1">
            <a:off x="4125186" y="2342822"/>
            <a:ext cx="0" cy="1212062"/>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18" name="TextBox 117"/>
          <p:cNvSpPr txBox="1"/>
          <p:nvPr/>
        </p:nvSpPr>
        <p:spPr>
          <a:xfrm>
            <a:off x="4746806" y="2230531"/>
            <a:ext cx="1048584" cy="388221"/>
          </a:xfrm>
          <a:prstGeom prst="rect">
            <a:avLst/>
          </a:prstGeom>
          <a:noFill/>
        </p:spPr>
        <p:txBody>
          <a:bodyPr wrap="none" rtlCol="0">
            <a:spAutoFit/>
          </a:bodyPr>
          <a:lstStyle/>
          <a:p>
            <a:r>
              <a:rPr lang="en-US" sz="1600" dirty="0" smtClean="0"/>
              <a:t>Animals</a:t>
            </a:r>
            <a:endParaRPr lang="en-US" sz="1600" dirty="0"/>
          </a:p>
        </p:txBody>
      </p:sp>
      <p:sp>
        <p:nvSpPr>
          <p:cNvPr id="119" name="TextBox 118"/>
          <p:cNvSpPr txBox="1"/>
          <p:nvPr/>
        </p:nvSpPr>
        <p:spPr>
          <a:xfrm>
            <a:off x="4746806" y="3402042"/>
            <a:ext cx="800316" cy="388221"/>
          </a:xfrm>
          <a:prstGeom prst="rect">
            <a:avLst/>
          </a:prstGeom>
          <a:noFill/>
        </p:spPr>
        <p:txBody>
          <a:bodyPr wrap="none" rtlCol="0">
            <a:spAutoFit/>
          </a:bodyPr>
          <a:lstStyle/>
          <a:p>
            <a:r>
              <a:rPr lang="en-US" sz="1600" dirty="0" smtClean="0"/>
              <a:t>Fungi</a:t>
            </a:r>
            <a:endParaRPr lang="en-US" sz="1600" dirty="0"/>
          </a:p>
        </p:txBody>
      </p:sp>
      <p:sp>
        <p:nvSpPr>
          <p:cNvPr id="120" name="TextBox 119"/>
          <p:cNvSpPr txBox="1"/>
          <p:nvPr/>
        </p:nvSpPr>
        <p:spPr>
          <a:xfrm>
            <a:off x="4746806" y="4546733"/>
            <a:ext cx="865686" cy="388221"/>
          </a:xfrm>
          <a:prstGeom prst="rect">
            <a:avLst/>
          </a:prstGeom>
          <a:noFill/>
        </p:spPr>
        <p:txBody>
          <a:bodyPr wrap="none" rtlCol="0">
            <a:spAutoFit/>
          </a:bodyPr>
          <a:lstStyle/>
          <a:p>
            <a:r>
              <a:rPr lang="en-US" sz="1600" dirty="0" smtClean="0"/>
              <a:t>Plants</a:t>
            </a:r>
            <a:endParaRPr lang="en-US" sz="1600" dirty="0"/>
          </a:p>
        </p:txBody>
      </p:sp>
      <p:sp>
        <p:nvSpPr>
          <p:cNvPr id="121" name="TextBox 120"/>
          <p:cNvSpPr txBox="1"/>
          <p:nvPr/>
        </p:nvSpPr>
        <p:spPr>
          <a:xfrm>
            <a:off x="6008855" y="1968246"/>
            <a:ext cx="300236" cy="152236"/>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22" name="TextBox 121"/>
          <p:cNvSpPr txBox="1"/>
          <p:nvPr/>
        </p:nvSpPr>
        <p:spPr>
          <a:xfrm>
            <a:off x="6352862" y="2120247"/>
            <a:ext cx="300236" cy="152236"/>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23" name="TextBox 122"/>
          <p:cNvSpPr txBox="1"/>
          <p:nvPr/>
        </p:nvSpPr>
        <p:spPr>
          <a:xfrm>
            <a:off x="6352862" y="1971521"/>
            <a:ext cx="300236" cy="152236"/>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24" name="TextBox 123"/>
          <p:cNvSpPr txBox="1"/>
          <p:nvPr/>
        </p:nvSpPr>
        <p:spPr>
          <a:xfrm>
            <a:off x="6008855" y="2563155"/>
            <a:ext cx="300236" cy="152236"/>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25" name="TextBox 124"/>
          <p:cNvSpPr txBox="1"/>
          <p:nvPr/>
        </p:nvSpPr>
        <p:spPr>
          <a:xfrm>
            <a:off x="6008855" y="2414428"/>
            <a:ext cx="300236" cy="152236"/>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26" name="TextBox 125"/>
          <p:cNvSpPr txBox="1"/>
          <p:nvPr/>
        </p:nvSpPr>
        <p:spPr>
          <a:xfrm>
            <a:off x="6008855" y="2116974"/>
            <a:ext cx="300236" cy="152236"/>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27" name="TextBox 126"/>
          <p:cNvSpPr txBox="1"/>
          <p:nvPr/>
        </p:nvSpPr>
        <p:spPr>
          <a:xfrm>
            <a:off x="6008855" y="2265700"/>
            <a:ext cx="300236" cy="152236"/>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28" name="TextBox 127"/>
          <p:cNvSpPr txBox="1"/>
          <p:nvPr/>
        </p:nvSpPr>
        <p:spPr>
          <a:xfrm>
            <a:off x="5821895" y="3247051"/>
            <a:ext cx="300236" cy="152236"/>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29" name="TextBox 128"/>
          <p:cNvSpPr txBox="1"/>
          <p:nvPr/>
        </p:nvSpPr>
        <p:spPr>
          <a:xfrm>
            <a:off x="6165900" y="3399053"/>
            <a:ext cx="300236" cy="152236"/>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30" name="TextBox 129"/>
          <p:cNvSpPr txBox="1"/>
          <p:nvPr/>
        </p:nvSpPr>
        <p:spPr>
          <a:xfrm>
            <a:off x="5821895" y="3841959"/>
            <a:ext cx="300236" cy="152236"/>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31" name="TextBox 130"/>
          <p:cNvSpPr txBox="1"/>
          <p:nvPr/>
        </p:nvSpPr>
        <p:spPr>
          <a:xfrm>
            <a:off x="5821895" y="3693232"/>
            <a:ext cx="300236" cy="152236"/>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32" name="TextBox 131"/>
          <p:cNvSpPr txBox="1"/>
          <p:nvPr/>
        </p:nvSpPr>
        <p:spPr>
          <a:xfrm>
            <a:off x="5821895" y="3395777"/>
            <a:ext cx="300236" cy="152236"/>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33" name="TextBox 132"/>
          <p:cNvSpPr txBox="1"/>
          <p:nvPr/>
        </p:nvSpPr>
        <p:spPr>
          <a:xfrm>
            <a:off x="5821895" y="3544505"/>
            <a:ext cx="300236" cy="152236"/>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34" name="TextBox 133"/>
          <p:cNvSpPr txBox="1"/>
          <p:nvPr/>
        </p:nvSpPr>
        <p:spPr>
          <a:xfrm>
            <a:off x="6165900" y="3547780"/>
            <a:ext cx="300236" cy="152236"/>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35" name="TextBox 134"/>
          <p:cNvSpPr txBox="1"/>
          <p:nvPr/>
        </p:nvSpPr>
        <p:spPr>
          <a:xfrm>
            <a:off x="6165900" y="3696507"/>
            <a:ext cx="300236" cy="152236"/>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36" name="TextBox 135"/>
          <p:cNvSpPr txBox="1"/>
          <p:nvPr/>
        </p:nvSpPr>
        <p:spPr>
          <a:xfrm>
            <a:off x="5904157" y="4361330"/>
            <a:ext cx="300236" cy="152236"/>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37" name="TextBox 136"/>
          <p:cNvSpPr txBox="1"/>
          <p:nvPr/>
        </p:nvSpPr>
        <p:spPr>
          <a:xfrm>
            <a:off x="6263121" y="4513333"/>
            <a:ext cx="300236" cy="152236"/>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38" name="TextBox 137"/>
          <p:cNvSpPr txBox="1"/>
          <p:nvPr/>
        </p:nvSpPr>
        <p:spPr>
          <a:xfrm>
            <a:off x="6263121" y="4364606"/>
            <a:ext cx="300236" cy="152236"/>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39" name="TextBox 138"/>
          <p:cNvSpPr txBox="1"/>
          <p:nvPr/>
        </p:nvSpPr>
        <p:spPr>
          <a:xfrm>
            <a:off x="5904157" y="4956239"/>
            <a:ext cx="300236" cy="152236"/>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40" name="TextBox 139"/>
          <p:cNvSpPr txBox="1"/>
          <p:nvPr/>
        </p:nvSpPr>
        <p:spPr>
          <a:xfrm>
            <a:off x="5904157" y="4807511"/>
            <a:ext cx="300236" cy="152236"/>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41" name="TextBox 140"/>
          <p:cNvSpPr txBox="1"/>
          <p:nvPr/>
        </p:nvSpPr>
        <p:spPr>
          <a:xfrm>
            <a:off x="5904157" y="4510057"/>
            <a:ext cx="300236" cy="152236"/>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42" name="TextBox 141"/>
          <p:cNvSpPr txBox="1"/>
          <p:nvPr/>
        </p:nvSpPr>
        <p:spPr>
          <a:xfrm>
            <a:off x="5904157" y="4658784"/>
            <a:ext cx="300236" cy="152236"/>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43" name="TextBox 142"/>
          <p:cNvSpPr txBox="1"/>
          <p:nvPr/>
        </p:nvSpPr>
        <p:spPr>
          <a:xfrm>
            <a:off x="6263121" y="4662060"/>
            <a:ext cx="300236" cy="152236"/>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44" name="TextBox 143"/>
          <p:cNvSpPr txBox="1"/>
          <p:nvPr/>
        </p:nvSpPr>
        <p:spPr>
          <a:xfrm>
            <a:off x="6263121" y="4959513"/>
            <a:ext cx="300236" cy="152236"/>
          </a:xfrm>
          <a:prstGeom prst="rect">
            <a:avLst/>
          </a:prstGeom>
          <a:solidFill>
            <a:srgbClr val="CCFFCC"/>
          </a:solidFill>
        </p:spPr>
        <p:txBody>
          <a:bodyPr wrap="none" rtlCol="0" anchor="ctr" anchorCtr="1">
            <a:noAutofit/>
          </a:bodyPr>
          <a:lstStyle/>
          <a:p>
            <a:pPr algn="ctr"/>
            <a:r>
              <a:rPr lang="en-US" sz="900" b="1" dirty="0" smtClean="0"/>
              <a:t>J</a:t>
            </a:r>
            <a:endParaRPr lang="en-US" sz="900" b="1" dirty="0"/>
          </a:p>
        </p:txBody>
      </p:sp>
      <p:sp>
        <p:nvSpPr>
          <p:cNvPr id="145" name="TextBox 144"/>
          <p:cNvSpPr txBox="1"/>
          <p:nvPr/>
        </p:nvSpPr>
        <p:spPr>
          <a:xfrm>
            <a:off x="6263121" y="4810787"/>
            <a:ext cx="300236" cy="152236"/>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46" name="TextBox 145"/>
          <p:cNvSpPr txBox="1"/>
          <p:nvPr/>
        </p:nvSpPr>
        <p:spPr>
          <a:xfrm>
            <a:off x="6615443" y="4361006"/>
            <a:ext cx="300236" cy="152236"/>
          </a:xfrm>
          <a:prstGeom prst="rect">
            <a:avLst/>
          </a:prstGeom>
          <a:solidFill>
            <a:schemeClr val="accent3">
              <a:lumMod val="75000"/>
            </a:schemeClr>
          </a:solidFill>
        </p:spPr>
        <p:txBody>
          <a:bodyPr wrap="none" rtlCol="0" anchor="ctr" anchorCtr="1">
            <a:noAutofit/>
          </a:bodyPr>
          <a:lstStyle/>
          <a:p>
            <a:pPr algn="ctr"/>
            <a:r>
              <a:rPr lang="en-US" sz="900" b="1" dirty="0" smtClean="0">
                <a:solidFill>
                  <a:schemeClr val="bg1"/>
                </a:solidFill>
              </a:rPr>
              <a:t>K</a:t>
            </a:r>
            <a:endParaRPr lang="en-US" sz="900" b="1" dirty="0">
              <a:solidFill>
                <a:schemeClr val="bg1"/>
              </a:solidFill>
            </a:endParaRPr>
          </a:p>
        </p:txBody>
      </p:sp>
      <p:sp>
        <p:nvSpPr>
          <p:cNvPr id="147" name="TextBox 146"/>
          <p:cNvSpPr txBox="1"/>
          <p:nvPr/>
        </p:nvSpPr>
        <p:spPr>
          <a:xfrm>
            <a:off x="2754556" y="1984313"/>
            <a:ext cx="300236" cy="152236"/>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48" name="TextBox 147"/>
          <p:cNvSpPr txBox="1"/>
          <p:nvPr/>
        </p:nvSpPr>
        <p:spPr>
          <a:xfrm>
            <a:off x="3113520" y="2136316"/>
            <a:ext cx="300236" cy="152236"/>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49" name="TextBox 148"/>
          <p:cNvSpPr txBox="1"/>
          <p:nvPr/>
        </p:nvSpPr>
        <p:spPr>
          <a:xfrm>
            <a:off x="3113520" y="1987589"/>
            <a:ext cx="300236" cy="152236"/>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50" name="TextBox 149"/>
          <p:cNvSpPr txBox="1"/>
          <p:nvPr/>
        </p:nvSpPr>
        <p:spPr>
          <a:xfrm>
            <a:off x="2754556" y="2579222"/>
            <a:ext cx="300236" cy="152236"/>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51" name="TextBox 150"/>
          <p:cNvSpPr txBox="1"/>
          <p:nvPr/>
        </p:nvSpPr>
        <p:spPr>
          <a:xfrm>
            <a:off x="2754556" y="2430494"/>
            <a:ext cx="300236" cy="152236"/>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52" name="TextBox 151"/>
          <p:cNvSpPr txBox="1"/>
          <p:nvPr/>
        </p:nvSpPr>
        <p:spPr>
          <a:xfrm>
            <a:off x="2754556" y="2133040"/>
            <a:ext cx="300236" cy="152236"/>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53" name="TextBox 152"/>
          <p:cNvSpPr txBox="1"/>
          <p:nvPr/>
        </p:nvSpPr>
        <p:spPr>
          <a:xfrm>
            <a:off x="2754556" y="2281767"/>
            <a:ext cx="300236" cy="152236"/>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54" name="TextBox 153"/>
          <p:cNvSpPr txBox="1"/>
          <p:nvPr/>
        </p:nvSpPr>
        <p:spPr>
          <a:xfrm>
            <a:off x="3113520" y="2285043"/>
            <a:ext cx="300236" cy="152236"/>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56" name="TextBox 155"/>
          <p:cNvSpPr txBox="1"/>
          <p:nvPr/>
        </p:nvSpPr>
        <p:spPr>
          <a:xfrm>
            <a:off x="3113520" y="2433770"/>
            <a:ext cx="300236" cy="152236"/>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Tree>
    <p:extLst>
      <p:ext uri="{BB962C8B-B14F-4D97-AF65-F5344CB8AC3E}">
        <p14:creationId xmlns:p14="http://schemas.microsoft.com/office/powerpoint/2010/main" val="273469838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4848" y="244749"/>
            <a:ext cx="6989516" cy="328530"/>
          </a:xfrm>
          <a:prstGeom prst="rect">
            <a:avLst/>
          </a:prstGeom>
          <a:noFill/>
        </p:spPr>
        <p:txBody>
          <a:bodyPr wrap="none" rtlCol="0">
            <a:spAutoFit/>
          </a:bodyPr>
          <a:lstStyle/>
          <a:p>
            <a:r>
              <a:rPr lang="en-US" dirty="0" smtClean="0"/>
              <a:t>Step 2: identify what enzymes were present in the ancestor to animals/fungi</a:t>
            </a:r>
            <a:endParaRPr lang="en-US" dirty="0"/>
          </a:p>
        </p:txBody>
      </p:sp>
      <p:sp>
        <p:nvSpPr>
          <p:cNvPr id="62" name="Right Arrow 61"/>
          <p:cNvSpPr/>
          <p:nvPr/>
        </p:nvSpPr>
        <p:spPr>
          <a:xfrm rot="1812366">
            <a:off x="554632" y="2649660"/>
            <a:ext cx="1023078" cy="205945"/>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195391" y="2014607"/>
            <a:ext cx="922585" cy="847271"/>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4" name="Straight Connector 63"/>
          <p:cNvCxnSpPr/>
          <p:nvPr/>
        </p:nvCxnSpPr>
        <p:spPr>
          <a:xfrm>
            <a:off x="536580" y="3787264"/>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1046106" y="3091258"/>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561059" y="2433879"/>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1560403" y="3508153"/>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1052189" y="4524487"/>
            <a:ext cx="107201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1052846" y="3083241"/>
            <a:ext cx="0" cy="144432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V="1">
            <a:off x="1567798" y="2432301"/>
            <a:ext cx="0" cy="1078158"/>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2120744" y="2332415"/>
            <a:ext cx="932741" cy="345332"/>
          </a:xfrm>
          <a:prstGeom prst="rect">
            <a:avLst/>
          </a:prstGeom>
          <a:noFill/>
        </p:spPr>
        <p:txBody>
          <a:bodyPr wrap="none" rtlCol="0">
            <a:spAutoFit/>
          </a:bodyPr>
          <a:lstStyle/>
          <a:p>
            <a:r>
              <a:rPr lang="en-US" sz="1600" dirty="0" smtClean="0"/>
              <a:t>Animals</a:t>
            </a:r>
            <a:endParaRPr lang="en-US" sz="1600" dirty="0"/>
          </a:p>
        </p:txBody>
      </p:sp>
      <p:sp>
        <p:nvSpPr>
          <p:cNvPr id="72" name="TextBox 71"/>
          <p:cNvSpPr txBox="1"/>
          <p:nvPr/>
        </p:nvSpPr>
        <p:spPr>
          <a:xfrm>
            <a:off x="2120744" y="3374502"/>
            <a:ext cx="711900" cy="345332"/>
          </a:xfrm>
          <a:prstGeom prst="rect">
            <a:avLst/>
          </a:prstGeom>
          <a:noFill/>
        </p:spPr>
        <p:txBody>
          <a:bodyPr wrap="none" rtlCol="0">
            <a:spAutoFit/>
          </a:bodyPr>
          <a:lstStyle/>
          <a:p>
            <a:r>
              <a:rPr lang="en-US" sz="1600" dirty="0" smtClean="0"/>
              <a:t>Fungi</a:t>
            </a:r>
            <a:endParaRPr lang="en-US" sz="1600" dirty="0"/>
          </a:p>
        </p:txBody>
      </p:sp>
      <p:sp>
        <p:nvSpPr>
          <p:cNvPr id="73" name="TextBox 72"/>
          <p:cNvSpPr txBox="1"/>
          <p:nvPr/>
        </p:nvSpPr>
        <p:spPr>
          <a:xfrm>
            <a:off x="2120744" y="4392733"/>
            <a:ext cx="770049" cy="345332"/>
          </a:xfrm>
          <a:prstGeom prst="rect">
            <a:avLst/>
          </a:prstGeom>
          <a:noFill/>
        </p:spPr>
        <p:txBody>
          <a:bodyPr wrap="none" rtlCol="0">
            <a:spAutoFit/>
          </a:bodyPr>
          <a:lstStyle/>
          <a:p>
            <a:r>
              <a:rPr lang="en-US" sz="1600" dirty="0" smtClean="0"/>
              <a:t>Plants</a:t>
            </a:r>
            <a:endParaRPr lang="en-US" sz="1600" dirty="0"/>
          </a:p>
        </p:txBody>
      </p:sp>
      <p:sp>
        <p:nvSpPr>
          <p:cNvPr id="74" name="TextBox 73"/>
          <p:cNvSpPr txBox="1"/>
          <p:nvPr/>
        </p:nvSpPr>
        <p:spPr>
          <a:xfrm>
            <a:off x="3031701" y="2099106"/>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75" name="TextBox 74"/>
          <p:cNvSpPr txBox="1"/>
          <p:nvPr/>
        </p:nvSpPr>
        <p:spPr>
          <a:xfrm>
            <a:off x="3337703" y="2234315"/>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76" name="TextBox 75"/>
          <p:cNvSpPr txBox="1"/>
          <p:nvPr/>
        </p:nvSpPr>
        <p:spPr>
          <a:xfrm>
            <a:off x="3337703" y="2102019"/>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77" name="TextBox 76"/>
          <p:cNvSpPr txBox="1"/>
          <p:nvPr/>
        </p:nvSpPr>
        <p:spPr>
          <a:xfrm>
            <a:off x="3031701" y="2628292"/>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78" name="TextBox 77"/>
          <p:cNvSpPr txBox="1"/>
          <p:nvPr/>
        </p:nvSpPr>
        <p:spPr>
          <a:xfrm>
            <a:off x="3031701" y="2495996"/>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80" name="TextBox 79"/>
          <p:cNvSpPr txBox="1"/>
          <p:nvPr/>
        </p:nvSpPr>
        <p:spPr>
          <a:xfrm>
            <a:off x="3031701" y="2231403"/>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81" name="TextBox 80"/>
          <p:cNvSpPr txBox="1"/>
          <p:nvPr/>
        </p:nvSpPr>
        <p:spPr>
          <a:xfrm>
            <a:off x="3031701" y="2363699"/>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82" name="TextBox 81"/>
          <p:cNvSpPr txBox="1"/>
          <p:nvPr/>
        </p:nvSpPr>
        <p:spPr>
          <a:xfrm>
            <a:off x="2865395" y="3236634"/>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83" name="TextBox 82"/>
          <p:cNvSpPr txBox="1"/>
          <p:nvPr/>
        </p:nvSpPr>
        <p:spPr>
          <a:xfrm>
            <a:off x="3171396" y="3371844"/>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10" name="TextBox 109"/>
          <p:cNvSpPr txBox="1"/>
          <p:nvPr/>
        </p:nvSpPr>
        <p:spPr>
          <a:xfrm>
            <a:off x="2865395" y="3765819"/>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11" name="TextBox 110"/>
          <p:cNvSpPr txBox="1"/>
          <p:nvPr/>
        </p:nvSpPr>
        <p:spPr>
          <a:xfrm>
            <a:off x="2865395" y="3633523"/>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12" name="TextBox 111"/>
          <p:cNvSpPr txBox="1"/>
          <p:nvPr/>
        </p:nvSpPr>
        <p:spPr>
          <a:xfrm>
            <a:off x="2865395" y="3368930"/>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13" name="TextBox 112"/>
          <p:cNvSpPr txBox="1"/>
          <p:nvPr/>
        </p:nvSpPr>
        <p:spPr>
          <a:xfrm>
            <a:off x="2865395" y="3501227"/>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14" name="TextBox 113"/>
          <p:cNvSpPr txBox="1"/>
          <p:nvPr/>
        </p:nvSpPr>
        <p:spPr>
          <a:xfrm>
            <a:off x="3171396" y="3504140"/>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15" name="TextBox 114"/>
          <p:cNvSpPr txBox="1"/>
          <p:nvPr/>
        </p:nvSpPr>
        <p:spPr>
          <a:xfrm>
            <a:off x="3171396" y="3636436"/>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16" name="TextBox 115"/>
          <p:cNvSpPr txBox="1"/>
          <p:nvPr/>
        </p:nvSpPr>
        <p:spPr>
          <a:xfrm>
            <a:off x="2938569" y="4227812"/>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17" name="TextBox 116"/>
          <p:cNvSpPr txBox="1"/>
          <p:nvPr/>
        </p:nvSpPr>
        <p:spPr>
          <a:xfrm>
            <a:off x="3257877" y="4363023"/>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18" name="TextBox 117"/>
          <p:cNvSpPr txBox="1"/>
          <p:nvPr/>
        </p:nvSpPr>
        <p:spPr>
          <a:xfrm>
            <a:off x="3257877" y="4230726"/>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19" name="TextBox 118"/>
          <p:cNvSpPr txBox="1"/>
          <p:nvPr/>
        </p:nvSpPr>
        <p:spPr>
          <a:xfrm>
            <a:off x="2938569" y="4756998"/>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20" name="TextBox 119"/>
          <p:cNvSpPr txBox="1"/>
          <p:nvPr/>
        </p:nvSpPr>
        <p:spPr>
          <a:xfrm>
            <a:off x="2938569" y="4624701"/>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21" name="TextBox 120"/>
          <p:cNvSpPr txBox="1"/>
          <p:nvPr/>
        </p:nvSpPr>
        <p:spPr>
          <a:xfrm>
            <a:off x="2938569" y="4360109"/>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22" name="TextBox 121"/>
          <p:cNvSpPr txBox="1"/>
          <p:nvPr/>
        </p:nvSpPr>
        <p:spPr>
          <a:xfrm>
            <a:off x="2938569" y="4492405"/>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23" name="TextBox 122"/>
          <p:cNvSpPr txBox="1"/>
          <p:nvPr/>
        </p:nvSpPr>
        <p:spPr>
          <a:xfrm>
            <a:off x="3257877" y="4495319"/>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24" name="TextBox 123"/>
          <p:cNvSpPr txBox="1"/>
          <p:nvPr/>
        </p:nvSpPr>
        <p:spPr>
          <a:xfrm>
            <a:off x="3257877" y="4759911"/>
            <a:ext cx="267067" cy="135418"/>
          </a:xfrm>
          <a:prstGeom prst="rect">
            <a:avLst/>
          </a:prstGeom>
          <a:solidFill>
            <a:srgbClr val="CCFFCC"/>
          </a:solidFill>
        </p:spPr>
        <p:txBody>
          <a:bodyPr wrap="none" rtlCol="0" anchor="ctr" anchorCtr="1">
            <a:noAutofit/>
          </a:bodyPr>
          <a:lstStyle/>
          <a:p>
            <a:pPr algn="ctr"/>
            <a:r>
              <a:rPr lang="en-US" sz="900" b="1" dirty="0" smtClean="0"/>
              <a:t>J</a:t>
            </a:r>
            <a:endParaRPr lang="en-US" sz="900" b="1" dirty="0"/>
          </a:p>
        </p:txBody>
      </p:sp>
      <p:sp>
        <p:nvSpPr>
          <p:cNvPr id="125" name="TextBox 124"/>
          <p:cNvSpPr txBox="1"/>
          <p:nvPr/>
        </p:nvSpPr>
        <p:spPr>
          <a:xfrm>
            <a:off x="3257877" y="4627615"/>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26" name="TextBox 125"/>
          <p:cNvSpPr txBox="1"/>
          <p:nvPr/>
        </p:nvSpPr>
        <p:spPr>
          <a:xfrm>
            <a:off x="3571275" y="4227524"/>
            <a:ext cx="267067" cy="135418"/>
          </a:xfrm>
          <a:prstGeom prst="rect">
            <a:avLst/>
          </a:prstGeom>
          <a:solidFill>
            <a:schemeClr val="accent3">
              <a:lumMod val="75000"/>
            </a:schemeClr>
          </a:solidFill>
        </p:spPr>
        <p:txBody>
          <a:bodyPr wrap="none" rtlCol="0" anchor="ctr" anchorCtr="1">
            <a:noAutofit/>
          </a:bodyPr>
          <a:lstStyle/>
          <a:p>
            <a:pPr algn="ctr"/>
            <a:r>
              <a:rPr lang="en-US" sz="900" b="1" dirty="0" smtClean="0">
                <a:solidFill>
                  <a:schemeClr val="bg1"/>
                </a:solidFill>
              </a:rPr>
              <a:t>K</a:t>
            </a:r>
            <a:endParaRPr lang="en-US" sz="900" b="1" dirty="0">
              <a:solidFill>
                <a:schemeClr val="bg1"/>
              </a:solidFill>
            </a:endParaRPr>
          </a:p>
        </p:txBody>
      </p:sp>
      <p:sp>
        <p:nvSpPr>
          <p:cNvPr id="127" name="TextBox 126"/>
          <p:cNvSpPr txBox="1"/>
          <p:nvPr/>
        </p:nvSpPr>
        <p:spPr>
          <a:xfrm>
            <a:off x="348589" y="2113398"/>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28" name="TextBox 127"/>
          <p:cNvSpPr txBox="1"/>
          <p:nvPr/>
        </p:nvSpPr>
        <p:spPr>
          <a:xfrm>
            <a:off x="667896" y="2248609"/>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29" name="TextBox 128"/>
          <p:cNvSpPr txBox="1"/>
          <p:nvPr/>
        </p:nvSpPr>
        <p:spPr>
          <a:xfrm>
            <a:off x="667896" y="2116312"/>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30" name="TextBox 129"/>
          <p:cNvSpPr txBox="1"/>
          <p:nvPr/>
        </p:nvSpPr>
        <p:spPr>
          <a:xfrm>
            <a:off x="348589" y="2642584"/>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31" name="TextBox 130"/>
          <p:cNvSpPr txBox="1"/>
          <p:nvPr/>
        </p:nvSpPr>
        <p:spPr>
          <a:xfrm>
            <a:off x="348589" y="2510287"/>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32" name="TextBox 131"/>
          <p:cNvSpPr txBox="1"/>
          <p:nvPr/>
        </p:nvSpPr>
        <p:spPr>
          <a:xfrm>
            <a:off x="348589" y="2245694"/>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33" name="TextBox 132"/>
          <p:cNvSpPr txBox="1"/>
          <p:nvPr/>
        </p:nvSpPr>
        <p:spPr>
          <a:xfrm>
            <a:off x="348589" y="2377991"/>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34" name="TextBox 133"/>
          <p:cNvSpPr txBox="1"/>
          <p:nvPr/>
        </p:nvSpPr>
        <p:spPr>
          <a:xfrm>
            <a:off x="667896" y="2380905"/>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35" name="TextBox 134"/>
          <p:cNvSpPr txBox="1"/>
          <p:nvPr/>
        </p:nvSpPr>
        <p:spPr>
          <a:xfrm>
            <a:off x="667896" y="2513201"/>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36" name="Right Arrow 135"/>
          <p:cNvSpPr/>
          <p:nvPr/>
        </p:nvSpPr>
        <p:spPr>
          <a:xfrm rot="1812366">
            <a:off x="5037830" y="4510732"/>
            <a:ext cx="1023078" cy="205945"/>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Rectangle 136"/>
          <p:cNvSpPr/>
          <p:nvPr/>
        </p:nvSpPr>
        <p:spPr>
          <a:xfrm>
            <a:off x="4678589" y="3875678"/>
            <a:ext cx="922585" cy="847271"/>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8" name="Straight Connector 137"/>
          <p:cNvCxnSpPr/>
          <p:nvPr/>
        </p:nvCxnSpPr>
        <p:spPr>
          <a:xfrm>
            <a:off x="5019779" y="5648335"/>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9" name="Straight Connector 138"/>
          <p:cNvCxnSpPr/>
          <p:nvPr/>
        </p:nvCxnSpPr>
        <p:spPr>
          <a:xfrm>
            <a:off x="5529304" y="4952329"/>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a:off x="6044257" y="4294950"/>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1" name="Straight Connector 140"/>
          <p:cNvCxnSpPr/>
          <p:nvPr/>
        </p:nvCxnSpPr>
        <p:spPr>
          <a:xfrm>
            <a:off x="6043601" y="5369224"/>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a:off x="5535387" y="6385558"/>
            <a:ext cx="107201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3" name="Straight Connector 142"/>
          <p:cNvCxnSpPr/>
          <p:nvPr/>
        </p:nvCxnSpPr>
        <p:spPr>
          <a:xfrm flipV="1">
            <a:off x="5536044" y="4944312"/>
            <a:ext cx="0" cy="144432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050996" y="4293372"/>
            <a:ext cx="0" cy="1078158"/>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45" name="TextBox 144"/>
          <p:cNvSpPr txBox="1"/>
          <p:nvPr/>
        </p:nvSpPr>
        <p:spPr>
          <a:xfrm>
            <a:off x="6603942" y="4193486"/>
            <a:ext cx="932741" cy="345332"/>
          </a:xfrm>
          <a:prstGeom prst="rect">
            <a:avLst/>
          </a:prstGeom>
          <a:noFill/>
        </p:spPr>
        <p:txBody>
          <a:bodyPr wrap="none" rtlCol="0">
            <a:spAutoFit/>
          </a:bodyPr>
          <a:lstStyle/>
          <a:p>
            <a:r>
              <a:rPr lang="en-US" sz="1600" dirty="0" smtClean="0"/>
              <a:t>Animals</a:t>
            </a:r>
            <a:endParaRPr lang="en-US" sz="1600" dirty="0"/>
          </a:p>
        </p:txBody>
      </p:sp>
      <p:sp>
        <p:nvSpPr>
          <p:cNvPr id="146" name="TextBox 145"/>
          <p:cNvSpPr txBox="1"/>
          <p:nvPr/>
        </p:nvSpPr>
        <p:spPr>
          <a:xfrm>
            <a:off x="6603942" y="5235574"/>
            <a:ext cx="711900" cy="345332"/>
          </a:xfrm>
          <a:prstGeom prst="rect">
            <a:avLst/>
          </a:prstGeom>
          <a:noFill/>
        </p:spPr>
        <p:txBody>
          <a:bodyPr wrap="none" rtlCol="0">
            <a:spAutoFit/>
          </a:bodyPr>
          <a:lstStyle/>
          <a:p>
            <a:r>
              <a:rPr lang="en-US" sz="1600" dirty="0" smtClean="0"/>
              <a:t>Fungi</a:t>
            </a:r>
            <a:endParaRPr lang="en-US" sz="1600" dirty="0"/>
          </a:p>
        </p:txBody>
      </p:sp>
      <p:sp>
        <p:nvSpPr>
          <p:cNvPr id="147" name="TextBox 146"/>
          <p:cNvSpPr txBox="1"/>
          <p:nvPr/>
        </p:nvSpPr>
        <p:spPr>
          <a:xfrm>
            <a:off x="6603942" y="6253804"/>
            <a:ext cx="770049" cy="345332"/>
          </a:xfrm>
          <a:prstGeom prst="rect">
            <a:avLst/>
          </a:prstGeom>
          <a:noFill/>
        </p:spPr>
        <p:txBody>
          <a:bodyPr wrap="none" rtlCol="0">
            <a:spAutoFit/>
          </a:bodyPr>
          <a:lstStyle/>
          <a:p>
            <a:r>
              <a:rPr lang="en-US" sz="1600" dirty="0" smtClean="0"/>
              <a:t>Plants</a:t>
            </a:r>
            <a:endParaRPr lang="en-US" sz="1600" dirty="0"/>
          </a:p>
        </p:txBody>
      </p:sp>
      <p:sp>
        <p:nvSpPr>
          <p:cNvPr id="148" name="TextBox 147"/>
          <p:cNvSpPr txBox="1"/>
          <p:nvPr/>
        </p:nvSpPr>
        <p:spPr>
          <a:xfrm>
            <a:off x="7565698" y="3960177"/>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49" name="TextBox 148"/>
          <p:cNvSpPr txBox="1"/>
          <p:nvPr/>
        </p:nvSpPr>
        <p:spPr>
          <a:xfrm>
            <a:off x="7871701" y="4095386"/>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50" name="TextBox 149"/>
          <p:cNvSpPr txBox="1"/>
          <p:nvPr/>
        </p:nvSpPr>
        <p:spPr>
          <a:xfrm>
            <a:off x="7871701" y="3963091"/>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51" name="TextBox 150"/>
          <p:cNvSpPr txBox="1"/>
          <p:nvPr/>
        </p:nvSpPr>
        <p:spPr>
          <a:xfrm>
            <a:off x="7565698" y="4489363"/>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52" name="TextBox 151"/>
          <p:cNvSpPr txBox="1"/>
          <p:nvPr/>
        </p:nvSpPr>
        <p:spPr>
          <a:xfrm>
            <a:off x="7565698" y="4357067"/>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53" name="TextBox 152"/>
          <p:cNvSpPr txBox="1"/>
          <p:nvPr/>
        </p:nvSpPr>
        <p:spPr>
          <a:xfrm>
            <a:off x="7565698" y="4092475"/>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54" name="TextBox 153"/>
          <p:cNvSpPr txBox="1"/>
          <p:nvPr/>
        </p:nvSpPr>
        <p:spPr>
          <a:xfrm>
            <a:off x="7565698" y="4224770"/>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55" name="TextBox 154"/>
          <p:cNvSpPr txBox="1"/>
          <p:nvPr/>
        </p:nvSpPr>
        <p:spPr>
          <a:xfrm>
            <a:off x="7399393" y="5097705"/>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56" name="TextBox 155"/>
          <p:cNvSpPr txBox="1"/>
          <p:nvPr/>
        </p:nvSpPr>
        <p:spPr>
          <a:xfrm>
            <a:off x="7705393" y="5232915"/>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57" name="TextBox 156"/>
          <p:cNvSpPr txBox="1"/>
          <p:nvPr/>
        </p:nvSpPr>
        <p:spPr>
          <a:xfrm>
            <a:off x="7399393" y="5626890"/>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58" name="TextBox 157"/>
          <p:cNvSpPr txBox="1"/>
          <p:nvPr/>
        </p:nvSpPr>
        <p:spPr>
          <a:xfrm>
            <a:off x="7399393" y="5494594"/>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59" name="TextBox 158"/>
          <p:cNvSpPr txBox="1"/>
          <p:nvPr/>
        </p:nvSpPr>
        <p:spPr>
          <a:xfrm>
            <a:off x="7399393" y="5230001"/>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60" name="TextBox 159"/>
          <p:cNvSpPr txBox="1"/>
          <p:nvPr/>
        </p:nvSpPr>
        <p:spPr>
          <a:xfrm>
            <a:off x="7399393" y="5362298"/>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61" name="TextBox 160"/>
          <p:cNvSpPr txBox="1"/>
          <p:nvPr/>
        </p:nvSpPr>
        <p:spPr>
          <a:xfrm>
            <a:off x="7705393" y="5365211"/>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62" name="TextBox 161"/>
          <p:cNvSpPr txBox="1"/>
          <p:nvPr/>
        </p:nvSpPr>
        <p:spPr>
          <a:xfrm>
            <a:off x="7705393" y="5497507"/>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63" name="TextBox 162"/>
          <p:cNvSpPr txBox="1"/>
          <p:nvPr/>
        </p:nvSpPr>
        <p:spPr>
          <a:xfrm>
            <a:off x="7472567" y="6088883"/>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64" name="TextBox 163"/>
          <p:cNvSpPr txBox="1"/>
          <p:nvPr/>
        </p:nvSpPr>
        <p:spPr>
          <a:xfrm>
            <a:off x="7791874" y="6224094"/>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65" name="TextBox 164"/>
          <p:cNvSpPr txBox="1"/>
          <p:nvPr/>
        </p:nvSpPr>
        <p:spPr>
          <a:xfrm>
            <a:off x="7791874" y="6091798"/>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166" name="TextBox 165"/>
          <p:cNvSpPr txBox="1"/>
          <p:nvPr/>
        </p:nvSpPr>
        <p:spPr>
          <a:xfrm>
            <a:off x="7472567" y="6618069"/>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67" name="TextBox 166"/>
          <p:cNvSpPr txBox="1"/>
          <p:nvPr/>
        </p:nvSpPr>
        <p:spPr>
          <a:xfrm>
            <a:off x="7472567" y="6485772"/>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68" name="TextBox 167"/>
          <p:cNvSpPr txBox="1"/>
          <p:nvPr/>
        </p:nvSpPr>
        <p:spPr>
          <a:xfrm>
            <a:off x="7472567" y="6221180"/>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69" name="TextBox 168"/>
          <p:cNvSpPr txBox="1"/>
          <p:nvPr/>
        </p:nvSpPr>
        <p:spPr>
          <a:xfrm>
            <a:off x="7472567" y="6353476"/>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170" name="TextBox 169"/>
          <p:cNvSpPr txBox="1"/>
          <p:nvPr/>
        </p:nvSpPr>
        <p:spPr>
          <a:xfrm>
            <a:off x="7791874" y="6356390"/>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171" name="TextBox 170"/>
          <p:cNvSpPr txBox="1"/>
          <p:nvPr/>
        </p:nvSpPr>
        <p:spPr>
          <a:xfrm>
            <a:off x="7791874" y="6620982"/>
            <a:ext cx="267067" cy="135418"/>
          </a:xfrm>
          <a:prstGeom prst="rect">
            <a:avLst/>
          </a:prstGeom>
          <a:solidFill>
            <a:srgbClr val="CCFFCC"/>
          </a:solidFill>
        </p:spPr>
        <p:txBody>
          <a:bodyPr wrap="none" rtlCol="0" anchor="ctr" anchorCtr="1">
            <a:noAutofit/>
          </a:bodyPr>
          <a:lstStyle/>
          <a:p>
            <a:pPr algn="ctr"/>
            <a:r>
              <a:rPr lang="en-US" sz="900" b="1" dirty="0" smtClean="0"/>
              <a:t>J</a:t>
            </a:r>
            <a:endParaRPr lang="en-US" sz="900" b="1" dirty="0"/>
          </a:p>
        </p:txBody>
      </p:sp>
      <p:sp>
        <p:nvSpPr>
          <p:cNvPr id="172" name="TextBox 171"/>
          <p:cNvSpPr txBox="1"/>
          <p:nvPr/>
        </p:nvSpPr>
        <p:spPr>
          <a:xfrm>
            <a:off x="7791874" y="6488686"/>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73" name="TextBox 172"/>
          <p:cNvSpPr txBox="1"/>
          <p:nvPr/>
        </p:nvSpPr>
        <p:spPr>
          <a:xfrm>
            <a:off x="8105273" y="6088595"/>
            <a:ext cx="267067" cy="135418"/>
          </a:xfrm>
          <a:prstGeom prst="rect">
            <a:avLst/>
          </a:prstGeom>
          <a:solidFill>
            <a:schemeClr val="accent3">
              <a:lumMod val="75000"/>
            </a:schemeClr>
          </a:solidFill>
        </p:spPr>
        <p:txBody>
          <a:bodyPr wrap="none" rtlCol="0" anchor="ctr" anchorCtr="1">
            <a:noAutofit/>
          </a:bodyPr>
          <a:lstStyle/>
          <a:p>
            <a:pPr algn="ctr"/>
            <a:r>
              <a:rPr lang="en-US" sz="900" b="1" dirty="0" smtClean="0">
                <a:solidFill>
                  <a:schemeClr val="bg1"/>
                </a:solidFill>
              </a:rPr>
              <a:t>K</a:t>
            </a:r>
            <a:endParaRPr lang="en-US" sz="900" b="1" dirty="0">
              <a:solidFill>
                <a:schemeClr val="bg1"/>
              </a:solidFill>
            </a:endParaRPr>
          </a:p>
        </p:txBody>
      </p:sp>
      <p:sp>
        <p:nvSpPr>
          <p:cNvPr id="174" name="TextBox 173"/>
          <p:cNvSpPr txBox="1"/>
          <p:nvPr/>
        </p:nvSpPr>
        <p:spPr>
          <a:xfrm>
            <a:off x="4831788" y="3974469"/>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175" name="TextBox 174"/>
          <p:cNvSpPr txBox="1"/>
          <p:nvPr/>
        </p:nvSpPr>
        <p:spPr>
          <a:xfrm>
            <a:off x="5151095" y="4109680"/>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177" name="TextBox 176"/>
          <p:cNvSpPr txBox="1"/>
          <p:nvPr/>
        </p:nvSpPr>
        <p:spPr>
          <a:xfrm>
            <a:off x="4831788" y="4503655"/>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178" name="TextBox 177"/>
          <p:cNvSpPr txBox="1"/>
          <p:nvPr/>
        </p:nvSpPr>
        <p:spPr>
          <a:xfrm>
            <a:off x="4831788" y="4371358"/>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179" name="TextBox 178"/>
          <p:cNvSpPr txBox="1"/>
          <p:nvPr/>
        </p:nvSpPr>
        <p:spPr>
          <a:xfrm>
            <a:off x="4831788" y="4106766"/>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180" name="TextBox 179"/>
          <p:cNvSpPr txBox="1"/>
          <p:nvPr/>
        </p:nvSpPr>
        <p:spPr>
          <a:xfrm>
            <a:off x="4831788" y="4239062"/>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230" name="TextBox 229"/>
          <p:cNvSpPr txBox="1"/>
          <p:nvPr/>
        </p:nvSpPr>
        <p:spPr>
          <a:xfrm>
            <a:off x="1762210" y="3305879"/>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231" name="TextBox 230"/>
          <p:cNvSpPr txBox="1"/>
          <p:nvPr/>
        </p:nvSpPr>
        <p:spPr>
          <a:xfrm>
            <a:off x="1762212" y="2078222"/>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232" name="TextBox 231"/>
          <p:cNvSpPr txBox="1"/>
          <p:nvPr/>
        </p:nvSpPr>
        <p:spPr>
          <a:xfrm>
            <a:off x="1762212" y="2210518"/>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19" name="TextBox 18"/>
          <p:cNvSpPr txBox="1"/>
          <p:nvPr/>
        </p:nvSpPr>
        <p:spPr>
          <a:xfrm>
            <a:off x="1507066" y="1926167"/>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233" name="TextBox 232"/>
          <p:cNvSpPr txBox="1"/>
          <p:nvPr/>
        </p:nvSpPr>
        <p:spPr>
          <a:xfrm>
            <a:off x="1507066" y="20574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234" name="TextBox 233"/>
          <p:cNvSpPr txBox="1"/>
          <p:nvPr/>
        </p:nvSpPr>
        <p:spPr>
          <a:xfrm>
            <a:off x="1507066" y="3172883"/>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235" name="TextBox 234"/>
          <p:cNvSpPr txBox="1"/>
          <p:nvPr/>
        </p:nvSpPr>
        <p:spPr>
          <a:xfrm>
            <a:off x="6253774" y="4062600"/>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236" name="TextBox 235"/>
          <p:cNvSpPr txBox="1"/>
          <p:nvPr/>
        </p:nvSpPr>
        <p:spPr>
          <a:xfrm>
            <a:off x="5998630" y="3929604"/>
            <a:ext cx="319468" cy="369332"/>
          </a:xfrm>
          <a:prstGeom prst="rect">
            <a:avLst/>
          </a:prstGeom>
          <a:noFill/>
        </p:spPr>
        <p:txBody>
          <a:bodyPr wrap="none" rtlCol="0">
            <a:spAutoFit/>
          </a:bodyPr>
          <a:lstStyle/>
          <a:p>
            <a:r>
              <a:rPr lang="en-US" b="1" dirty="0">
                <a:solidFill>
                  <a:srgbClr val="0000FF"/>
                </a:solidFill>
              </a:rPr>
              <a:t>+</a:t>
            </a:r>
          </a:p>
        </p:txBody>
      </p:sp>
      <p:sp>
        <p:nvSpPr>
          <p:cNvPr id="20" name="Freeform 19"/>
          <p:cNvSpPr/>
          <p:nvPr/>
        </p:nvSpPr>
        <p:spPr>
          <a:xfrm>
            <a:off x="5278967" y="3963927"/>
            <a:ext cx="770466" cy="94794"/>
          </a:xfrm>
          <a:custGeom>
            <a:avLst/>
            <a:gdLst>
              <a:gd name="connsiteX0" fmla="*/ 0 w 770466"/>
              <a:gd name="connsiteY0" fmla="*/ 43994 h 94794"/>
              <a:gd name="connsiteX1" fmla="*/ 431800 w 770466"/>
              <a:gd name="connsiteY1" fmla="*/ 1660 h 94794"/>
              <a:gd name="connsiteX2" fmla="*/ 770466 w 770466"/>
              <a:gd name="connsiteY2" fmla="*/ 94794 h 94794"/>
            </a:gdLst>
            <a:ahLst/>
            <a:cxnLst>
              <a:cxn ang="0">
                <a:pos x="connsiteX0" y="connsiteY0"/>
              </a:cxn>
              <a:cxn ang="0">
                <a:pos x="connsiteX1" y="connsiteY1"/>
              </a:cxn>
              <a:cxn ang="0">
                <a:pos x="connsiteX2" y="connsiteY2"/>
              </a:cxn>
            </a:cxnLst>
            <a:rect l="l" t="t" r="r" b="b"/>
            <a:pathLst>
              <a:path w="770466" h="94794">
                <a:moveTo>
                  <a:pt x="0" y="43994"/>
                </a:moveTo>
                <a:cubicBezTo>
                  <a:pt x="151694" y="18593"/>
                  <a:pt x="303389" y="-6807"/>
                  <a:pt x="431800" y="1660"/>
                </a:cubicBezTo>
                <a:cubicBezTo>
                  <a:pt x="560211" y="10127"/>
                  <a:pt x="665338" y="52460"/>
                  <a:pt x="770466" y="94794"/>
                </a:cubicBezTo>
              </a:path>
            </a:pathLst>
          </a:custGeom>
          <a:ln>
            <a:solidFill>
              <a:srgbClr val="CA4B05"/>
            </a:solidFill>
            <a:headEnd type="diamond"/>
            <a:tailEnd type="triangle" w="lg"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7" name="TextBox 236"/>
          <p:cNvSpPr txBox="1"/>
          <p:nvPr/>
        </p:nvSpPr>
        <p:spPr>
          <a:xfrm>
            <a:off x="6251762" y="5037842"/>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238" name="TextBox 237"/>
          <p:cNvSpPr txBox="1"/>
          <p:nvPr/>
        </p:nvSpPr>
        <p:spPr>
          <a:xfrm>
            <a:off x="6251762" y="5170138"/>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21" name="Freeform 20"/>
          <p:cNvSpPr/>
          <p:nvPr/>
        </p:nvSpPr>
        <p:spPr>
          <a:xfrm>
            <a:off x="5245158" y="4363521"/>
            <a:ext cx="838142" cy="829737"/>
          </a:xfrm>
          <a:custGeom>
            <a:avLst/>
            <a:gdLst>
              <a:gd name="connsiteX0" fmla="*/ 67675 w 838142"/>
              <a:gd name="connsiteY0" fmla="*/ 0 h 829737"/>
              <a:gd name="connsiteX1" fmla="*/ 76142 w 838142"/>
              <a:gd name="connsiteY1" fmla="*/ 694266 h 829737"/>
              <a:gd name="connsiteX2" fmla="*/ 838142 w 838142"/>
              <a:gd name="connsiteY2" fmla="*/ 829733 h 829737"/>
            </a:gdLst>
            <a:ahLst/>
            <a:cxnLst>
              <a:cxn ang="0">
                <a:pos x="connsiteX0" y="connsiteY0"/>
              </a:cxn>
              <a:cxn ang="0">
                <a:pos x="connsiteX1" y="connsiteY1"/>
              </a:cxn>
              <a:cxn ang="0">
                <a:pos x="connsiteX2" y="connsiteY2"/>
              </a:cxn>
            </a:cxnLst>
            <a:rect l="l" t="t" r="r" b="b"/>
            <a:pathLst>
              <a:path w="838142" h="829737">
                <a:moveTo>
                  <a:pt x="67675" y="0"/>
                </a:moveTo>
                <a:cubicBezTo>
                  <a:pt x="7703" y="277988"/>
                  <a:pt x="-52269" y="555977"/>
                  <a:pt x="76142" y="694266"/>
                </a:cubicBezTo>
                <a:cubicBezTo>
                  <a:pt x="204553" y="832555"/>
                  <a:pt x="838142" y="829733"/>
                  <a:pt x="838142" y="829733"/>
                </a:cubicBezTo>
              </a:path>
            </a:pathLst>
          </a:custGeom>
          <a:ln>
            <a:solidFill>
              <a:srgbClr val="CA4B05"/>
            </a:solidFill>
            <a:headEnd type="diamond"/>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9" name="TextBox 238"/>
          <p:cNvSpPr txBox="1"/>
          <p:nvPr/>
        </p:nvSpPr>
        <p:spPr>
          <a:xfrm>
            <a:off x="5990164" y="4903272"/>
            <a:ext cx="319468" cy="369332"/>
          </a:xfrm>
          <a:prstGeom prst="rect">
            <a:avLst/>
          </a:prstGeom>
          <a:noFill/>
        </p:spPr>
        <p:txBody>
          <a:bodyPr wrap="none" rtlCol="0">
            <a:spAutoFit/>
          </a:bodyPr>
          <a:lstStyle/>
          <a:p>
            <a:r>
              <a:rPr lang="en-US" b="1" dirty="0">
                <a:solidFill>
                  <a:srgbClr val="0000FF"/>
                </a:solidFill>
              </a:rPr>
              <a:t>+</a:t>
            </a:r>
          </a:p>
        </p:txBody>
      </p:sp>
      <p:sp>
        <p:nvSpPr>
          <p:cNvPr id="240" name="TextBox 239"/>
          <p:cNvSpPr txBox="1"/>
          <p:nvPr/>
        </p:nvSpPr>
        <p:spPr>
          <a:xfrm>
            <a:off x="5998631" y="5064133"/>
            <a:ext cx="319468" cy="369332"/>
          </a:xfrm>
          <a:prstGeom prst="rect">
            <a:avLst/>
          </a:prstGeom>
          <a:noFill/>
        </p:spPr>
        <p:txBody>
          <a:bodyPr wrap="none" rtlCol="0">
            <a:spAutoFit/>
          </a:bodyPr>
          <a:lstStyle/>
          <a:p>
            <a:r>
              <a:rPr lang="en-US" b="1" dirty="0">
                <a:solidFill>
                  <a:srgbClr val="0000FF"/>
                </a:solidFill>
              </a:rPr>
              <a:t>+</a:t>
            </a:r>
          </a:p>
        </p:txBody>
      </p:sp>
      <p:grpSp>
        <p:nvGrpSpPr>
          <p:cNvPr id="245" name="Group 244"/>
          <p:cNvGrpSpPr/>
          <p:nvPr/>
        </p:nvGrpSpPr>
        <p:grpSpPr>
          <a:xfrm>
            <a:off x="4676826" y="822568"/>
            <a:ext cx="3693751" cy="2880721"/>
            <a:chOff x="4410126" y="3857868"/>
            <a:chExt cx="3693751" cy="2880721"/>
          </a:xfrm>
        </p:grpSpPr>
        <p:sp>
          <p:nvSpPr>
            <p:cNvPr id="246" name="Right Arrow 245"/>
            <p:cNvSpPr/>
            <p:nvPr/>
          </p:nvSpPr>
          <p:spPr>
            <a:xfrm rot="1812366">
              <a:off x="4769367" y="4492921"/>
              <a:ext cx="1023078" cy="205945"/>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Rectangle 246"/>
            <p:cNvSpPr/>
            <p:nvPr/>
          </p:nvSpPr>
          <p:spPr>
            <a:xfrm>
              <a:off x="4410126" y="3857868"/>
              <a:ext cx="922585" cy="847271"/>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8" name="Straight Connector 247"/>
            <p:cNvCxnSpPr/>
            <p:nvPr/>
          </p:nvCxnSpPr>
          <p:spPr>
            <a:xfrm>
              <a:off x="4751316" y="5630525"/>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9" name="Straight Connector 248"/>
            <p:cNvCxnSpPr/>
            <p:nvPr/>
          </p:nvCxnSpPr>
          <p:spPr>
            <a:xfrm>
              <a:off x="5260841" y="4934518"/>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0" name="Straight Connector 249"/>
            <p:cNvCxnSpPr/>
            <p:nvPr/>
          </p:nvCxnSpPr>
          <p:spPr>
            <a:xfrm>
              <a:off x="5775794" y="4277140"/>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1" name="Straight Connector 250"/>
            <p:cNvCxnSpPr/>
            <p:nvPr/>
          </p:nvCxnSpPr>
          <p:spPr>
            <a:xfrm>
              <a:off x="5775139" y="5351413"/>
              <a:ext cx="52103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a:off x="5266924" y="6367748"/>
              <a:ext cx="107201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3" name="Straight Connector 252"/>
            <p:cNvCxnSpPr/>
            <p:nvPr/>
          </p:nvCxnSpPr>
          <p:spPr>
            <a:xfrm flipV="1">
              <a:off x="5267581" y="4926502"/>
              <a:ext cx="0" cy="144432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p:nvPr/>
          </p:nvCxnSpPr>
          <p:spPr>
            <a:xfrm flipV="1">
              <a:off x="5782533" y="4275561"/>
              <a:ext cx="0" cy="1078158"/>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255" name="TextBox 254"/>
            <p:cNvSpPr txBox="1"/>
            <p:nvPr/>
          </p:nvSpPr>
          <p:spPr>
            <a:xfrm>
              <a:off x="6335479" y="4175676"/>
              <a:ext cx="932741" cy="345332"/>
            </a:xfrm>
            <a:prstGeom prst="rect">
              <a:avLst/>
            </a:prstGeom>
            <a:noFill/>
          </p:spPr>
          <p:txBody>
            <a:bodyPr wrap="none" rtlCol="0">
              <a:spAutoFit/>
            </a:bodyPr>
            <a:lstStyle/>
            <a:p>
              <a:r>
                <a:rPr lang="en-US" sz="1600" dirty="0" smtClean="0"/>
                <a:t>Animals</a:t>
              </a:r>
              <a:endParaRPr lang="en-US" sz="1600" dirty="0"/>
            </a:p>
          </p:txBody>
        </p:sp>
        <p:sp>
          <p:nvSpPr>
            <p:cNvPr id="256" name="TextBox 255"/>
            <p:cNvSpPr txBox="1"/>
            <p:nvPr/>
          </p:nvSpPr>
          <p:spPr>
            <a:xfrm>
              <a:off x="6335479" y="5217763"/>
              <a:ext cx="711900" cy="345332"/>
            </a:xfrm>
            <a:prstGeom prst="rect">
              <a:avLst/>
            </a:prstGeom>
            <a:noFill/>
          </p:spPr>
          <p:txBody>
            <a:bodyPr wrap="none" rtlCol="0">
              <a:spAutoFit/>
            </a:bodyPr>
            <a:lstStyle/>
            <a:p>
              <a:r>
                <a:rPr lang="en-US" sz="1600" dirty="0" smtClean="0"/>
                <a:t>Fungi</a:t>
              </a:r>
              <a:endParaRPr lang="en-US" sz="1600" dirty="0"/>
            </a:p>
          </p:txBody>
        </p:sp>
        <p:sp>
          <p:nvSpPr>
            <p:cNvPr id="257" name="TextBox 256"/>
            <p:cNvSpPr txBox="1"/>
            <p:nvPr/>
          </p:nvSpPr>
          <p:spPr>
            <a:xfrm>
              <a:off x="6335479" y="6235994"/>
              <a:ext cx="770049" cy="345332"/>
            </a:xfrm>
            <a:prstGeom prst="rect">
              <a:avLst/>
            </a:prstGeom>
            <a:noFill/>
          </p:spPr>
          <p:txBody>
            <a:bodyPr wrap="none" rtlCol="0">
              <a:spAutoFit/>
            </a:bodyPr>
            <a:lstStyle/>
            <a:p>
              <a:r>
                <a:rPr lang="en-US" sz="1600" dirty="0" smtClean="0"/>
                <a:t>Plants</a:t>
              </a:r>
              <a:endParaRPr lang="en-US" sz="1600" dirty="0"/>
            </a:p>
          </p:txBody>
        </p:sp>
        <p:sp>
          <p:nvSpPr>
            <p:cNvPr id="258" name="TextBox 257"/>
            <p:cNvSpPr txBox="1"/>
            <p:nvPr/>
          </p:nvSpPr>
          <p:spPr>
            <a:xfrm>
              <a:off x="7297235" y="3942367"/>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259" name="TextBox 258"/>
            <p:cNvSpPr txBox="1"/>
            <p:nvPr/>
          </p:nvSpPr>
          <p:spPr>
            <a:xfrm>
              <a:off x="7603238" y="4077576"/>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260" name="TextBox 259"/>
            <p:cNvSpPr txBox="1"/>
            <p:nvPr/>
          </p:nvSpPr>
          <p:spPr>
            <a:xfrm>
              <a:off x="7603238" y="3945280"/>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261" name="TextBox 260"/>
            <p:cNvSpPr txBox="1"/>
            <p:nvPr/>
          </p:nvSpPr>
          <p:spPr>
            <a:xfrm>
              <a:off x="7297235" y="4471553"/>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262" name="TextBox 261"/>
            <p:cNvSpPr txBox="1"/>
            <p:nvPr/>
          </p:nvSpPr>
          <p:spPr>
            <a:xfrm>
              <a:off x="7297235" y="4339257"/>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263" name="TextBox 262"/>
            <p:cNvSpPr txBox="1"/>
            <p:nvPr/>
          </p:nvSpPr>
          <p:spPr>
            <a:xfrm>
              <a:off x="7297235" y="4074664"/>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264" name="TextBox 263"/>
            <p:cNvSpPr txBox="1"/>
            <p:nvPr/>
          </p:nvSpPr>
          <p:spPr>
            <a:xfrm>
              <a:off x="7297235" y="4206960"/>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265" name="TextBox 264"/>
            <p:cNvSpPr txBox="1"/>
            <p:nvPr/>
          </p:nvSpPr>
          <p:spPr>
            <a:xfrm>
              <a:off x="7130930" y="5079895"/>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266" name="TextBox 265"/>
            <p:cNvSpPr txBox="1"/>
            <p:nvPr/>
          </p:nvSpPr>
          <p:spPr>
            <a:xfrm>
              <a:off x="7436930" y="5215104"/>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267" name="TextBox 266"/>
            <p:cNvSpPr txBox="1"/>
            <p:nvPr/>
          </p:nvSpPr>
          <p:spPr>
            <a:xfrm>
              <a:off x="7130930" y="5609080"/>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268" name="TextBox 267"/>
            <p:cNvSpPr txBox="1"/>
            <p:nvPr/>
          </p:nvSpPr>
          <p:spPr>
            <a:xfrm>
              <a:off x="7130930" y="5476784"/>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269" name="TextBox 268"/>
            <p:cNvSpPr txBox="1"/>
            <p:nvPr/>
          </p:nvSpPr>
          <p:spPr>
            <a:xfrm>
              <a:off x="7130930" y="5212190"/>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270" name="TextBox 269"/>
            <p:cNvSpPr txBox="1"/>
            <p:nvPr/>
          </p:nvSpPr>
          <p:spPr>
            <a:xfrm>
              <a:off x="7130930" y="5344488"/>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271" name="TextBox 270"/>
            <p:cNvSpPr txBox="1"/>
            <p:nvPr/>
          </p:nvSpPr>
          <p:spPr>
            <a:xfrm>
              <a:off x="7436930" y="5347401"/>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272" name="TextBox 271"/>
            <p:cNvSpPr txBox="1"/>
            <p:nvPr/>
          </p:nvSpPr>
          <p:spPr>
            <a:xfrm>
              <a:off x="7436930" y="5479697"/>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273" name="TextBox 272"/>
            <p:cNvSpPr txBox="1"/>
            <p:nvPr/>
          </p:nvSpPr>
          <p:spPr>
            <a:xfrm>
              <a:off x="7204104" y="6071073"/>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274" name="TextBox 273"/>
            <p:cNvSpPr txBox="1"/>
            <p:nvPr/>
          </p:nvSpPr>
          <p:spPr>
            <a:xfrm>
              <a:off x="7523411" y="6206283"/>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275" name="TextBox 274"/>
            <p:cNvSpPr txBox="1"/>
            <p:nvPr/>
          </p:nvSpPr>
          <p:spPr>
            <a:xfrm>
              <a:off x="7523411" y="6073987"/>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276" name="TextBox 275"/>
            <p:cNvSpPr txBox="1"/>
            <p:nvPr/>
          </p:nvSpPr>
          <p:spPr>
            <a:xfrm>
              <a:off x="7204104" y="6600259"/>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277" name="TextBox 276"/>
            <p:cNvSpPr txBox="1"/>
            <p:nvPr/>
          </p:nvSpPr>
          <p:spPr>
            <a:xfrm>
              <a:off x="7204104" y="6467962"/>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278" name="TextBox 277"/>
            <p:cNvSpPr txBox="1"/>
            <p:nvPr/>
          </p:nvSpPr>
          <p:spPr>
            <a:xfrm>
              <a:off x="7204104" y="6203369"/>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279" name="TextBox 278"/>
            <p:cNvSpPr txBox="1"/>
            <p:nvPr/>
          </p:nvSpPr>
          <p:spPr>
            <a:xfrm>
              <a:off x="7204104" y="6335666"/>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280" name="TextBox 279"/>
            <p:cNvSpPr txBox="1"/>
            <p:nvPr/>
          </p:nvSpPr>
          <p:spPr>
            <a:xfrm>
              <a:off x="7523411" y="6338580"/>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281" name="TextBox 280"/>
            <p:cNvSpPr txBox="1"/>
            <p:nvPr/>
          </p:nvSpPr>
          <p:spPr>
            <a:xfrm>
              <a:off x="7523411" y="6603171"/>
              <a:ext cx="267067" cy="135418"/>
            </a:xfrm>
            <a:prstGeom prst="rect">
              <a:avLst/>
            </a:prstGeom>
            <a:solidFill>
              <a:srgbClr val="CCFFCC"/>
            </a:solidFill>
          </p:spPr>
          <p:txBody>
            <a:bodyPr wrap="none" rtlCol="0" anchor="ctr" anchorCtr="1">
              <a:noAutofit/>
            </a:bodyPr>
            <a:lstStyle/>
            <a:p>
              <a:pPr algn="ctr"/>
              <a:r>
                <a:rPr lang="en-US" sz="900" b="1" dirty="0" smtClean="0"/>
                <a:t>J</a:t>
              </a:r>
              <a:endParaRPr lang="en-US" sz="900" b="1" dirty="0"/>
            </a:p>
          </p:txBody>
        </p:sp>
        <p:sp>
          <p:nvSpPr>
            <p:cNvPr id="282" name="TextBox 281"/>
            <p:cNvSpPr txBox="1"/>
            <p:nvPr/>
          </p:nvSpPr>
          <p:spPr>
            <a:xfrm>
              <a:off x="7523411" y="6470876"/>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283" name="TextBox 282"/>
            <p:cNvSpPr txBox="1"/>
            <p:nvPr/>
          </p:nvSpPr>
          <p:spPr>
            <a:xfrm>
              <a:off x="7836810" y="6070785"/>
              <a:ext cx="267067" cy="135418"/>
            </a:xfrm>
            <a:prstGeom prst="rect">
              <a:avLst/>
            </a:prstGeom>
            <a:solidFill>
              <a:schemeClr val="accent3">
                <a:lumMod val="75000"/>
              </a:schemeClr>
            </a:solidFill>
          </p:spPr>
          <p:txBody>
            <a:bodyPr wrap="none" rtlCol="0" anchor="ctr" anchorCtr="1">
              <a:noAutofit/>
            </a:bodyPr>
            <a:lstStyle/>
            <a:p>
              <a:pPr algn="ctr"/>
              <a:r>
                <a:rPr lang="en-US" sz="900" b="1" dirty="0" smtClean="0">
                  <a:solidFill>
                    <a:schemeClr val="bg1"/>
                  </a:solidFill>
                </a:rPr>
                <a:t>K</a:t>
              </a:r>
              <a:endParaRPr lang="en-US" sz="900" b="1" dirty="0">
                <a:solidFill>
                  <a:schemeClr val="bg1"/>
                </a:solidFill>
              </a:endParaRPr>
            </a:p>
          </p:txBody>
        </p:sp>
        <p:sp>
          <p:nvSpPr>
            <p:cNvPr id="284" name="TextBox 283"/>
            <p:cNvSpPr txBox="1"/>
            <p:nvPr/>
          </p:nvSpPr>
          <p:spPr>
            <a:xfrm>
              <a:off x="4563325" y="3956659"/>
              <a:ext cx="267067" cy="135418"/>
            </a:xfrm>
            <a:prstGeom prst="rect">
              <a:avLst/>
            </a:prstGeom>
            <a:solidFill>
              <a:schemeClr val="accent2">
                <a:lumMod val="60000"/>
                <a:lumOff val="40000"/>
              </a:schemeClr>
            </a:solidFill>
          </p:spPr>
          <p:txBody>
            <a:bodyPr wrap="none" rtlCol="0" anchor="ctr" anchorCtr="1">
              <a:noAutofit/>
            </a:bodyPr>
            <a:lstStyle/>
            <a:p>
              <a:pPr algn="ctr"/>
              <a:r>
                <a:rPr lang="en-US" sz="900" b="1" dirty="0" smtClean="0"/>
                <a:t>A</a:t>
              </a:r>
              <a:endParaRPr lang="en-US" sz="900" b="1" dirty="0"/>
            </a:p>
          </p:txBody>
        </p:sp>
        <p:sp>
          <p:nvSpPr>
            <p:cNvPr id="285" name="TextBox 284"/>
            <p:cNvSpPr txBox="1"/>
            <p:nvPr/>
          </p:nvSpPr>
          <p:spPr>
            <a:xfrm>
              <a:off x="4882632" y="4091869"/>
              <a:ext cx="267067" cy="135418"/>
            </a:xfrm>
            <a:prstGeom prst="rect">
              <a:avLst/>
            </a:prstGeom>
            <a:solidFill>
              <a:srgbClr val="10FF0E"/>
            </a:solidFill>
          </p:spPr>
          <p:txBody>
            <a:bodyPr wrap="none" rtlCol="0" anchor="ctr" anchorCtr="1">
              <a:noAutofit/>
            </a:bodyPr>
            <a:lstStyle/>
            <a:p>
              <a:pPr algn="ctr"/>
              <a:r>
                <a:rPr lang="en-US" sz="900" b="1" dirty="0" smtClean="0"/>
                <a:t>G</a:t>
              </a:r>
              <a:endParaRPr lang="en-US" sz="900" b="1" dirty="0"/>
            </a:p>
          </p:txBody>
        </p:sp>
        <p:sp>
          <p:nvSpPr>
            <p:cNvPr id="286" name="TextBox 285"/>
            <p:cNvSpPr txBox="1"/>
            <p:nvPr/>
          </p:nvSpPr>
          <p:spPr>
            <a:xfrm>
              <a:off x="4882632" y="3959573"/>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287" name="TextBox 286"/>
            <p:cNvSpPr txBox="1"/>
            <p:nvPr/>
          </p:nvSpPr>
          <p:spPr>
            <a:xfrm>
              <a:off x="4563325" y="4485845"/>
              <a:ext cx="267067" cy="135418"/>
            </a:xfrm>
            <a:prstGeom prst="rect">
              <a:avLst/>
            </a:prstGeom>
            <a:solidFill>
              <a:srgbClr val="FFF45A"/>
            </a:solidFill>
          </p:spPr>
          <p:txBody>
            <a:bodyPr wrap="none" rtlCol="0" anchor="ctr" anchorCtr="1">
              <a:noAutofit/>
            </a:bodyPr>
            <a:lstStyle/>
            <a:p>
              <a:pPr algn="ctr"/>
              <a:r>
                <a:rPr lang="en-US" sz="900" b="1" dirty="0" smtClean="0"/>
                <a:t>E</a:t>
              </a:r>
              <a:endParaRPr lang="en-US" sz="900" b="1" dirty="0"/>
            </a:p>
          </p:txBody>
        </p:sp>
        <p:sp>
          <p:nvSpPr>
            <p:cNvPr id="288" name="TextBox 287"/>
            <p:cNvSpPr txBox="1"/>
            <p:nvPr/>
          </p:nvSpPr>
          <p:spPr>
            <a:xfrm>
              <a:off x="4563325" y="4353548"/>
              <a:ext cx="267067" cy="135418"/>
            </a:xfrm>
            <a:prstGeom prst="rect">
              <a:avLst/>
            </a:prstGeom>
            <a:solidFill>
              <a:srgbClr val="A883FF"/>
            </a:solidFill>
          </p:spPr>
          <p:txBody>
            <a:bodyPr wrap="none" rtlCol="0" anchor="ctr" anchorCtr="1">
              <a:noAutofit/>
            </a:bodyPr>
            <a:lstStyle/>
            <a:p>
              <a:pPr algn="ctr"/>
              <a:r>
                <a:rPr lang="en-US" sz="900" b="1" dirty="0" smtClean="0"/>
                <a:t>D</a:t>
              </a:r>
              <a:endParaRPr lang="en-US" sz="900" b="1" dirty="0"/>
            </a:p>
          </p:txBody>
        </p:sp>
        <p:sp>
          <p:nvSpPr>
            <p:cNvPr id="289" name="TextBox 288"/>
            <p:cNvSpPr txBox="1"/>
            <p:nvPr/>
          </p:nvSpPr>
          <p:spPr>
            <a:xfrm>
              <a:off x="4563325" y="4088955"/>
              <a:ext cx="267067" cy="135418"/>
            </a:xfrm>
            <a:prstGeom prst="rect">
              <a:avLst/>
            </a:prstGeom>
            <a:solidFill>
              <a:schemeClr val="accent5">
                <a:lumMod val="60000"/>
                <a:lumOff val="40000"/>
              </a:schemeClr>
            </a:solidFill>
          </p:spPr>
          <p:txBody>
            <a:bodyPr wrap="none" rtlCol="0" anchor="ctr" anchorCtr="1">
              <a:noAutofit/>
            </a:bodyPr>
            <a:lstStyle/>
            <a:p>
              <a:pPr algn="ctr"/>
              <a:r>
                <a:rPr lang="en-US" sz="900" b="1" dirty="0" smtClean="0"/>
                <a:t>B</a:t>
              </a:r>
              <a:endParaRPr lang="en-US" sz="900" b="1" dirty="0"/>
            </a:p>
          </p:txBody>
        </p:sp>
        <p:sp>
          <p:nvSpPr>
            <p:cNvPr id="290" name="TextBox 289"/>
            <p:cNvSpPr txBox="1"/>
            <p:nvPr/>
          </p:nvSpPr>
          <p:spPr>
            <a:xfrm>
              <a:off x="4563325" y="4221252"/>
              <a:ext cx="267067" cy="135418"/>
            </a:xfrm>
            <a:prstGeom prst="rect">
              <a:avLst/>
            </a:prstGeom>
            <a:solidFill>
              <a:schemeClr val="accent2">
                <a:lumMod val="75000"/>
              </a:schemeClr>
            </a:solidFill>
          </p:spPr>
          <p:txBody>
            <a:bodyPr wrap="none" rtlCol="0" anchor="ctr" anchorCtr="1">
              <a:noAutofit/>
            </a:bodyPr>
            <a:lstStyle/>
            <a:p>
              <a:pPr algn="ctr"/>
              <a:r>
                <a:rPr lang="en-US" sz="900" b="1" dirty="0" smtClean="0">
                  <a:solidFill>
                    <a:schemeClr val="bg1"/>
                  </a:solidFill>
                </a:rPr>
                <a:t>C</a:t>
              </a:r>
              <a:endParaRPr lang="en-US" sz="900" b="1" dirty="0">
                <a:solidFill>
                  <a:schemeClr val="bg1"/>
                </a:solidFill>
              </a:endParaRPr>
            </a:p>
          </p:txBody>
        </p:sp>
        <p:sp>
          <p:nvSpPr>
            <p:cNvPr id="291" name="TextBox 290"/>
            <p:cNvSpPr txBox="1"/>
            <p:nvPr/>
          </p:nvSpPr>
          <p:spPr>
            <a:xfrm>
              <a:off x="5949432" y="5036966"/>
              <a:ext cx="267067" cy="135418"/>
            </a:xfrm>
            <a:prstGeom prst="rect">
              <a:avLst/>
            </a:prstGeom>
            <a:solidFill>
              <a:schemeClr val="accent3">
                <a:lumMod val="40000"/>
                <a:lumOff val="60000"/>
              </a:schemeClr>
            </a:solidFill>
          </p:spPr>
          <p:txBody>
            <a:bodyPr wrap="none" rtlCol="0" anchor="ctr" anchorCtr="1">
              <a:noAutofit/>
            </a:bodyPr>
            <a:lstStyle/>
            <a:p>
              <a:pPr algn="ctr"/>
              <a:r>
                <a:rPr lang="en-US" sz="900" b="1" dirty="0"/>
                <a:t>H</a:t>
              </a:r>
            </a:p>
          </p:txBody>
        </p:sp>
        <p:sp>
          <p:nvSpPr>
            <p:cNvPr id="292" name="TextBox 291"/>
            <p:cNvSpPr txBox="1"/>
            <p:nvPr/>
          </p:nvSpPr>
          <p:spPr>
            <a:xfrm>
              <a:off x="5949432" y="5169262"/>
              <a:ext cx="267067" cy="135418"/>
            </a:xfrm>
            <a:prstGeom prst="rect">
              <a:avLst/>
            </a:prstGeom>
            <a:solidFill>
              <a:srgbClr val="FF6CC5"/>
            </a:solidFill>
          </p:spPr>
          <p:txBody>
            <a:bodyPr wrap="none" rtlCol="0" anchor="ctr" anchorCtr="1">
              <a:noAutofit/>
            </a:bodyPr>
            <a:lstStyle/>
            <a:p>
              <a:pPr algn="ctr"/>
              <a:r>
                <a:rPr lang="en-US" sz="900" b="1" dirty="0" smtClean="0"/>
                <a:t>I</a:t>
              </a:r>
              <a:endParaRPr lang="en-US" sz="900" b="1" dirty="0"/>
            </a:p>
          </p:txBody>
        </p:sp>
        <p:sp>
          <p:nvSpPr>
            <p:cNvPr id="293" name="TextBox 292"/>
            <p:cNvSpPr txBox="1"/>
            <p:nvPr/>
          </p:nvSpPr>
          <p:spPr>
            <a:xfrm>
              <a:off x="5953210" y="4897612"/>
              <a:ext cx="267067" cy="135418"/>
            </a:xfrm>
            <a:prstGeom prst="rect">
              <a:avLst/>
            </a:prstGeom>
            <a:solidFill>
              <a:srgbClr val="7B5C3D"/>
            </a:solidFill>
          </p:spPr>
          <p:txBody>
            <a:bodyPr wrap="none" rtlCol="0" anchor="ctr" anchorCtr="1">
              <a:noAutofit/>
            </a:bodyPr>
            <a:lstStyle/>
            <a:p>
              <a:pPr algn="ctr"/>
              <a:r>
                <a:rPr lang="en-US" sz="900" b="1" dirty="0" smtClean="0">
                  <a:solidFill>
                    <a:schemeClr val="bg1"/>
                  </a:solidFill>
                </a:rPr>
                <a:t>F</a:t>
              </a:r>
              <a:endParaRPr lang="en-US" sz="900" b="1" dirty="0">
                <a:solidFill>
                  <a:schemeClr val="bg1"/>
                </a:solidFill>
              </a:endParaRPr>
            </a:p>
          </p:txBody>
        </p:sp>
        <p:sp>
          <p:nvSpPr>
            <p:cNvPr id="294" name="TextBox 293"/>
            <p:cNvSpPr txBox="1"/>
            <p:nvPr/>
          </p:nvSpPr>
          <p:spPr>
            <a:xfrm>
              <a:off x="5706533" y="4747682"/>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295" name="TextBox 294"/>
            <p:cNvSpPr txBox="1"/>
            <p:nvPr/>
          </p:nvSpPr>
          <p:spPr>
            <a:xfrm>
              <a:off x="5706531" y="4900085"/>
              <a:ext cx="319468" cy="369332"/>
            </a:xfrm>
            <a:prstGeom prst="rect">
              <a:avLst/>
            </a:prstGeom>
            <a:noFill/>
          </p:spPr>
          <p:txBody>
            <a:bodyPr wrap="none" rtlCol="0">
              <a:spAutoFit/>
            </a:bodyPr>
            <a:lstStyle/>
            <a:p>
              <a:r>
                <a:rPr lang="en-US" b="1" dirty="0">
                  <a:solidFill>
                    <a:srgbClr val="0000FF"/>
                  </a:solidFill>
                </a:rPr>
                <a:t>+</a:t>
              </a:r>
            </a:p>
          </p:txBody>
        </p:sp>
        <p:sp>
          <p:nvSpPr>
            <p:cNvPr id="296" name="TextBox 295"/>
            <p:cNvSpPr txBox="1"/>
            <p:nvPr/>
          </p:nvSpPr>
          <p:spPr>
            <a:xfrm>
              <a:off x="5714998" y="5060946"/>
              <a:ext cx="319468" cy="369332"/>
            </a:xfrm>
            <a:prstGeom prst="rect">
              <a:avLst/>
            </a:prstGeom>
            <a:noFill/>
          </p:spPr>
          <p:txBody>
            <a:bodyPr wrap="none" rtlCol="0">
              <a:spAutoFit/>
            </a:bodyPr>
            <a:lstStyle/>
            <a:p>
              <a:r>
                <a:rPr lang="en-US" b="1" dirty="0">
                  <a:solidFill>
                    <a:srgbClr val="0000FF"/>
                  </a:solidFill>
                </a:rPr>
                <a:t>+</a:t>
              </a:r>
            </a:p>
          </p:txBody>
        </p:sp>
        <p:sp>
          <p:nvSpPr>
            <p:cNvPr id="297" name="Freeform 296"/>
            <p:cNvSpPr/>
            <p:nvPr/>
          </p:nvSpPr>
          <p:spPr>
            <a:xfrm>
              <a:off x="4842572" y="4368800"/>
              <a:ext cx="855495" cy="834667"/>
            </a:xfrm>
            <a:custGeom>
              <a:avLst/>
              <a:gdLst>
                <a:gd name="connsiteX0" fmla="*/ 186628 w 855495"/>
                <a:gd name="connsiteY0" fmla="*/ 0 h 834667"/>
                <a:gd name="connsiteX1" fmla="*/ 42695 w 855495"/>
                <a:gd name="connsiteY1" fmla="*/ 745067 h 834667"/>
                <a:gd name="connsiteX2" fmla="*/ 855495 w 855495"/>
                <a:gd name="connsiteY2" fmla="*/ 821267 h 834667"/>
              </a:gdLst>
              <a:ahLst/>
              <a:cxnLst>
                <a:cxn ang="0">
                  <a:pos x="connsiteX0" y="connsiteY0"/>
                </a:cxn>
                <a:cxn ang="0">
                  <a:pos x="connsiteX1" y="connsiteY1"/>
                </a:cxn>
                <a:cxn ang="0">
                  <a:pos x="connsiteX2" y="connsiteY2"/>
                </a:cxn>
              </a:cxnLst>
              <a:rect l="l" t="t" r="r" b="b"/>
              <a:pathLst>
                <a:path w="855495" h="834667">
                  <a:moveTo>
                    <a:pt x="186628" y="0"/>
                  </a:moveTo>
                  <a:cubicBezTo>
                    <a:pt x="58922" y="304094"/>
                    <a:pt x="-68783" y="608189"/>
                    <a:pt x="42695" y="745067"/>
                  </a:cubicBezTo>
                  <a:cubicBezTo>
                    <a:pt x="154173" y="881945"/>
                    <a:pt x="855495" y="821267"/>
                    <a:pt x="855495" y="821267"/>
                  </a:cubicBezTo>
                </a:path>
              </a:pathLst>
            </a:custGeom>
            <a:ln>
              <a:solidFill>
                <a:srgbClr val="FF0000"/>
              </a:solidFill>
              <a:headEnd type="diamond"/>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244830688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Arrow 9"/>
          <p:cNvSpPr/>
          <p:nvPr/>
        </p:nvSpPr>
        <p:spPr>
          <a:xfrm rot="3878355">
            <a:off x="3442499" y="2678373"/>
            <a:ext cx="927139" cy="240886"/>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2662765" y="1227667"/>
            <a:ext cx="1365250" cy="132291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2548912" y="4378855"/>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3359543" y="3271544"/>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178807" y="2225685"/>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177763" y="3934802"/>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369220" y="5551741"/>
            <a:ext cx="170552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3370264" y="3258790"/>
            <a:ext cx="0" cy="2297843"/>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189527" y="2223175"/>
            <a:ext cx="0" cy="1715296"/>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069238" y="2064263"/>
            <a:ext cx="1109699" cy="400110"/>
          </a:xfrm>
          <a:prstGeom prst="rect">
            <a:avLst/>
          </a:prstGeom>
          <a:noFill/>
        </p:spPr>
        <p:txBody>
          <a:bodyPr wrap="none" rtlCol="0">
            <a:spAutoFit/>
          </a:bodyPr>
          <a:lstStyle/>
          <a:p>
            <a:r>
              <a:rPr lang="en-US" sz="2000" dirty="0" smtClean="0"/>
              <a:t>Animals</a:t>
            </a:r>
            <a:endParaRPr lang="en-US" sz="2000" dirty="0"/>
          </a:p>
        </p:txBody>
      </p:sp>
      <p:sp>
        <p:nvSpPr>
          <p:cNvPr id="16" name="TextBox 15"/>
          <p:cNvSpPr txBox="1"/>
          <p:nvPr/>
        </p:nvSpPr>
        <p:spPr>
          <a:xfrm>
            <a:off x="5069238" y="3722172"/>
            <a:ext cx="826243" cy="400110"/>
          </a:xfrm>
          <a:prstGeom prst="rect">
            <a:avLst/>
          </a:prstGeom>
          <a:noFill/>
        </p:spPr>
        <p:txBody>
          <a:bodyPr wrap="none" rtlCol="0">
            <a:spAutoFit/>
          </a:bodyPr>
          <a:lstStyle/>
          <a:p>
            <a:r>
              <a:rPr lang="en-US" sz="2000" dirty="0" smtClean="0"/>
              <a:t>Fungi</a:t>
            </a:r>
            <a:endParaRPr lang="en-US" sz="2000" dirty="0"/>
          </a:p>
        </p:txBody>
      </p:sp>
      <p:sp>
        <p:nvSpPr>
          <p:cNvPr id="17" name="TextBox 16"/>
          <p:cNvSpPr txBox="1"/>
          <p:nvPr/>
        </p:nvSpPr>
        <p:spPr>
          <a:xfrm>
            <a:off x="5069238" y="5342127"/>
            <a:ext cx="897501" cy="400110"/>
          </a:xfrm>
          <a:prstGeom prst="rect">
            <a:avLst/>
          </a:prstGeom>
          <a:noFill/>
        </p:spPr>
        <p:txBody>
          <a:bodyPr wrap="none" rtlCol="0">
            <a:spAutoFit/>
          </a:bodyPr>
          <a:lstStyle/>
          <a:p>
            <a:r>
              <a:rPr lang="en-US" sz="2000" dirty="0" smtClean="0"/>
              <a:t>Plants</a:t>
            </a:r>
            <a:endParaRPr lang="en-US" sz="2000" dirty="0"/>
          </a:p>
        </p:txBody>
      </p:sp>
      <p:sp>
        <p:nvSpPr>
          <p:cNvPr id="32" name="TextBox 31"/>
          <p:cNvSpPr txBox="1"/>
          <p:nvPr/>
        </p:nvSpPr>
        <p:spPr>
          <a:xfrm>
            <a:off x="6192055" y="1396746"/>
            <a:ext cx="424891"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35" name="TextBox 34"/>
          <p:cNvSpPr txBox="1"/>
          <p:nvPr/>
        </p:nvSpPr>
        <p:spPr>
          <a:xfrm>
            <a:off x="6678889" y="1611857"/>
            <a:ext cx="424891"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38" name="TextBox 37"/>
          <p:cNvSpPr txBox="1"/>
          <p:nvPr/>
        </p:nvSpPr>
        <p:spPr>
          <a:xfrm>
            <a:off x="6678889" y="1401380"/>
            <a:ext cx="424891"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40" name="TextBox 39"/>
          <p:cNvSpPr txBox="1"/>
          <p:nvPr/>
        </p:nvSpPr>
        <p:spPr>
          <a:xfrm>
            <a:off x="6192055" y="2238654"/>
            <a:ext cx="424891"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52" name="TextBox 51"/>
          <p:cNvSpPr txBox="1"/>
          <p:nvPr/>
        </p:nvSpPr>
        <p:spPr>
          <a:xfrm>
            <a:off x="6192055" y="2028177"/>
            <a:ext cx="424891"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53" name="TextBox 52"/>
          <p:cNvSpPr txBox="1"/>
          <p:nvPr/>
        </p:nvSpPr>
        <p:spPr>
          <a:xfrm>
            <a:off x="6192055" y="1607223"/>
            <a:ext cx="424891"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58" name="TextBox 57"/>
          <p:cNvSpPr txBox="1"/>
          <p:nvPr/>
        </p:nvSpPr>
        <p:spPr>
          <a:xfrm>
            <a:off x="6192055" y="1817700"/>
            <a:ext cx="424891"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59" name="TextBox 58"/>
          <p:cNvSpPr txBox="1"/>
          <p:nvPr/>
        </p:nvSpPr>
        <p:spPr>
          <a:xfrm>
            <a:off x="5895721" y="3418163"/>
            <a:ext cx="424891"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60" name="TextBox 59"/>
          <p:cNvSpPr txBox="1"/>
          <p:nvPr/>
        </p:nvSpPr>
        <p:spPr>
          <a:xfrm>
            <a:off x="6382553" y="3633275"/>
            <a:ext cx="424891"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62" name="TextBox 61"/>
          <p:cNvSpPr txBox="1"/>
          <p:nvPr/>
        </p:nvSpPr>
        <p:spPr>
          <a:xfrm>
            <a:off x="5895721" y="4260071"/>
            <a:ext cx="424891"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63" name="TextBox 62"/>
          <p:cNvSpPr txBox="1"/>
          <p:nvPr/>
        </p:nvSpPr>
        <p:spPr>
          <a:xfrm>
            <a:off x="5895721" y="4049594"/>
            <a:ext cx="424891"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64" name="TextBox 63"/>
          <p:cNvSpPr txBox="1"/>
          <p:nvPr/>
        </p:nvSpPr>
        <p:spPr>
          <a:xfrm>
            <a:off x="5895721" y="3628640"/>
            <a:ext cx="424891"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65" name="TextBox 64"/>
          <p:cNvSpPr txBox="1"/>
          <p:nvPr/>
        </p:nvSpPr>
        <p:spPr>
          <a:xfrm>
            <a:off x="5895721" y="3839117"/>
            <a:ext cx="424891"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66" name="TextBox 65"/>
          <p:cNvSpPr txBox="1"/>
          <p:nvPr/>
        </p:nvSpPr>
        <p:spPr>
          <a:xfrm>
            <a:off x="6382553" y="3843752"/>
            <a:ext cx="424891"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a:t>H</a:t>
            </a:r>
          </a:p>
        </p:txBody>
      </p:sp>
      <p:sp>
        <p:nvSpPr>
          <p:cNvPr id="67" name="TextBox 66"/>
          <p:cNvSpPr txBox="1"/>
          <p:nvPr/>
        </p:nvSpPr>
        <p:spPr>
          <a:xfrm>
            <a:off x="6382553" y="4054229"/>
            <a:ext cx="424891"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sp>
        <p:nvSpPr>
          <p:cNvPr id="68" name="TextBox 67"/>
          <p:cNvSpPr txBox="1"/>
          <p:nvPr/>
        </p:nvSpPr>
        <p:spPr>
          <a:xfrm>
            <a:off x="6128555" y="4857496"/>
            <a:ext cx="424891"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69" name="TextBox 68"/>
          <p:cNvSpPr txBox="1"/>
          <p:nvPr/>
        </p:nvSpPr>
        <p:spPr>
          <a:xfrm>
            <a:off x="6636555" y="5072609"/>
            <a:ext cx="424891"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70" name="TextBox 69"/>
          <p:cNvSpPr txBox="1"/>
          <p:nvPr/>
        </p:nvSpPr>
        <p:spPr>
          <a:xfrm>
            <a:off x="6636555" y="4862132"/>
            <a:ext cx="424891"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71" name="TextBox 70"/>
          <p:cNvSpPr txBox="1"/>
          <p:nvPr/>
        </p:nvSpPr>
        <p:spPr>
          <a:xfrm>
            <a:off x="6128555" y="5699404"/>
            <a:ext cx="424891"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72" name="TextBox 71"/>
          <p:cNvSpPr txBox="1"/>
          <p:nvPr/>
        </p:nvSpPr>
        <p:spPr>
          <a:xfrm>
            <a:off x="6128555" y="5488927"/>
            <a:ext cx="424891"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73" name="TextBox 72"/>
          <p:cNvSpPr txBox="1"/>
          <p:nvPr/>
        </p:nvSpPr>
        <p:spPr>
          <a:xfrm>
            <a:off x="6128555" y="5067973"/>
            <a:ext cx="424891"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74" name="TextBox 73"/>
          <p:cNvSpPr txBox="1"/>
          <p:nvPr/>
        </p:nvSpPr>
        <p:spPr>
          <a:xfrm>
            <a:off x="6128555" y="5278450"/>
            <a:ext cx="424891"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75" name="TextBox 74"/>
          <p:cNvSpPr txBox="1"/>
          <p:nvPr/>
        </p:nvSpPr>
        <p:spPr>
          <a:xfrm>
            <a:off x="6636555" y="5283086"/>
            <a:ext cx="424891"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a:t>H</a:t>
            </a:r>
          </a:p>
        </p:txBody>
      </p:sp>
      <p:sp>
        <p:nvSpPr>
          <p:cNvPr id="76" name="TextBox 75"/>
          <p:cNvSpPr txBox="1"/>
          <p:nvPr/>
        </p:nvSpPr>
        <p:spPr>
          <a:xfrm>
            <a:off x="6636555" y="5704037"/>
            <a:ext cx="424891" cy="215444"/>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sp>
        <p:nvSpPr>
          <p:cNvPr id="77" name="TextBox 76"/>
          <p:cNvSpPr txBox="1"/>
          <p:nvPr/>
        </p:nvSpPr>
        <p:spPr>
          <a:xfrm>
            <a:off x="6636555" y="5493563"/>
            <a:ext cx="424891"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sp>
        <p:nvSpPr>
          <p:cNvPr id="78" name="TextBox 77"/>
          <p:cNvSpPr txBox="1"/>
          <p:nvPr/>
        </p:nvSpPr>
        <p:spPr>
          <a:xfrm>
            <a:off x="7135158" y="4857038"/>
            <a:ext cx="424891" cy="215444"/>
          </a:xfrm>
          <a:prstGeom prst="rect">
            <a:avLst/>
          </a:prstGeom>
          <a:solidFill>
            <a:schemeClr val="accent3">
              <a:lumMod val="75000"/>
            </a:schemeClr>
          </a:solidFill>
        </p:spPr>
        <p:txBody>
          <a:bodyPr wrap="none" rtlCol="0" anchor="ctr" anchorCtr="1">
            <a:noAutofit/>
          </a:bodyPr>
          <a:lstStyle/>
          <a:p>
            <a:pPr algn="ctr"/>
            <a:r>
              <a:rPr lang="en-US" sz="1050" b="1" dirty="0" smtClean="0">
                <a:solidFill>
                  <a:schemeClr val="bg1"/>
                </a:solidFill>
              </a:rPr>
              <a:t>K</a:t>
            </a:r>
            <a:endParaRPr lang="en-US" sz="1050" b="1" dirty="0">
              <a:solidFill>
                <a:schemeClr val="bg1"/>
              </a:solidFill>
            </a:endParaRPr>
          </a:p>
        </p:txBody>
      </p:sp>
      <p:sp>
        <p:nvSpPr>
          <p:cNvPr id="2" name="TextBox 1"/>
          <p:cNvSpPr txBox="1"/>
          <p:nvPr/>
        </p:nvSpPr>
        <p:spPr>
          <a:xfrm>
            <a:off x="275167" y="285751"/>
            <a:ext cx="5753273" cy="369332"/>
          </a:xfrm>
          <a:prstGeom prst="rect">
            <a:avLst/>
          </a:prstGeom>
          <a:noFill/>
        </p:spPr>
        <p:txBody>
          <a:bodyPr wrap="none" rtlCol="0">
            <a:spAutoFit/>
          </a:bodyPr>
          <a:lstStyle/>
          <a:p>
            <a:r>
              <a:rPr lang="en-US" dirty="0" smtClean="0"/>
              <a:t>Step 3: identify what enzymes were present at the root</a:t>
            </a:r>
            <a:endParaRPr lang="en-US" dirty="0"/>
          </a:p>
        </p:txBody>
      </p:sp>
      <p:sp>
        <p:nvSpPr>
          <p:cNvPr id="41" name="TextBox 40"/>
          <p:cNvSpPr txBox="1"/>
          <p:nvPr/>
        </p:nvSpPr>
        <p:spPr>
          <a:xfrm>
            <a:off x="2883704" y="1369229"/>
            <a:ext cx="424891" cy="215444"/>
          </a:xfrm>
          <a:prstGeom prst="rect">
            <a:avLst/>
          </a:prstGeom>
          <a:solidFill>
            <a:schemeClr val="accent2">
              <a:lumMod val="60000"/>
              <a:lumOff val="40000"/>
            </a:schemeClr>
          </a:solidFill>
          <a:ln>
            <a:noFill/>
          </a:ln>
        </p:spPr>
        <p:txBody>
          <a:bodyPr wrap="none" rtlCol="0" anchor="ctr" anchorCtr="1">
            <a:noAutofit/>
          </a:bodyPr>
          <a:lstStyle/>
          <a:p>
            <a:pPr algn="ctr"/>
            <a:r>
              <a:rPr lang="en-US" sz="1050" b="1" dirty="0" smtClean="0"/>
              <a:t>A</a:t>
            </a:r>
            <a:endParaRPr lang="en-US" sz="1050" b="1" dirty="0"/>
          </a:p>
        </p:txBody>
      </p:sp>
      <p:sp>
        <p:nvSpPr>
          <p:cNvPr id="42" name="TextBox 41"/>
          <p:cNvSpPr txBox="1"/>
          <p:nvPr/>
        </p:nvSpPr>
        <p:spPr>
          <a:xfrm>
            <a:off x="3444621" y="1573757"/>
            <a:ext cx="424891" cy="215444"/>
          </a:xfrm>
          <a:prstGeom prst="rect">
            <a:avLst/>
          </a:prstGeom>
          <a:solidFill>
            <a:srgbClr val="10FF0E"/>
          </a:solidFill>
          <a:ln>
            <a:noFill/>
          </a:ln>
        </p:spPr>
        <p:txBody>
          <a:bodyPr wrap="none" rtlCol="0" anchor="ctr" anchorCtr="1">
            <a:noAutofit/>
          </a:bodyPr>
          <a:lstStyle/>
          <a:p>
            <a:pPr algn="ctr"/>
            <a:r>
              <a:rPr lang="en-US" sz="1050" b="1" dirty="0" smtClean="0"/>
              <a:t>G</a:t>
            </a:r>
            <a:endParaRPr lang="en-US" sz="1050" b="1" dirty="0"/>
          </a:p>
        </p:txBody>
      </p:sp>
      <p:sp>
        <p:nvSpPr>
          <p:cNvPr id="43" name="TextBox 42"/>
          <p:cNvSpPr txBox="1"/>
          <p:nvPr/>
        </p:nvSpPr>
        <p:spPr>
          <a:xfrm>
            <a:off x="3444621" y="1363280"/>
            <a:ext cx="424891" cy="215444"/>
          </a:xfrm>
          <a:prstGeom prst="rect">
            <a:avLst/>
          </a:prstGeom>
          <a:solidFill>
            <a:srgbClr val="7B5C3D"/>
          </a:solidFill>
          <a:ln>
            <a:noFill/>
          </a:ln>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44" name="TextBox 43"/>
          <p:cNvSpPr txBox="1"/>
          <p:nvPr/>
        </p:nvSpPr>
        <p:spPr>
          <a:xfrm>
            <a:off x="2883704" y="2211137"/>
            <a:ext cx="424891" cy="215444"/>
          </a:xfrm>
          <a:prstGeom prst="rect">
            <a:avLst/>
          </a:prstGeom>
          <a:solidFill>
            <a:srgbClr val="FFF45A"/>
          </a:solidFill>
          <a:ln>
            <a:noFill/>
          </a:ln>
        </p:spPr>
        <p:txBody>
          <a:bodyPr wrap="none" rtlCol="0" anchor="ctr" anchorCtr="1">
            <a:noAutofit/>
          </a:bodyPr>
          <a:lstStyle/>
          <a:p>
            <a:pPr algn="ctr"/>
            <a:r>
              <a:rPr lang="en-US" sz="1050" b="1" dirty="0" smtClean="0"/>
              <a:t>E</a:t>
            </a:r>
            <a:endParaRPr lang="en-US" sz="1050" b="1" dirty="0"/>
          </a:p>
        </p:txBody>
      </p:sp>
      <p:sp>
        <p:nvSpPr>
          <p:cNvPr id="45" name="TextBox 44"/>
          <p:cNvSpPr txBox="1"/>
          <p:nvPr/>
        </p:nvSpPr>
        <p:spPr>
          <a:xfrm>
            <a:off x="2883704" y="2000660"/>
            <a:ext cx="424891" cy="215444"/>
          </a:xfrm>
          <a:prstGeom prst="rect">
            <a:avLst/>
          </a:prstGeom>
          <a:solidFill>
            <a:srgbClr val="A883FF"/>
          </a:solidFill>
          <a:ln>
            <a:noFill/>
          </a:ln>
        </p:spPr>
        <p:txBody>
          <a:bodyPr wrap="none" rtlCol="0" anchor="ctr" anchorCtr="1">
            <a:noAutofit/>
          </a:bodyPr>
          <a:lstStyle/>
          <a:p>
            <a:pPr algn="ctr"/>
            <a:r>
              <a:rPr lang="en-US" sz="1050" b="1" dirty="0" smtClean="0"/>
              <a:t>D</a:t>
            </a:r>
            <a:endParaRPr lang="en-US" sz="1050" b="1" dirty="0"/>
          </a:p>
        </p:txBody>
      </p:sp>
      <p:sp>
        <p:nvSpPr>
          <p:cNvPr id="46" name="TextBox 45"/>
          <p:cNvSpPr txBox="1"/>
          <p:nvPr/>
        </p:nvSpPr>
        <p:spPr>
          <a:xfrm>
            <a:off x="2883704" y="1579706"/>
            <a:ext cx="424891" cy="215444"/>
          </a:xfrm>
          <a:prstGeom prst="rect">
            <a:avLst/>
          </a:prstGeom>
          <a:solidFill>
            <a:schemeClr val="accent5">
              <a:lumMod val="60000"/>
              <a:lumOff val="40000"/>
            </a:schemeClr>
          </a:solidFill>
          <a:ln>
            <a:noFill/>
          </a:ln>
        </p:spPr>
        <p:txBody>
          <a:bodyPr wrap="none" rtlCol="0" anchor="ctr" anchorCtr="1">
            <a:noAutofit/>
          </a:bodyPr>
          <a:lstStyle/>
          <a:p>
            <a:pPr algn="ctr"/>
            <a:r>
              <a:rPr lang="en-US" sz="1050" b="1" dirty="0" smtClean="0"/>
              <a:t>B</a:t>
            </a:r>
            <a:endParaRPr lang="en-US" sz="1050" b="1" dirty="0"/>
          </a:p>
        </p:txBody>
      </p:sp>
      <p:sp>
        <p:nvSpPr>
          <p:cNvPr id="47" name="TextBox 46"/>
          <p:cNvSpPr txBox="1"/>
          <p:nvPr/>
        </p:nvSpPr>
        <p:spPr>
          <a:xfrm>
            <a:off x="2883704" y="1790183"/>
            <a:ext cx="424891" cy="215444"/>
          </a:xfrm>
          <a:prstGeom prst="rect">
            <a:avLst/>
          </a:prstGeom>
          <a:solidFill>
            <a:schemeClr val="accent2">
              <a:lumMod val="75000"/>
            </a:schemeClr>
          </a:solidFill>
          <a:ln>
            <a:noFill/>
          </a:ln>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48" name="TextBox 47"/>
          <p:cNvSpPr txBox="1"/>
          <p:nvPr/>
        </p:nvSpPr>
        <p:spPr>
          <a:xfrm>
            <a:off x="3444619" y="1784235"/>
            <a:ext cx="424891" cy="215444"/>
          </a:xfrm>
          <a:prstGeom prst="rect">
            <a:avLst/>
          </a:prstGeom>
          <a:solidFill>
            <a:schemeClr val="accent3">
              <a:lumMod val="40000"/>
              <a:lumOff val="60000"/>
            </a:schemeClr>
          </a:solidFill>
          <a:ln>
            <a:noFill/>
          </a:ln>
        </p:spPr>
        <p:txBody>
          <a:bodyPr wrap="none" rtlCol="0" anchor="ctr" anchorCtr="1">
            <a:noAutofit/>
          </a:bodyPr>
          <a:lstStyle/>
          <a:p>
            <a:pPr algn="ctr"/>
            <a:r>
              <a:rPr lang="en-US" sz="1050" b="1" dirty="0"/>
              <a:t>H</a:t>
            </a:r>
          </a:p>
        </p:txBody>
      </p:sp>
      <p:sp>
        <p:nvSpPr>
          <p:cNvPr id="49" name="TextBox 48"/>
          <p:cNvSpPr txBox="1"/>
          <p:nvPr/>
        </p:nvSpPr>
        <p:spPr>
          <a:xfrm>
            <a:off x="3444619" y="1994712"/>
            <a:ext cx="424891" cy="215444"/>
          </a:xfrm>
          <a:prstGeom prst="rect">
            <a:avLst/>
          </a:prstGeom>
          <a:solidFill>
            <a:srgbClr val="FF6CC5"/>
          </a:solidFill>
          <a:ln>
            <a:noFill/>
          </a:ln>
        </p:spPr>
        <p:txBody>
          <a:bodyPr wrap="none" rtlCol="0" anchor="ctr" anchorCtr="1">
            <a:noAutofit/>
          </a:bodyPr>
          <a:lstStyle/>
          <a:p>
            <a:pPr algn="ctr"/>
            <a:r>
              <a:rPr lang="en-US" sz="1050" b="1" dirty="0" smtClean="0"/>
              <a:t>I</a:t>
            </a:r>
            <a:endParaRPr lang="en-US" sz="1050" b="1" dirty="0"/>
          </a:p>
        </p:txBody>
      </p:sp>
      <p:cxnSp>
        <p:nvCxnSpPr>
          <p:cNvPr id="51" name="Straight Connector 50"/>
          <p:cNvCxnSpPr/>
          <p:nvPr/>
        </p:nvCxnSpPr>
        <p:spPr>
          <a:xfrm>
            <a:off x="4177763" y="3934802"/>
            <a:ext cx="828943" cy="0"/>
          </a:xfrm>
          <a:prstGeom prst="line">
            <a:avLst/>
          </a:prstGeom>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466026" y="3656838"/>
            <a:ext cx="424891"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56" name="TextBox 55"/>
          <p:cNvSpPr txBox="1"/>
          <p:nvPr/>
        </p:nvSpPr>
        <p:spPr>
          <a:xfrm>
            <a:off x="4371564" y="1681963"/>
            <a:ext cx="424891"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smtClean="0"/>
              <a:t>H</a:t>
            </a:r>
            <a:endParaRPr lang="en-US" sz="1050" b="1" dirty="0"/>
          </a:p>
        </p:txBody>
      </p:sp>
      <p:sp>
        <p:nvSpPr>
          <p:cNvPr id="57" name="TextBox 56"/>
          <p:cNvSpPr txBox="1"/>
          <p:nvPr/>
        </p:nvSpPr>
        <p:spPr>
          <a:xfrm>
            <a:off x="4371564" y="1903348"/>
            <a:ext cx="424891"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sp>
        <p:nvSpPr>
          <p:cNvPr id="84" name="Right Arrow 83"/>
          <p:cNvSpPr/>
          <p:nvPr/>
        </p:nvSpPr>
        <p:spPr>
          <a:xfrm rot="2098047">
            <a:off x="2571750" y="3994152"/>
            <a:ext cx="740833" cy="211666"/>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Rectangle 84"/>
          <p:cNvSpPr/>
          <p:nvPr/>
        </p:nvSpPr>
        <p:spPr>
          <a:xfrm>
            <a:off x="874183" y="2787651"/>
            <a:ext cx="1940982" cy="132291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TextBox 85"/>
          <p:cNvSpPr txBox="1"/>
          <p:nvPr/>
        </p:nvSpPr>
        <p:spPr>
          <a:xfrm>
            <a:off x="1035854" y="2929213"/>
            <a:ext cx="424891" cy="215444"/>
          </a:xfrm>
          <a:prstGeom prst="rect">
            <a:avLst/>
          </a:prstGeom>
          <a:solidFill>
            <a:schemeClr val="accent2">
              <a:lumMod val="60000"/>
              <a:lumOff val="40000"/>
            </a:schemeClr>
          </a:solidFill>
          <a:ln>
            <a:noFill/>
          </a:ln>
        </p:spPr>
        <p:txBody>
          <a:bodyPr wrap="none" rtlCol="0" anchor="ctr" anchorCtr="1">
            <a:noAutofit/>
          </a:bodyPr>
          <a:lstStyle/>
          <a:p>
            <a:pPr algn="ctr"/>
            <a:r>
              <a:rPr lang="en-US" sz="1050" b="1" dirty="0" smtClean="0"/>
              <a:t>A</a:t>
            </a:r>
            <a:endParaRPr lang="en-US" sz="1050" b="1" dirty="0"/>
          </a:p>
        </p:txBody>
      </p:sp>
      <p:sp>
        <p:nvSpPr>
          <p:cNvPr id="87" name="TextBox 86"/>
          <p:cNvSpPr txBox="1"/>
          <p:nvPr/>
        </p:nvSpPr>
        <p:spPr>
          <a:xfrm>
            <a:off x="1596771" y="3133741"/>
            <a:ext cx="424891" cy="215444"/>
          </a:xfrm>
          <a:prstGeom prst="rect">
            <a:avLst/>
          </a:prstGeom>
          <a:solidFill>
            <a:srgbClr val="10FF0E"/>
          </a:solidFill>
          <a:ln>
            <a:noFill/>
          </a:ln>
        </p:spPr>
        <p:txBody>
          <a:bodyPr wrap="none" rtlCol="0" anchor="ctr" anchorCtr="1">
            <a:noAutofit/>
          </a:bodyPr>
          <a:lstStyle/>
          <a:p>
            <a:pPr algn="ctr"/>
            <a:r>
              <a:rPr lang="en-US" sz="1050" b="1" dirty="0" smtClean="0"/>
              <a:t>G</a:t>
            </a:r>
            <a:endParaRPr lang="en-US" sz="1050" b="1" dirty="0"/>
          </a:p>
        </p:txBody>
      </p:sp>
      <p:sp>
        <p:nvSpPr>
          <p:cNvPr id="88" name="TextBox 87"/>
          <p:cNvSpPr txBox="1"/>
          <p:nvPr/>
        </p:nvSpPr>
        <p:spPr>
          <a:xfrm>
            <a:off x="1596771" y="2923264"/>
            <a:ext cx="424891" cy="215444"/>
          </a:xfrm>
          <a:prstGeom prst="rect">
            <a:avLst/>
          </a:prstGeom>
          <a:solidFill>
            <a:srgbClr val="7B5C3D"/>
          </a:solidFill>
          <a:ln>
            <a:noFill/>
          </a:ln>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89" name="TextBox 88"/>
          <p:cNvSpPr txBox="1"/>
          <p:nvPr/>
        </p:nvSpPr>
        <p:spPr>
          <a:xfrm>
            <a:off x="1035854" y="3771121"/>
            <a:ext cx="424891" cy="215444"/>
          </a:xfrm>
          <a:prstGeom prst="rect">
            <a:avLst/>
          </a:prstGeom>
          <a:solidFill>
            <a:srgbClr val="FFF45A"/>
          </a:solidFill>
          <a:ln>
            <a:noFill/>
          </a:ln>
        </p:spPr>
        <p:txBody>
          <a:bodyPr wrap="none" rtlCol="0" anchor="ctr" anchorCtr="1">
            <a:noAutofit/>
          </a:bodyPr>
          <a:lstStyle/>
          <a:p>
            <a:pPr algn="ctr"/>
            <a:r>
              <a:rPr lang="en-US" sz="1050" b="1" dirty="0" smtClean="0"/>
              <a:t>E</a:t>
            </a:r>
            <a:endParaRPr lang="en-US" sz="1050" b="1" dirty="0"/>
          </a:p>
        </p:txBody>
      </p:sp>
      <p:sp>
        <p:nvSpPr>
          <p:cNvPr id="90" name="TextBox 89"/>
          <p:cNvSpPr txBox="1"/>
          <p:nvPr/>
        </p:nvSpPr>
        <p:spPr>
          <a:xfrm>
            <a:off x="1035854" y="3560644"/>
            <a:ext cx="424891" cy="215444"/>
          </a:xfrm>
          <a:prstGeom prst="rect">
            <a:avLst/>
          </a:prstGeom>
          <a:solidFill>
            <a:srgbClr val="A883FF"/>
          </a:solidFill>
          <a:ln>
            <a:noFill/>
          </a:ln>
        </p:spPr>
        <p:txBody>
          <a:bodyPr wrap="none" rtlCol="0" anchor="ctr" anchorCtr="1">
            <a:noAutofit/>
          </a:bodyPr>
          <a:lstStyle/>
          <a:p>
            <a:pPr algn="ctr"/>
            <a:r>
              <a:rPr lang="en-US" sz="1050" b="1" dirty="0" smtClean="0"/>
              <a:t>D</a:t>
            </a:r>
            <a:endParaRPr lang="en-US" sz="1050" b="1" dirty="0"/>
          </a:p>
        </p:txBody>
      </p:sp>
      <p:sp>
        <p:nvSpPr>
          <p:cNvPr id="91" name="TextBox 90"/>
          <p:cNvSpPr txBox="1"/>
          <p:nvPr/>
        </p:nvSpPr>
        <p:spPr>
          <a:xfrm>
            <a:off x="1035854" y="3139690"/>
            <a:ext cx="424891" cy="215444"/>
          </a:xfrm>
          <a:prstGeom prst="rect">
            <a:avLst/>
          </a:prstGeom>
          <a:solidFill>
            <a:schemeClr val="accent5">
              <a:lumMod val="60000"/>
              <a:lumOff val="40000"/>
            </a:schemeClr>
          </a:solidFill>
          <a:ln>
            <a:noFill/>
          </a:ln>
        </p:spPr>
        <p:txBody>
          <a:bodyPr wrap="none" rtlCol="0" anchor="ctr" anchorCtr="1">
            <a:noAutofit/>
          </a:bodyPr>
          <a:lstStyle/>
          <a:p>
            <a:pPr algn="ctr"/>
            <a:r>
              <a:rPr lang="en-US" sz="1050" b="1" dirty="0" smtClean="0"/>
              <a:t>B</a:t>
            </a:r>
            <a:endParaRPr lang="en-US" sz="1050" b="1" dirty="0"/>
          </a:p>
        </p:txBody>
      </p:sp>
      <p:sp>
        <p:nvSpPr>
          <p:cNvPr id="92" name="TextBox 91"/>
          <p:cNvSpPr txBox="1"/>
          <p:nvPr/>
        </p:nvSpPr>
        <p:spPr>
          <a:xfrm>
            <a:off x="1035854" y="3350167"/>
            <a:ext cx="424891" cy="215444"/>
          </a:xfrm>
          <a:prstGeom prst="rect">
            <a:avLst/>
          </a:prstGeom>
          <a:solidFill>
            <a:schemeClr val="accent2">
              <a:lumMod val="75000"/>
            </a:schemeClr>
          </a:solidFill>
          <a:ln>
            <a:noFill/>
          </a:ln>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93" name="TextBox 92"/>
          <p:cNvSpPr txBox="1"/>
          <p:nvPr/>
        </p:nvSpPr>
        <p:spPr>
          <a:xfrm>
            <a:off x="1596769" y="3344219"/>
            <a:ext cx="424891" cy="215444"/>
          </a:xfrm>
          <a:prstGeom prst="rect">
            <a:avLst/>
          </a:prstGeom>
          <a:solidFill>
            <a:schemeClr val="accent3">
              <a:lumMod val="40000"/>
              <a:lumOff val="60000"/>
            </a:schemeClr>
          </a:solidFill>
          <a:ln>
            <a:noFill/>
          </a:ln>
        </p:spPr>
        <p:txBody>
          <a:bodyPr wrap="none" rtlCol="0" anchor="ctr" anchorCtr="1">
            <a:noAutofit/>
          </a:bodyPr>
          <a:lstStyle/>
          <a:p>
            <a:pPr algn="ctr"/>
            <a:r>
              <a:rPr lang="en-US" sz="1050" b="1" dirty="0"/>
              <a:t>H</a:t>
            </a:r>
          </a:p>
        </p:txBody>
      </p:sp>
      <p:sp>
        <p:nvSpPr>
          <p:cNvPr id="94" name="TextBox 93"/>
          <p:cNvSpPr txBox="1"/>
          <p:nvPr/>
        </p:nvSpPr>
        <p:spPr>
          <a:xfrm>
            <a:off x="1596769" y="3554696"/>
            <a:ext cx="424891" cy="215444"/>
          </a:xfrm>
          <a:prstGeom prst="rect">
            <a:avLst/>
          </a:prstGeom>
          <a:solidFill>
            <a:srgbClr val="FF6CC5"/>
          </a:solidFill>
          <a:ln>
            <a:noFill/>
          </a:ln>
        </p:spPr>
        <p:txBody>
          <a:bodyPr wrap="none" rtlCol="0" anchor="ctr" anchorCtr="1">
            <a:noAutofit/>
          </a:bodyPr>
          <a:lstStyle/>
          <a:p>
            <a:pPr algn="ctr"/>
            <a:r>
              <a:rPr lang="en-US" sz="1050" b="1" dirty="0" smtClean="0"/>
              <a:t>I</a:t>
            </a:r>
            <a:endParaRPr lang="en-US" sz="1050" b="1" dirty="0"/>
          </a:p>
        </p:txBody>
      </p:sp>
      <p:sp>
        <p:nvSpPr>
          <p:cNvPr id="96" name="TextBox 95"/>
          <p:cNvSpPr txBox="1"/>
          <p:nvPr/>
        </p:nvSpPr>
        <p:spPr>
          <a:xfrm>
            <a:off x="3606435" y="3374908"/>
            <a:ext cx="424891" cy="215444"/>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sp>
        <p:nvSpPr>
          <p:cNvPr id="98" name="TextBox 97"/>
          <p:cNvSpPr txBox="1"/>
          <p:nvPr/>
        </p:nvSpPr>
        <p:spPr>
          <a:xfrm>
            <a:off x="3604559" y="3591271"/>
            <a:ext cx="424891" cy="215444"/>
          </a:xfrm>
          <a:prstGeom prst="rect">
            <a:avLst/>
          </a:prstGeom>
          <a:solidFill>
            <a:schemeClr val="accent3">
              <a:lumMod val="75000"/>
            </a:schemeClr>
          </a:solidFill>
        </p:spPr>
        <p:txBody>
          <a:bodyPr wrap="none" rtlCol="0" anchor="ctr" anchorCtr="1">
            <a:noAutofit/>
          </a:bodyPr>
          <a:lstStyle/>
          <a:p>
            <a:pPr algn="ctr"/>
            <a:r>
              <a:rPr lang="en-US" sz="1050" b="1" dirty="0" smtClean="0">
                <a:solidFill>
                  <a:schemeClr val="bg1"/>
                </a:solidFill>
              </a:rPr>
              <a:t>K</a:t>
            </a:r>
            <a:endParaRPr lang="en-US" sz="1050" b="1" dirty="0">
              <a:solidFill>
                <a:schemeClr val="bg1"/>
              </a:solidFill>
            </a:endParaRPr>
          </a:p>
        </p:txBody>
      </p:sp>
      <p:sp>
        <p:nvSpPr>
          <p:cNvPr id="122" name="TextBox 121"/>
          <p:cNvSpPr txBox="1"/>
          <p:nvPr/>
        </p:nvSpPr>
        <p:spPr>
          <a:xfrm>
            <a:off x="1610417" y="3781307"/>
            <a:ext cx="424891" cy="215444"/>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sp>
        <p:nvSpPr>
          <p:cNvPr id="123" name="TextBox 122"/>
          <p:cNvSpPr txBox="1"/>
          <p:nvPr/>
        </p:nvSpPr>
        <p:spPr>
          <a:xfrm>
            <a:off x="2116541" y="2918170"/>
            <a:ext cx="424891" cy="215444"/>
          </a:xfrm>
          <a:prstGeom prst="rect">
            <a:avLst/>
          </a:prstGeom>
          <a:solidFill>
            <a:schemeClr val="accent3">
              <a:lumMod val="75000"/>
            </a:schemeClr>
          </a:solidFill>
        </p:spPr>
        <p:txBody>
          <a:bodyPr wrap="none" rtlCol="0" anchor="ctr" anchorCtr="1">
            <a:noAutofit/>
          </a:bodyPr>
          <a:lstStyle/>
          <a:p>
            <a:pPr algn="ctr"/>
            <a:r>
              <a:rPr lang="en-US" sz="1050" b="1" dirty="0" smtClean="0">
                <a:solidFill>
                  <a:schemeClr val="bg1"/>
                </a:solidFill>
              </a:rPr>
              <a:t>K</a:t>
            </a:r>
            <a:endParaRPr lang="en-US" sz="1050" b="1" dirty="0">
              <a:solidFill>
                <a:schemeClr val="bg1"/>
              </a:solidFill>
            </a:endParaRPr>
          </a:p>
        </p:txBody>
      </p:sp>
      <p:sp>
        <p:nvSpPr>
          <p:cNvPr id="80" name="TextBox 79"/>
          <p:cNvSpPr txBox="1"/>
          <p:nvPr/>
        </p:nvSpPr>
        <p:spPr>
          <a:xfrm>
            <a:off x="4085166" y="15748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82" name="TextBox 81"/>
          <p:cNvSpPr txBox="1"/>
          <p:nvPr/>
        </p:nvSpPr>
        <p:spPr>
          <a:xfrm>
            <a:off x="4097866" y="18034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83" name="TextBox 82"/>
          <p:cNvSpPr txBox="1"/>
          <p:nvPr/>
        </p:nvSpPr>
        <p:spPr>
          <a:xfrm>
            <a:off x="4186766" y="35687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95" name="TextBox 94"/>
          <p:cNvSpPr txBox="1"/>
          <p:nvPr/>
        </p:nvSpPr>
        <p:spPr>
          <a:xfrm>
            <a:off x="3361266" y="32766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00" name="TextBox 99"/>
          <p:cNvSpPr txBox="1"/>
          <p:nvPr/>
        </p:nvSpPr>
        <p:spPr>
          <a:xfrm>
            <a:off x="3361266" y="34798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14360237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963047" y="1237463"/>
            <a:ext cx="424891"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smtClean="0"/>
              <a:t>H</a:t>
            </a:r>
            <a:endParaRPr lang="en-US" sz="1050" b="1" dirty="0"/>
          </a:p>
        </p:txBody>
      </p:sp>
      <p:sp>
        <p:nvSpPr>
          <p:cNvPr id="36" name="TextBox 35"/>
          <p:cNvSpPr txBox="1"/>
          <p:nvPr/>
        </p:nvSpPr>
        <p:spPr>
          <a:xfrm>
            <a:off x="3963047" y="1458848"/>
            <a:ext cx="424891"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sp>
        <p:nvSpPr>
          <p:cNvPr id="51" name="TextBox 50"/>
          <p:cNvSpPr txBox="1"/>
          <p:nvPr/>
        </p:nvSpPr>
        <p:spPr>
          <a:xfrm>
            <a:off x="3070917" y="2517657"/>
            <a:ext cx="424891" cy="215444"/>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cxnSp>
        <p:nvCxnSpPr>
          <p:cNvPr id="5" name="Straight Connector 4"/>
          <p:cNvCxnSpPr/>
          <p:nvPr/>
        </p:nvCxnSpPr>
        <p:spPr>
          <a:xfrm>
            <a:off x="2140395" y="3934355"/>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951026" y="2827044"/>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3770290" y="1781185"/>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3769246" y="3490302"/>
            <a:ext cx="82894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2960703" y="5107241"/>
            <a:ext cx="170552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2961747" y="2814290"/>
            <a:ext cx="0" cy="2297843"/>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660721" y="1619763"/>
            <a:ext cx="1109699" cy="400110"/>
          </a:xfrm>
          <a:prstGeom prst="rect">
            <a:avLst/>
          </a:prstGeom>
          <a:noFill/>
        </p:spPr>
        <p:txBody>
          <a:bodyPr wrap="none" rtlCol="0">
            <a:spAutoFit/>
          </a:bodyPr>
          <a:lstStyle/>
          <a:p>
            <a:r>
              <a:rPr lang="en-US" sz="2000" dirty="0" smtClean="0"/>
              <a:t>Animals</a:t>
            </a:r>
            <a:endParaRPr lang="en-US" sz="2000" dirty="0"/>
          </a:p>
        </p:txBody>
      </p:sp>
      <p:sp>
        <p:nvSpPr>
          <p:cNvPr id="16" name="TextBox 15"/>
          <p:cNvSpPr txBox="1"/>
          <p:nvPr/>
        </p:nvSpPr>
        <p:spPr>
          <a:xfrm>
            <a:off x="4660721" y="3277672"/>
            <a:ext cx="826243" cy="400110"/>
          </a:xfrm>
          <a:prstGeom prst="rect">
            <a:avLst/>
          </a:prstGeom>
          <a:noFill/>
        </p:spPr>
        <p:txBody>
          <a:bodyPr wrap="none" rtlCol="0">
            <a:spAutoFit/>
          </a:bodyPr>
          <a:lstStyle/>
          <a:p>
            <a:r>
              <a:rPr lang="en-US" sz="2000" dirty="0" smtClean="0"/>
              <a:t>Fungi</a:t>
            </a:r>
            <a:endParaRPr lang="en-US" sz="2000" dirty="0"/>
          </a:p>
        </p:txBody>
      </p:sp>
      <p:sp>
        <p:nvSpPr>
          <p:cNvPr id="17" name="TextBox 16"/>
          <p:cNvSpPr txBox="1"/>
          <p:nvPr/>
        </p:nvSpPr>
        <p:spPr>
          <a:xfrm>
            <a:off x="4660721" y="4897627"/>
            <a:ext cx="897501" cy="400110"/>
          </a:xfrm>
          <a:prstGeom prst="rect">
            <a:avLst/>
          </a:prstGeom>
          <a:noFill/>
        </p:spPr>
        <p:txBody>
          <a:bodyPr wrap="none" rtlCol="0">
            <a:spAutoFit/>
          </a:bodyPr>
          <a:lstStyle/>
          <a:p>
            <a:r>
              <a:rPr lang="en-US" sz="2000" dirty="0" smtClean="0"/>
              <a:t>Plants</a:t>
            </a:r>
            <a:endParaRPr lang="en-US" sz="2000" dirty="0"/>
          </a:p>
        </p:txBody>
      </p:sp>
      <p:sp>
        <p:nvSpPr>
          <p:cNvPr id="39" name="TextBox 38"/>
          <p:cNvSpPr txBox="1"/>
          <p:nvPr/>
        </p:nvSpPr>
        <p:spPr>
          <a:xfrm>
            <a:off x="3955909" y="3212338"/>
            <a:ext cx="424891"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50" name="TextBox 49"/>
          <p:cNvSpPr txBox="1"/>
          <p:nvPr/>
        </p:nvSpPr>
        <p:spPr>
          <a:xfrm>
            <a:off x="3494490" y="4810471"/>
            <a:ext cx="424891" cy="215444"/>
          </a:xfrm>
          <a:prstGeom prst="rect">
            <a:avLst/>
          </a:prstGeom>
          <a:solidFill>
            <a:schemeClr val="accent3">
              <a:lumMod val="75000"/>
            </a:schemeClr>
          </a:solidFill>
        </p:spPr>
        <p:txBody>
          <a:bodyPr wrap="none" rtlCol="0" anchor="ctr" anchorCtr="1">
            <a:noAutofit/>
          </a:bodyPr>
          <a:lstStyle/>
          <a:p>
            <a:pPr algn="ctr"/>
            <a:r>
              <a:rPr lang="en-US" sz="1050" b="1" dirty="0" smtClean="0">
                <a:solidFill>
                  <a:schemeClr val="bg1"/>
                </a:solidFill>
              </a:rPr>
              <a:t>K</a:t>
            </a:r>
            <a:endParaRPr lang="en-US" sz="1050" b="1" dirty="0">
              <a:solidFill>
                <a:schemeClr val="bg1"/>
              </a:solidFill>
            </a:endParaRPr>
          </a:p>
        </p:txBody>
      </p:sp>
      <p:sp>
        <p:nvSpPr>
          <p:cNvPr id="32" name="TextBox 31"/>
          <p:cNvSpPr txBox="1"/>
          <p:nvPr/>
        </p:nvSpPr>
        <p:spPr>
          <a:xfrm>
            <a:off x="275167" y="285751"/>
            <a:ext cx="6741073" cy="369332"/>
          </a:xfrm>
          <a:prstGeom prst="rect">
            <a:avLst/>
          </a:prstGeom>
          <a:noFill/>
        </p:spPr>
        <p:txBody>
          <a:bodyPr wrap="none" rtlCol="0">
            <a:spAutoFit/>
          </a:bodyPr>
          <a:lstStyle/>
          <a:p>
            <a:r>
              <a:rPr lang="en-US" dirty="0" smtClean="0"/>
              <a:t>Step 4: additional information added, this is the “most likely” tree</a:t>
            </a:r>
            <a:endParaRPr lang="en-US" dirty="0"/>
          </a:p>
        </p:txBody>
      </p:sp>
      <p:sp>
        <p:nvSpPr>
          <p:cNvPr id="35" name="Right Arrow 34"/>
          <p:cNvSpPr/>
          <p:nvPr/>
        </p:nvSpPr>
        <p:spPr>
          <a:xfrm rot="1830571">
            <a:off x="2017983" y="3482707"/>
            <a:ext cx="927139" cy="240886"/>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1174748" y="2529417"/>
            <a:ext cx="1365250" cy="132291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TextBox 39"/>
          <p:cNvSpPr txBox="1"/>
          <p:nvPr/>
        </p:nvSpPr>
        <p:spPr>
          <a:xfrm>
            <a:off x="1389337" y="2654046"/>
            <a:ext cx="424891" cy="215444"/>
          </a:xfrm>
          <a:prstGeom prst="rect">
            <a:avLst/>
          </a:prstGeom>
          <a:solidFill>
            <a:schemeClr val="accent2">
              <a:lumMod val="60000"/>
              <a:lumOff val="40000"/>
            </a:schemeClr>
          </a:solidFill>
          <a:ln>
            <a:noFill/>
          </a:ln>
        </p:spPr>
        <p:txBody>
          <a:bodyPr wrap="none" rtlCol="0" anchor="ctr" anchorCtr="1">
            <a:noAutofit/>
          </a:bodyPr>
          <a:lstStyle/>
          <a:p>
            <a:pPr algn="ctr"/>
            <a:r>
              <a:rPr lang="en-US" sz="1050" b="1" dirty="0" smtClean="0"/>
              <a:t>A</a:t>
            </a:r>
            <a:endParaRPr lang="en-US" sz="1050" b="1" dirty="0"/>
          </a:p>
        </p:txBody>
      </p:sp>
      <p:sp>
        <p:nvSpPr>
          <p:cNvPr id="52" name="TextBox 51"/>
          <p:cNvSpPr txBox="1"/>
          <p:nvPr/>
        </p:nvSpPr>
        <p:spPr>
          <a:xfrm>
            <a:off x="1950254" y="2858574"/>
            <a:ext cx="424891" cy="215444"/>
          </a:xfrm>
          <a:prstGeom prst="rect">
            <a:avLst/>
          </a:prstGeom>
          <a:solidFill>
            <a:srgbClr val="10FF0E"/>
          </a:solidFill>
          <a:ln>
            <a:noFill/>
          </a:ln>
        </p:spPr>
        <p:txBody>
          <a:bodyPr wrap="none" rtlCol="0" anchor="ctr" anchorCtr="1">
            <a:noAutofit/>
          </a:bodyPr>
          <a:lstStyle/>
          <a:p>
            <a:pPr algn="ctr"/>
            <a:r>
              <a:rPr lang="en-US" sz="1050" b="1" dirty="0" smtClean="0"/>
              <a:t>G</a:t>
            </a:r>
            <a:endParaRPr lang="en-US" sz="1050" b="1" dirty="0"/>
          </a:p>
        </p:txBody>
      </p:sp>
      <p:sp>
        <p:nvSpPr>
          <p:cNvPr id="53" name="TextBox 52"/>
          <p:cNvSpPr txBox="1"/>
          <p:nvPr/>
        </p:nvSpPr>
        <p:spPr>
          <a:xfrm>
            <a:off x="1950254" y="2648097"/>
            <a:ext cx="424891" cy="215444"/>
          </a:xfrm>
          <a:prstGeom prst="rect">
            <a:avLst/>
          </a:prstGeom>
          <a:solidFill>
            <a:srgbClr val="7B5C3D"/>
          </a:solidFill>
          <a:ln>
            <a:noFill/>
          </a:ln>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58" name="TextBox 57"/>
          <p:cNvSpPr txBox="1"/>
          <p:nvPr/>
        </p:nvSpPr>
        <p:spPr>
          <a:xfrm>
            <a:off x="1389337" y="3495954"/>
            <a:ext cx="424891" cy="215444"/>
          </a:xfrm>
          <a:prstGeom prst="rect">
            <a:avLst/>
          </a:prstGeom>
          <a:solidFill>
            <a:srgbClr val="FFF45A"/>
          </a:solidFill>
          <a:ln>
            <a:noFill/>
          </a:ln>
        </p:spPr>
        <p:txBody>
          <a:bodyPr wrap="none" rtlCol="0" anchor="ctr" anchorCtr="1">
            <a:noAutofit/>
          </a:bodyPr>
          <a:lstStyle/>
          <a:p>
            <a:pPr algn="ctr"/>
            <a:r>
              <a:rPr lang="en-US" sz="1050" b="1" dirty="0" smtClean="0"/>
              <a:t>E</a:t>
            </a:r>
            <a:endParaRPr lang="en-US" sz="1050" b="1" dirty="0"/>
          </a:p>
        </p:txBody>
      </p:sp>
      <p:sp>
        <p:nvSpPr>
          <p:cNvPr id="59" name="TextBox 58"/>
          <p:cNvSpPr txBox="1"/>
          <p:nvPr/>
        </p:nvSpPr>
        <p:spPr>
          <a:xfrm>
            <a:off x="1389337" y="3285477"/>
            <a:ext cx="424891" cy="215444"/>
          </a:xfrm>
          <a:prstGeom prst="rect">
            <a:avLst/>
          </a:prstGeom>
          <a:solidFill>
            <a:srgbClr val="A883FF"/>
          </a:solidFill>
          <a:ln>
            <a:noFill/>
          </a:ln>
        </p:spPr>
        <p:txBody>
          <a:bodyPr wrap="none" rtlCol="0" anchor="ctr" anchorCtr="1">
            <a:noAutofit/>
          </a:bodyPr>
          <a:lstStyle/>
          <a:p>
            <a:pPr algn="ctr"/>
            <a:r>
              <a:rPr lang="en-US" sz="1050" b="1" dirty="0" smtClean="0"/>
              <a:t>D</a:t>
            </a:r>
            <a:endParaRPr lang="en-US" sz="1050" b="1" dirty="0"/>
          </a:p>
        </p:txBody>
      </p:sp>
      <p:sp>
        <p:nvSpPr>
          <p:cNvPr id="60" name="TextBox 59"/>
          <p:cNvSpPr txBox="1"/>
          <p:nvPr/>
        </p:nvSpPr>
        <p:spPr>
          <a:xfrm>
            <a:off x="1389337" y="2864523"/>
            <a:ext cx="424891" cy="215444"/>
          </a:xfrm>
          <a:prstGeom prst="rect">
            <a:avLst/>
          </a:prstGeom>
          <a:solidFill>
            <a:schemeClr val="accent5">
              <a:lumMod val="60000"/>
              <a:lumOff val="40000"/>
            </a:schemeClr>
          </a:solidFill>
          <a:ln>
            <a:noFill/>
          </a:ln>
        </p:spPr>
        <p:txBody>
          <a:bodyPr wrap="none" rtlCol="0" anchor="ctr" anchorCtr="1">
            <a:noAutofit/>
          </a:bodyPr>
          <a:lstStyle/>
          <a:p>
            <a:pPr algn="ctr"/>
            <a:r>
              <a:rPr lang="en-US" sz="1050" b="1" dirty="0" smtClean="0"/>
              <a:t>B</a:t>
            </a:r>
            <a:endParaRPr lang="en-US" sz="1050" b="1" dirty="0"/>
          </a:p>
        </p:txBody>
      </p:sp>
      <p:sp>
        <p:nvSpPr>
          <p:cNvPr id="61" name="TextBox 60"/>
          <p:cNvSpPr txBox="1"/>
          <p:nvPr/>
        </p:nvSpPr>
        <p:spPr>
          <a:xfrm>
            <a:off x="1389337" y="3075000"/>
            <a:ext cx="424891" cy="215444"/>
          </a:xfrm>
          <a:prstGeom prst="rect">
            <a:avLst/>
          </a:prstGeom>
          <a:solidFill>
            <a:schemeClr val="accent2">
              <a:lumMod val="75000"/>
            </a:schemeClr>
          </a:solidFill>
          <a:ln>
            <a:noFill/>
          </a:ln>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62" name="TextBox 61"/>
          <p:cNvSpPr txBox="1"/>
          <p:nvPr/>
        </p:nvSpPr>
        <p:spPr>
          <a:xfrm>
            <a:off x="1950252" y="3069052"/>
            <a:ext cx="424891" cy="215444"/>
          </a:xfrm>
          <a:prstGeom prst="rect">
            <a:avLst/>
          </a:prstGeom>
          <a:solidFill>
            <a:schemeClr val="accent3">
              <a:lumMod val="40000"/>
              <a:lumOff val="60000"/>
            </a:schemeClr>
          </a:solidFill>
          <a:ln>
            <a:noFill/>
          </a:ln>
        </p:spPr>
        <p:txBody>
          <a:bodyPr wrap="none" rtlCol="0" anchor="ctr" anchorCtr="1">
            <a:noAutofit/>
          </a:bodyPr>
          <a:lstStyle/>
          <a:p>
            <a:pPr algn="ctr"/>
            <a:r>
              <a:rPr lang="en-US" sz="1050" b="1" dirty="0"/>
              <a:t>H</a:t>
            </a:r>
          </a:p>
        </p:txBody>
      </p:sp>
      <p:sp>
        <p:nvSpPr>
          <p:cNvPr id="63" name="TextBox 62"/>
          <p:cNvSpPr txBox="1"/>
          <p:nvPr/>
        </p:nvSpPr>
        <p:spPr>
          <a:xfrm>
            <a:off x="1950252" y="3279529"/>
            <a:ext cx="424891" cy="215444"/>
          </a:xfrm>
          <a:prstGeom prst="rect">
            <a:avLst/>
          </a:prstGeom>
          <a:solidFill>
            <a:srgbClr val="FF6CC5"/>
          </a:solidFill>
          <a:ln>
            <a:noFill/>
          </a:ln>
        </p:spPr>
        <p:txBody>
          <a:bodyPr wrap="none" rtlCol="0" anchor="ctr" anchorCtr="1">
            <a:noAutofit/>
          </a:bodyPr>
          <a:lstStyle/>
          <a:p>
            <a:pPr algn="ctr"/>
            <a:r>
              <a:rPr lang="en-US" sz="1050" b="1" dirty="0" smtClean="0"/>
              <a:t>I</a:t>
            </a:r>
            <a:endParaRPr lang="en-US" sz="1050" b="1" dirty="0"/>
          </a:p>
        </p:txBody>
      </p:sp>
      <p:sp>
        <p:nvSpPr>
          <p:cNvPr id="64" name="TextBox 63"/>
          <p:cNvSpPr txBox="1"/>
          <p:nvPr/>
        </p:nvSpPr>
        <p:spPr>
          <a:xfrm>
            <a:off x="1963900" y="3506140"/>
            <a:ext cx="424891" cy="215444"/>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sp>
        <p:nvSpPr>
          <p:cNvPr id="65" name="TextBox 64"/>
          <p:cNvSpPr txBox="1"/>
          <p:nvPr/>
        </p:nvSpPr>
        <p:spPr>
          <a:xfrm>
            <a:off x="5825872" y="1248580"/>
            <a:ext cx="424891"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66" name="TextBox 65"/>
          <p:cNvSpPr txBox="1"/>
          <p:nvPr/>
        </p:nvSpPr>
        <p:spPr>
          <a:xfrm>
            <a:off x="6312706" y="1463691"/>
            <a:ext cx="424891"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67" name="TextBox 66"/>
          <p:cNvSpPr txBox="1"/>
          <p:nvPr/>
        </p:nvSpPr>
        <p:spPr>
          <a:xfrm>
            <a:off x="6312706" y="1253214"/>
            <a:ext cx="424891"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68" name="TextBox 67"/>
          <p:cNvSpPr txBox="1"/>
          <p:nvPr/>
        </p:nvSpPr>
        <p:spPr>
          <a:xfrm>
            <a:off x="5825872" y="2090488"/>
            <a:ext cx="424891"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69" name="TextBox 68"/>
          <p:cNvSpPr txBox="1"/>
          <p:nvPr/>
        </p:nvSpPr>
        <p:spPr>
          <a:xfrm>
            <a:off x="5825872" y="1880011"/>
            <a:ext cx="424891"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70" name="TextBox 69"/>
          <p:cNvSpPr txBox="1"/>
          <p:nvPr/>
        </p:nvSpPr>
        <p:spPr>
          <a:xfrm>
            <a:off x="5825872" y="1459057"/>
            <a:ext cx="424891"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71" name="TextBox 70"/>
          <p:cNvSpPr txBox="1"/>
          <p:nvPr/>
        </p:nvSpPr>
        <p:spPr>
          <a:xfrm>
            <a:off x="5825872" y="1669534"/>
            <a:ext cx="424891"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72" name="TextBox 71"/>
          <p:cNvSpPr txBox="1"/>
          <p:nvPr/>
        </p:nvSpPr>
        <p:spPr>
          <a:xfrm>
            <a:off x="5561288" y="3058330"/>
            <a:ext cx="424891"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73" name="TextBox 72"/>
          <p:cNvSpPr txBox="1"/>
          <p:nvPr/>
        </p:nvSpPr>
        <p:spPr>
          <a:xfrm>
            <a:off x="6048120" y="3273442"/>
            <a:ext cx="424891"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74" name="TextBox 73"/>
          <p:cNvSpPr txBox="1"/>
          <p:nvPr/>
        </p:nvSpPr>
        <p:spPr>
          <a:xfrm>
            <a:off x="5561288" y="3900238"/>
            <a:ext cx="424891"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75" name="TextBox 74"/>
          <p:cNvSpPr txBox="1"/>
          <p:nvPr/>
        </p:nvSpPr>
        <p:spPr>
          <a:xfrm>
            <a:off x="5561288" y="3689761"/>
            <a:ext cx="424891"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76" name="TextBox 75"/>
          <p:cNvSpPr txBox="1"/>
          <p:nvPr/>
        </p:nvSpPr>
        <p:spPr>
          <a:xfrm>
            <a:off x="5561288" y="3268807"/>
            <a:ext cx="424891"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77" name="TextBox 76"/>
          <p:cNvSpPr txBox="1"/>
          <p:nvPr/>
        </p:nvSpPr>
        <p:spPr>
          <a:xfrm>
            <a:off x="5561288" y="3479284"/>
            <a:ext cx="424891"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78" name="TextBox 77"/>
          <p:cNvSpPr txBox="1"/>
          <p:nvPr/>
        </p:nvSpPr>
        <p:spPr>
          <a:xfrm>
            <a:off x="6048120" y="3483919"/>
            <a:ext cx="424891"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a:t>H</a:t>
            </a:r>
          </a:p>
        </p:txBody>
      </p:sp>
      <p:sp>
        <p:nvSpPr>
          <p:cNvPr id="79" name="TextBox 78"/>
          <p:cNvSpPr txBox="1"/>
          <p:nvPr/>
        </p:nvSpPr>
        <p:spPr>
          <a:xfrm>
            <a:off x="6048120" y="3694396"/>
            <a:ext cx="424891"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sp>
        <p:nvSpPr>
          <p:cNvPr id="80" name="TextBox 79"/>
          <p:cNvSpPr txBox="1"/>
          <p:nvPr/>
        </p:nvSpPr>
        <p:spPr>
          <a:xfrm>
            <a:off x="5677705" y="4635246"/>
            <a:ext cx="424891" cy="215444"/>
          </a:xfrm>
          <a:prstGeom prst="rect">
            <a:avLst/>
          </a:prstGeom>
          <a:solidFill>
            <a:schemeClr val="accent2">
              <a:lumMod val="60000"/>
              <a:lumOff val="40000"/>
            </a:schemeClr>
          </a:solidFill>
        </p:spPr>
        <p:txBody>
          <a:bodyPr wrap="none" rtlCol="0" anchor="ctr" anchorCtr="1">
            <a:noAutofit/>
          </a:bodyPr>
          <a:lstStyle/>
          <a:p>
            <a:pPr algn="ctr"/>
            <a:r>
              <a:rPr lang="en-US" sz="1050" b="1" dirty="0" smtClean="0"/>
              <a:t>A</a:t>
            </a:r>
            <a:endParaRPr lang="en-US" sz="1050" b="1" dirty="0"/>
          </a:p>
        </p:txBody>
      </p:sp>
      <p:sp>
        <p:nvSpPr>
          <p:cNvPr id="81" name="TextBox 80"/>
          <p:cNvSpPr txBox="1"/>
          <p:nvPr/>
        </p:nvSpPr>
        <p:spPr>
          <a:xfrm>
            <a:off x="6185705" y="4850359"/>
            <a:ext cx="424891" cy="215444"/>
          </a:xfrm>
          <a:prstGeom prst="rect">
            <a:avLst/>
          </a:prstGeom>
          <a:solidFill>
            <a:srgbClr val="10FF0E"/>
          </a:solidFill>
        </p:spPr>
        <p:txBody>
          <a:bodyPr wrap="none" rtlCol="0" anchor="ctr" anchorCtr="1">
            <a:noAutofit/>
          </a:bodyPr>
          <a:lstStyle/>
          <a:p>
            <a:pPr algn="ctr"/>
            <a:r>
              <a:rPr lang="en-US" sz="1050" b="1" dirty="0" smtClean="0"/>
              <a:t>G</a:t>
            </a:r>
            <a:endParaRPr lang="en-US" sz="1050" b="1" dirty="0"/>
          </a:p>
        </p:txBody>
      </p:sp>
      <p:sp>
        <p:nvSpPr>
          <p:cNvPr id="82" name="TextBox 81"/>
          <p:cNvSpPr txBox="1"/>
          <p:nvPr/>
        </p:nvSpPr>
        <p:spPr>
          <a:xfrm>
            <a:off x="6185705" y="4639882"/>
            <a:ext cx="424891" cy="215444"/>
          </a:xfrm>
          <a:prstGeom prst="rect">
            <a:avLst/>
          </a:prstGeom>
          <a:solidFill>
            <a:srgbClr val="7B5C3D"/>
          </a:solidFill>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83" name="TextBox 82"/>
          <p:cNvSpPr txBox="1"/>
          <p:nvPr/>
        </p:nvSpPr>
        <p:spPr>
          <a:xfrm>
            <a:off x="5677705" y="5477154"/>
            <a:ext cx="424891" cy="215444"/>
          </a:xfrm>
          <a:prstGeom prst="rect">
            <a:avLst/>
          </a:prstGeom>
          <a:solidFill>
            <a:srgbClr val="FFF45A"/>
          </a:solidFill>
        </p:spPr>
        <p:txBody>
          <a:bodyPr wrap="none" rtlCol="0" anchor="ctr" anchorCtr="1">
            <a:noAutofit/>
          </a:bodyPr>
          <a:lstStyle/>
          <a:p>
            <a:pPr algn="ctr"/>
            <a:r>
              <a:rPr lang="en-US" sz="1050" b="1" dirty="0" smtClean="0"/>
              <a:t>E</a:t>
            </a:r>
            <a:endParaRPr lang="en-US" sz="1050" b="1" dirty="0"/>
          </a:p>
        </p:txBody>
      </p:sp>
      <p:sp>
        <p:nvSpPr>
          <p:cNvPr id="84" name="TextBox 83"/>
          <p:cNvSpPr txBox="1"/>
          <p:nvPr/>
        </p:nvSpPr>
        <p:spPr>
          <a:xfrm>
            <a:off x="5677705" y="5266677"/>
            <a:ext cx="424891" cy="215444"/>
          </a:xfrm>
          <a:prstGeom prst="rect">
            <a:avLst/>
          </a:prstGeom>
          <a:solidFill>
            <a:srgbClr val="A883FF"/>
          </a:solidFill>
        </p:spPr>
        <p:txBody>
          <a:bodyPr wrap="none" rtlCol="0" anchor="ctr" anchorCtr="1">
            <a:noAutofit/>
          </a:bodyPr>
          <a:lstStyle/>
          <a:p>
            <a:pPr algn="ctr"/>
            <a:r>
              <a:rPr lang="en-US" sz="1050" b="1" dirty="0" smtClean="0"/>
              <a:t>D</a:t>
            </a:r>
            <a:endParaRPr lang="en-US" sz="1050" b="1" dirty="0"/>
          </a:p>
        </p:txBody>
      </p:sp>
      <p:sp>
        <p:nvSpPr>
          <p:cNvPr id="85" name="TextBox 84"/>
          <p:cNvSpPr txBox="1"/>
          <p:nvPr/>
        </p:nvSpPr>
        <p:spPr>
          <a:xfrm>
            <a:off x="5677705" y="4845723"/>
            <a:ext cx="424891" cy="215444"/>
          </a:xfrm>
          <a:prstGeom prst="rect">
            <a:avLst/>
          </a:prstGeom>
          <a:solidFill>
            <a:schemeClr val="accent5">
              <a:lumMod val="60000"/>
              <a:lumOff val="40000"/>
            </a:schemeClr>
          </a:solidFill>
        </p:spPr>
        <p:txBody>
          <a:bodyPr wrap="none" rtlCol="0" anchor="ctr" anchorCtr="1">
            <a:noAutofit/>
          </a:bodyPr>
          <a:lstStyle/>
          <a:p>
            <a:pPr algn="ctr"/>
            <a:r>
              <a:rPr lang="en-US" sz="1050" b="1" dirty="0" smtClean="0"/>
              <a:t>B</a:t>
            </a:r>
            <a:endParaRPr lang="en-US" sz="1050" b="1" dirty="0"/>
          </a:p>
        </p:txBody>
      </p:sp>
      <p:sp>
        <p:nvSpPr>
          <p:cNvPr id="86" name="TextBox 85"/>
          <p:cNvSpPr txBox="1"/>
          <p:nvPr/>
        </p:nvSpPr>
        <p:spPr>
          <a:xfrm>
            <a:off x="5677705" y="5056200"/>
            <a:ext cx="424891" cy="215444"/>
          </a:xfrm>
          <a:prstGeom prst="rect">
            <a:avLst/>
          </a:prstGeom>
          <a:solidFill>
            <a:schemeClr val="accent2">
              <a:lumMod val="75000"/>
            </a:schemeClr>
          </a:solidFill>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87" name="TextBox 86"/>
          <p:cNvSpPr txBox="1"/>
          <p:nvPr/>
        </p:nvSpPr>
        <p:spPr>
          <a:xfrm>
            <a:off x="6185705" y="5060836"/>
            <a:ext cx="424891" cy="215444"/>
          </a:xfrm>
          <a:prstGeom prst="rect">
            <a:avLst/>
          </a:prstGeom>
          <a:solidFill>
            <a:schemeClr val="accent3">
              <a:lumMod val="40000"/>
              <a:lumOff val="60000"/>
            </a:schemeClr>
          </a:solidFill>
        </p:spPr>
        <p:txBody>
          <a:bodyPr wrap="none" rtlCol="0" anchor="ctr" anchorCtr="1">
            <a:noAutofit/>
          </a:bodyPr>
          <a:lstStyle/>
          <a:p>
            <a:pPr algn="ctr"/>
            <a:r>
              <a:rPr lang="en-US" sz="1050" b="1" dirty="0"/>
              <a:t>H</a:t>
            </a:r>
          </a:p>
        </p:txBody>
      </p:sp>
      <p:sp>
        <p:nvSpPr>
          <p:cNvPr id="88" name="TextBox 87"/>
          <p:cNvSpPr txBox="1"/>
          <p:nvPr/>
        </p:nvSpPr>
        <p:spPr>
          <a:xfrm>
            <a:off x="6185705" y="5481787"/>
            <a:ext cx="424891" cy="215444"/>
          </a:xfrm>
          <a:prstGeom prst="rect">
            <a:avLst/>
          </a:prstGeom>
          <a:solidFill>
            <a:srgbClr val="CCFFCC"/>
          </a:solidFill>
        </p:spPr>
        <p:txBody>
          <a:bodyPr wrap="none" rtlCol="0" anchor="ctr" anchorCtr="1">
            <a:noAutofit/>
          </a:bodyPr>
          <a:lstStyle/>
          <a:p>
            <a:pPr algn="ctr"/>
            <a:r>
              <a:rPr lang="en-US" sz="1050" b="1" dirty="0" smtClean="0"/>
              <a:t>J</a:t>
            </a:r>
            <a:endParaRPr lang="en-US" sz="1050" b="1" dirty="0"/>
          </a:p>
        </p:txBody>
      </p:sp>
      <p:sp>
        <p:nvSpPr>
          <p:cNvPr id="89" name="TextBox 88"/>
          <p:cNvSpPr txBox="1"/>
          <p:nvPr/>
        </p:nvSpPr>
        <p:spPr>
          <a:xfrm>
            <a:off x="6185705" y="5271313"/>
            <a:ext cx="424891" cy="215444"/>
          </a:xfrm>
          <a:prstGeom prst="rect">
            <a:avLst/>
          </a:prstGeom>
          <a:solidFill>
            <a:srgbClr val="FF6CC5"/>
          </a:solidFill>
        </p:spPr>
        <p:txBody>
          <a:bodyPr wrap="none" rtlCol="0" anchor="ctr" anchorCtr="1">
            <a:noAutofit/>
          </a:bodyPr>
          <a:lstStyle/>
          <a:p>
            <a:pPr algn="ctr"/>
            <a:r>
              <a:rPr lang="en-US" sz="1050" b="1" dirty="0" smtClean="0"/>
              <a:t>I</a:t>
            </a:r>
            <a:endParaRPr lang="en-US" sz="1050" b="1" dirty="0"/>
          </a:p>
        </p:txBody>
      </p:sp>
      <p:sp>
        <p:nvSpPr>
          <p:cNvPr id="90" name="TextBox 89"/>
          <p:cNvSpPr txBox="1"/>
          <p:nvPr/>
        </p:nvSpPr>
        <p:spPr>
          <a:xfrm>
            <a:off x="6684308" y="4634788"/>
            <a:ext cx="424891" cy="215444"/>
          </a:xfrm>
          <a:prstGeom prst="rect">
            <a:avLst/>
          </a:prstGeom>
          <a:solidFill>
            <a:schemeClr val="accent3">
              <a:lumMod val="75000"/>
            </a:schemeClr>
          </a:solidFill>
        </p:spPr>
        <p:txBody>
          <a:bodyPr wrap="none" rtlCol="0" anchor="ctr" anchorCtr="1">
            <a:noAutofit/>
          </a:bodyPr>
          <a:lstStyle/>
          <a:p>
            <a:pPr algn="ctr"/>
            <a:r>
              <a:rPr lang="en-US" sz="1050" b="1" dirty="0" smtClean="0">
                <a:solidFill>
                  <a:schemeClr val="bg1"/>
                </a:solidFill>
              </a:rPr>
              <a:t>K</a:t>
            </a:r>
            <a:endParaRPr lang="en-US" sz="1050" b="1" dirty="0">
              <a:solidFill>
                <a:schemeClr val="bg1"/>
              </a:solidFill>
            </a:endParaRPr>
          </a:p>
        </p:txBody>
      </p:sp>
      <p:sp>
        <p:nvSpPr>
          <p:cNvPr id="91" name="Right Arrow 90"/>
          <p:cNvSpPr/>
          <p:nvPr/>
        </p:nvSpPr>
        <p:spPr>
          <a:xfrm rot="3878355">
            <a:off x="3023399" y="2159790"/>
            <a:ext cx="927139" cy="240886"/>
          </a:xfrm>
          <a:prstGeom prst="rightArrow">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Rectangle 91"/>
          <p:cNvSpPr/>
          <p:nvPr/>
        </p:nvSpPr>
        <p:spPr>
          <a:xfrm>
            <a:off x="2243665" y="709084"/>
            <a:ext cx="1365250" cy="132291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TextBox 92"/>
          <p:cNvSpPr txBox="1"/>
          <p:nvPr/>
        </p:nvSpPr>
        <p:spPr>
          <a:xfrm>
            <a:off x="2464604" y="850646"/>
            <a:ext cx="424891" cy="215444"/>
          </a:xfrm>
          <a:prstGeom prst="rect">
            <a:avLst/>
          </a:prstGeom>
          <a:solidFill>
            <a:schemeClr val="accent2">
              <a:lumMod val="60000"/>
              <a:lumOff val="40000"/>
            </a:schemeClr>
          </a:solidFill>
          <a:ln>
            <a:noFill/>
          </a:ln>
        </p:spPr>
        <p:txBody>
          <a:bodyPr wrap="none" rtlCol="0" anchor="ctr" anchorCtr="1">
            <a:noAutofit/>
          </a:bodyPr>
          <a:lstStyle/>
          <a:p>
            <a:pPr algn="ctr"/>
            <a:r>
              <a:rPr lang="en-US" sz="1050" b="1" dirty="0" smtClean="0"/>
              <a:t>A</a:t>
            </a:r>
            <a:endParaRPr lang="en-US" sz="1050" b="1" dirty="0"/>
          </a:p>
        </p:txBody>
      </p:sp>
      <p:sp>
        <p:nvSpPr>
          <p:cNvPr id="94" name="TextBox 93"/>
          <p:cNvSpPr txBox="1"/>
          <p:nvPr/>
        </p:nvSpPr>
        <p:spPr>
          <a:xfrm>
            <a:off x="3025521" y="1055174"/>
            <a:ext cx="424891" cy="215444"/>
          </a:xfrm>
          <a:prstGeom prst="rect">
            <a:avLst/>
          </a:prstGeom>
          <a:solidFill>
            <a:srgbClr val="10FF0E"/>
          </a:solidFill>
          <a:ln>
            <a:noFill/>
          </a:ln>
        </p:spPr>
        <p:txBody>
          <a:bodyPr wrap="none" rtlCol="0" anchor="ctr" anchorCtr="1">
            <a:noAutofit/>
          </a:bodyPr>
          <a:lstStyle/>
          <a:p>
            <a:pPr algn="ctr"/>
            <a:r>
              <a:rPr lang="en-US" sz="1050" b="1" dirty="0" smtClean="0"/>
              <a:t>G</a:t>
            </a:r>
            <a:endParaRPr lang="en-US" sz="1050" b="1" dirty="0"/>
          </a:p>
        </p:txBody>
      </p:sp>
      <p:sp>
        <p:nvSpPr>
          <p:cNvPr id="95" name="TextBox 94"/>
          <p:cNvSpPr txBox="1"/>
          <p:nvPr/>
        </p:nvSpPr>
        <p:spPr>
          <a:xfrm>
            <a:off x="3025521" y="844697"/>
            <a:ext cx="424891" cy="215444"/>
          </a:xfrm>
          <a:prstGeom prst="rect">
            <a:avLst/>
          </a:prstGeom>
          <a:solidFill>
            <a:srgbClr val="7B5C3D"/>
          </a:solidFill>
          <a:ln>
            <a:noFill/>
          </a:ln>
        </p:spPr>
        <p:txBody>
          <a:bodyPr wrap="none" rtlCol="0" anchor="ctr" anchorCtr="1">
            <a:noAutofit/>
          </a:bodyPr>
          <a:lstStyle/>
          <a:p>
            <a:pPr algn="ctr"/>
            <a:r>
              <a:rPr lang="en-US" sz="1050" b="1" dirty="0" smtClean="0">
                <a:solidFill>
                  <a:schemeClr val="bg1"/>
                </a:solidFill>
              </a:rPr>
              <a:t>F</a:t>
            </a:r>
            <a:endParaRPr lang="en-US" sz="1050" b="1" dirty="0">
              <a:solidFill>
                <a:schemeClr val="bg1"/>
              </a:solidFill>
            </a:endParaRPr>
          </a:p>
        </p:txBody>
      </p:sp>
      <p:sp>
        <p:nvSpPr>
          <p:cNvPr id="96" name="TextBox 95"/>
          <p:cNvSpPr txBox="1"/>
          <p:nvPr/>
        </p:nvSpPr>
        <p:spPr>
          <a:xfrm>
            <a:off x="2464604" y="1692554"/>
            <a:ext cx="424891" cy="215444"/>
          </a:xfrm>
          <a:prstGeom prst="rect">
            <a:avLst/>
          </a:prstGeom>
          <a:solidFill>
            <a:srgbClr val="FFF45A"/>
          </a:solidFill>
          <a:ln>
            <a:noFill/>
          </a:ln>
        </p:spPr>
        <p:txBody>
          <a:bodyPr wrap="none" rtlCol="0" anchor="ctr" anchorCtr="1">
            <a:noAutofit/>
          </a:bodyPr>
          <a:lstStyle/>
          <a:p>
            <a:pPr algn="ctr"/>
            <a:r>
              <a:rPr lang="en-US" sz="1050" b="1" dirty="0" smtClean="0"/>
              <a:t>E</a:t>
            </a:r>
            <a:endParaRPr lang="en-US" sz="1050" b="1" dirty="0"/>
          </a:p>
        </p:txBody>
      </p:sp>
      <p:sp>
        <p:nvSpPr>
          <p:cNvPr id="97" name="TextBox 96"/>
          <p:cNvSpPr txBox="1"/>
          <p:nvPr/>
        </p:nvSpPr>
        <p:spPr>
          <a:xfrm>
            <a:off x="2464604" y="1482077"/>
            <a:ext cx="424891" cy="215444"/>
          </a:xfrm>
          <a:prstGeom prst="rect">
            <a:avLst/>
          </a:prstGeom>
          <a:solidFill>
            <a:srgbClr val="A883FF"/>
          </a:solidFill>
          <a:ln>
            <a:noFill/>
          </a:ln>
        </p:spPr>
        <p:txBody>
          <a:bodyPr wrap="none" rtlCol="0" anchor="ctr" anchorCtr="1">
            <a:noAutofit/>
          </a:bodyPr>
          <a:lstStyle/>
          <a:p>
            <a:pPr algn="ctr"/>
            <a:r>
              <a:rPr lang="en-US" sz="1050" b="1" dirty="0" smtClean="0"/>
              <a:t>D</a:t>
            </a:r>
            <a:endParaRPr lang="en-US" sz="1050" b="1" dirty="0"/>
          </a:p>
        </p:txBody>
      </p:sp>
      <p:sp>
        <p:nvSpPr>
          <p:cNvPr id="98" name="TextBox 97"/>
          <p:cNvSpPr txBox="1"/>
          <p:nvPr/>
        </p:nvSpPr>
        <p:spPr>
          <a:xfrm>
            <a:off x="2464604" y="1061123"/>
            <a:ext cx="424891" cy="215444"/>
          </a:xfrm>
          <a:prstGeom prst="rect">
            <a:avLst/>
          </a:prstGeom>
          <a:solidFill>
            <a:schemeClr val="accent5">
              <a:lumMod val="60000"/>
              <a:lumOff val="40000"/>
            </a:schemeClr>
          </a:solidFill>
          <a:ln>
            <a:noFill/>
          </a:ln>
        </p:spPr>
        <p:txBody>
          <a:bodyPr wrap="none" rtlCol="0" anchor="ctr" anchorCtr="1">
            <a:noAutofit/>
          </a:bodyPr>
          <a:lstStyle/>
          <a:p>
            <a:pPr algn="ctr"/>
            <a:r>
              <a:rPr lang="en-US" sz="1050" b="1" dirty="0" smtClean="0"/>
              <a:t>B</a:t>
            </a:r>
            <a:endParaRPr lang="en-US" sz="1050" b="1" dirty="0"/>
          </a:p>
        </p:txBody>
      </p:sp>
      <p:sp>
        <p:nvSpPr>
          <p:cNvPr id="99" name="TextBox 98"/>
          <p:cNvSpPr txBox="1"/>
          <p:nvPr/>
        </p:nvSpPr>
        <p:spPr>
          <a:xfrm>
            <a:off x="2464604" y="1271600"/>
            <a:ext cx="424891" cy="215444"/>
          </a:xfrm>
          <a:prstGeom prst="rect">
            <a:avLst/>
          </a:prstGeom>
          <a:solidFill>
            <a:schemeClr val="accent2">
              <a:lumMod val="75000"/>
            </a:schemeClr>
          </a:solidFill>
          <a:ln>
            <a:noFill/>
          </a:ln>
        </p:spPr>
        <p:txBody>
          <a:bodyPr wrap="none" rtlCol="0" anchor="ctr" anchorCtr="1">
            <a:noAutofit/>
          </a:bodyPr>
          <a:lstStyle/>
          <a:p>
            <a:pPr algn="ctr"/>
            <a:r>
              <a:rPr lang="en-US" sz="1050" b="1" dirty="0" smtClean="0">
                <a:solidFill>
                  <a:schemeClr val="bg1"/>
                </a:solidFill>
              </a:rPr>
              <a:t>C</a:t>
            </a:r>
            <a:endParaRPr lang="en-US" sz="1050" b="1" dirty="0">
              <a:solidFill>
                <a:schemeClr val="bg1"/>
              </a:solidFill>
            </a:endParaRPr>
          </a:p>
        </p:txBody>
      </p:sp>
      <p:sp>
        <p:nvSpPr>
          <p:cNvPr id="100" name="TextBox 99"/>
          <p:cNvSpPr txBox="1"/>
          <p:nvPr/>
        </p:nvSpPr>
        <p:spPr>
          <a:xfrm>
            <a:off x="3025519" y="1265652"/>
            <a:ext cx="424891" cy="215444"/>
          </a:xfrm>
          <a:prstGeom prst="rect">
            <a:avLst/>
          </a:prstGeom>
          <a:solidFill>
            <a:schemeClr val="accent3">
              <a:lumMod val="40000"/>
              <a:lumOff val="60000"/>
            </a:schemeClr>
          </a:solidFill>
          <a:ln>
            <a:noFill/>
          </a:ln>
        </p:spPr>
        <p:txBody>
          <a:bodyPr wrap="none" rtlCol="0" anchor="ctr" anchorCtr="1">
            <a:noAutofit/>
          </a:bodyPr>
          <a:lstStyle/>
          <a:p>
            <a:pPr algn="ctr"/>
            <a:r>
              <a:rPr lang="en-US" sz="1050" b="1" dirty="0"/>
              <a:t>H</a:t>
            </a:r>
          </a:p>
        </p:txBody>
      </p:sp>
      <p:sp>
        <p:nvSpPr>
          <p:cNvPr id="101" name="TextBox 100"/>
          <p:cNvSpPr txBox="1"/>
          <p:nvPr/>
        </p:nvSpPr>
        <p:spPr>
          <a:xfrm>
            <a:off x="3025519" y="1476129"/>
            <a:ext cx="424891" cy="215444"/>
          </a:xfrm>
          <a:prstGeom prst="rect">
            <a:avLst/>
          </a:prstGeom>
          <a:solidFill>
            <a:srgbClr val="FF6CC5"/>
          </a:solidFill>
          <a:ln>
            <a:noFill/>
          </a:ln>
        </p:spPr>
        <p:txBody>
          <a:bodyPr wrap="none" rtlCol="0" anchor="ctr" anchorCtr="1">
            <a:noAutofit/>
          </a:bodyPr>
          <a:lstStyle/>
          <a:p>
            <a:pPr algn="ctr"/>
            <a:r>
              <a:rPr lang="en-US" sz="1050" b="1" dirty="0" smtClean="0"/>
              <a:t>I</a:t>
            </a:r>
            <a:endParaRPr lang="en-US" sz="1050" b="1" dirty="0"/>
          </a:p>
        </p:txBody>
      </p:sp>
      <p:sp>
        <p:nvSpPr>
          <p:cNvPr id="102" name="TextBox 101"/>
          <p:cNvSpPr txBox="1"/>
          <p:nvPr/>
        </p:nvSpPr>
        <p:spPr>
          <a:xfrm>
            <a:off x="3179230" y="4704304"/>
            <a:ext cx="319468" cy="369332"/>
          </a:xfrm>
          <a:prstGeom prst="rect">
            <a:avLst/>
          </a:prstGeom>
          <a:noFill/>
        </p:spPr>
        <p:txBody>
          <a:bodyPr wrap="none" rtlCol="0">
            <a:spAutoFit/>
          </a:bodyPr>
          <a:lstStyle/>
          <a:p>
            <a:r>
              <a:rPr lang="en-US" b="1" dirty="0">
                <a:solidFill>
                  <a:srgbClr val="0000FF"/>
                </a:solidFill>
              </a:rPr>
              <a:t>+</a:t>
            </a:r>
          </a:p>
        </p:txBody>
      </p:sp>
      <p:sp>
        <p:nvSpPr>
          <p:cNvPr id="103" name="TextBox 102"/>
          <p:cNvSpPr txBox="1"/>
          <p:nvPr/>
        </p:nvSpPr>
        <p:spPr>
          <a:xfrm>
            <a:off x="3716866" y="30861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04" name="TextBox 103"/>
          <p:cNvSpPr txBox="1"/>
          <p:nvPr/>
        </p:nvSpPr>
        <p:spPr>
          <a:xfrm>
            <a:off x="2827866" y="24130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05" name="TextBox 104"/>
          <p:cNvSpPr txBox="1"/>
          <p:nvPr/>
        </p:nvSpPr>
        <p:spPr>
          <a:xfrm>
            <a:off x="3678766" y="11684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06" name="TextBox 105"/>
          <p:cNvSpPr txBox="1"/>
          <p:nvPr/>
        </p:nvSpPr>
        <p:spPr>
          <a:xfrm>
            <a:off x="3678766" y="1346200"/>
            <a:ext cx="313044"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cxnSp>
        <p:nvCxnSpPr>
          <p:cNvPr id="107" name="Straight Connector 106"/>
          <p:cNvCxnSpPr/>
          <p:nvPr/>
        </p:nvCxnSpPr>
        <p:spPr>
          <a:xfrm flipV="1">
            <a:off x="3757727" y="1778675"/>
            <a:ext cx="0" cy="1715296"/>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359897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77270" y="5537407"/>
            <a:ext cx="924928" cy="253916"/>
          </a:xfrm>
          <a:prstGeom prst="rect">
            <a:avLst/>
          </a:prstGeom>
          <a:noFill/>
        </p:spPr>
        <p:txBody>
          <a:bodyPr wrap="square" rtlCol="0">
            <a:spAutoFit/>
          </a:bodyPr>
          <a:lstStyle/>
          <a:p>
            <a:pPr algn="ctr"/>
            <a:r>
              <a:rPr lang="en-US" sz="1000" b="1" dirty="0" smtClean="0"/>
              <a:t>cholesterol</a:t>
            </a:r>
            <a:endParaRPr lang="en-US" sz="1000" b="1" dirty="0"/>
          </a:p>
        </p:txBody>
      </p:sp>
      <p:grpSp>
        <p:nvGrpSpPr>
          <p:cNvPr id="2" name="Group 1"/>
          <p:cNvGrpSpPr/>
          <p:nvPr/>
        </p:nvGrpSpPr>
        <p:grpSpPr>
          <a:xfrm>
            <a:off x="3018989" y="4506279"/>
            <a:ext cx="1599038" cy="1047322"/>
            <a:chOff x="3018989" y="4506279"/>
            <a:chExt cx="1599038" cy="1047322"/>
          </a:xfrm>
        </p:grpSpPr>
        <p:sp>
          <p:nvSpPr>
            <p:cNvPr id="6" name="AutoShape 182"/>
            <p:cNvSpPr>
              <a:spLocks noChangeArrowheads="1"/>
            </p:cNvSpPr>
            <p:nvPr/>
          </p:nvSpPr>
          <p:spPr bwMode="auto">
            <a:xfrm rot="15691909" flipV="1">
              <a:off x="3382263" y="5150425"/>
              <a:ext cx="254651" cy="245131"/>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7" name="AutoShape 183"/>
            <p:cNvSpPr>
              <a:spLocks noChangeArrowheads="1"/>
            </p:cNvSpPr>
            <p:nvPr/>
          </p:nvSpPr>
          <p:spPr bwMode="auto">
            <a:xfrm rot="15691909" flipV="1">
              <a:off x="3624187" y="5112655"/>
              <a:ext cx="254651" cy="245131"/>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8" name="AutoShape 184"/>
            <p:cNvSpPr>
              <a:spLocks noChangeArrowheads="1"/>
            </p:cNvSpPr>
            <p:nvPr/>
          </p:nvSpPr>
          <p:spPr bwMode="auto">
            <a:xfrm rot="15691909" flipV="1">
              <a:off x="3718491" y="4904498"/>
              <a:ext cx="254651" cy="245131"/>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 name="AutoShape 185"/>
            <p:cNvSpPr>
              <a:spLocks noChangeArrowheads="1"/>
            </p:cNvSpPr>
            <p:nvPr/>
          </p:nvSpPr>
          <p:spPr bwMode="auto">
            <a:xfrm rot="15691909" flipV="1">
              <a:off x="3969739" y="4881159"/>
              <a:ext cx="214194" cy="226092"/>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0" name="Line 186"/>
            <p:cNvSpPr>
              <a:spLocks noChangeShapeType="1"/>
            </p:cNvSpPr>
            <p:nvPr/>
          </p:nvSpPr>
          <p:spPr bwMode="auto">
            <a:xfrm rot="15691909" flipH="1">
              <a:off x="3792573" y="5221022"/>
              <a:ext cx="101782" cy="869"/>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 name="Line 189"/>
            <p:cNvSpPr>
              <a:spLocks noChangeShapeType="1"/>
            </p:cNvSpPr>
            <p:nvPr/>
          </p:nvSpPr>
          <p:spPr bwMode="auto">
            <a:xfrm rot="15691909">
              <a:off x="3333698" y="5342144"/>
              <a:ext cx="52358" cy="80918"/>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2" name="Line 190"/>
            <p:cNvSpPr>
              <a:spLocks noChangeShapeType="1"/>
            </p:cNvSpPr>
            <p:nvPr/>
          </p:nvSpPr>
          <p:spPr bwMode="auto">
            <a:xfrm rot="4891909">
              <a:off x="4509742" y="4594174"/>
              <a:ext cx="102336" cy="11423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3" name="Line 191"/>
            <p:cNvSpPr>
              <a:spLocks noChangeShapeType="1"/>
            </p:cNvSpPr>
            <p:nvPr/>
          </p:nvSpPr>
          <p:spPr bwMode="auto">
            <a:xfrm rot="4891909">
              <a:off x="4295255" y="4627123"/>
              <a:ext cx="102336" cy="11423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4" name="Line 192"/>
            <p:cNvSpPr>
              <a:spLocks noChangeShapeType="1"/>
            </p:cNvSpPr>
            <p:nvPr/>
          </p:nvSpPr>
          <p:spPr bwMode="auto">
            <a:xfrm rot="4891909" flipH="1">
              <a:off x="4404719" y="4610056"/>
              <a:ext cx="99957" cy="11423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5" name="Line 193"/>
            <p:cNvSpPr>
              <a:spLocks noChangeShapeType="1"/>
            </p:cNvSpPr>
            <p:nvPr/>
          </p:nvSpPr>
          <p:spPr bwMode="auto">
            <a:xfrm rot="4891909">
              <a:off x="4078827" y="4653448"/>
              <a:ext cx="99957" cy="11185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6" name="Line 194"/>
            <p:cNvSpPr>
              <a:spLocks noChangeShapeType="1"/>
            </p:cNvSpPr>
            <p:nvPr/>
          </p:nvSpPr>
          <p:spPr bwMode="auto">
            <a:xfrm rot="4891909" flipH="1">
              <a:off x="4188885" y="4639474"/>
              <a:ext cx="99957" cy="11185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7" name="Line 196"/>
            <p:cNvSpPr>
              <a:spLocks noChangeShapeType="1"/>
            </p:cNvSpPr>
            <p:nvPr/>
          </p:nvSpPr>
          <p:spPr bwMode="auto">
            <a:xfrm rot="15691909">
              <a:off x="4027209" y="4816390"/>
              <a:ext cx="120611" cy="1124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8" name="Line 197"/>
            <p:cNvSpPr>
              <a:spLocks noChangeShapeType="1"/>
            </p:cNvSpPr>
            <p:nvPr/>
          </p:nvSpPr>
          <p:spPr bwMode="auto">
            <a:xfrm rot="15691909" flipV="1">
              <a:off x="4463727" y="4766398"/>
              <a:ext cx="123756"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9" name="Text Box 198"/>
            <p:cNvSpPr txBox="1">
              <a:spLocks noChangeArrowheads="1"/>
            </p:cNvSpPr>
            <p:nvPr/>
          </p:nvSpPr>
          <p:spPr bwMode="auto">
            <a:xfrm flipH="1">
              <a:off x="3018989" y="5322768"/>
              <a:ext cx="357790" cy="230833"/>
            </a:xfrm>
            <a:prstGeom prst="rect">
              <a:avLst/>
            </a:prstGeom>
            <a:noFill/>
            <a:ln w="12700" cmpd="sng" algn="ctr">
              <a:noFill/>
              <a:miter lim="800000"/>
              <a:headEnd/>
              <a:tailEnd/>
            </a:ln>
            <a:effectLst/>
          </p:spPr>
          <p:txBody>
            <a:bodyPr wrap="none">
              <a:spAutoFit/>
            </a:bodyPr>
            <a:lstStyle/>
            <a:p>
              <a:pPr lvl="0" defTabSz="914400">
                <a:defRPr/>
              </a:pPr>
              <a:r>
                <a:rPr lang="en-US" sz="900" b="1" kern="0" dirty="0">
                  <a:solidFill>
                    <a:sysClr val="windowText" lastClr="000000"/>
                  </a:solidFill>
                  <a:latin typeface="Helvetica"/>
                </a:rPr>
                <a:t>H</a:t>
              </a:r>
              <a:r>
                <a:rPr kumimoji="0" lang="en-US" sz="900" b="1" i="0" u="none" strike="noStrike" kern="0" cap="none" spc="0" normalizeH="0" baseline="0" noProof="0" dirty="0" smtClean="0">
                  <a:ln>
                    <a:noFill/>
                  </a:ln>
                  <a:solidFill>
                    <a:srgbClr val="FF0000"/>
                  </a:solidFill>
                  <a:effectLst/>
                  <a:uLnTx/>
                  <a:uFillTx/>
                  <a:latin typeface="Helvetica"/>
                </a:rPr>
                <a:t>O</a:t>
              </a:r>
              <a:endParaRPr kumimoji="0" lang="en-US" sz="900" b="1" i="0" u="none" strike="noStrike" kern="0" cap="none" spc="0" normalizeH="0" baseline="0" noProof="0" dirty="0">
                <a:ln>
                  <a:noFill/>
                </a:ln>
                <a:solidFill>
                  <a:srgbClr val="FF0000"/>
                </a:solidFill>
                <a:effectLst/>
                <a:uLnTx/>
                <a:uFillTx/>
                <a:latin typeface="Helvetica"/>
              </a:endParaRPr>
            </a:p>
          </p:txBody>
        </p:sp>
        <p:sp>
          <p:nvSpPr>
            <p:cNvPr id="20" name="Line 186"/>
            <p:cNvSpPr>
              <a:spLocks noChangeShapeType="1"/>
            </p:cNvSpPr>
            <p:nvPr/>
          </p:nvSpPr>
          <p:spPr bwMode="auto">
            <a:xfrm rot="15691909" flipV="1">
              <a:off x="4409371" y="4648698"/>
              <a:ext cx="68765" cy="8580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grpSp>
          <p:nvGrpSpPr>
            <p:cNvPr id="21" name="Group 20"/>
            <p:cNvGrpSpPr/>
            <p:nvPr/>
          </p:nvGrpSpPr>
          <p:grpSpPr>
            <a:xfrm rot="6709449" flipH="1">
              <a:off x="3985492" y="4677765"/>
              <a:ext cx="53564" cy="104425"/>
              <a:chOff x="3273425" y="3679825"/>
              <a:chExt cx="68400" cy="133350"/>
            </a:xfrm>
          </p:grpSpPr>
          <p:cxnSp>
            <p:nvCxnSpPr>
              <p:cNvPr id="27" name="Straight Connector 26"/>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2" name="Isosceles Triangle 21"/>
            <p:cNvSpPr/>
            <p:nvPr/>
          </p:nvSpPr>
          <p:spPr>
            <a:xfrm rot="21049449" flipV="1">
              <a:off x="3593487" y="5045411"/>
              <a:ext cx="35803" cy="151665"/>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Isosceles Triangle 22"/>
            <p:cNvSpPr/>
            <p:nvPr/>
          </p:nvSpPr>
          <p:spPr>
            <a:xfrm rot="21049449" flipV="1">
              <a:off x="3928207" y="4810008"/>
              <a:ext cx="35803" cy="151665"/>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Line 186"/>
            <p:cNvSpPr>
              <a:spLocks noChangeShapeType="1"/>
            </p:cNvSpPr>
            <p:nvPr/>
          </p:nvSpPr>
          <p:spPr bwMode="auto">
            <a:xfrm rot="15691909" flipH="1">
              <a:off x="3697410" y="5275403"/>
              <a:ext cx="43606" cy="8115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25" name="Line 197"/>
            <p:cNvSpPr>
              <a:spLocks noChangeShapeType="1"/>
            </p:cNvSpPr>
            <p:nvPr/>
          </p:nvSpPr>
          <p:spPr bwMode="auto">
            <a:xfrm rot="15691909" flipV="1">
              <a:off x="4320857" y="4568157"/>
              <a:ext cx="123756"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26" name="Line 186"/>
            <p:cNvSpPr>
              <a:spLocks noChangeShapeType="1"/>
            </p:cNvSpPr>
            <p:nvPr/>
          </p:nvSpPr>
          <p:spPr bwMode="auto">
            <a:xfrm rot="15691909" flipV="1">
              <a:off x="4218821" y="4634052"/>
              <a:ext cx="61499" cy="68901"/>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grpSp>
      <p:grpSp>
        <p:nvGrpSpPr>
          <p:cNvPr id="32" name="Group 31"/>
          <p:cNvGrpSpPr/>
          <p:nvPr/>
        </p:nvGrpSpPr>
        <p:grpSpPr>
          <a:xfrm rot="3323454">
            <a:off x="1357030" y="4058186"/>
            <a:ext cx="525521" cy="1776705"/>
            <a:chOff x="3084944" y="1817340"/>
            <a:chExt cx="409803" cy="1385480"/>
          </a:xfrm>
        </p:grpSpPr>
        <p:sp>
          <p:nvSpPr>
            <p:cNvPr id="33"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34"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35"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36"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37"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38"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39"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40"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41"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42"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43"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44"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45" name="Text Box 198"/>
            <p:cNvSpPr txBox="1">
              <a:spLocks noChangeArrowheads="1"/>
            </p:cNvSpPr>
            <p:nvPr/>
          </p:nvSpPr>
          <p:spPr bwMode="auto">
            <a:xfrm rot="18276546" flipH="1">
              <a:off x="3217266" y="2973315"/>
              <a:ext cx="279006" cy="180004"/>
            </a:xfrm>
            <a:prstGeom prst="rect">
              <a:avLst/>
            </a:prstGeom>
            <a:noFill/>
            <a:ln w="12700" cmpd="sng" algn="ctr">
              <a:noFill/>
              <a:miter lim="800000"/>
              <a:headEnd/>
              <a:tailEnd/>
            </a:ln>
            <a:effectLst/>
          </p:spPr>
          <p:txBody>
            <a:bodyPr wrap="none">
              <a:spAutoFit/>
            </a:bodyPr>
            <a:lstStyle/>
            <a:p>
              <a:pPr lvl="0" defTabSz="914400">
                <a:defRPr/>
              </a:pPr>
              <a:r>
                <a:rPr lang="en-US" sz="900" b="1" kern="0" dirty="0">
                  <a:solidFill>
                    <a:sysClr val="windowText" lastClr="000000"/>
                  </a:solidFill>
                  <a:latin typeface="Helvetica"/>
                </a:rPr>
                <a:t>H</a:t>
              </a:r>
              <a:r>
                <a:rPr kumimoji="0" lang="en-US" sz="900" b="1" i="0" u="none" strike="noStrike" kern="0" cap="none" spc="0" normalizeH="0" baseline="0" noProof="0" dirty="0" smtClean="0">
                  <a:ln>
                    <a:noFill/>
                  </a:ln>
                  <a:solidFill>
                    <a:srgbClr val="FF0000"/>
                  </a:solidFill>
                  <a:effectLst/>
                  <a:uLnTx/>
                  <a:uFillTx/>
                  <a:latin typeface="Helvetica"/>
                </a:rPr>
                <a:t>O</a:t>
              </a:r>
              <a:endParaRPr kumimoji="0" lang="en-US" sz="900" b="1" i="0" u="none" strike="noStrike" kern="0" cap="none" spc="0" normalizeH="0" baseline="0" noProof="0" dirty="0">
                <a:ln>
                  <a:noFill/>
                </a:ln>
                <a:solidFill>
                  <a:srgbClr val="FF0000"/>
                </a:solidFill>
                <a:effectLst/>
                <a:uLnTx/>
                <a:uFillTx/>
                <a:latin typeface="Helvetica"/>
              </a:endParaRPr>
            </a:p>
          </p:txBody>
        </p:sp>
        <p:grpSp>
          <p:nvGrpSpPr>
            <p:cNvPr id="46" name="Group 45"/>
            <p:cNvGrpSpPr/>
            <p:nvPr/>
          </p:nvGrpSpPr>
          <p:grpSpPr>
            <a:xfrm rot="2822580" flipH="1">
              <a:off x="3104775" y="2234359"/>
              <a:ext cx="41769" cy="81431"/>
              <a:chOff x="3273425" y="3679825"/>
              <a:chExt cx="68400" cy="133350"/>
            </a:xfrm>
          </p:grpSpPr>
          <p:cxnSp>
            <p:nvCxnSpPr>
              <p:cNvPr id="50" name="Straight Connector 49"/>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7" name="Isosceles Triangle 46"/>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Isosceles Triangle 47"/>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grpSp>
      <p:sp>
        <p:nvSpPr>
          <p:cNvPr id="55" name="TextBox 54"/>
          <p:cNvSpPr txBox="1"/>
          <p:nvPr/>
        </p:nvSpPr>
        <p:spPr>
          <a:xfrm>
            <a:off x="2976145" y="5544264"/>
            <a:ext cx="924928" cy="253916"/>
          </a:xfrm>
          <a:prstGeom prst="rect">
            <a:avLst/>
          </a:prstGeom>
          <a:noFill/>
        </p:spPr>
        <p:txBody>
          <a:bodyPr wrap="square" rtlCol="0">
            <a:spAutoFit/>
          </a:bodyPr>
          <a:lstStyle/>
          <a:p>
            <a:pPr algn="ctr"/>
            <a:r>
              <a:rPr lang="en-US" sz="1000" b="1" dirty="0" smtClean="0"/>
              <a:t>ergosterol</a:t>
            </a:r>
            <a:endParaRPr lang="en-US" sz="1000" b="1" dirty="0"/>
          </a:p>
        </p:txBody>
      </p:sp>
      <p:sp>
        <p:nvSpPr>
          <p:cNvPr id="56" name="TextBox 55"/>
          <p:cNvSpPr txBox="1"/>
          <p:nvPr/>
        </p:nvSpPr>
        <p:spPr>
          <a:xfrm>
            <a:off x="5205586" y="5208388"/>
            <a:ext cx="985933" cy="246221"/>
          </a:xfrm>
          <a:prstGeom prst="rect">
            <a:avLst/>
          </a:prstGeom>
          <a:noFill/>
        </p:spPr>
        <p:txBody>
          <a:bodyPr wrap="square" rtlCol="0">
            <a:spAutoFit/>
          </a:bodyPr>
          <a:lstStyle/>
          <a:p>
            <a:pPr algn="ctr"/>
            <a:r>
              <a:rPr lang="en-US" sz="1000" b="1" dirty="0" smtClean="0"/>
              <a:t>campesterol</a:t>
            </a:r>
            <a:endParaRPr lang="en-US" sz="1000" b="1" dirty="0"/>
          </a:p>
        </p:txBody>
      </p:sp>
      <p:sp>
        <p:nvSpPr>
          <p:cNvPr id="57" name="TextBox 56"/>
          <p:cNvSpPr txBox="1"/>
          <p:nvPr/>
        </p:nvSpPr>
        <p:spPr>
          <a:xfrm>
            <a:off x="6873849" y="6035233"/>
            <a:ext cx="985933" cy="246221"/>
          </a:xfrm>
          <a:prstGeom prst="rect">
            <a:avLst/>
          </a:prstGeom>
          <a:noFill/>
        </p:spPr>
        <p:txBody>
          <a:bodyPr wrap="square" rtlCol="0">
            <a:spAutoFit/>
          </a:bodyPr>
          <a:lstStyle/>
          <a:p>
            <a:pPr algn="ctr"/>
            <a:r>
              <a:rPr lang="en-US" sz="1000" b="1" dirty="0" smtClean="0"/>
              <a:t>stigmasterol</a:t>
            </a:r>
            <a:endParaRPr lang="en-US" sz="1000" b="1" dirty="0"/>
          </a:p>
        </p:txBody>
      </p:sp>
      <p:sp>
        <p:nvSpPr>
          <p:cNvPr id="58" name="TextBox 57"/>
          <p:cNvSpPr txBox="1"/>
          <p:nvPr/>
        </p:nvSpPr>
        <p:spPr>
          <a:xfrm>
            <a:off x="6077223" y="5608099"/>
            <a:ext cx="891117" cy="246221"/>
          </a:xfrm>
          <a:prstGeom prst="rect">
            <a:avLst/>
          </a:prstGeom>
          <a:noFill/>
        </p:spPr>
        <p:txBody>
          <a:bodyPr wrap="square" rtlCol="0">
            <a:spAutoFit/>
          </a:bodyPr>
          <a:lstStyle/>
          <a:p>
            <a:pPr algn="ctr"/>
            <a:r>
              <a:rPr lang="en-US" sz="1000" b="1" dirty="0" smtClean="0"/>
              <a:t>sitosterol</a:t>
            </a:r>
            <a:endParaRPr lang="en-US" sz="1000" b="1" dirty="0"/>
          </a:p>
        </p:txBody>
      </p:sp>
      <p:grpSp>
        <p:nvGrpSpPr>
          <p:cNvPr id="59" name="Group 58"/>
          <p:cNvGrpSpPr/>
          <p:nvPr/>
        </p:nvGrpSpPr>
        <p:grpSpPr>
          <a:xfrm rot="3563920">
            <a:off x="5726333" y="3802399"/>
            <a:ext cx="525521" cy="1793008"/>
            <a:chOff x="3084944" y="1817340"/>
            <a:chExt cx="409803" cy="1398193"/>
          </a:xfrm>
        </p:grpSpPr>
        <p:sp>
          <p:nvSpPr>
            <p:cNvPr id="60"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1"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2"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3"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4"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5"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6"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7"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8"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69"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70"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71"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72" name="Text Box 198"/>
            <p:cNvSpPr txBox="1">
              <a:spLocks noChangeArrowheads="1"/>
            </p:cNvSpPr>
            <p:nvPr/>
          </p:nvSpPr>
          <p:spPr bwMode="auto">
            <a:xfrm rot="18036080" flipH="1">
              <a:off x="3210963" y="2986028"/>
              <a:ext cx="279006" cy="180004"/>
            </a:xfrm>
            <a:prstGeom prst="rect">
              <a:avLst/>
            </a:prstGeom>
            <a:noFill/>
            <a:ln w="12700" cmpd="sng" algn="ctr">
              <a:noFill/>
              <a:miter lim="800000"/>
              <a:headEnd/>
              <a:tailEnd/>
            </a:ln>
            <a:effectLst/>
          </p:spPr>
          <p:txBody>
            <a:bodyPr wrap="none">
              <a:spAutoFit/>
            </a:bodyPr>
            <a:lstStyle/>
            <a:p>
              <a:pPr lvl="0" defTabSz="914400">
                <a:defRPr/>
              </a:pPr>
              <a:r>
                <a:rPr lang="en-US" sz="900" b="1" kern="0" dirty="0">
                  <a:solidFill>
                    <a:sysClr val="windowText" lastClr="000000"/>
                  </a:solidFill>
                  <a:latin typeface="Helvetica"/>
                </a:rPr>
                <a:t>H</a:t>
              </a:r>
              <a:r>
                <a:rPr kumimoji="0" lang="en-US" sz="900" b="1" i="0" u="none" strike="noStrike" kern="0" cap="none" spc="0" normalizeH="0" baseline="0" noProof="0" dirty="0" smtClean="0">
                  <a:ln>
                    <a:noFill/>
                  </a:ln>
                  <a:solidFill>
                    <a:srgbClr val="FF0000"/>
                  </a:solidFill>
                  <a:effectLst/>
                  <a:uLnTx/>
                  <a:uFillTx/>
                  <a:latin typeface="Helvetica"/>
                </a:rPr>
                <a:t>O</a:t>
              </a:r>
              <a:endParaRPr kumimoji="0" lang="en-US" sz="900" b="1" i="0" u="none" strike="noStrike" kern="0" cap="none" spc="0" normalizeH="0" baseline="0" noProof="0" dirty="0">
                <a:ln>
                  <a:noFill/>
                </a:ln>
                <a:solidFill>
                  <a:srgbClr val="FF0000"/>
                </a:solidFill>
                <a:effectLst/>
                <a:uLnTx/>
                <a:uFillTx/>
                <a:latin typeface="Helvetica"/>
              </a:endParaRPr>
            </a:p>
          </p:txBody>
        </p:sp>
        <p:grpSp>
          <p:nvGrpSpPr>
            <p:cNvPr id="73" name="Group 72"/>
            <p:cNvGrpSpPr/>
            <p:nvPr/>
          </p:nvGrpSpPr>
          <p:grpSpPr>
            <a:xfrm rot="2822580" flipH="1">
              <a:off x="3104775" y="2234359"/>
              <a:ext cx="41769" cy="81431"/>
              <a:chOff x="3273425" y="3679825"/>
              <a:chExt cx="68400" cy="133350"/>
            </a:xfrm>
          </p:grpSpPr>
          <p:cxnSp>
            <p:nvCxnSpPr>
              <p:cNvPr id="78" name="Straight Connector 77"/>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74" name="Isosceles Triangle 73"/>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Isosceles Triangle 74"/>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77"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grpSp>
      <p:grpSp>
        <p:nvGrpSpPr>
          <p:cNvPr id="83" name="Group 82"/>
          <p:cNvGrpSpPr/>
          <p:nvPr/>
        </p:nvGrpSpPr>
        <p:grpSpPr>
          <a:xfrm rot="3563920">
            <a:off x="6640068" y="4155700"/>
            <a:ext cx="596771" cy="1793008"/>
            <a:chOff x="3029383" y="1817340"/>
            <a:chExt cx="465364" cy="1398193"/>
          </a:xfrm>
        </p:grpSpPr>
        <p:sp>
          <p:nvSpPr>
            <p:cNvPr id="84"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85"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86"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87"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88"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89"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0"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1"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2"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3"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4"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5"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96" name="Text Box 198"/>
            <p:cNvSpPr txBox="1">
              <a:spLocks noChangeArrowheads="1"/>
            </p:cNvSpPr>
            <p:nvPr/>
          </p:nvSpPr>
          <p:spPr bwMode="auto">
            <a:xfrm rot="18036080" flipH="1">
              <a:off x="3210963" y="2986028"/>
              <a:ext cx="279006" cy="180004"/>
            </a:xfrm>
            <a:prstGeom prst="rect">
              <a:avLst/>
            </a:prstGeom>
            <a:noFill/>
            <a:ln w="12700" cmpd="sng" algn="ctr">
              <a:noFill/>
              <a:miter lim="800000"/>
              <a:headEnd/>
              <a:tailEnd/>
            </a:ln>
            <a:effectLst/>
          </p:spPr>
          <p:txBody>
            <a:bodyPr wrap="none">
              <a:spAutoFit/>
            </a:bodyPr>
            <a:lstStyle/>
            <a:p>
              <a:pPr lvl="0" defTabSz="914400">
                <a:defRPr/>
              </a:pPr>
              <a:r>
                <a:rPr lang="en-US" sz="900" b="1" kern="0" dirty="0">
                  <a:solidFill>
                    <a:sysClr val="windowText" lastClr="000000"/>
                  </a:solidFill>
                  <a:latin typeface="Helvetica"/>
                </a:rPr>
                <a:t>H</a:t>
              </a:r>
              <a:r>
                <a:rPr kumimoji="0" lang="en-US" sz="900" b="1" i="0" u="none" strike="noStrike" kern="0" cap="none" spc="0" normalizeH="0" baseline="0" noProof="0" dirty="0" smtClean="0">
                  <a:ln>
                    <a:noFill/>
                  </a:ln>
                  <a:solidFill>
                    <a:srgbClr val="FF0000"/>
                  </a:solidFill>
                  <a:effectLst/>
                  <a:uLnTx/>
                  <a:uFillTx/>
                  <a:latin typeface="Helvetica"/>
                </a:rPr>
                <a:t>O</a:t>
              </a:r>
              <a:endParaRPr kumimoji="0" lang="en-US" sz="900" b="1" i="0" u="none" strike="noStrike" kern="0" cap="none" spc="0" normalizeH="0" baseline="0" noProof="0" dirty="0">
                <a:ln>
                  <a:noFill/>
                </a:ln>
                <a:solidFill>
                  <a:srgbClr val="FF0000"/>
                </a:solidFill>
                <a:effectLst/>
                <a:uLnTx/>
                <a:uFillTx/>
                <a:latin typeface="Helvetica"/>
              </a:endParaRPr>
            </a:p>
          </p:txBody>
        </p:sp>
        <p:grpSp>
          <p:nvGrpSpPr>
            <p:cNvPr id="97" name="Group 96"/>
            <p:cNvGrpSpPr/>
            <p:nvPr/>
          </p:nvGrpSpPr>
          <p:grpSpPr>
            <a:xfrm rot="2822580" flipH="1">
              <a:off x="3104775" y="2234359"/>
              <a:ext cx="41769" cy="81431"/>
              <a:chOff x="3273425" y="3679825"/>
              <a:chExt cx="68400" cy="133350"/>
            </a:xfrm>
          </p:grpSpPr>
          <p:cxnSp>
            <p:nvCxnSpPr>
              <p:cNvPr id="103" name="Straight Connector 102"/>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98" name="Isosceles Triangle 97"/>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Isosceles Triangle 98"/>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01"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02" name="Line 191"/>
            <p:cNvSpPr>
              <a:spLocks noChangeShapeType="1"/>
            </p:cNvSpPr>
            <p:nvPr/>
          </p:nvSpPr>
          <p:spPr bwMode="auto">
            <a:xfrm rot="1005040">
              <a:off x="3029383" y="1850499"/>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grpSp>
      <p:grpSp>
        <p:nvGrpSpPr>
          <p:cNvPr id="108" name="Group 107"/>
          <p:cNvGrpSpPr/>
          <p:nvPr/>
        </p:nvGrpSpPr>
        <p:grpSpPr>
          <a:xfrm rot="3563920">
            <a:off x="7439743" y="4566826"/>
            <a:ext cx="596771" cy="1793008"/>
            <a:chOff x="3029383" y="1817340"/>
            <a:chExt cx="465364" cy="1398193"/>
          </a:xfrm>
        </p:grpSpPr>
        <p:sp>
          <p:nvSpPr>
            <p:cNvPr id="109" name="AutoShape 182"/>
            <p:cNvSpPr>
              <a:spLocks noChangeArrowheads="1"/>
            </p:cNvSpPr>
            <p:nvPr/>
          </p:nvSpPr>
          <p:spPr bwMode="auto">
            <a:xfrm rot="11805040" flipV="1">
              <a:off x="3242434" y="2714550"/>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0" name="AutoShape 183"/>
            <p:cNvSpPr>
              <a:spLocks noChangeArrowheads="1"/>
            </p:cNvSpPr>
            <p:nvPr/>
          </p:nvSpPr>
          <p:spPr bwMode="auto">
            <a:xfrm rot="11805040" flipV="1">
              <a:off x="3296169" y="2531329"/>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1" name="AutoShape 184"/>
            <p:cNvSpPr>
              <a:spLocks noChangeArrowheads="1"/>
            </p:cNvSpPr>
            <p:nvPr/>
          </p:nvSpPr>
          <p:spPr bwMode="auto">
            <a:xfrm rot="11805040" flipV="1">
              <a:off x="3180652" y="2395638"/>
              <a:ext cx="198578" cy="191154"/>
            </a:xfrm>
            <a:prstGeom prst="hexagon">
              <a:avLst>
                <a:gd name="adj" fmla="val 25971"/>
                <a:gd name="vf" fmla="val 115470"/>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2" name="AutoShape 185"/>
            <p:cNvSpPr>
              <a:spLocks noChangeArrowheads="1"/>
            </p:cNvSpPr>
            <p:nvPr/>
          </p:nvSpPr>
          <p:spPr bwMode="auto">
            <a:xfrm rot="11805040" flipV="1">
              <a:off x="3250003" y="2229165"/>
              <a:ext cx="167029" cy="176307"/>
            </a:xfrm>
            <a:prstGeom prst="pentagon">
              <a:avLst/>
            </a:prstGeom>
            <a:noFill/>
            <a:ln w="12700" cmpd="sng"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3" name="Line 189"/>
            <p:cNvSpPr>
              <a:spLocks noChangeShapeType="1"/>
            </p:cNvSpPr>
            <p:nvPr/>
          </p:nvSpPr>
          <p:spPr bwMode="auto">
            <a:xfrm rot="11805040">
              <a:off x="3348895" y="2920615"/>
              <a:ext cx="40829" cy="6310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4" name="Line 190"/>
            <p:cNvSpPr>
              <a:spLocks noChangeShapeType="1"/>
            </p:cNvSpPr>
            <p:nvPr/>
          </p:nvSpPr>
          <p:spPr bwMode="auto">
            <a:xfrm rot="1005040">
              <a:off x="3212535" y="1817340"/>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5" name="Line 191"/>
            <p:cNvSpPr>
              <a:spLocks noChangeShapeType="1"/>
            </p:cNvSpPr>
            <p:nvPr/>
          </p:nvSpPr>
          <p:spPr bwMode="auto">
            <a:xfrm rot="1005040">
              <a:off x="3164515" y="1979603"/>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6" name="Line 192"/>
            <p:cNvSpPr>
              <a:spLocks noChangeShapeType="1"/>
            </p:cNvSpPr>
            <p:nvPr/>
          </p:nvSpPr>
          <p:spPr bwMode="auto">
            <a:xfrm rot="1005040" flipH="1">
              <a:off x="3189377" y="1897547"/>
              <a:ext cx="77947"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7" name="Line 193"/>
            <p:cNvSpPr>
              <a:spLocks noChangeShapeType="1"/>
            </p:cNvSpPr>
            <p:nvPr/>
          </p:nvSpPr>
          <p:spPr bwMode="auto">
            <a:xfrm rot="1005040">
              <a:off x="3110871" y="2142406"/>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8" name="Line 194"/>
            <p:cNvSpPr>
              <a:spLocks noChangeShapeType="1"/>
            </p:cNvSpPr>
            <p:nvPr/>
          </p:nvSpPr>
          <p:spPr bwMode="auto">
            <a:xfrm rot="1005040" flipH="1">
              <a:off x="3137580" y="2060120"/>
              <a:ext cx="77947" cy="87226"/>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19" name="Line 196"/>
            <p:cNvSpPr>
              <a:spLocks noChangeShapeType="1"/>
            </p:cNvSpPr>
            <p:nvPr/>
          </p:nvSpPr>
          <p:spPr bwMode="auto">
            <a:xfrm rot="11805040">
              <a:off x="3168559" y="2248190"/>
              <a:ext cx="94053" cy="8765"/>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20" name="Line 197"/>
            <p:cNvSpPr>
              <a:spLocks noChangeShapeType="1"/>
            </p:cNvSpPr>
            <p:nvPr/>
          </p:nvSpPr>
          <p:spPr bwMode="auto">
            <a:xfrm rot="11805040" flipV="1">
              <a:off x="3273658" y="1925032"/>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21" name="Text Box 198"/>
            <p:cNvSpPr txBox="1">
              <a:spLocks noChangeArrowheads="1"/>
            </p:cNvSpPr>
            <p:nvPr/>
          </p:nvSpPr>
          <p:spPr bwMode="auto">
            <a:xfrm rot="18036080" flipH="1">
              <a:off x="3210963" y="2986028"/>
              <a:ext cx="279006" cy="180004"/>
            </a:xfrm>
            <a:prstGeom prst="rect">
              <a:avLst/>
            </a:prstGeom>
            <a:noFill/>
            <a:ln w="12700" cmpd="sng" algn="ctr">
              <a:noFill/>
              <a:miter lim="800000"/>
              <a:headEnd/>
              <a:tailEnd/>
            </a:ln>
            <a:effectLst/>
          </p:spPr>
          <p:txBody>
            <a:bodyPr wrap="none">
              <a:spAutoFit/>
            </a:bodyPr>
            <a:lstStyle/>
            <a:p>
              <a:pPr lvl="0" defTabSz="914400">
                <a:defRPr/>
              </a:pPr>
              <a:r>
                <a:rPr lang="en-US" sz="900" b="1" kern="0" dirty="0">
                  <a:solidFill>
                    <a:sysClr val="windowText" lastClr="000000"/>
                  </a:solidFill>
                  <a:latin typeface="Helvetica"/>
                </a:rPr>
                <a:t>H</a:t>
              </a:r>
              <a:r>
                <a:rPr kumimoji="0" lang="en-US" sz="900" b="1" i="0" u="none" strike="noStrike" kern="0" cap="none" spc="0" normalizeH="0" baseline="0" noProof="0" dirty="0" smtClean="0">
                  <a:ln>
                    <a:noFill/>
                  </a:ln>
                  <a:solidFill>
                    <a:srgbClr val="FF0000"/>
                  </a:solidFill>
                  <a:effectLst/>
                  <a:uLnTx/>
                  <a:uFillTx/>
                  <a:latin typeface="Helvetica"/>
                </a:rPr>
                <a:t>O</a:t>
              </a:r>
              <a:endParaRPr kumimoji="0" lang="en-US" sz="900" b="1" i="0" u="none" strike="noStrike" kern="0" cap="none" spc="0" normalizeH="0" baseline="0" noProof="0" dirty="0">
                <a:ln>
                  <a:noFill/>
                </a:ln>
                <a:solidFill>
                  <a:srgbClr val="FF0000"/>
                </a:solidFill>
                <a:effectLst/>
                <a:uLnTx/>
                <a:uFillTx/>
                <a:latin typeface="Helvetica"/>
              </a:endParaRPr>
            </a:p>
          </p:txBody>
        </p:sp>
        <p:grpSp>
          <p:nvGrpSpPr>
            <p:cNvPr id="122" name="Group 121"/>
            <p:cNvGrpSpPr/>
            <p:nvPr/>
          </p:nvGrpSpPr>
          <p:grpSpPr>
            <a:xfrm rot="2822580" flipH="1">
              <a:off x="3104775" y="2234359"/>
              <a:ext cx="41769" cy="81431"/>
              <a:chOff x="3273425" y="3679825"/>
              <a:chExt cx="68400" cy="133350"/>
            </a:xfrm>
          </p:grpSpPr>
          <p:cxnSp>
            <p:nvCxnSpPr>
              <p:cNvPr id="129" name="Straight Connector 128"/>
              <p:cNvCxnSpPr/>
              <p:nvPr/>
            </p:nvCxnSpPr>
            <p:spPr>
              <a:xfrm>
                <a:off x="3273425" y="3813175"/>
                <a:ext cx="684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3280625" y="3778250"/>
                <a:ext cx="54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a:off x="3286025" y="3743325"/>
                <a:ext cx="43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3293225" y="3679825"/>
                <a:ext cx="288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a:off x="3289625" y="3711575"/>
                <a:ext cx="360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23" name="Isosceles Triangle 122"/>
            <p:cNvSpPr/>
            <p:nvPr/>
          </p:nvSpPr>
          <p:spPr>
            <a:xfrm rot="17162580" flipV="1">
              <a:off x="3254533" y="2628756"/>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Isosceles Triangle 123"/>
            <p:cNvSpPr/>
            <p:nvPr/>
          </p:nvSpPr>
          <p:spPr>
            <a:xfrm rot="17162580" flipV="1">
              <a:off x="3199674" y="2314405"/>
              <a:ext cx="27919" cy="118269"/>
            </a:xfrm>
            <a:prstGeom prst="triangle">
              <a:avLst/>
            </a:prstGeom>
            <a:solidFill>
              <a:srgbClr val="000000"/>
            </a:soli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Line 186"/>
            <p:cNvSpPr>
              <a:spLocks noChangeShapeType="1"/>
            </p:cNvSpPr>
            <p:nvPr/>
          </p:nvSpPr>
          <p:spPr bwMode="auto">
            <a:xfrm rot="11805040" flipH="1">
              <a:off x="3424698" y="2644883"/>
              <a:ext cx="34004" cy="63285"/>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26" name="Line 197"/>
            <p:cNvSpPr>
              <a:spLocks noChangeShapeType="1"/>
            </p:cNvSpPr>
            <p:nvPr/>
          </p:nvSpPr>
          <p:spPr bwMode="auto">
            <a:xfrm rot="11805040" flipV="1">
              <a:off x="3089508" y="1959957"/>
              <a:ext cx="96505" cy="0"/>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27" name="Line 191"/>
            <p:cNvSpPr>
              <a:spLocks noChangeShapeType="1"/>
            </p:cNvSpPr>
            <p:nvPr/>
          </p:nvSpPr>
          <p:spPr bwMode="auto">
            <a:xfrm rot="1005040">
              <a:off x="3029383" y="1850499"/>
              <a:ext cx="79802" cy="89081"/>
            </a:xfrm>
            <a:prstGeom prst="line">
              <a:avLst/>
            </a:prstGeom>
            <a:noFill/>
            <a:ln w="12700"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sp>
          <p:nvSpPr>
            <p:cNvPr id="128" name="Line 186"/>
            <p:cNvSpPr>
              <a:spLocks noChangeShapeType="1"/>
            </p:cNvSpPr>
            <p:nvPr/>
          </p:nvSpPr>
          <p:spPr bwMode="auto">
            <a:xfrm rot="11805040" flipH="1">
              <a:off x="3134396" y="2053862"/>
              <a:ext cx="52749" cy="61463"/>
            </a:xfrm>
            <a:prstGeom prst="line">
              <a:avLst/>
            </a:prstGeom>
            <a:noFill/>
            <a:ln w="952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ysClr val="windowText" lastClr="000000"/>
                </a:solidFill>
                <a:effectLst/>
                <a:uLnTx/>
                <a:uFillTx/>
                <a:latin typeface="Helvetica"/>
              </a:endParaRPr>
            </a:p>
          </p:txBody>
        </p:sp>
      </p:grpSp>
      <p:pic>
        <p:nvPicPr>
          <p:cNvPr id="134" name="Picture 133"/>
          <p:cNvPicPr>
            <a:picLocks noChangeAspect="1"/>
          </p:cNvPicPr>
          <p:nvPr/>
        </p:nvPicPr>
        <p:blipFill>
          <a:blip r:embed="rId3"/>
          <a:stretch>
            <a:fillRect/>
          </a:stretch>
        </p:blipFill>
        <p:spPr>
          <a:xfrm>
            <a:off x="94956" y="2499773"/>
            <a:ext cx="2799502" cy="1476738"/>
          </a:xfrm>
          <a:prstGeom prst="rect">
            <a:avLst/>
          </a:prstGeom>
        </p:spPr>
      </p:pic>
      <p:pic>
        <p:nvPicPr>
          <p:cNvPr id="135" name="Picture 134"/>
          <p:cNvPicPr>
            <a:picLocks noChangeAspect="1"/>
          </p:cNvPicPr>
          <p:nvPr/>
        </p:nvPicPr>
        <p:blipFill>
          <a:blip r:embed="rId4"/>
          <a:stretch>
            <a:fillRect/>
          </a:stretch>
        </p:blipFill>
        <p:spPr>
          <a:xfrm>
            <a:off x="3443047" y="2148502"/>
            <a:ext cx="1162337" cy="1710663"/>
          </a:xfrm>
          <a:prstGeom prst="rect">
            <a:avLst/>
          </a:prstGeom>
        </p:spPr>
      </p:pic>
      <p:pic>
        <p:nvPicPr>
          <p:cNvPr id="136" name="Picture 135"/>
          <p:cNvPicPr>
            <a:picLocks noChangeAspect="1"/>
          </p:cNvPicPr>
          <p:nvPr/>
        </p:nvPicPr>
        <p:blipFill>
          <a:blip r:embed="rId5"/>
          <a:stretch>
            <a:fillRect/>
          </a:stretch>
        </p:blipFill>
        <p:spPr>
          <a:xfrm>
            <a:off x="5789763" y="2185229"/>
            <a:ext cx="2173198" cy="1627801"/>
          </a:xfrm>
          <a:prstGeom prst="rect">
            <a:avLst/>
          </a:prstGeom>
        </p:spPr>
      </p:pic>
      <p:sp>
        <p:nvSpPr>
          <p:cNvPr id="137" name="TextBox 136"/>
          <p:cNvSpPr txBox="1"/>
          <p:nvPr/>
        </p:nvSpPr>
        <p:spPr>
          <a:xfrm>
            <a:off x="261130" y="486677"/>
            <a:ext cx="7151567" cy="369332"/>
          </a:xfrm>
          <a:prstGeom prst="rect">
            <a:avLst/>
          </a:prstGeom>
          <a:noFill/>
        </p:spPr>
        <p:txBody>
          <a:bodyPr wrap="none" rtlCol="0">
            <a:spAutoFit/>
          </a:bodyPr>
          <a:lstStyle/>
          <a:p>
            <a:r>
              <a:rPr lang="en-US" dirty="0" smtClean="0"/>
              <a:t>Sterols are essential parts of biological membranes in all eukaryotes:</a:t>
            </a:r>
            <a:endParaRPr lang="en-US" dirty="0"/>
          </a:p>
        </p:txBody>
      </p:sp>
      <p:sp>
        <p:nvSpPr>
          <p:cNvPr id="138" name="TextBox 137"/>
          <p:cNvSpPr txBox="1"/>
          <p:nvPr/>
        </p:nvSpPr>
        <p:spPr>
          <a:xfrm>
            <a:off x="403564" y="983055"/>
            <a:ext cx="8284942" cy="1077218"/>
          </a:xfrm>
          <a:prstGeom prst="rect">
            <a:avLst/>
          </a:prstGeom>
          <a:noFill/>
        </p:spPr>
        <p:txBody>
          <a:bodyPr wrap="square" rtlCol="0">
            <a:spAutoFit/>
          </a:bodyPr>
          <a:lstStyle/>
          <a:p>
            <a:pPr marL="273050" indent="-273050"/>
            <a:r>
              <a:rPr lang="en-US" sz="1600" dirty="0" smtClean="0"/>
              <a:t>Most eukaryotes can make their own sterols, those that can’t have to extract them from their diet. </a:t>
            </a:r>
          </a:p>
          <a:p>
            <a:pPr marL="273050" indent="-273050"/>
            <a:r>
              <a:rPr lang="en-US" sz="1600" dirty="0" smtClean="0"/>
              <a:t>Some eukaryotes (e.g., animals and fungi) make a single kind of sterol, while others produce and use multiple kinds (e.g., plants).</a:t>
            </a:r>
            <a:endParaRPr lang="en-US" sz="1600" dirty="0"/>
          </a:p>
        </p:txBody>
      </p:sp>
    </p:spTree>
    <p:extLst>
      <p:ext uri="{BB962C8B-B14F-4D97-AF65-F5344CB8AC3E}">
        <p14:creationId xmlns:p14="http://schemas.microsoft.com/office/powerpoint/2010/main" val="107534189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 name="Group 308"/>
          <p:cNvGrpSpPr/>
          <p:nvPr/>
        </p:nvGrpSpPr>
        <p:grpSpPr>
          <a:xfrm>
            <a:off x="504825" y="4248149"/>
            <a:ext cx="4270375" cy="2133600"/>
            <a:chOff x="1114425" y="4248149"/>
            <a:chExt cx="4092575" cy="2133600"/>
          </a:xfrm>
        </p:grpSpPr>
        <p:sp>
          <p:nvSpPr>
            <p:cNvPr id="305" name="Rectangle 7"/>
            <p:cNvSpPr>
              <a:spLocks noChangeArrowheads="1"/>
            </p:cNvSpPr>
            <p:nvPr/>
          </p:nvSpPr>
          <p:spPr bwMode="auto">
            <a:xfrm flipV="1">
              <a:off x="1114425" y="4248149"/>
              <a:ext cx="4089569" cy="1520825"/>
            </a:xfrm>
            <a:prstGeom prst="rect">
              <a:avLst/>
            </a:prstGeom>
            <a:solidFill>
              <a:srgbClr val="DDDDDD"/>
            </a:solidFill>
            <a:ln w="9525">
              <a:noFill/>
              <a:miter lim="800000"/>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306" name="Rectangle 8"/>
            <p:cNvSpPr>
              <a:spLocks noChangeArrowheads="1"/>
            </p:cNvSpPr>
            <p:nvPr/>
          </p:nvSpPr>
          <p:spPr bwMode="auto">
            <a:xfrm flipV="1">
              <a:off x="1114425" y="5978524"/>
              <a:ext cx="4092575" cy="403225"/>
            </a:xfrm>
            <a:prstGeom prst="rect">
              <a:avLst/>
            </a:prstGeom>
            <a:solidFill>
              <a:srgbClr val="FF9999"/>
            </a:solidFill>
            <a:ln w="9525">
              <a:noFill/>
              <a:miter lim="800000"/>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29" name="Rectangle 28"/>
            <p:cNvSpPr/>
            <p:nvPr/>
          </p:nvSpPr>
          <p:spPr bwMode="auto">
            <a:xfrm>
              <a:off x="1117600" y="5577840"/>
              <a:ext cx="4084320" cy="203200"/>
            </a:xfrm>
            <a:prstGeom prst="rect">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0" name="Rectangle 29"/>
            <p:cNvSpPr/>
            <p:nvPr/>
          </p:nvSpPr>
          <p:spPr bwMode="auto">
            <a:xfrm>
              <a:off x="1117600" y="5811520"/>
              <a:ext cx="4084320" cy="203200"/>
            </a:xfrm>
            <a:prstGeom prst="rect">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sp>
        <p:nvSpPr>
          <p:cNvPr id="27" name="Freeform 26"/>
          <p:cNvSpPr/>
          <p:nvPr/>
        </p:nvSpPr>
        <p:spPr>
          <a:xfrm>
            <a:off x="1375833" y="5418667"/>
            <a:ext cx="208220" cy="722355"/>
          </a:xfrm>
          <a:custGeom>
            <a:avLst/>
            <a:gdLst>
              <a:gd name="connsiteX0" fmla="*/ 0 w 208220"/>
              <a:gd name="connsiteY0" fmla="*/ 715433 h 722355"/>
              <a:gd name="connsiteX1" fmla="*/ 190500 w 208220"/>
              <a:gd name="connsiteY1" fmla="*/ 664633 h 722355"/>
              <a:gd name="connsiteX2" fmla="*/ 198967 w 208220"/>
              <a:gd name="connsiteY2" fmla="*/ 292100 h 722355"/>
              <a:gd name="connsiteX3" fmla="*/ 182034 w 208220"/>
              <a:gd name="connsiteY3" fmla="*/ 114300 h 722355"/>
              <a:gd name="connsiteX4" fmla="*/ 38100 w 208220"/>
              <a:gd name="connsiteY4" fmla="*/ 80433 h 722355"/>
              <a:gd name="connsiteX5" fmla="*/ 93134 w 208220"/>
              <a:gd name="connsiteY5" fmla="*/ 0 h 72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220" h="722355">
                <a:moveTo>
                  <a:pt x="0" y="715433"/>
                </a:moveTo>
                <a:cubicBezTo>
                  <a:pt x="78669" y="725310"/>
                  <a:pt x="157339" y="735188"/>
                  <a:pt x="190500" y="664633"/>
                </a:cubicBezTo>
                <a:cubicBezTo>
                  <a:pt x="223661" y="594078"/>
                  <a:pt x="200378" y="383822"/>
                  <a:pt x="198967" y="292100"/>
                </a:cubicBezTo>
                <a:cubicBezTo>
                  <a:pt x="197556" y="200378"/>
                  <a:pt x="208845" y="149578"/>
                  <a:pt x="182034" y="114300"/>
                </a:cubicBezTo>
                <a:cubicBezTo>
                  <a:pt x="155223" y="79022"/>
                  <a:pt x="52917" y="99483"/>
                  <a:pt x="38100" y="80433"/>
                </a:cubicBezTo>
                <a:cubicBezTo>
                  <a:pt x="23283" y="61383"/>
                  <a:pt x="93134" y="0"/>
                  <a:pt x="93134" y="0"/>
                </a:cubicBezTo>
              </a:path>
            </a:pathLst>
          </a:custGeom>
          <a:ln w="19050" cmpd="sng">
            <a:solidFill>
              <a:srgbClr val="00FFCC"/>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12" name="Freeform 11"/>
          <p:cNvSpPr/>
          <p:nvPr/>
        </p:nvSpPr>
        <p:spPr>
          <a:xfrm>
            <a:off x="2116666" y="5270474"/>
            <a:ext cx="567267" cy="893049"/>
          </a:xfrm>
          <a:custGeom>
            <a:avLst/>
            <a:gdLst>
              <a:gd name="connsiteX0" fmla="*/ 0 w 673100"/>
              <a:gd name="connsiteY0" fmla="*/ 203226 h 893049"/>
              <a:gd name="connsiteX1" fmla="*/ 146050 w 673100"/>
              <a:gd name="connsiteY1" fmla="*/ 107976 h 893049"/>
              <a:gd name="connsiteX2" fmla="*/ 177800 w 673100"/>
              <a:gd name="connsiteY2" fmla="*/ 273076 h 893049"/>
              <a:gd name="connsiteX3" fmla="*/ 184150 w 673100"/>
              <a:gd name="connsiteY3" fmla="*/ 768376 h 893049"/>
              <a:gd name="connsiteX4" fmla="*/ 234950 w 673100"/>
              <a:gd name="connsiteY4" fmla="*/ 889026 h 893049"/>
              <a:gd name="connsiteX5" fmla="*/ 406400 w 673100"/>
              <a:gd name="connsiteY5" fmla="*/ 857276 h 893049"/>
              <a:gd name="connsiteX6" fmla="*/ 438150 w 673100"/>
              <a:gd name="connsiteY6" fmla="*/ 787426 h 893049"/>
              <a:gd name="connsiteX7" fmla="*/ 450850 w 673100"/>
              <a:gd name="connsiteY7" fmla="*/ 279426 h 893049"/>
              <a:gd name="connsiteX8" fmla="*/ 355600 w 673100"/>
              <a:gd name="connsiteY8" fmla="*/ 76226 h 893049"/>
              <a:gd name="connsiteX9" fmla="*/ 393700 w 673100"/>
              <a:gd name="connsiteY9" fmla="*/ 26 h 893049"/>
              <a:gd name="connsiteX10" fmla="*/ 647700 w 673100"/>
              <a:gd name="connsiteY10" fmla="*/ 82576 h 893049"/>
              <a:gd name="connsiteX11" fmla="*/ 622300 w 673100"/>
              <a:gd name="connsiteY11" fmla="*/ 279426 h 893049"/>
              <a:gd name="connsiteX12" fmla="*/ 635000 w 673100"/>
              <a:gd name="connsiteY12" fmla="*/ 749326 h 893049"/>
              <a:gd name="connsiteX13" fmla="*/ 673100 w 673100"/>
              <a:gd name="connsiteY13" fmla="*/ 863626 h 89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00" h="893049">
                <a:moveTo>
                  <a:pt x="0" y="203226"/>
                </a:moveTo>
                <a:cubicBezTo>
                  <a:pt x="58208" y="149780"/>
                  <a:pt x="116417" y="96334"/>
                  <a:pt x="146050" y="107976"/>
                </a:cubicBezTo>
                <a:cubicBezTo>
                  <a:pt x="175683" y="119618"/>
                  <a:pt x="171450" y="163009"/>
                  <a:pt x="177800" y="273076"/>
                </a:cubicBezTo>
                <a:cubicBezTo>
                  <a:pt x="184150" y="383143"/>
                  <a:pt x="174625" y="665718"/>
                  <a:pt x="184150" y="768376"/>
                </a:cubicBezTo>
                <a:cubicBezTo>
                  <a:pt x="193675" y="871034"/>
                  <a:pt x="197908" y="874209"/>
                  <a:pt x="234950" y="889026"/>
                </a:cubicBezTo>
                <a:cubicBezTo>
                  <a:pt x="271992" y="903843"/>
                  <a:pt x="372533" y="874209"/>
                  <a:pt x="406400" y="857276"/>
                </a:cubicBezTo>
                <a:cubicBezTo>
                  <a:pt x="440267" y="840343"/>
                  <a:pt x="430742" y="883734"/>
                  <a:pt x="438150" y="787426"/>
                </a:cubicBezTo>
                <a:cubicBezTo>
                  <a:pt x="445558" y="691118"/>
                  <a:pt x="464608" y="397959"/>
                  <a:pt x="450850" y="279426"/>
                </a:cubicBezTo>
                <a:cubicBezTo>
                  <a:pt x="437092" y="160893"/>
                  <a:pt x="365125" y="122793"/>
                  <a:pt x="355600" y="76226"/>
                </a:cubicBezTo>
                <a:cubicBezTo>
                  <a:pt x="346075" y="29659"/>
                  <a:pt x="345017" y="-1032"/>
                  <a:pt x="393700" y="26"/>
                </a:cubicBezTo>
                <a:cubicBezTo>
                  <a:pt x="442383" y="1084"/>
                  <a:pt x="609600" y="36009"/>
                  <a:pt x="647700" y="82576"/>
                </a:cubicBezTo>
                <a:cubicBezTo>
                  <a:pt x="685800" y="129143"/>
                  <a:pt x="624417" y="168301"/>
                  <a:pt x="622300" y="279426"/>
                </a:cubicBezTo>
                <a:cubicBezTo>
                  <a:pt x="620183" y="390551"/>
                  <a:pt x="626533" y="651959"/>
                  <a:pt x="635000" y="749326"/>
                </a:cubicBezTo>
                <a:cubicBezTo>
                  <a:pt x="643467" y="846693"/>
                  <a:pt x="673100" y="863626"/>
                  <a:pt x="673100" y="863626"/>
                </a:cubicBezTo>
              </a:path>
            </a:pathLst>
          </a:custGeom>
          <a:ln w="19050" cmpd="sng">
            <a:solidFill>
              <a:schemeClr val="accent2">
                <a:lumMod val="60000"/>
                <a:lumOff val="40000"/>
              </a:schemeClr>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pic>
        <p:nvPicPr>
          <p:cNvPr id="4" name="Picture 3" descr="SQS.png"/>
          <p:cNvPicPr>
            <a:picLocks noChangeAspect="1"/>
          </p:cNvPicPr>
          <p:nvPr/>
        </p:nvPicPr>
        <p:blipFill rotWithShape="1">
          <a:blip r:embed="rId3">
            <a:extLst>
              <a:ext uri="{28A0092B-C50C-407E-A947-70E740481C1C}">
                <a14:useLocalDpi xmlns:a14="http://schemas.microsoft.com/office/drawing/2010/main" val="0"/>
              </a:ext>
            </a:extLst>
          </a:blip>
          <a:srcRect l="7969" t="6913" r="11093" b="9908"/>
          <a:stretch/>
        </p:blipFill>
        <p:spPr>
          <a:xfrm>
            <a:off x="156877" y="2011426"/>
            <a:ext cx="2433923" cy="1696227"/>
          </a:xfrm>
          <a:prstGeom prst="rect">
            <a:avLst/>
          </a:prstGeom>
        </p:spPr>
      </p:pic>
      <p:sp>
        <p:nvSpPr>
          <p:cNvPr id="9" name="Can 8"/>
          <p:cNvSpPr/>
          <p:nvPr/>
        </p:nvSpPr>
        <p:spPr bwMode="auto">
          <a:xfrm>
            <a:off x="2227792" y="5551170"/>
            <a:ext cx="90805" cy="497840"/>
          </a:xfrm>
          <a:prstGeom prst="can">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10" name="Can 9"/>
          <p:cNvSpPr/>
          <p:nvPr/>
        </p:nvSpPr>
        <p:spPr bwMode="auto">
          <a:xfrm>
            <a:off x="2443480" y="5551170"/>
            <a:ext cx="101600" cy="497840"/>
          </a:xfrm>
          <a:prstGeom prst="can">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11" name="Can 10"/>
          <p:cNvSpPr/>
          <p:nvPr/>
        </p:nvSpPr>
        <p:spPr bwMode="auto">
          <a:xfrm>
            <a:off x="2595879" y="5551170"/>
            <a:ext cx="101600" cy="497840"/>
          </a:xfrm>
          <a:prstGeom prst="can">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13" name="Freeform 12"/>
          <p:cNvSpPr/>
          <p:nvPr/>
        </p:nvSpPr>
        <p:spPr>
          <a:xfrm rot="21134295">
            <a:off x="2094356" y="4907331"/>
            <a:ext cx="755361" cy="773929"/>
          </a:xfrm>
          <a:custGeom>
            <a:avLst/>
            <a:gdLst>
              <a:gd name="connsiteX0" fmla="*/ 280436 w 719720"/>
              <a:gd name="connsiteY0" fmla="*/ 552893 h 582144"/>
              <a:gd name="connsiteX1" fmla="*/ 96286 w 719720"/>
              <a:gd name="connsiteY1" fmla="*/ 546543 h 582144"/>
              <a:gd name="connsiteX2" fmla="*/ 1036 w 719720"/>
              <a:gd name="connsiteY2" fmla="*/ 406843 h 582144"/>
              <a:gd name="connsiteX3" fmla="*/ 58186 w 719720"/>
              <a:gd name="connsiteY3" fmla="*/ 140143 h 582144"/>
              <a:gd name="connsiteX4" fmla="*/ 242336 w 719720"/>
              <a:gd name="connsiteY4" fmla="*/ 159193 h 582144"/>
              <a:gd name="connsiteX5" fmla="*/ 375686 w 719720"/>
              <a:gd name="connsiteY5" fmla="*/ 13143 h 582144"/>
              <a:gd name="connsiteX6" fmla="*/ 483636 w 719720"/>
              <a:gd name="connsiteY6" fmla="*/ 51243 h 582144"/>
              <a:gd name="connsiteX7" fmla="*/ 699536 w 719720"/>
              <a:gd name="connsiteY7" fmla="*/ 13143 h 582144"/>
              <a:gd name="connsiteX8" fmla="*/ 693186 w 719720"/>
              <a:gd name="connsiteY8" fmla="*/ 317943 h 582144"/>
              <a:gd name="connsiteX9" fmla="*/ 547136 w 719720"/>
              <a:gd name="connsiteY9" fmla="*/ 565593 h 582144"/>
              <a:gd name="connsiteX10" fmla="*/ 280436 w 719720"/>
              <a:gd name="connsiteY10" fmla="*/ 552893 h 58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9720" h="582144">
                <a:moveTo>
                  <a:pt x="280436" y="552893"/>
                </a:moveTo>
                <a:cubicBezTo>
                  <a:pt x="205294" y="549718"/>
                  <a:pt x="142853" y="570885"/>
                  <a:pt x="96286" y="546543"/>
                </a:cubicBezTo>
                <a:cubicBezTo>
                  <a:pt x="49719" y="522201"/>
                  <a:pt x="7386" y="474576"/>
                  <a:pt x="1036" y="406843"/>
                </a:cubicBezTo>
                <a:cubicBezTo>
                  <a:pt x="-5314" y="339110"/>
                  <a:pt x="17969" y="181418"/>
                  <a:pt x="58186" y="140143"/>
                </a:cubicBezTo>
                <a:cubicBezTo>
                  <a:pt x="98403" y="98868"/>
                  <a:pt x="189419" y="180360"/>
                  <a:pt x="242336" y="159193"/>
                </a:cubicBezTo>
                <a:cubicBezTo>
                  <a:pt x="295253" y="138026"/>
                  <a:pt x="335469" y="31135"/>
                  <a:pt x="375686" y="13143"/>
                </a:cubicBezTo>
                <a:cubicBezTo>
                  <a:pt x="415903" y="-4849"/>
                  <a:pt x="429661" y="51243"/>
                  <a:pt x="483636" y="51243"/>
                </a:cubicBezTo>
                <a:cubicBezTo>
                  <a:pt x="537611" y="51243"/>
                  <a:pt x="664611" y="-31307"/>
                  <a:pt x="699536" y="13143"/>
                </a:cubicBezTo>
                <a:cubicBezTo>
                  <a:pt x="734461" y="57593"/>
                  <a:pt x="718586" y="225868"/>
                  <a:pt x="693186" y="317943"/>
                </a:cubicBezTo>
                <a:cubicBezTo>
                  <a:pt x="667786" y="410018"/>
                  <a:pt x="611694" y="523260"/>
                  <a:pt x="547136" y="565593"/>
                </a:cubicBezTo>
                <a:cubicBezTo>
                  <a:pt x="482578" y="607926"/>
                  <a:pt x="355578" y="556068"/>
                  <a:pt x="280436" y="552893"/>
                </a:cubicBezTo>
                <a:close/>
              </a:path>
            </a:pathLst>
          </a:custGeom>
          <a:solidFill>
            <a:schemeClr val="accent2">
              <a:lumMod val="60000"/>
              <a:lumOff val="40000"/>
            </a:schemeClr>
          </a:solidFill>
          <a:ln>
            <a:solidFill>
              <a:schemeClr val="accent2">
                <a:lumMod val="75000"/>
              </a:schemeClr>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6" name="Can 25"/>
          <p:cNvSpPr/>
          <p:nvPr/>
        </p:nvSpPr>
        <p:spPr bwMode="auto">
          <a:xfrm>
            <a:off x="1527174" y="5546684"/>
            <a:ext cx="89541" cy="497840"/>
          </a:xfrm>
          <a:prstGeom prst="can">
            <a:avLst/>
          </a:prstGeom>
          <a:solidFill>
            <a:srgbClr val="0CD5A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nvGrpSpPr>
          <p:cNvPr id="278" name="Group 277"/>
          <p:cNvGrpSpPr/>
          <p:nvPr/>
        </p:nvGrpSpPr>
        <p:grpSpPr>
          <a:xfrm rot="1946422">
            <a:off x="1393823" y="4340225"/>
            <a:ext cx="187958" cy="135497"/>
            <a:chOff x="1371599" y="4270375"/>
            <a:chExt cx="187958" cy="135497"/>
          </a:xfrm>
        </p:grpSpPr>
        <p:sp>
          <p:nvSpPr>
            <p:cNvPr id="279" name="Oval 687"/>
            <p:cNvSpPr>
              <a:spLocks noChangeArrowheads="1"/>
            </p:cNvSpPr>
            <p:nvPr/>
          </p:nvSpPr>
          <p:spPr bwMode="auto">
            <a:xfrm rot="2175213">
              <a:off x="1456366" y="4315250"/>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sp>
          <p:nvSpPr>
            <p:cNvPr id="280" name="Oval 687"/>
            <p:cNvSpPr>
              <a:spLocks noChangeArrowheads="1"/>
            </p:cNvSpPr>
            <p:nvPr/>
          </p:nvSpPr>
          <p:spPr bwMode="auto">
            <a:xfrm rot="2175213">
              <a:off x="1503496" y="4349811"/>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sp>
          <p:nvSpPr>
            <p:cNvPr id="281" name="Freeform 280"/>
            <p:cNvSpPr/>
            <p:nvPr/>
          </p:nvSpPr>
          <p:spPr>
            <a:xfrm>
              <a:off x="1371599" y="4270375"/>
              <a:ext cx="98425" cy="53974"/>
            </a:xfrm>
            <a:custGeom>
              <a:avLst/>
              <a:gdLst>
                <a:gd name="connsiteX0" fmla="*/ 149225 w 151781"/>
                <a:gd name="connsiteY0" fmla="*/ 95364 h 95364"/>
                <a:gd name="connsiteX1" fmla="*/ 142875 w 151781"/>
                <a:gd name="connsiteY1" fmla="*/ 44564 h 95364"/>
                <a:gd name="connsiteX2" fmla="*/ 76200 w 151781"/>
                <a:gd name="connsiteY2" fmla="*/ 57264 h 95364"/>
                <a:gd name="connsiteX3" fmla="*/ 69850 w 151781"/>
                <a:gd name="connsiteY3" fmla="*/ 114 h 95364"/>
                <a:gd name="connsiteX4" fmla="*/ 0 w 151781"/>
                <a:gd name="connsiteY4" fmla="*/ 41389 h 9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781" h="95364">
                  <a:moveTo>
                    <a:pt x="149225" y="95364"/>
                  </a:moveTo>
                  <a:cubicBezTo>
                    <a:pt x="152135" y="73139"/>
                    <a:pt x="155046" y="50914"/>
                    <a:pt x="142875" y="44564"/>
                  </a:cubicBezTo>
                  <a:cubicBezTo>
                    <a:pt x="130704" y="38214"/>
                    <a:pt x="88371" y="64672"/>
                    <a:pt x="76200" y="57264"/>
                  </a:cubicBezTo>
                  <a:cubicBezTo>
                    <a:pt x="64029" y="49856"/>
                    <a:pt x="82550" y="2760"/>
                    <a:pt x="69850" y="114"/>
                  </a:cubicBezTo>
                  <a:cubicBezTo>
                    <a:pt x="57150" y="-2532"/>
                    <a:pt x="0" y="41389"/>
                    <a:pt x="0" y="41389"/>
                  </a:cubicBezTo>
                </a:path>
              </a:pathLst>
            </a:custGeom>
            <a:ln w="12700" cmpd="sng">
              <a:solidFill>
                <a:schemeClr val="tx1"/>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grpSp>
        <p:nvGrpSpPr>
          <p:cNvPr id="290" name="Group 289"/>
          <p:cNvGrpSpPr/>
          <p:nvPr/>
        </p:nvGrpSpPr>
        <p:grpSpPr>
          <a:xfrm rot="1946422">
            <a:off x="1856817" y="4372585"/>
            <a:ext cx="103191" cy="90622"/>
            <a:chOff x="1456366" y="4315250"/>
            <a:chExt cx="103191" cy="90622"/>
          </a:xfrm>
        </p:grpSpPr>
        <p:sp>
          <p:nvSpPr>
            <p:cNvPr id="291" name="Oval 687"/>
            <p:cNvSpPr>
              <a:spLocks noChangeArrowheads="1"/>
            </p:cNvSpPr>
            <p:nvPr/>
          </p:nvSpPr>
          <p:spPr bwMode="auto">
            <a:xfrm rot="2175213">
              <a:off x="1456366" y="4315250"/>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sp>
          <p:nvSpPr>
            <p:cNvPr id="292" name="Oval 687"/>
            <p:cNvSpPr>
              <a:spLocks noChangeArrowheads="1"/>
            </p:cNvSpPr>
            <p:nvPr/>
          </p:nvSpPr>
          <p:spPr bwMode="auto">
            <a:xfrm rot="2175213">
              <a:off x="1503496" y="4349811"/>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grpSp>
      <p:grpSp>
        <p:nvGrpSpPr>
          <p:cNvPr id="294" name="Group 293"/>
          <p:cNvGrpSpPr/>
          <p:nvPr/>
        </p:nvGrpSpPr>
        <p:grpSpPr>
          <a:xfrm rot="1946422">
            <a:off x="1983817" y="4401159"/>
            <a:ext cx="103191" cy="90622"/>
            <a:chOff x="1456366" y="4315250"/>
            <a:chExt cx="103191" cy="90622"/>
          </a:xfrm>
        </p:grpSpPr>
        <p:sp>
          <p:nvSpPr>
            <p:cNvPr id="295" name="Oval 687"/>
            <p:cNvSpPr>
              <a:spLocks noChangeArrowheads="1"/>
            </p:cNvSpPr>
            <p:nvPr/>
          </p:nvSpPr>
          <p:spPr bwMode="auto">
            <a:xfrm rot="2175213">
              <a:off x="1456366" y="4315250"/>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sp>
          <p:nvSpPr>
            <p:cNvPr id="296" name="Oval 687"/>
            <p:cNvSpPr>
              <a:spLocks noChangeArrowheads="1"/>
            </p:cNvSpPr>
            <p:nvPr/>
          </p:nvSpPr>
          <p:spPr bwMode="auto">
            <a:xfrm rot="2175213">
              <a:off x="1503496" y="4349811"/>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grpSp>
      <p:sp>
        <p:nvSpPr>
          <p:cNvPr id="301" name="Freeform 300"/>
          <p:cNvSpPr/>
          <p:nvPr/>
        </p:nvSpPr>
        <p:spPr>
          <a:xfrm>
            <a:off x="2279335" y="5340043"/>
            <a:ext cx="124142" cy="101908"/>
          </a:xfrm>
          <a:custGeom>
            <a:avLst/>
            <a:gdLst>
              <a:gd name="connsiteX0" fmla="*/ 0 w 203200"/>
              <a:gd name="connsiteY0" fmla="*/ 35287 h 77621"/>
              <a:gd name="connsiteX1" fmla="*/ 152400 w 203200"/>
              <a:gd name="connsiteY1" fmla="*/ 1421 h 77621"/>
              <a:gd name="connsiteX2" fmla="*/ 203200 w 203200"/>
              <a:gd name="connsiteY2" fmla="*/ 77621 h 77621"/>
              <a:gd name="connsiteX0" fmla="*/ 0 w 203200"/>
              <a:gd name="connsiteY0" fmla="*/ 44443 h 86777"/>
              <a:gd name="connsiteX1" fmla="*/ 95250 w 203200"/>
              <a:gd name="connsiteY1" fmla="*/ 1052 h 86777"/>
              <a:gd name="connsiteX2" fmla="*/ 203200 w 203200"/>
              <a:gd name="connsiteY2" fmla="*/ 86777 h 86777"/>
              <a:gd name="connsiteX0" fmla="*/ 0 w 212725"/>
              <a:gd name="connsiteY0" fmla="*/ 46287 h 126721"/>
              <a:gd name="connsiteX1" fmla="*/ 95250 w 212725"/>
              <a:gd name="connsiteY1" fmla="*/ 2896 h 126721"/>
              <a:gd name="connsiteX2" fmla="*/ 212725 w 212725"/>
              <a:gd name="connsiteY2" fmla="*/ 126721 h 126721"/>
              <a:gd name="connsiteX0" fmla="*/ 0 w 117475"/>
              <a:gd name="connsiteY0" fmla="*/ 0 h 123825"/>
              <a:gd name="connsiteX1" fmla="*/ 117475 w 117475"/>
              <a:gd name="connsiteY1" fmla="*/ 123825 h 123825"/>
              <a:gd name="connsiteX0" fmla="*/ 0 w 47146"/>
              <a:gd name="connsiteY0" fmla="*/ 0 h 146523"/>
              <a:gd name="connsiteX1" fmla="*/ 47146 w 47146"/>
              <a:gd name="connsiteY1" fmla="*/ 146523 h 146523"/>
              <a:gd name="connsiteX0" fmla="*/ 0 w 16536"/>
              <a:gd name="connsiteY0" fmla="*/ 0 h 131391"/>
              <a:gd name="connsiteX1" fmla="*/ 2865 w 16536"/>
              <a:gd name="connsiteY1" fmla="*/ 131391 h 131391"/>
              <a:gd name="connsiteX0" fmla="*/ 0 w 117475"/>
              <a:gd name="connsiteY0" fmla="*/ 0 h 53207"/>
              <a:gd name="connsiteX1" fmla="*/ 117475 w 117475"/>
              <a:gd name="connsiteY1" fmla="*/ 53207 h 53207"/>
              <a:gd name="connsiteX0" fmla="*/ 0 w 101846"/>
              <a:gd name="connsiteY0" fmla="*/ 0 h 80950"/>
              <a:gd name="connsiteX1" fmla="*/ 101846 w 101846"/>
              <a:gd name="connsiteY1" fmla="*/ 80950 h 80950"/>
            </a:gdLst>
            <a:ahLst/>
            <a:cxnLst>
              <a:cxn ang="0">
                <a:pos x="connsiteX0" y="connsiteY0"/>
              </a:cxn>
              <a:cxn ang="0">
                <a:pos x="connsiteX1" y="connsiteY1"/>
              </a:cxn>
            </a:cxnLst>
            <a:rect l="l" t="t" r="r" b="b"/>
            <a:pathLst>
              <a:path w="101846" h="80950">
                <a:moveTo>
                  <a:pt x="0" y="0"/>
                </a:moveTo>
                <a:cubicBezTo>
                  <a:pt x="35454" y="13406"/>
                  <a:pt x="101846" y="80950"/>
                  <a:pt x="101846" y="80950"/>
                </a:cubicBezTo>
              </a:path>
            </a:pathLst>
          </a:custGeom>
          <a:ln>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07" name="Text Box 326"/>
          <p:cNvSpPr txBox="1">
            <a:spLocks noChangeArrowheads="1"/>
          </p:cNvSpPr>
          <p:nvPr/>
        </p:nvSpPr>
        <p:spPr bwMode="auto">
          <a:xfrm>
            <a:off x="469739" y="5290078"/>
            <a:ext cx="633632" cy="246221"/>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lang="en-US" sz="1000" b="1" dirty="0">
                <a:solidFill>
                  <a:srgbClr val="000000"/>
                </a:solidFill>
                <a:latin typeface="Helvetica"/>
                <a:cs typeface="Helvetica"/>
              </a:rPr>
              <a:t>cytosol</a:t>
            </a:r>
          </a:p>
        </p:txBody>
      </p:sp>
      <p:sp>
        <p:nvSpPr>
          <p:cNvPr id="308" name="Text Box 327"/>
          <p:cNvSpPr txBox="1">
            <a:spLocks noChangeArrowheads="1"/>
          </p:cNvSpPr>
          <p:nvPr/>
        </p:nvSpPr>
        <p:spPr bwMode="auto">
          <a:xfrm>
            <a:off x="469739" y="6013978"/>
            <a:ext cx="776086" cy="246221"/>
          </a:xfrm>
          <a:prstGeom prst="rect">
            <a:avLst/>
          </a:prstGeom>
          <a:noFill/>
          <a:ln w="9525">
            <a:noFill/>
            <a:miter lim="800000"/>
            <a:headEnd/>
            <a:tailEnd/>
          </a:ln>
          <a:effectLst/>
        </p:spPr>
        <p:txBody>
          <a:bodyPr wrap="none">
            <a:spAutoFit/>
          </a:bodyPr>
          <a:lstStyle/>
          <a:p>
            <a:pPr algn="ctr" defTabSz="914400" fontAlgn="base">
              <a:spcBef>
                <a:spcPct val="0"/>
              </a:spcBef>
              <a:spcAft>
                <a:spcPct val="0"/>
              </a:spcAft>
            </a:pPr>
            <a:r>
              <a:rPr lang="en-US" sz="1000" b="1" dirty="0">
                <a:solidFill>
                  <a:srgbClr val="000000"/>
                </a:solidFill>
                <a:latin typeface="Helvetica"/>
                <a:cs typeface="Helvetica"/>
              </a:rPr>
              <a:t>ER lumen</a:t>
            </a:r>
          </a:p>
        </p:txBody>
      </p:sp>
      <p:sp>
        <p:nvSpPr>
          <p:cNvPr id="343" name="TextBox 342"/>
          <p:cNvSpPr txBox="1"/>
          <p:nvPr/>
        </p:nvSpPr>
        <p:spPr>
          <a:xfrm>
            <a:off x="2062076" y="6221266"/>
            <a:ext cx="830853" cy="397032"/>
          </a:xfrm>
          <a:prstGeom prst="rect">
            <a:avLst/>
          </a:prstGeom>
          <a:solidFill>
            <a:schemeClr val="accent2">
              <a:lumMod val="40000"/>
              <a:lumOff val="60000"/>
            </a:schemeClr>
          </a:solidFill>
        </p:spPr>
        <p:txBody>
          <a:bodyPr wrap="square" rtlCol="0">
            <a:spAutoFit/>
          </a:bodyPr>
          <a:lstStyle/>
          <a:p>
            <a:pPr algn="ctr"/>
            <a:r>
              <a:rPr lang="en-US" sz="1050" b="1" cap="small" dirty="0" smtClean="0"/>
              <a:t>squalene epoxidase</a:t>
            </a:r>
            <a:endParaRPr lang="en-US" sz="1050" b="1" cap="small" dirty="0"/>
          </a:p>
        </p:txBody>
      </p:sp>
      <p:sp>
        <p:nvSpPr>
          <p:cNvPr id="436" name="Line 112"/>
          <p:cNvSpPr>
            <a:spLocks noChangeShapeType="1"/>
          </p:cNvSpPr>
          <p:nvPr/>
        </p:nvSpPr>
        <p:spPr bwMode="auto">
          <a:xfrm rot="16080517" flipV="1">
            <a:off x="6693223" y="1935688"/>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37" name="Line 113"/>
          <p:cNvSpPr>
            <a:spLocks noChangeShapeType="1"/>
          </p:cNvSpPr>
          <p:nvPr/>
        </p:nvSpPr>
        <p:spPr bwMode="auto">
          <a:xfrm rot="16080517" flipH="1" flipV="1">
            <a:off x="6591893" y="1937725"/>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grpSp>
        <p:nvGrpSpPr>
          <p:cNvPr id="438" name="Group 114"/>
          <p:cNvGrpSpPr>
            <a:grpSpLocks/>
          </p:cNvGrpSpPr>
          <p:nvPr/>
        </p:nvGrpSpPr>
        <p:grpSpPr bwMode="auto">
          <a:xfrm rot="16080517" flipH="1">
            <a:off x="6850030" y="1881264"/>
            <a:ext cx="79744" cy="210717"/>
            <a:chOff x="1383" y="1176"/>
            <a:chExt cx="147" cy="285"/>
          </a:xfrm>
          <a:solidFill>
            <a:srgbClr val="FFD998"/>
          </a:solidFill>
        </p:grpSpPr>
        <p:sp>
          <p:nvSpPr>
            <p:cNvPr id="439" name="Line 115"/>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sp>
          <p:nvSpPr>
            <p:cNvPr id="440" name="Line 116"/>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grpSp>
      <p:sp>
        <p:nvSpPr>
          <p:cNvPr id="441" name="Line 117"/>
          <p:cNvSpPr>
            <a:spLocks noChangeShapeType="1"/>
          </p:cNvSpPr>
          <p:nvPr/>
        </p:nvSpPr>
        <p:spPr bwMode="auto">
          <a:xfrm rot="5432950" flipH="1">
            <a:off x="6695366" y="1968981"/>
            <a:ext cx="56423" cy="85097"/>
          </a:xfrm>
          <a:prstGeom prst="line">
            <a:avLst/>
          </a:prstGeom>
          <a:solidFill>
            <a:srgbClr val="FFD998"/>
          </a:solidFill>
          <a:ln w="9525">
            <a:solidFill>
              <a:schemeClr val="tx1"/>
            </a:solidFill>
            <a:round/>
            <a:headEnd/>
            <a:tailEnd/>
          </a:ln>
          <a:effectLst/>
        </p:spPr>
        <p:txBody>
          <a:bodyPr/>
          <a:lstStyle/>
          <a:p>
            <a:endParaRPr lang="en-US" sz="1050" dirty="0">
              <a:latin typeface="Helvetica"/>
              <a:cs typeface="Helvetica"/>
            </a:endParaRPr>
          </a:p>
        </p:txBody>
      </p:sp>
      <p:sp>
        <p:nvSpPr>
          <p:cNvPr id="442" name="Line 118"/>
          <p:cNvSpPr>
            <a:spLocks noChangeShapeType="1"/>
          </p:cNvSpPr>
          <p:nvPr/>
        </p:nvSpPr>
        <p:spPr bwMode="auto">
          <a:xfrm rot="5432950" flipH="1">
            <a:off x="6625928" y="1902972"/>
            <a:ext cx="106074" cy="0"/>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43" name="Line 119"/>
          <p:cNvSpPr>
            <a:spLocks noChangeShapeType="1"/>
          </p:cNvSpPr>
          <p:nvPr/>
        </p:nvSpPr>
        <p:spPr bwMode="auto">
          <a:xfrm rot="16080517" flipV="1">
            <a:off x="6282845" y="1943039"/>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44" name="Line 120"/>
          <p:cNvSpPr>
            <a:spLocks noChangeShapeType="1"/>
          </p:cNvSpPr>
          <p:nvPr/>
        </p:nvSpPr>
        <p:spPr bwMode="auto">
          <a:xfrm rot="16080517" flipH="1" flipV="1">
            <a:off x="6181514" y="1945077"/>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grpSp>
        <p:nvGrpSpPr>
          <p:cNvPr id="445" name="Group 121"/>
          <p:cNvGrpSpPr>
            <a:grpSpLocks/>
          </p:cNvGrpSpPr>
          <p:nvPr/>
        </p:nvGrpSpPr>
        <p:grpSpPr bwMode="auto">
          <a:xfrm rot="16080517" flipH="1">
            <a:off x="6439652" y="1888615"/>
            <a:ext cx="79744" cy="210717"/>
            <a:chOff x="1383" y="1176"/>
            <a:chExt cx="147" cy="285"/>
          </a:xfrm>
          <a:solidFill>
            <a:srgbClr val="FFD998"/>
          </a:solidFill>
        </p:grpSpPr>
        <p:sp>
          <p:nvSpPr>
            <p:cNvPr id="446" name="Line 122"/>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sp>
          <p:nvSpPr>
            <p:cNvPr id="447" name="Line 123"/>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grpSp>
      <p:sp>
        <p:nvSpPr>
          <p:cNvPr id="448" name="Line 124"/>
          <p:cNvSpPr>
            <a:spLocks noChangeShapeType="1"/>
          </p:cNvSpPr>
          <p:nvPr/>
        </p:nvSpPr>
        <p:spPr bwMode="auto">
          <a:xfrm rot="5432950" flipH="1">
            <a:off x="6284987" y="1976333"/>
            <a:ext cx="56423" cy="85097"/>
          </a:xfrm>
          <a:prstGeom prst="line">
            <a:avLst/>
          </a:prstGeom>
          <a:solidFill>
            <a:srgbClr val="FFD998"/>
          </a:solidFill>
          <a:ln w="9525">
            <a:solidFill>
              <a:schemeClr val="tx1"/>
            </a:solidFill>
            <a:round/>
            <a:headEnd/>
            <a:tailEnd/>
          </a:ln>
          <a:effectLst/>
        </p:spPr>
        <p:txBody>
          <a:bodyPr/>
          <a:lstStyle/>
          <a:p>
            <a:endParaRPr lang="en-US" sz="1050" dirty="0">
              <a:latin typeface="Helvetica"/>
              <a:cs typeface="Helvetica"/>
            </a:endParaRPr>
          </a:p>
        </p:txBody>
      </p:sp>
      <p:sp>
        <p:nvSpPr>
          <p:cNvPr id="449" name="Line 125"/>
          <p:cNvSpPr>
            <a:spLocks noChangeShapeType="1"/>
          </p:cNvSpPr>
          <p:nvPr/>
        </p:nvSpPr>
        <p:spPr bwMode="auto">
          <a:xfrm rot="5432950" flipH="1">
            <a:off x="6215550" y="1910323"/>
            <a:ext cx="106074" cy="0"/>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50" name="Line 126"/>
          <p:cNvSpPr>
            <a:spLocks noChangeShapeType="1"/>
          </p:cNvSpPr>
          <p:nvPr/>
        </p:nvSpPr>
        <p:spPr bwMode="auto">
          <a:xfrm rot="16080517" flipV="1">
            <a:off x="5872466" y="1950390"/>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51" name="Line 127"/>
          <p:cNvSpPr>
            <a:spLocks noChangeShapeType="1"/>
          </p:cNvSpPr>
          <p:nvPr/>
        </p:nvSpPr>
        <p:spPr bwMode="auto">
          <a:xfrm rot="16080517" flipH="1" flipV="1">
            <a:off x="5771136" y="1952428"/>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grpSp>
        <p:nvGrpSpPr>
          <p:cNvPr id="452" name="Group 128"/>
          <p:cNvGrpSpPr>
            <a:grpSpLocks/>
          </p:cNvGrpSpPr>
          <p:nvPr/>
        </p:nvGrpSpPr>
        <p:grpSpPr bwMode="auto">
          <a:xfrm rot="16080517" flipH="1">
            <a:off x="6029273" y="1895966"/>
            <a:ext cx="79744" cy="210717"/>
            <a:chOff x="1383" y="1176"/>
            <a:chExt cx="147" cy="285"/>
          </a:xfrm>
          <a:solidFill>
            <a:srgbClr val="FFD998"/>
          </a:solidFill>
        </p:grpSpPr>
        <p:sp>
          <p:nvSpPr>
            <p:cNvPr id="453" name="Line 129"/>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sp>
          <p:nvSpPr>
            <p:cNvPr id="454" name="Line 130"/>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grpSp>
      <p:sp>
        <p:nvSpPr>
          <p:cNvPr id="455" name="Line 131"/>
          <p:cNvSpPr>
            <a:spLocks noChangeShapeType="1"/>
          </p:cNvSpPr>
          <p:nvPr/>
        </p:nvSpPr>
        <p:spPr bwMode="auto">
          <a:xfrm rot="5432950" flipH="1">
            <a:off x="5874609" y="1983684"/>
            <a:ext cx="56423" cy="85097"/>
          </a:xfrm>
          <a:prstGeom prst="line">
            <a:avLst/>
          </a:prstGeom>
          <a:solidFill>
            <a:srgbClr val="FFD998"/>
          </a:solidFill>
          <a:ln w="9525">
            <a:solidFill>
              <a:schemeClr val="tx1"/>
            </a:solidFill>
            <a:round/>
            <a:headEnd/>
            <a:tailEnd/>
          </a:ln>
          <a:effectLst/>
        </p:spPr>
        <p:txBody>
          <a:bodyPr/>
          <a:lstStyle/>
          <a:p>
            <a:endParaRPr lang="en-US" sz="1050" dirty="0">
              <a:latin typeface="Helvetica"/>
              <a:cs typeface="Helvetica"/>
            </a:endParaRPr>
          </a:p>
        </p:txBody>
      </p:sp>
      <p:sp>
        <p:nvSpPr>
          <p:cNvPr id="456" name="Line 132"/>
          <p:cNvSpPr>
            <a:spLocks noChangeShapeType="1"/>
          </p:cNvSpPr>
          <p:nvPr/>
        </p:nvSpPr>
        <p:spPr bwMode="auto">
          <a:xfrm rot="5432950" flipH="1">
            <a:off x="5805172" y="1917674"/>
            <a:ext cx="106074" cy="0"/>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57" name="Line 112"/>
          <p:cNvSpPr>
            <a:spLocks noChangeShapeType="1"/>
          </p:cNvSpPr>
          <p:nvPr/>
        </p:nvSpPr>
        <p:spPr bwMode="auto">
          <a:xfrm rot="5519483" flipH="1" flipV="1">
            <a:off x="7212408" y="1935688"/>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58" name="Line 113"/>
          <p:cNvSpPr>
            <a:spLocks noChangeShapeType="1"/>
          </p:cNvSpPr>
          <p:nvPr/>
        </p:nvSpPr>
        <p:spPr bwMode="auto">
          <a:xfrm rot="5519483" flipV="1">
            <a:off x="7313739" y="1937725"/>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grpSp>
        <p:nvGrpSpPr>
          <p:cNvPr id="459" name="Group 114"/>
          <p:cNvGrpSpPr>
            <a:grpSpLocks/>
          </p:cNvGrpSpPr>
          <p:nvPr/>
        </p:nvGrpSpPr>
        <p:grpSpPr bwMode="auto">
          <a:xfrm rot="5519483">
            <a:off x="7054097" y="1881264"/>
            <a:ext cx="79744" cy="210717"/>
            <a:chOff x="1383" y="1176"/>
            <a:chExt cx="147" cy="285"/>
          </a:xfrm>
          <a:solidFill>
            <a:srgbClr val="FFD998"/>
          </a:solidFill>
        </p:grpSpPr>
        <p:sp>
          <p:nvSpPr>
            <p:cNvPr id="460" name="Line 115"/>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sp>
          <p:nvSpPr>
            <p:cNvPr id="461" name="Line 116"/>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grpSp>
      <p:sp>
        <p:nvSpPr>
          <p:cNvPr id="462" name="Line 117"/>
          <p:cNvSpPr>
            <a:spLocks noChangeShapeType="1"/>
          </p:cNvSpPr>
          <p:nvPr/>
        </p:nvSpPr>
        <p:spPr bwMode="auto">
          <a:xfrm rot="16167050">
            <a:off x="7232083" y="1968981"/>
            <a:ext cx="56423" cy="85097"/>
          </a:xfrm>
          <a:prstGeom prst="line">
            <a:avLst/>
          </a:prstGeom>
          <a:solidFill>
            <a:srgbClr val="FFD998"/>
          </a:solidFill>
          <a:ln w="9525">
            <a:solidFill>
              <a:schemeClr val="tx1"/>
            </a:solidFill>
            <a:round/>
            <a:headEnd/>
            <a:tailEnd/>
          </a:ln>
          <a:effectLst/>
        </p:spPr>
        <p:txBody>
          <a:bodyPr/>
          <a:lstStyle/>
          <a:p>
            <a:endParaRPr lang="en-US" sz="1050" dirty="0">
              <a:latin typeface="Helvetica"/>
              <a:cs typeface="Helvetica"/>
            </a:endParaRPr>
          </a:p>
        </p:txBody>
      </p:sp>
      <p:sp>
        <p:nvSpPr>
          <p:cNvPr id="463" name="Line 118"/>
          <p:cNvSpPr>
            <a:spLocks noChangeShapeType="1"/>
          </p:cNvSpPr>
          <p:nvPr/>
        </p:nvSpPr>
        <p:spPr bwMode="auto">
          <a:xfrm rot="16167050">
            <a:off x="7251869" y="1902972"/>
            <a:ext cx="106074" cy="0"/>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64" name="Line 119"/>
          <p:cNvSpPr>
            <a:spLocks noChangeShapeType="1"/>
          </p:cNvSpPr>
          <p:nvPr/>
        </p:nvSpPr>
        <p:spPr bwMode="auto">
          <a:xfrm rot="5519483" flipH="1" flipV="1">
            <a:off x="7622787" y="1943039"/>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65" name="Line 120"/>
          <p:cNvSpPr>
            <a:spLocks noChangeShapeType="1"/>
          </p:cNvSpPr>
          <p:nvPr/>
        </p:nvSpPr>
        <p:spPr bwMode="auto">
          <a:xfrm rot="5519483" flipV="1">
            <a:off x="7724118" y="1945077"/>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grpSp>
        <p:nvGrpSpPr>
          <p:cNvPr id="466" name="Group 121"/>
          <p:cNvGrpSpPr>
            <a:grpSpLocks/>
          </p:cNvGrpSpPr>
          <p:nvPr/>
        </p:nvGrpSpPr>
        <p:grpSpPr bwMode="auto">
          <a:xfrm rot="5519483">
            <a:off x="7464475" y="1888615"/>
            <a:ext cx="79744" cy="210717"/>
            <a:chOff x="1383" y="1176"/>
            <a:chExt cx="147" cy="285"/>
          </a:xfrm>
          <a:solidFill>
            <a:srgbClr val="FFD998"/>
          </a:solidFill>
        </p:grpSpPr>
        <p:sp>
          <p:nvSpPr>
            <p:cNvPr id="467" name="Line 122"/>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sp>
          <p:nvSpPr>
            <p:cNvPr id="468" name="Line 123"/>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grpSp>
      <p:sp>
        <p:nvSpPr>
          <p:cNvPr id="469" name="Line 124"/>
          <p:cNvSpPr>
            <a:spLocks noChangeShapeType="1"/>
          </p:cNvSpPr>
          <p:nvPr/>
        </p:nvSpPr>
        <p:spPr bwMode="auto">
          <a:xfrm rot="16167050">
            <a:off x="7642461" y="1976333"/>
            <a:ext cx="56423" cy="85097"/>
          </a:xfrm>
          <a:prstGeom prst="line">
            <a:avLst/>
          </a:prstGeom>
          <a:solidFill>
            <a:srgbClr val="FFD998"/>
          </a:solidFill>
          <a:ln w="9525">
            <a:solidFill>
              <a:schemeClr val="tx1"/>
            </a:solidFill>
            <a:round/>
            <a:headEnd/>
            <a:tailEnd/>
          </a:ln>
          <a:effectLst/>
        </p:spPr>
        <p:txBody>
          <a:bodyPr/>
          <a:lstStyle/>
          <a:p>
            <a:endParaRPr lang="en-US" sz="1050" dirty="0">
              <a:latin typeface="Helvetica"/>
              <a:cs typeface="Helvetica"/>
            </a:endParaRPr>
          </a:p>
        </p:txBody>
      </p:sp>
      <p:sp>
        <p:nvSpPr>
          <p:cNvPr id="470" name="Line 125"/>
          <p:cNvSpPr>
            <a:spLocks noChangeShapeType="1"/>
          </p:cNvSpPr>
          <p:nvPr/>
        </p:nvSpPr>
        <p:spPr bwMode="auto">
          <a:xfrm rot="16167050">
            <a:off x="7662247" y="1910323"/>
            <a:ext cx="106074" cy="0"/>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71" name="Line 126"/>
          <p:cNvSpPr>
            <a:spLocks noChangeShapeType="1"/>
          </p:cNvSpPr>
          <p:nvPr/>
        </p:nvSpPr>
        <p:spPr bwMode="auto">
          <a:xfrm rot="5519483" flipH="1" flipV="1">
            <a:off x="8033165" y="1950390"/>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72" name="Line 127"/>
          <p:cNvSpPr>
            <a:spLocks noChangeShapeType="1"/>
          </p:cNvSpPr>
          <p:nvPr/>
        </p:nvSpPr>
        <p:spPr bwMode="auto">
          <a:xfrm rot="5519483" flipV="1">
            <a:off x="8134496" y="1952428"/>
            <a:ext cx="78239" cy="106372"/>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grpSp>
        <p:nvGrpSpPr>
          <p:cNvPr id="473" name="Group 128"/>
          <p:cNvGrpSpPr>
            <a:grpSpLocks/>
          </p:cNvGrpSpPr>
          <p:nvPr/>
        </p:nvGrpSpPr>
        <p:grpSpPr bwMode="auto">
          <a:xfrm rot="5519483">
            <a:off x="7874854" y="1895966"/>
            <a:ext cx="79744" cy="210717"/>
            <a:chOff x="1383" y="1176"/>
            <a:chExt cx="147" cy="285"/>
          </a:xfrm>
          <a:solidFill>
            <a:srgbClr val="FFD998"/>
          </a:solidFill>
        </p:grpSpPr>
        <p:sp>
          <p:nvSpPr>
            <p:cNvPr id="474" name="Line 129"/>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sp>
          <p:nvSpPr>
            <p:cNvPr id="475" name="Line 130"/>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endParaRPr lang="en-US" sz="1050" dirty="0">
                <a:latin typeface="Helvetica"/>
                <a:cs typeface="Helvetica"/>
              </a:endParaRPr>
            </a:p>
          </p:txBody>
        </p:sp>
      </p:grpSp>
      <p:sp>
        <p:nvSpPr>
          <p:cNvPr id="476" name="Line 131"/>
          <p:cNvSpPr>
            <a:spLocks noChangeShapeType="1"/>
          </p:cNvSpPr>
          <p:nvPr/>
        </p:nvSpPr>
        <p:spPr bwMode="auto">
          <a:xfrm rot="16167050">
            <a:off x="8052840" y="1983684"/>
            <a:ext cx="56423" cy="85097"/>
          </a:xfrm>
          <a:prstGeom prst="line">
            <a:avLst/>
          </a:prstGeom>
          <a:solidFill>
            <a:srgbClr val="FFD998"/>
          </a:solidFill>
          <a:ln w="9525">
            <a:solidFill>
              <a:schemeClr val="tx1"/>
            </a:solidFill>
            <a:round/>
            <a:headEnd/>
            <a:tailEnd/>
          </a:ln>
          <a:effectLst/>
        </p:spPr>
        <p:txBody>
          <a:bodyPr/>
          <a:lstStyle/>
          <a:p>
            <a:endParaRPr lang="en-US" sz="1050" dirty="0">
              <a:latin typeface="Helvetica"/>
              <a:cs typeface="Helvetica"/>
            </a:endParaRPr>
          </a:p>
        </p:txBody>
      </p:sp>
      <p:sp>
        <p:nvSpPr>
          <p:cNvPr id="477" name="Line 132"/>
          <p:cNvSpPr>
            <a:spLocks noChangeShapeType="1"/>
          </p:cNvSpPr>
          <p:nvPr/>
        </p:nvSpPr>
        <p:spPr bwMode="auto">
          <a:xfrm rot="16167050">
            <a:off x="8072625" y="1917674"/>
            <a:ext cx="106074" cy="0"/>
          </a:xfrm>
          <a:prstGeom prst="line">
            <a:avLst/>
          </a:prstGeom>
          <a:solidFill>
            <a:srgbClr val="FFD998"/>
          </a:solidFill>
          <a:ln w="19050">
            <a:solidFill>
              <a:schemeClr val="tx1"/>
            </a:solidFill>
            <a:round/>
            <a:headEnd/>
            <a:tailEnd/>
          </a:ln>
          <a:effectLst/>
        </p:spPr>
        <p:txBody>
          <a:bodyPr/>
          <a:lstStyle/>
          <a:p>
            <a:endParaRPr lang="en-US" sz="1050" dirty="0">
              <a:latin typeface="Helvetica"/>
              <a:cs typeface="Helvetica"/>
            </a:endParaRPr>
          </a:p>
        </p:txBody>
      </p:sp>
      <p:sp>
        <p:nvSpPr>
          <p:cNvPr id="478" name="TextBox 477"/>
          <p:cNvSpPr txBox="1"/>
          <p:nvPr/>
        </p:nvSpPr>
        <p:spPr>
          <a:xfrm>
            <a:off x="5773674" y="2043586"/>
            <a:ext cx="805284" cy="261610"/>
          </a:xfrm>
          <a:prstGeom prst="rect">
            <a:avLst/>
          </a:prstGeom>
          <a:noFill/>
        </p:spPr>
        <p:txBody>
          <a:bodyPr wrap="square" rtlCol="0">
            <a:spAutoFit/>
          </a:bodyPr>
          <a:lstStyle/>
          <a:p>
            <a:pPr algn="ctr"/>
            <a:r>
              <a:rPr lang="en-US" sz="1050" b="1" dirty="0" smtClean="0"/>
              <a:t>squalene</a:t>
            </a:r>
          </a:p>
        </p:txBody>
      </p:sp>
      <p:grpSp>
        <p:nvGrpSpPr>
          <p:cNvPr id="479" name="Group 478"/>
          <p:cNvGrpSpPr/>
          <p:nvPr/>
        </p:nvGrpSpPr>
        <p:grpSpPr>
          <a:xfrm>
            <a:off x="6343367" y="2110765"/>
            <a:ext cx="1747104" cy="1098907"/>
            <a:chOff x="1723882" y="1484952"/>
            <a:chExt cx="1747104" cy="1098907"/>
          </a:xfrm>
        </p:grpSpPr>
        <p:grpSp>
          <p:nvGrpSpPr>
            <p:cNvPr id="480" name="Group 479"/>
            <p:cNvGrpSpPr/>
            <p:nvPr/>
          </p:nvGrpSpPr>
          <p:grpSpPr>
            <a:xfrm>
              <a:off x="1723882" y="1786781"/>
              <a:ext cx="1412606" cy="797078"/>
              <a:chOff x="4128689" y="1412905"/>
              <a:chExt cx="1681381" cy="948738"/>
            </a:xfrm>
          </p:grpSpPr>
          <p:sp>
            <p:nvSpPr>
              <p:cNvPr id="483" name="AutoShape 182"/>
              <p:cNvSpPr>
                <a:spLocks noChangeArrowheads="1"/>
              </p:cNvSpPr>
              <p:nvPr/>
            </p:nvSpPr>
            <p:spPr bwMode="auto">
              <a:xfrm rot="16242460" flipV="1">
                <a:off x="4124453" y="1902793"/>
                <a:ext cx="321503" cy="313031"/>
              </a:xfrm>
              <a:custGeom>
                <a:avLst/>
                <a:gdLst>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0 w 325188"/>
                  <a:gd name="connsiteY6" fmla="*/ 156516 h 313031"/>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91440 w 325188"/>
                  <a:gd name="connsiteY6" fmla="*/ 247956 h 313031"/>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10034 w 325188"/>
                  <a:gd name="connsiteY6" fmla="*/ 154868 h 313031"/>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44957 w 325188"/>
                  <a:gd name="connsiteY6" fmla="*/ 155299 h 313031"/>
                  <a:gd name="connsiteX0" fmla="*/ 36340 w 280231"/>
                  <a:gd name="connsiteY0" fmla="*/ 0 h 313031"/>
                  <a:gd name="connsiteX1" fmla="*/ 198934 w 280231"/>
                  <a:gd name="connsiteY1" fmla="*/ 0 h 313031"/>
                  <a:gd name="connsiteX2" fmla="*/ 280231 w 280231"/>
                  <a:gd name="connsiteY2" fmla="*/ 156516 h 313031"/>
                  <a:gd name="connsiteX3" fmla="*/ 198934 w 280231"/>
                  <a:gd name="connsiteY3" fmla="*/ 313031 h 313031"/>
                  <a:gd name="connsiteX4" fmla="*/ 36340 w 280231"/>
                  <a:gd name="connsiteY4" fmla="*/ 313031 h 313031"/>
                  <a:gd name="connsiteX5" fmla="*/ 0 w 280231"/>
                  <a:gd name="connsiteY5" fmla="*/ 155299 h 313031"/>
                  <a:gd name="connsiteX0" fmla="*/ 77612 w 321503"/>
                  <a:gd name="connsiteY0" fmla="*/ 0 h 313031"/>
                  <a:gd name="connsiteX1" fmla="*/ 240206 w 321503"/>
                  <a:gd name="connsiteY1" fmla="*/ 0 h 313031"/>
                  <a:gd name="connsiteX2" fmla="*/ 321503 w 321503"/>
                  <a:gd name="connsiteY2" fmla="*/ 156516 h 313031"/>
                  <a:gd name="connsiteX3" fmla="*/ 240206 w 321503"/>
                  <a:gd name="connsiteY3" fmla="*/ 313031 h 313031"/>
                  <a:gd name="connsiteX4" fmla="*/ 77612 w 321503"/>
                  <a:gd name="connsiteY4" fmla="*/ 313031 h 313031"/>
                  <a:gd name="connsiteX5" fmla="*/ 0 w 321503"/>
                  <a:gd name="connsiteY5" fmla="*/ 154790 h 31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03" h="313031">
                    <a:moveTo>
                      <a:pt x="77612" y="0"/>
                    </a:moveTo>
                    <a:lnTo>
                      <a:pt x="240206" y="0"/>
                    </a:lnTo>
                    <a:lnTo>
                      <a:pt x="321503" y="156516"/>
                    </a:lnTo>
                    <a:lnTo>
                      <a:pt x="240206" y="313031"/>
                    </a:lnTo>
                    <a:lnTo>
                      <a:pt x="77612" y="313031"/>
                    </a:lnTo>
                    <a:cubicBezTo>
                      <a:pt x="50513" y="260859"/>
                      <a:pt x="0" y="154790"/>
                      <a:pt x="0" y="154790"/>
                    </a:cubicBez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84" name="AutoShape 183"/>
              <p:cNvSpPr>
                <a:spLocks noChangeArrowheads="1"/>
              </p:cNvSpPr>
              <p:nvPr/>
            </p:nvSpPr>
            <p:spPr bwMode="auto">
              <a:xfrm rot="16242460" flipV="1">
                <a:off x="4435261" y="1906286"/>
                <a:ext cx="325188" cy="313031"/>
              </a:xfrm>
              <a:custGeom>
                <a:avLst/>
                <a:gdLst>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0 w 325188"/>
                  <a:gd name="connsiteY6" fmla="*/ 156516 h 313031"/>
                  <a:gd name="connsiteX0" fmla="*/ 243891 w 335331"/>
                  <a:gd name="connsiteY0" fmla="*/ 313031 h 404471"/>
                  <a:gd name="connsiteX1" fmla="*/ 81297 w 335331"/>
                  <a:gd name="connsiteY1" fmla="*/ 313031 h 404471"/>
                  <a:gd name="connsiteX2" fmla="*/ 0 w 335331"/>
                  <a:gd name="connsiteY2" fmla="*/ 156516 h 404471"/>
                  <a:gd name="connsiteX3" fmla="*/ 81297 w 335331"/>
                  <a:gd name="connsiteY3" fmla="*/ 0 h 404471"/>
                  <a:gd name="connsiteX4" fmla="*/ 243891 w 335331"/>
                  <a:gd name="connsiteY4" fmla="*/ 0 h 404471"/>
                  <a:gd name="connsiteX5" fmla="*/ 325188 w 335331"/>
                  <a:gd name="connsiteY5" fmla="*/ 156516 h 404471"/>
                  <a:gd name="connsiteX6" fmla="*/ 335331 w 335331"/>
                  <a:gd name="connsiteY6" fmla="*/ 404471 h 404471"/>
                  <a:gd name="connsiteX0" fmla="*/ 243891 w 325188"/>
                  <a:gd name="connsiteY0" fmla="*/ 313031 h 313031"/>
                  <a:gd name="connsiteX1" fmla="*/ 81297 w 325188"/>
                  <a:gd name="connsiteY1" fmla="*/ 313031 h 313031"/>
                  <a:gd name="connsiteX2" fmla="*/ 0 w 325188"/>
                  <a:gd name="connsiteY2" fmla="*/ 156516 h 313031"/>
                  <a:gd name="connsiteX3" fmla="*/ 81297 w 325188"/>
                  <a:gd name="connsiteY3" fmla="*/ 0 h 313031"/>
                  <a:gd name="connsiteX4" fmla="*/ 243891 w 325188"/>
                  <a:gd name="connsiteY4" fmla="*/ 0 h 313031"/>
                  <a:gd name="connsiteX5" fmla="*/ 325188 w 325188"/>
                  <a:gd name="connsiteY5" fmla="*/ 156516 h 31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88" h="313031">
                    <a:moveTo>
                      <a:pt x="243891" y="313031"/>
                    </a:moveTo>
                    <a:lnTo>
                      <a:pt x="81297" y="313031"/>
                    </a:lnTo>
                    <a:lnTo>
                      <a:pt x="0" y="156516"/>
                    </a:lnTo>
                    <a:lnTo>
                      <a:pt x="81297" y="0"/>
                    </a:lnTo>
                    <a:lnTo>
                      <a:pt x="243891" y="0"/>
                    </a:lnTo>
                    <a:lnTo>
                      <a:pt x="325188" y="156516"/>
                    </a:ln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85" name="AutoShape 184"/>
              <p:cNvSpPr>
                <a:spLocks noChangeArrowheads="1"/>
              </p:cNvSpPr>
              <p:nvPr/>
            </p:nvSpPr>
            <p:spPr bwMode="auto">
              <a:xfrm rot="16242460" flipV="1">
                <a:off x="4596533" y="1663077"/>
                <a:ext cx="325188" cy="313031"/>
              </a:xfrm>
              <a:custGeom>
                <a:avLst/>
                <a:gdLst>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0 w 325188"/>
                  <a:gd name="connsiteY6" fmla="*/ 156516 h 313031"/>
                  <a:gd name="connsiteX0" fmla="*/ 81297 w 325188"/>
                  <a:gd name="connsiteY0" fmla="*/ 0 h 313031"/>
                  <a:gd name="connsiteX1" fmla="*/ 243891 w 325188"/>
                  <a:gd name="connsiteY1" fmla="*/ 0 h 313031"/>
                  <a:gd name="connsiteX2" fmla="*/ 325188 w 325188"/>
                  <a:gd name="connsiteY2" fmla="*/ 156516 h 313031"/>
                  <a:gd name="connsiteX3" fmla="*/ 243891 w 325188"/>
                  <a:gd name="connsiteY3" fmla="*/ 313031 h 313031"/>
                  <a:gd name="connsiteX4" fmla="*/ 81297 w 325188"/>
                  <a:gd name="connsiteY4" fmla="*/ 313031 h 313031"/>
                  <a:gd name="connsiteX5" fmla="*/ 0 w 325188"/>
                  <a:gd name="connsiteY5" fmla="*/ 156516 h 313031"/>
                  <a:gd name="connsiteX6" fmla="*/ 172737 w 325188"/>
                  <a:gd name="connsiteY6" fmla="*/ 91440 h 313031"/>
                  <a:gd name="connsiteX0" fmla="*/ 81297 w 325188"/>
                  <a:gd name="connsiteY0" fmla="*/ 0 h 313031"/>
                  <a:gd name="connsiteX1" fmla="*/ 243891 w 325188"/>
                  <a:gd name="connsiteY1" fmla="*/ 0 h 313031"/>
                  <a:gd name="connsiteX2" fmla="*/ 325188 w 325188"/>
                  <a:gd name="connsiteY2" fmla="*/ 156516 h 313031"/>
                  <a:gd name="connsiteX3" fmla="*/ 243891 w 325188"/>
                  <a:gd name="connsiteY3" fmla="*/ 313031 h 313031"/>
                  <a:gd name="connsiteX4" fmla="*/ 81297 w 325188"/>
                  <a:gd name="connsiteY4" fmla="*/ 313031 h 313031"/>
                  <a:gd name="connsiteX5" fmla="*/ 0 w 325188"/>
                  <a:gd name="connsiteY5" fmla="*/ 156516 h 31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88" h="313031">
                    <a:moveTo>
                      <a:pt x="81297" y="0"/>
                    </a:moveTo>
                    <a:lnTo>
                      <a:pt x="243891" y="0"/>
                    </a:lnTo>
                    <a:lnTo>
                      <a:pt x="325188" y="156516"/>
                    </a:lnTo>
                    <a:lnTo>
                      <a:pt x="243891" y="313031"/>
                    </a:lnTo>
                    <a:lnTo>
                      <a:pt x="81297" y="313031"/>
                    </a:lnTo>
                    <a:lnTo>
                      <a:pt x="0" y="156516"/>
                    </a:ln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86" name="AutoShape 185"/>
              <p:cNvSpPr>
                <a:spLocks noChangeArrowheads="1"/>
              </p:cNvSpPr>
              <p:nvPr/>
            </p:nvSpPr>
            <p:spPr bwMode="auto">
              <a:xfrm rot="16242460" flipV="1">
                <a:off x="4923467" y="1674503"/>
                <a:ext cx="273523" cy="288717"/>
              </a:xfrm>
              <a:custGeom>
                <a:avLst/>
                <a:gdLst>
                  <a:gd name="connsiteX0" fmla="*/ 0 w 273523"/>
                  <a:gd name="connsiteY0" fmla="*/ 110280 h 288718"/>
                  <a:gd name="connsiteX1" fmla="*/ 136762 w 273523"/>
                  <a:gd name="connsiteY1" fmla="*/ 0 h 288718"/>
                  <a:gd name="connsiteX2" fmla="*/ 273523 w 273523"/>
                  <a:gd name="connsiteY2" fmla="*/ 110280 h 288718"/>
                  <a:gd name="connsiteX3" fmla="*/ 221285 w 273523"/>
                  <a:gd name="connsiteY3" fmla="*/ 288717 h 288718"/>
                  <a:gd name="connsiteX4" fmla="*/ 52238 w 273523"/>
                  <a:gd name="connsiteY4" fmla="*/ 288717 h 288718"/>
                  <a:gd name="connsiteX5" fmla="*/ 0 w 273523"/>
                  <a:gd name="connsiteY5" fmla="*/ 110280 h 288718"/>
                  <a:gd name="connsiteX0" fmla="*/ 52238 w 273523"/>
                  <a:gd name="connsiteY0" fmla="*/ 288717 h 380157"/>
                  <a:gd name="connsiteX1" fmla="*/ 0 w 273523"/>
                  <a:gd name="connsiteY1" fmla="*/ 110280 h 380157"/>
                  <a:gd name="connsiteX2" fmla="*/ 136762 w 273523"/>
                  <a:gd name="connsiteY2" fmla="*/ 0 h 380157"/>
                  <a:gd name="connsiteX3" fmla="*/ 273523 w 273523"/>
                  <a:gd name="connsiteY3" fmla="*/ 110280 h 380157"/>
                  <a:gd name="connsiteX4" fmla="*/ 221285 w 273523"/>
                  <a:gd name="connsiteY4" fmla="*/ 288717 h 380157"/>
                  <a:gd name="connsiteX5" fmla="*/ 143678 w 273523"/>
                  <a:gd name="connsiteY5" fmla="*/ 380157 h 380157"/>
                  <a:gd name="connsiteX0" fmla="*/ 52238 w 273523"/>
                  <a:gd name="connsiteY0" fmla="*/ 288717 h 288717"/>
                  <a:gd name="connsiteX1" fmla="*/ 0 w 273523"/>
                  <a:gd name="connsiteY1" fmla="*/ 110280 h 288717"/>
                  <a:gd name="connsiteX2" fmla="*/ 136762 w 273523"/>
                  <a:gd name="connsiteY2" fmla="*/ 0 h 288717"/>
                  <a:gd name="connsiteX3" fmla="*/ 273523 w 273523"/>
                  <a:gd name="connsiteY3" fmla="*/ 110280 h 288717"/>
                  <a:gd name="connsiteX4" fmla="*/ 221285 w 273523"/>
                  <a:gd name="connsiteY4" fmla="*/ 288717 h 288717"/>
                  <a:gd name="connsiteX0" fmla="*/ 52238 w 273523"/>
                  <a:gd name="connsiteY0" fmla="*/ 288717 h 288717"/>
                  <a:gd name="connsiteX1" fmla="*/ 0 w 273523"/>
                  <a:gd name="connsiteY1" fmla="*/ 110280 h 288717"/>
                  <a:gd name="connsiteX2" fmla="*/ 136762 w 273523"/>
                  <a:gd name="connsiteY2" fmla="*/ 0 h 288717"/>
                  <a:gd name="connsiteX3" fmla="*/ 273523 w 273523"/>
                  <a:gd name="connsiteY3" fmla="*/ 110280 h 288717"/>
                </a:gdLst>
                <a:ahLst/>
                <a:cxnLst>
                  <a:cxn ang="0">
                    <a:pos x="connsiteX0" y="connsiteY0"/>
                  </a:cxn>
                  <a:cxn ang="0">
                    <a:pos x="connsiteX1" y="connsiteY1"/>
                  </a:cxn>
                  <a:cxn ang="0">
                    <a:pos x="connsiteX2" y="connsiteY2"/>
                  </a:cxn>
                  <a:cxn ang="0">
                    <a:pos x="connsiteX3" y="connsiteY3"/>
                  </a:cxn>
                </a:cxnLst>
                <a:rect l="l" t="t" r="r" b="b"/>
                <a:pathLst>
                  <a:path w="273523" h="288717">
                    <a:moveTo>
                      <a:pt x="52238" y="288717"/>
                    </a:moveTo>
                    <a:lnTo>
                      <a:pt x="0" y="110280"/>
                    </a:lnTo>
                    <a:lnTo>
                      <a:pt x="136762" y="0"/>
                    </a:lnTo>
                    <a:lnTo>
                      <a:pt x="273523" y="110280"/>
                    </a:ln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87" name="Line 186"/>
              <p:cNvSpPr>
                <a:spLocks noChangeShapeType="1"/>
              </p:cNvSpPr>
              <p:nvPr/>
            </p:nvSpPr>
            <p:spPr bwMode="auto">
              <a:xfrm rot="16242460" flipV="1">
                <a:off x="4633069" y="1916322"/>
                <a:ext cx="57744" cy="109409"/>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88" name="Line 190"/>
              <p:cNvSpPr>
                <a:spLocks noChangeShapeType="1"/>
              </p:cNvSpPr>
              <p:nvPr/>
            </p:nvSpPr>
            <p:spPr bwMode="auto">
              <a:xfrm rot="5442460">
                <a:off x="5671789" y="1418555"/>
                <a:ext cx="130683"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89" name="Line 191"/>
              <p:cNvSpPr>
                <a:spLocks noChangeShapeType="1"/>
              </p:cNvSpPr>
              <p:nvPr/>
            </p:nvSpPr>
            <p:spPr bwMode="auto">
              <a:xfrm rot="5442460">
                <a:off x="5394686" y="1416414"/>
                <a:ext cx="130683"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0" name="Line 192"/>
              <p:cNvSpPr>
                <a:spLocks noChangeShapeType="1"/>
              </p:cNvSpPr>
              <p:nvPr/>
            </p:nvSpPr>
            <p:spPr bwMode="auto">
              <a:xfrm rot="5442460" flipH="1">
                <a:off x="5536178" y="1416946"/>
                <a:ext cx="127644"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1" name="Line 193"/>
              <p:cNvSpPr>
                <a:spLocks noChangeShapeType="1"/>
              </p:cNvSpPr>
              <p:nvPr/>
            </p:nvSpPr>
            <p:spPr bwMode="auto">
              <a:xfrm rot="5442460">
                <a:off x="5116749" y="1405307"/>
                <a:ext cx="127644" cy="14283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2" name="Line 194"/>
              <p:cNvSpPr>
                <a:spLocks noChangeShapeType="1"/>
              </p:cNvSpPr>
              <p:nvPr/>
            </p:nvSpPr>
            <p:spPr bwMode="auto">
              <a:xfrm rot="5442460" flipH="1">
                <a:off x="5258339" y="1410101"/>
                <a:ext cx="127644" cy="14283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3" name="Line 196"/>
              <p:cNvSpPr>
                <a:spLocks noChangeShapeType="1"/>
              </p:cNvSpPr>
              <p:nvPr/>
            </p:nvSpPr>
            <p:spPr bwMode="auto">
              <a:xfrm rot="16242460">
                <a:off x="5028571" y="1603132"/>
                <a:ext cx="154019" cy="14353"/>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4" name="Line 197"/>
              <p:cNvSpPr>
                <a:spLocks noChangeShapeType="1"/>
              </p:cNvSpPr>
              <p:nvPr/>
            </p:nvSpPr>
            <p:spPr bwMode="auto">
              <a:xfrm rot="16242460" flipV="1">
                <a:off x="5590167" y="1629413"/>
                <a:ext cx="158035" cy="0"/>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5" name="Line 186"/>
              <p:cNvSpPr>
                <a:spLocks noChangeShapeType="1"/>
              </p:cNvSpPr>
              <p:nvPr/>
            </p:nvSpPr>
            <p:spPr bwMode="auto">
              <a:xfrm rot="16242460" flipV="1">
                <a:off x="5537323" y="1463664"/>
                <a:ext cx="87812" cy="109568"/>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6" name="Line 186"/>
              <p:cNvSpPr>
                <a:spLocks noChangeShapeType="1"/>
              </p:cNvSpPr>
              <p:nvPr/>
            </p:nvSpPr>
            <p:spPr bwMode="auto">
              <a:xfrm rot="16320000" flipV="1">
                <a:off x="4887936" y="1813806"/>
                <a:ext cx="114253" cy="4586"/>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7" name="Line 186"/>
              <p:cNvSpPr>
                <a:spLocks noChangeShapeType="1"/>
              </p:cNvSpPr>
              <p:nvPr/>
            </p:nvSpPr>
            <p:spPr bwMode="auto">
              <a:xfrm rot="16320000">
                <a:off x="5072490" y="1606471"/>
                <a:ext cx="124261" cy="9659"/>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8" name="Line 186"/>
              <p:cNvSpPr>
                <a:spLocks noChangeShapeType="1"/>
              </p:cNvSpPr>
              <p:nvPr/>
            </p:nvSpPr>
            <p:spPr bwMode="auto">
              <a:xfrm rot="16320000" flipV="1">
                <a:off x="4414862" y="2058281"/>
                <a:ext cx="114253" cy="4586"/>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499" name="Line 197"/>
              <p:cNvSpPr>
                <a:spLocks noChangeShapeType="1"/>
              </p:cNvSpPr>
              <p:nvPr/>
            </p:nvSpPr>
            <p:spPr bwMode="auto">
              <a:xfrm rot="16242460" flipV="1">
                <a:off x="4364617" y="1896113"/>
                <a:ext cx="158035" cy="0"/>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0" name="Line 197"/>
              <p:cNvSpPr>
                <a:spLocks noChangeShapeType="1"/>
              </p:cNvSpPr>
              <p:nvPr/>
            </p:nvSpPr>
            <p:spPr bwMode="auto">
              <a:xfrm rot="16242460" flipV="1">
                <a:off x="4757129" y="1980850"/>
                <a:ext cx="105602" cy="109652"/>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1" name="Line 197"/>
              <p:cNvSpPr>
                <a:spLocks noChangeShapeType="1"/>
              </p:cNvSpPr>
              <p:nvPr/>
            </p:nvSpPr>
            <p:spPr bwMode="auto">
              <a:xfrm rot="16242460">
                <a:off x="4843757" y="1962115"/>
                <a:ext cx="138722" cy="1072"/>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2" name="Line 197"/>
              <p:cNvSpPr>
                <a:spLocks noChangeShapeType="1"/>
              </p:cNvSpPr>
              <p:nvPr/>
            </p:nvSpPr>
            <p:spPr bwMode="auto">
              <a:xfrm rot="16242460" flipV="1">
                <a:off x="4996787" y="1420308"/>
                <a:ext cx="80701" cy="150234"/>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3" name="Line 197"/>
              <p:cNvSpPr>
                <a:spLocks noChangeShapeType="1"/>
              </p:cNvSpPr>
              <p:nvPr/>
            </p:nvSpPr>
            <p:spPr bwMode="auto">
              <a:xfrm rot="16242460" flipV="1">
                <a:off x="4252188" y="2244139"/>
                <a:ext cx="143934" cy="91074"/>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4" name="Line 197"/>
              <p:cNvSpPr>
                <a:spLocks noChangeShapeType="1"/>
              </p:cNvSpPr>
              <p:nvPr/>
            </p:nvSpPr>
            <p:spPr bwMode="auto">
              <a:xfrm rot="5357540" flipH="1" flipV="1">
                <a:off x="4163172" y="2243903"/>
                <a:ext cx="143934" cy="91074"/>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5" name="Line 186"/>
              <p:cNvSpPr>
                <a:spLocks noChangeShapeType="1"/>
              </p:cNvSpPr>
              <p:nvPr/>
            </p:nvSpPr>
            <p:spPr bwMode="auto">
              <a:xfrm rot="16242460" flipV="1">
                <a:off x="4185394" y="2097297"/>
                <a:ext cx="57744" cy="109409"/>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sp>
          <p:nvSpPr>
            <p:cNvPr id="481" name="TextBox 480"/>
            <p:cNvSpPr txBox="1"/>
            <p:nvPr/>
          </p:nvSpPr>
          <p:spPr>
            <a:xfrm>
              <a:off x="2665702" y="2108817"/>
              <a:ext cx="805284" cy="261610"/>
            </a:xfrm>
            <a:prstGeom prst="rect">
              <a:avLst/>
            </a:prstGeom>
            <a:noFill/>
          </p:spPr>
          <p:txBody>
            <a:bodyPr wrap="square" rtlCol="0">
              <a:spAutoFit/>
            </a:bodyPr>
            <a:lstStyle/>
            <a:p>
              <a:pPr algn="ctr"/>
              <a:r>
                <a:rPr lang="en-US" sz="1050" b="1" dirty="0" smtClean="0"/>
                <a:t>squalene</a:t>
              </a:r>
            </a:p>
          </p:txBody>
        </p:sp>
        <p:cxnSp>
          <p:nvCxnSpPr>
            <p:cNvPr id="482" name="Straight Arrow Connector 481"/>
            <p:cNvCxnSpPr/>
            <p:nvPr/>
          </p:nvCxnSpPr>
          <p:spPr>
            <a:xfrm>
              <a:off x="2280250" y="1484952"/>
              <a:ext cx="0" cy="335280"/>
            </a:xfrm>
            <a:prstGeom prst="straightConnector1">
              <a:avLst/>
            </a:prstGeom>
            <a:ln>
              <a:solidFill>
                <a:srgbClr val="000000"/>
              </a:solidFill>
              <a:headEnd type="arrow"/>
              <a:tailEnd type="arrow"/>
            </a:ln>
          </p:spPr>
          <p:style>
            <a:lnRef idx="2">
              <a:schemeClr val="accent1"/>
            </a:lnRef>
            <a:fillRef idx="0">
              <a:schemeClr val="accent1"/>
            </a:fillRef>
            <a:effectRef idx="1">
              <a:schemeClr val="accent1"/>
            </a:effectRef>
            <a:fontRef idx="minor">
              <a:schemeClr val="tx1"/>
            </a:fontRef>
          </p:style>
        </p:cxnSp>
      </p:grpSp>
      <p:grpSp>
        <p:nvGrpSpPr>
          <p:cNvPr id="700" name="Group 699"/>
          <p:cNvGrpSpPr/>
          <p:nvPr/>
        </p:nvGrpSpPr>
        <p:grpSpPr>
          <a:xfrm>
            <a:off x="2204289" y="3303845"/>
            <a:ext cx="6564886" cy="2458445"/>
            <a:chOff x="2204289" y="3303845"/>
            <a:chExt cx="6564886" cy="2458445"/>
          </a:xfrm>
        </p:grpSpPr>
        <p:grpSp>
          <p:nvGrpSpPr>
            <p:cNvPr id="270" name="Group 269"/>
            <p:cNvGrpSpPr/>
            <p:nvPr/>
          </p:nvGrpSpPr>
          <p:grpSpPr>
            <a:xfrm>
              <a:off x="2968625" y="5575635"/>
              <a:ext cx="144347" cy="186655"/>
              <a:chOff x="2901950" y="5594685"/>
              <a:chExt cx="144347" cy="186655"/>
            </a:xfrm>
          </p:grpSpPr>
          <p:sp>
            <p:nvSpPr>
              <p:cNvPr id="267" name="Freeform 266"/>
              <p:cNvSpPr/>
              <p:nvPr/>
            </p:nvSpPr>
            <p:spPr>
              <a:xfrm rot="3193655">
                <a:off x="2907046" y="5642090"/>
                <a:ext cx="186655" cy="91846"/>
              </a:xfrm>
              <a:custGeom>
                <a:avLst/>
                <a:gdLst>
                  <a:gd name="connsiteX0" fmla="*/ 0 w 319278"/>
                  <a:gd name="connsiteY0" fmla="*/ 147733 h 211233"/>
                  <a:gd name="connsiteX1" fmla="*/ 76200 w 319278"/>
                  <a:gd name="connsiteY1" fmla="*/ 211233 h 211233"/>
                  <a:gd name="connsiteX2" fmla="*/ 107950 w 319278"/>
                  <a:gd name="connsiteY2" fmla="*/ 147733 h 211233"/>
                  <a:gd name="connsiteX3" fmla="*/ 63500 w 319278"/>
                  <a:gd name="connsiteY3" fmla="*/ 90583 h 211233"/>
                  <a:gd name="connsiteX4" fmla="*/ 127000 w 319278"/>
                  <a:gd name="connsiteY4" fmla="*/ 52483 h 211233"/>
                  <a:gd name="connsiteX5" fmla="*/ 158750 w 319278"/>
                  <a:gd name="connsiteY5" fmla="*/ 109633 h 211233"/>
                  <a:gd name="connsiteX6" fmla="*/ 215900 w 319278"/>
                  <a:gd name="connsiteY6" fmla="*/ 103283 h 211233"/>
                  <a:gd name="connsiteX7" fmla="*/ 209550 w 319278"/>
                  <a:gd name="connsiteY7" fmla="*/ 20733 h 211233"/>
                  <a:gd name="connsiteX8" fmla="*/ 254000 w 319278"/>
                  <a:gd name="connsiteY8" fmla="*/ 1683 h 211233"/>
                  <a:gd name="connsiteX9" fmla="*/ 273050 w 319278"/>
                  <a:gd name="connsiteY9" fmla="*/ 52483 h 211233"/>
                  <a:gd name="connsiteX10" fmla="*/ 317500 w 319278"/>
                  <a:gd name="connsiteY10" fmla="*/ 65183 h 211233"/>
                  <a:gd name="connsiteX11" fmla="*/ 311150 w 319278"/>
                  <a:gd name="connsiteY11" fmla="*/ 14383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278" h="211233">
                    <a:moveTo>
                      <a:pt x="0" y="147733"/>
                    </a:moveTo>
                    <a:cubicBezTo>
                      <a:pt x="29104" y="179483"/>
                      <a:pt x="58208" y="211233"/>
                      <a:pt x="76200" y="211233"/>
                    </a:cubicBezTo>
                    <a:cubicBezTo>
                      <a:pt x="94192" y="211233"/>
                      <a:pt x="110067" y="167841"/>
                      <a:pt x="107950" y="147733"/>
                    </a:cubicBezTo>
                    <a:cubicBezTo>
                      <a:pt x="105833" y="127625"/>
                      <a:pt x="60325" y="106458"/>
                      <a:pt x="63500" y="90583"/>
                    </a:cubicBezTo>
                    <a:cubicBezTo>
                      <a:pt x="66675" y="74708"/>
                      <a:pt x="111125" y="49308"/>
                      <a:pt x="127000" y="52483"/>
                    </a:cubicBezTo>
                    <a:cubicBezTo>
                      <a:pt x="142875" y="55658"/>
                      <a:pt x="143933" y="101166"/>
                      <a:pt x="158750" y="109633"/>
                    </a:cubicBezTo>
                    <a:cubicBezTo>
                      <a:pt x="173567" y="118100"/>
                      <a:pt x="207433" y="118100"/>
                      <a:pt x="215900" y="103283"/>
                    </a:cubicBezTo>
                    <a:cubicBezTo>
                      <a:pt x="224367" y="88466"/>
                      <a:pt x="203200" y="37666"/>
                      <a:pt x="209550" y="20733"/>
                    </a:cubicBezTo>
                    <a:cubicBezTo>
                      <a:pt x="215900" y="3800"/>
                      <a:pt x="243417" y="-3609"/>
                      <a:pt x="254000" y="1683"/>
                    </a:cubicBezTo>
                    <a:cubicBezTo>
                      <a:pt x="264583" y="6975"/>
                      <a:pt x="262467" y="41900"/>
                      <a:pt x="273050" y="52483"/>
                    </a:cubicBezTo>
                    <a:cubicBezTo>
                      <a:pt x="283633" y="63066"/>
                      <a:pt x="311150" y="71533"/>
                      <a:pt x="317500" y="65183"/>
                    </a:cubicBezTo>
                    <a:cubicBezTo>
                      <a:pt x="323850" y="58833"/>
                      <a:pt x="311150" y="14383"/>
                      <a:pt x="311150" y="14383"/>
                    </a:cubicBezTo>
                  </a:path>
                </a:pathLst>
              </a:custGeom>
              <a:ln w="12700" cmpd="sng">
                <a:solidFill>
                  <a:srgbClr val="000000"/>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68" name="Oval 267"/>
              <p:cNvSpPr>
                <a:spLocks noChangeAspect="1"/>
              </p:cNvSpPr>
              <p:nvPr/>
            </p:nvSpPr>
            <p:spPr bwMode="auto">
              <a:xfrm>
                <a:off x="2901950" y="5638800"/>
                <a:ext cx="27431" cy="27431"/>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sp>
          <p:nvSpPr>
            <p:cNvPr id="302" name="Freeform 301"/>
            <p:cNvSpPr/>
            <p:nvPr/>
          </p:nvSpPr>
          <p:spPr>
            <a:xfrm>
              <a:off x="2527300" y="5353050"/>
              <a:ext cx="346074" cy="260350"/>
            </a:xfrm>
            <a:custGeom>
              <a:avLst/>
              <a:gdLst>
                <a:gd name="connsiteX0" fmla="*/ 0 w 203200"/>
                <a:gd name="connsiteY0" fmla="*/ 35287 h 77621"/>
                <a:gd name="connsiteX1" fmla="*/ 152400 w 203200"/>
                <a:gd name="connsiteY1" fmla="*/ 1421 h 77621"/>
                <a:gd name="connsiteX2" fmla="*/ 203200 w 203200"/>
                <a:gd name="connsiteY2" fmla="*/ 77621 h 77621"/>
                <a:gd name="connsiteX0" fmla="*/ 0 w 203200"/>
                <a:gd name="connsiteY0" fmla="*/ 44443 h 86777"/>
                <a:gd name="connsiteX1" fmla="*/ 95250 w 203200"/>
                <a:gd name="connsiteY1" fmla="*/ 1052 h 86777"/>
                <a:gd name="connsiteX2" fmla="*/ 203200 w 203200"/>
                <a:gd name="connsiteY2" fmla="*/ 86777 h 86777"/>
                <a:gd name="connsiteX0" fmla="*/ 0 w 212725"/>
                <a:gd name="connsiteY0" fmla="*/ 46287 h 126721"/>
                <a:gd name="connsiteX1" fmla="*/ 95250 w 212725"/>
                <a:gd name="connsiteY1" fmla="*/ 2896 h 126721"/>
                <a:gd name="connsiteX2" fmla="*/ 212725 w 212725"/>
                <a:gd name="connsiteY2" fmla="*/ 126721 h 126721"/>
                <a:gd name="connsiteX0" fmla="*/ 0 w 226598"/>
                <a:gd name="connsiteY0" fmla="*/ 14588 h 140355"/>
                <a:gd name="connsiteX1" fmla="*/ 109123 w 226598"/>
                <a:gd name="connsiteY1" fmla="*/ 16530 h 140355"/>
                <a:gd name="connsiteX2" fmla="*/ 226598 w 226598"/>
                <a:gd name="connsiteY2" fmla="*/ 140355 h 140355"/>
                <a:gd name="connsiteX0" fmla="*/ 0 w 226598"/>
                <a:gd name="connsiteY0" fmla="*/ 6612 h 132379"/>
                <a:gd name="connsiteX1" fmla="*/ 131667 w 226598"/>
                <a:gd name="connsiteY1" fmla="*/ 38776 h 132379"/>
                <a:gd name="connsiteX2" fmla="*/ 226598 w 226598"/>
                <a:gd name="connsiteY2" fmla="*/ 132379 h 132379"/>
                <a:gd name="connsiteX0" fmla="*/ 0 w 238737"/>
                <a:gd name="connsiteY0" fmla="*/ 6722 h 137984"/>
                <a:gd name="connsiteX1" fmla="*/ 131667 w 238737"/>
                <a:gd name="connsiteY1" fmla="*/ 38886 h 137984"/>
                <a:gd name="connsiteX2" fmla="*/ 238737 w 238737"/>
                <a:gd name="connsiteY2" fmla="*/ 137984 h 137984"/>
              </a:gdLst>
              <a:ahLst/>
              <a:cxnLst>
                <a:cxn ang="0">
                  <a:pos x="connsiteX0" y="connsiteY0"/>
                </a:cxn>
                <a:cxn ang="0">
                  <a:pos x="connsiteX1" y="connsiteY1"/>
                </a:cxn>
                <a:cxn ang="0">
                  <a:pos x="connsiteX2" y="connsiteY2"/>
                </a:cxn>
              </a:cxnLst>
              <a:rect l="l" t="t" r="r" b="b"/>
              <a:pathLst>
                <a:path w="238737" h="137984">
                  <a:moveTo>
                    <a:pt x="0" y="6722"/>
                  </a:moveTo>
                  <a:cubicBezTo>
                    <a:pt x="59266" y="-13739"/>
                    <a:pt x="91878" y="17009"/>
                    <a:pt x="131667" y="38886"/>
                  </a:cubicBezTo>
                  <a:cubicBezTo>
                    <a:pt x="171456" y="60763"/>
                    <a:pt x="238737" y="137984"/>
                    <a:pt x="238737" y="137984"/>
                  </a:cubicBezTo>
                </a:path>
              </a:pathLst>
            </a:custGeom>
            <a:ln>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10" name="TextBox 309"/>
            <p:cNvSpPr txBox="1"/>
            <p:nvPr/>
          </p:nvSpPr>
          <p:spPr>
            <a:xfrm>
              <a:off x="2299759" y="4595284"/>
              <a:ext cx="287774" cy="200055"/>
            </a:xfrm>
            <a:prstGeom prst="rect">
              <a:avLst/>
            </a:prstGeom>
            <a:noFill/>
          </p:spPr>
          <p:txBody>
            <a:bodyPr wrap="none" rtlCol="0">
              <a:spAutoFit/>
            </a:bodyPr>
            <a:lstStyle/>
            <a:p>
              <a:r>
                <a:rPr lang="en-US" sz="700" b="1" dirty="0" smtClean="0">
                  <a:solidFill>
                    <a:srgbClr val="FF0000"/>
                  </a:solidFill>
                </a:rPr>
                <a:t>O</a:t>
              </a:r>
              <a:r>
                <a:rPr lang="en-US" sz="700" b="1" baseline="-25000" dirty="0" smtClean="0">
                  <a:solidFill>
                    <a:srgbClr val="FF0000"/>
                  </a:solidFill>
                </a:rPr>
                <a:t>2</a:t>
              </a:r>
              <a:endParaRPr lang="en-US" sz="700" b="1" baseline="-25000" dirty="0">
                <a:solidFill>
                  <a:srgbClr val="FF0000"/>
                </a:solidFill>
              </a:endParaRPr>
            </a:p>
          </p:txBody>
        </p:sp>
        <p:sp>
          <p:nvSpPr>
            <p:cNvPr id="311" name="TextBox 310"/>
            <p:cNvSpPr txBox="1"/>
            <p:nvPr/>
          </p:nvSpPr>
          <p:spPr>
            <a:xfrm>
              <a:off x="2688166" y="4532842"/>
              <a:ext cx="352601" cy="200055"/>
            </a:xfrm>
            <a:prstGeom prst="rect">
              <a:avLst/>
            </a:prstGeom>
            <a:noFill/>
          </p:spPr>
          <p:txBody>
            <a:bodyPr wrap="none" rtlCol="0">
              <a:spAutoFit/>
            </a:bodyPr>
            <a:lstStyle/>
            <a:p>
              <a:r>
                <a:rPr lang="en-US" sz="700" b="1" dirty="0" smtClean="0"/>
                <a:t>H</a:t>
              </a:r>
              <a:r>
                <a:rPr lang="en-US" sz="700" b="1" baseline="-25000" dirty="0" smtClean="0"/>
                <a:t>2</a:t>
              </a:r>
              <a:r>
                <a:rPr lang="en-US" sz="700" b="1" dirty="0" smtClean="0">
                  <a:solidFill>
                    <a:srgbClr val="FF0000"/>
                  </a:solidFill>
                </a:rPr>
                <a:t>O</a:t>
              </a:r>
              <a:endParaRPr lang="en-US" sz="700" b="1" baseline="-25000" dirty="0">
                <a:solidFill>
                  <a:srgbClr val="FF0000"/>
                </a:solidFill>
              </a:endParaRPr>
            </a:p>
          </p:txBody>
        </p:sp>
        <p:sp>
          <p:nvSpPr>
            <p:cNvPr id="312" name="AutoShape 6"/>
            <p:cNvSpPr>
              <a:spLocks noChangeArrowheads="1"/>
            </p:cNvSpPr>
            <p:nvPr/>
          </p:nvSpPr>
          <p:spPr bwMode="auto">
            <a:xfrm>
              <a:off x="2210959" y="4380170"/>
              <a:ext cx="410180" cy="269774"/>
            </a:xfrm>
            <a:prstGeom prst="irregularSeal1">
              <a:avLst/>
            </a:prstGeom>
            <a:solidFill>
              <a:schemeClr val="tx1"/>
            </a:solidFill>
            <a:ln w="9525">
              <a:solidFill>
                <a:srgbClr val="000000"/>
              </a:solidFill>
              <a:miter lim="800000"/>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500" b="0" i="0" u="none" strike="noStrike" kern="0" cap="none" spc="0" normalizeH="0" baseline="0" noProof="0" dirty="0">
                <a:ln>
                  <a:noFill/>
                </a:ln>
                <a:solidFill>
                  <a:srgbClr val="000000"/>
                </a:solidFill>
                <a:effectLst/>
                <a:uLnTx/>
                <a:uFillTx/>
                <a:latin typeface="Helvetica"/>
                <a:cs typeface="Helvetica"/>
              </a:endParaRPr>
            </a:p>
          </p:txBody>
        </p:sp>
        <p:sp>
          <p:nvSpPr>
            <p:cNvPr id="313" name="Text Box 7"/>
            <p:cNvSpPr txBox="1">
              <a:spLocks noChangeArrowheads="1"/>
            </p:cNvSpPr>
            <p:nvPr/>
          </p:nvSpPr>
          <p:spPr bwMode="auto">
            <a:xfrm>
              <a:off x="2204289" y="4419808"/>
              <a:ext cx="415498" cy="169277"/>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500" b="1" dirty="0" smtClean="0">
                  <a:solidFill>
                    <a:srgbClr val="FF6600"/>
                  </a:solidFill>
                  <a:latin typeface="Helvetica"/>
                  <a:cs typeface="Helvetica"/>
                </a:rPr>
                <a:t>NADPH</a:t>
              </a:r>
              <a:endParaRPr lang="en-US" sz="500" b="1" dirty="0">
                <a:solidFill>
                  <a:srgbClr val="FF6600"/>
                </a:solidFill>
                <a:latin typeface="Helvetica"/>
                <a:cs typeface="Helvetica"/>
              </a:endParaRPr>
            </a:p>
          </p:txBody>
        </p:sp>
        <p:sp>
          <p:nvSpPr>
            <p:cNvPr id="314" name="Text Box 9"/>
            <p:cNvSpPr txBox="1">
              <a:spLocks noChangeArrowheads="1"/>
            </p:cNvSpPr>
            <p:nvPr/>
          </p:nvSpPr>
          <p:spPr bwMode="auto">
            <a:xfrm>
              <a:off x="2640478" y="4414073"/>
              <a:ext cx="402687" cy="184666"/>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600" b="1" dirty="0" smtClean="0">
                  <a:solidFill>
                    <a:srgbClr val="000000"/>
                  </a:solidFill>
                  <a:latin typeface="Helvetica"/>
                  <a:cs typeface="Helvetica"/>
                </a:rPr>
                <a:t>NADP</a:t>
              </a:r>
              <a:endParaRPr lang="en-US" sz="600" b="1" dirty="0">
                <a:solidFill>
                  <a:srgbClr val="000000"/>
                </a:solidFill>
                <a:latin typeface="Helvetica"/>
                <a:cs typeface="Helvetica"/>
              </a:endParaRPr>
            </a:p>
          </p:txBody>
        </p:sp>
        <p:sp>
          <p:nvSpPr>
            <p:cNvPr id="315" name="Freeform 314"/>
            <p:cNvSpPr/>
            <p:nvPr/>
          </p:nvSpPr>
          <p:spPr>
            <a:xfrm>
              <a:off x="2497667" y="4673600"/>
              <a:ext cx="254000" cy="677779"/>
            </a:xfrm>
            <a:custGeom>
              <a:avLst/>
              <a:gdLst>
                <a:gd name="connsiteX0" fmla="*/ 0 w 254000"/>
                <a:gd name="connsiteY0" fmla="*/ 8467 h 677779"/>
                <a:gd name="connsiteX1" fmla="*/ 76200 w 254000"/>
                <a:gd name="connsiteY1" fmla="*/ 203200 h 677779"/>
                <a:gd name="connsiteX2" fmla="*/ 50800 w 254000"/>
                <a:gd name="connsiteY2" fmla="*/ 618067 h 677779"/>
                <a:gd name="connsiteX3" fmla="*/ 110066 w 254000"/>
                <a:gd name="connsiteY3" fmla="*/ 635000 h 677779"/>
                <a:gd name="connsiteX4" fmla="*/ 177800 w 254000"/>
                <a:gd name="connsiteY4" fmla="*/ 237067 h 677779"/>
                <a:gd name="connsiteX5" fmla="*/ 254000 w 254000"/>
                <a:gd name="connsiteY5" fmla="*/ 0 h 6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000" h="677779">
                  <a:moveTo>
                    <a:pt x="0" y="8467"/>
                  </a:moveTo>
                  <a:cubicBezTo>
                    <a:pt x="33866" y="55033"/>
                    <a:pt x="67733" y="101600"/>
                    <a:pt x="76200" y="203200"/>
                  </a:cubicBezTo>
                  <a:cubicBezTo>
                    <a:pt x="84667" y="304800"/>
                    <a:pt x="45156" y="546100"/>
                    <a:pt x="50800" y="618067"/>
                  </a:cubicBezTo>
                  <a:cubicBezTo>
                    <a:pt x="56444" y="690034"/>
                    <a:pt x="88899" y="698500"/>
                    <a:pt x="110066" y="635000"/>
                  </a:cubicBezTo>
                  <a:cubicBezTo>
                    <a:pt x="131233" y="571500"/>
                    <a:pt x="153811" y="342900"/>
                    <a:pt x="177800" y="237067"/>
                  </a:cubicBezTo>
                  <a:cubicBezTo>
                    <a:pt x="201789" y="131234"/>
                    <a:pt x="254000" y="0"/>
                    <a:pt x="254000" y="0"/>
                  </a:cubicBezTo>
                </a:path>
              </a:pathLst>
            </a:custGeom>
            <a:ln>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nvGrpSpPr>
            <p:cNvPr id="506" name="Group 505"/>
            <p:cNvGrpSpPr/>
            <p:nvPr/>
          </p:nvGrpSpPr>
          <p:grpSpPr>
            <a:xfrm>
              <a:off x="6114574" y="3303845"/>
              <a:ext cx="2654601" cy="1560002"/>
              <a:chOff x="5884776" y="3303845"/>
              <a:chExt cx="2654601" cy="1560002"/>
            </a:xfrm>
          </p:grpSpPr>
          <p:sp>
            <p:nvSpPr>
              <p:cNvPr id="507" name="AutoShape 182"/>
              <p:cNvSpPr>
                <a:spLocks noChangeArrowheads="1"/>
              </p:cNvSpPr>
              <p:nvPr/>
            </p:nvSpPr>
            <p:spPr bwMode="auto">
              <a:xfrm rot="16242460" flipV="1">
                <a:off x="6134739" y="4391270"/>
                <a:ext cx="270109" cy="262992"/>
              </a:xfrm>
              <a:custGeom>
                <a:avLst/>
                <a:gdLst>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0 w 325188"/>
                  <a:gd name="connsiteY6" fmla="*/ 156516 h 313031"/>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91440 w 325188"/>
                  <a:gd name="connsiteY6" fmla="*/ 247956 h 313031"/>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10034 w 325188"/>
                  <a:gd name="connsiteY6" fmla="*/ 154868 h 313031"/>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44957 w 325188"/>
                  <a:gd name="connsiteY6" fmla="*/ 155299 h 313031"/>
                  <a:gd name="connsiteX0" fmla="*/ 36340 w 280231"/>
                  <a:gd name="connsiteY0" fmla="*/ 0 h 313031"/>
                  <a:gd name="connsiteX1" fmla="*/ 198934 w 280231"/>
                  <a:gd name="connsiteY1" fmla="*/ 0 h 313031"/>
                  <a:gd name="connsiteX2" fmla="*/ 280231 w 280231"/>
                  <a:gd name="connsiteY2" fmla="*/ 156516 h 313031"/>
                  <a:gd name="connsiteX3" fmla="*/ 198934 w 280231"/>
                  <a:gd name="connsiteY3" fmla="*/ 313031 h 313031"/>
                  <a:gd name="connsiteX4" fmla="*/ 36340 w 280231"/>
                  <a:gd name="connsiteY4" fmla="*/ 313031 h 313031"/>
                  <a:gd name="connsiteX5" fmla="*/ 0 w 280231"/>
                  <a:gd name="connsiteY5" fmla="*/ 155299 h 313031"/>
                  <a:gd name="connsiteX0" fmla="*/ 77612 w 321503"/>
                  <a:gd name="connsiteY0" fmla="*/ 0 h 313031"/>
                  <a:gd name="connsiteX1" fmla="*/ 240206 w 321503"/>
                  <a:gd name="connsiteY1" fmla="*/ 0 h 313031"/>
                  <a:gd name="connsiteX2" fmla="*/ 321503 w 321503"/>
                  <a:gd name="connsiteY2" fmla="*/ 156516 h 313031"/>
                  <a:gd name="connsiteX3" fmla="*/ 240206 w 321503"/>
                  <a:gd name="connsiteY3" fmla="*/ 313031 h 313031"/>
                  <a:gd name="connsiteX4" fmla="*/ 77612 w 321503"/>
                  <a:gd name="connsiteY4" fmla="*/ 313031 h 313031"/>
                  <a:gd name="connsiteX5" fmla="*/ 0 w 321503"/>
                  <a:gd name="connsiteY5" fmla="*/ 154790 h 31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03" h="313031">
                    <a:moveTo>
                      <a:pt x="77612" y="0"/>
                    </a:moveTo>
                    <a:lnTo>
                      <a:pt x="240206" y="0"/>
                    </a:lnTo>
                    <a:lnTo>
                      <a:pt x="321503" y="156516"/>
                    </a:lnTo>
                    <a:lnTo>
                      <a:pt x="240206" y="313031"/>
                    </a:lnTo>
                    <a:lnTo>
                      <a:pt x="77612" y="313031"/>
                    </a:lnTo>
                    <a:cubicBezTo>
                      <a:pt x="50513" y="260859"/>
                      <a:pt x="0" y="154790"/>
                      <a:pt x="0" y="154790"/>
                    </a:cubicBez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8" name="AutoShape 183"/>
              <p:cNvSpPr>
                <a:spLocks noChangeArrowheads="1"/>
              </p:cNvSpPr>
              <p:nvPr/>
            </p:nvSpPr>
            <p:spPr bwMode="auto">
              <a:xfrm rot="16242460" flipV="1">
                <a:off x="6395864" y="4394205"/>
                <a:ext cx="273206" cy="262992"/>
              </a:xfrm>
              <a:custGeom>
                <a:avLst/>
                <a:gdLst>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0 w 325188"/>
                  <a:gd name="connsiteY6" fmla="*/ 156516 h 313031"/>
                  <a:gd name="connsiteX0" fmla="*/ 243891 w 335331"/>
                  <a:gd name="connsiteY0" fmla="*/ 313031 h 404471"/>
                  <a:gd name="connsiteX1" fmla="*/ 81297 w 335331"/>
                  <a:gd name="connsiteY1" fmla="*/ 313031 h 404471"/>
                  <a:gd name="connsiteX2" fmla="*/ 0 w 335331"/>
                  <a:gd name="connsiteY2" fmla="*/ 156516 h 404471"/>
                  <a:gd name="connsiteX3" fmla="*/ 81297 w 335331"/>
                  <a:gd name="connsiteY3" fmla="*/ 0 h 404471"/>
                  <a:gd name="connsiteX4" fmla="*/ 243891 w 335331"/>
                  <a:gd name="connsiteY4" fmla="*/ 0 h 404471"/>
                  <a:gd name="connsiteX5" fmla="*/ 325188 w 335331"/>
                  <a:gd name="connsiteY5" fmla="*/ 156516 h 404471"/>
                  <a:gd name="connsiteX6" fmla="*/ 335331 w 335331"/>
                  <a:gd name="connsiteY6" fmla="*/ 404471 h 404471"/>
                  <a:gd name="connsiteX0" fmla="*/ 243891 w 325188"/>
                  <a:gd name="connsiteY0" fmla="*/ 313031 h 313031"/>
                  <a:gd name="connsiteX1" fmla="*/ 81297 w 325188"/>
                  <a:gd name="connsiteY1" fmla="*/ 313031 h 313031"/>
                  <a:gd name="connsiteX2" fmla="*/ 0 w 325188"/>
                  <a:gd name="connsiteY2" fmla="*/ 156516 h 313031"/>
                  <a:gd name="connsiteX3" fmla="*/ 81297 w 325188"/>
                  <a:gd name="connsiteY3" fmla="*/ 0 h 313031"/>
                  <a:gd name="connsiteX4" fmla="*/ 243891 w 325188"/>
                  <a:gd name="connsiteY4" fmla="*/ 0 h 313031"/>
                  <a:gd name="connsiteX5" fmla="*/ 325188 w 325188"/>
                  <a:gd name="connsiteY5" fmla="*/ 156516 h 31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88" h="313031">
                    <a:moveTo>
                      <a:pt x="243891" y="313031"/>
                    </a:moveTo>
                    <a:lnTo>
                      <a:pt x="81297" y="313031"/>
                    </a:lnTo>
                    <a:lnTo>
                      <a:pt x="0" y="156516"/>
                    </a:lnTo>
                    <a:lnTo>
                      <a:pt x="81297" y="0"/>
                    </a:lnTo>
                    <a:lnTo>
                      <a:pt x="243891" y="0"/>
                    </a:lnTo>
                    <a:lnTo>
                      <a:pt x="325188" y="156516"/>
                    </a:ln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09" name="AutoShape 184"/>
              <p:cNvSpPr>
                <a:spLocks noChangeArrowheads="1"/>
              </p:cNvSpPr>
              <p:nvPr/>
            </p:nvSpPr>
            <p:spPr bwMode="auto">
              <a:xfrm rot="16242460" flipV="1">
                <a:off x="6531356" y="4189874"/>
                <a:ext cx="273206" cy="262992"/>
              </a:xfrm>
              <a:custGeom>
                <a:avLst/>
                <a:gdLst>
                  <a:gd name="connsiteX0" fmla="*/ 0 w 325188"/>
                  <a:gd name="connsiteY0" fmla="*/ 156516 h 313031"/>
                  <a:gd name="connsiteX1" fmla="*/ 81297 w 325188"/>
                  <a:gd name="connsiteY1" fmla="*/ 0 h 313031"/>
                  <a:gd name="connsiteX2" fmla="*/ 243891 w 325188"/>
                  <a:gd name="connsiteY2" fmla="*/ 0 h 313031"/>
                  <a:gd name="connsiteX3" fmla="*/ 325188 w 325188"/>
                  <a:gd name="connsiteY3" fmla="*/ 156516 h 313031"/>
                  <a:gd name="connsiteX4" fmla="*/ 243891 w 325188"/>
                  <a:gd name="connsiteY4" fmla="*/ 313031 h 313031"/>
                  <a:gd name="connsiteX5" fmla="*/ 81297 w 325188"/>
                  <a:gd name="connsiteY5" fmla="*/ 313031 h 313031"/>
                  <a:gd name="connsiteX6" fmla="*/ 0 w 325188"/>
                  <a:gd name="connsiteY6" fmla="*/ 156516 h 313031"/>
                  <a:gd name="connsiteX0" fmla="*/ 81297 w 325188"/>
                  <a:gd name="connsiteY0" fmla="*/ 0 h 313031"/>
                  <a:gd name="connsiteX1" fmla="*/ 243891 w 325188"/>
                  <a:gd name="connsiteY1" fmla="*/ 0 h 313031"/>
                  <a:gd name="connsiteX2" fmla="*/ 325188 w 325188"/>
                  <a:gd name="connsiteY2" fmla="*/ 156516 h 313031"/>
                  <a:gd name="connsiteX3" fmla="*/ 243891 w 325188"/>
                  <a:gd name="connsiteY3" fmla="*/ 313031 h 313031"/>
                  <a:gd name="connsiteX4" fmla="*/ 81297 w 325188"/>
                  <a:gd name="connsiteY4" fmla="*/ 313031 h 313031"/>
                  <a:gd name="connsiteX5" fmla="*/ 0 w 325188"/>
                  <a:gd name="connsiteY5" fmla="*/ 156516 h 313031"/>
                  <a:gd name="connsiteX6" fmla="*/ 172737 w 325188"/>
                  <a:gd name="connsiteY6" fmla="*/ 91440 h 313031"/>
                  <a:gd name="connsiteX0" fmla="*/ 81297 w 325188"/>
                  <a:gd name="connsiteY0" fmla="*/ 0 h 313031"/>
                  <a:gd name="connsiteX1" fmla="*/ 243891 w 325188"/>
                  <a:gd name="connsiteY1" fmla="*/ 0 h 313031"/>
                  <a:gd name="connsiteX2" fmla="*/ 325188 w 325188"/>
                  <a:gd name="connsiteY2" fmla="*/ 156516 h 313031"/>
                  <a:gd name="connsiteX3" fmla="*/ 243891 w 325188"/>
                  <a:gd name="connsiteY3" fmla="*/ 313031 h 313031"/>
                  <a:gd name="connsiteX4" fmla="*/ 81297 w 325188"/>
                  <a:gd name="connsiteY4" fmla="*/ 313031 h 313031"/>
                  <a:gd name="connsiteX5" fmla="*/ 0 w 325188"/>
                  <a:gd name="connsiteY5" fmla="*/ 156516 h 31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88" h="313031">
                    <a:moveTo>
                      <a:pt x="81297" y="0"/>
                    </a:moveTo>
                    <a:lnTo>
                      <a:pt x="243891" y="0"/>
                    </a:lnTo>
                    <a:lnTo>
                      <a:pt x="325188" y="156516"/>
                    </a:lnTo>
                    <a:lnTo>
                      <a:pt x="243891" y="313031"/>
                    </a:lnTo>
                    <a:lnTo>
                      <a:pt x="81297" y="313031"/>
                    </a:lnTo>
                    <a:lnTo>
                      <a:pt x="0" y="156516"/>
                    </a:ln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0" name="AutoShape 185"/>
              <p:cNvSpPr>
                <a:spLocks noChangeArrowheads="1"/>
              </p:cNvSpPr>
              <p:nvPr/>
            </p:nvSpPr>
            <p:spPr bwMode="auto">
              <a:xfrm rot="16242460" flipV="1">
                <a:off x="6806028" y="4199473"/>
                <a:ext cx="229799" cy="242565"/>
              </a:xfrm>
              <a:custGeom>
                <a:avLst/>
                <a:gdLst>
                  <a:gd name="connsiteX0" fmla="*/ 0 w 273523"/>
                  <a:gd name="connsiteY0" fmla="*/ 110280 h 288718"/>
                  <a:gd name="connsiteX1" fmla="*/ 136762 w 273523"/>
                  <a:gd name="connsiteY1" fmla="*/ 0 h 288718"/>
                  <a:gd name="connsiteX2" fmla="*/ 273523 w 273523"/>
                  <a:gd name="connsiteY2" fmla="*/ 110280 h 288718"/>
                  <a:gd name="connsiteX3" fmla="*/ 221285 w 273523"/>
                  <a:gd name="connsiteY3" fmla="*/ 288717 h 288718"/>
                  <a:gd name="connsiteX4" fmla="*/ 52238 w 273523"/>
                  <a:gd name="connsiteY4" fmla="*/ 288717 h 288718"/>
                  <a:gd name="connsiteX5" fmla="*/ 0 w 273523"/>
                  <a:gd name="connsiteY5" fmla="*/ 110280 h 288718"/>
                  <a:gd name="connsiteX0" fmla="*/ 52238 w 273523"/>
                  <a:gd name="connsiteY0" fmla="*/ 288717 h 380157"/>
                  <a:gd name="connsiteX1" fmla="*/ 0 w 273523"/>
                  <a:gd name="connsiteY1" fmla="*/ 110280 h 380157"/>
                  <a:gd name="connsiteX2" fmla="*/ 136762 w 273523"/>
                  <a:gd name="connsiteY2" fmla="*/ 0 h 380157"/>
                  <a:gd name="connsiteX3" fmla="*/ 273523 w 273523"/>
                  <a:gd name="connsiteY3" fmla="*/ 110280 h 380157"/>
                  <a:gd name="connsiteX4" fmla="*/ 221285 w 273523"/>
                  <a:gd name="connsiteY4" fmla="*/ 288717 h 380157"/>
                  <a:gd name="connsiteX5" fmla="*/ 143678 w 273523"/>
                  <a:gd name="connsiteY5" fmla="*/ 380157 h 380157"/>
                  <a:gd name="connsiteX0" fmla="*/ 52238 w 273523"/>
                  <a:gd name="connsiteY0" fmla="*/ 288717 h 288717"/>
                  <a:gd name="connsiteX1" fmla="*/ 0 w 273523"/>
                  <a:gd name="connsiteY1" fmla="*/ 110280 h 288717"/>
                  <a:gd name="connsiteX2" fmla="*/ 136762 w 273523"/>
                  <a:gd name="connsiteY2" fmla="*/ 0 h 288717"/>
                  <a:gd name="connsiteX3" fmla="*/ 273523 w 273523"/>
                  <a:gd name="connsiteY3" fmla="*/ 110280 h 288717"/>
                  <a:gd name="connsiteX4" fmla="*/ 221285 w 273523"/>
                  <a:gd name="connsiteY4" fmla="*/ 288717 h 288717"/>
                  <a:gd name="connsiteX0" fmla="*/ 52238 w 273523"/>
                  <a:gd name="connsiteY0" fmla="*/ 288717 h 288717"/>
                  <a:gd name="connsiteX1" fmla="*/ 0 w 273523"/>
                  <a:gd name="connsiteY1" fmla="*/ 110280 h 288717"/>
                  <a:gd name="connsiteX2" fmla="*/ 136762 w 273523"/>
                  <a:gd name="connsiteY2" fmla="*/ 0 h 288717"/>
                  <a:gd name="connsiteX3" fmla="*/ 273523 w 273523"/>
                  <a:gd name="connsiteY3" fmla="*/ 110280 h 288717"/>
                </a:gdLst>
                <a:ahLst/>
                <a:cxnLst>
                  <a:cxn ang="0">
                    <a:pos x="connsiteX0" y="connsiteY0"/>
                  </a:cxn>
                  <a:cxn ang="0">
                    <a:pos x="connsiteX1" y="connsiteY1"/>
                  </a:cxn>
                  <a:cxn ang="0">
                    <a:pos x="connsiteX2" y="connsiteY2"/>
                  </a:cxn>
                  <a:cxn ang="0">
                    <a:pos x="connsiteX3" y="connsiteY3"/>
                  </a:cxn>
                </a:cxnLst>
                <a:rect l="l" t="t" r="r" b="b"/>
                <a:pathLst>
                  <a:path w="273523" h="288717">
                    <a:moveTo>
                      <a:pt x="52238" y="288717"/>
                    </a:moveTo>
                    <a:lnTo>
                      <a:pt x="0" y="110280"/>
                    </a:lnTo>
                    <a:lnTo>
                      <a:pt x="136762" y="0"/>
                    </a:lnTo>
                    <a:lnTo>
                      <a:pt x="273523" y="110280"/>
                    </a:lnTo>
                  </a:path>
                </a:pathLst>
              </a:cu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1" name="Line 186"/>
              <p:cNvSpPr>
                <a:spLocks noChangeShapeType="1"/>
              </p:cNvSpPr>
              <p:nvPr/>
            </p:nvSpPr>
            <p:spPr bwMode="auto">
              <a:xfrm rot="16242460" flipV="1">
                <a:off x="6562051" y="4402637"/>
                <a:ext cx="48514" cy="91919"/>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2" name="Line 190"/>
              <p:cNvSpPr>
                <a:spLocks noChangeShapeType="1"/>
              </p:cNvSpPr>
              <p:nvPr/>
            </p:nvSpPr>
            <p:spPr bwMode="auto">
              <a:xfrm rot="5442460">
                <a:off x="7434727" y="3984440"/>
                <a:ext cx="109793" cy="12255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3" name="Line 191"/>
              <p:cNvSpPr>
                <a:spLocks noChangeShapeType="1"/>
              </p:cNvSpPr>
              <p:nvPr/>
            </p:nvSpPr>
            <p:spPr bwMode="auto">
              <a:xfrm rot="5442460">
                <a:off x="7201921" y="3982641"/>
                <a:ext cx="109793" cy="12255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4" name="Line 192"/>
              <p:cNvSpPr>
                <a:spLocks noChangeShapeType="1"/>
              </p:cNvSpPr>
              <p:nvPr/>
            </p:nvSpPr>
            <p:spPr bwMode="auto">
              <a:xfrm rot="5442460" flipH="1">
                <a:off x="7320795" y="3983087"/>
                <a:ext cx="107240" cy="12255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5" name="Line 193"/>
              <p:cNvSpPr>
                <a:spLocks noChangeShapeType="1"/>
              </p:cNvSpPr>
              <p:nvPr/>
            </p:nvSpPr>
            <p:spPr bwMode="auto">
              <a:xfrm rot="5442460">
                <a:off x="6968413" y="3973309"/>
                <a:ext cx="107240" cy="120005"/>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6" name="Line 194"/>
              <p:cNvSpPr>
                <a:spLocks noChangeShapeType="1"/>
              </p:cNvSpPr>
              <p:nvPr/>
            </p:nvSpPr>
            <p:spPr bwMode="auto">
              <a:xfrm rot="5442460" flipH="1">
                <a:off x="7087369" y="3977337"/>
                <a:ext cx="107240" cy="120005"/>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7" name="Line 196"/>
              <p:cNvSpPr>
                <a:spLocks noChangeShapeType="1"/>
              </p:cNvSpPr>
              <p:nvPr/>
            </p:nvSpPr>
            <p:spPr bwMode="auto">
              <a:xfrm rot="16242460">
                <a:off x="6894330" y="4139512"/>
                <a:ext cx="129398" cy="1205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8" name="Line 197"/>
              <p:cNvSpPr>
                <a:spLocks noChangeShapeType="1"/>
              </p:cNvSpPr>
              <p:nvPr/>
            </p:nvSpPr>
            <p:spPr bwMode="auto">
              <a:xfrm rot="16242460" flipV="1">
                <a:off x="7366153" y="4161592"/>
                <a:ext cx="132772" cy="0"/>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19" name="Line 186"/>
              <p:cNvSpPr>
                <a:spLocks noChangeShapeType="1"/>
              </p:cNvSpPr>
              <p:nvPr/>
            </p:nvSpPr>
            <p:spPr bwMode="auto">
              <a:xfrm rot="16242460" flipV="1">
                <a:off x="7321757" y="4022338"/>
                <a:ext cx="73775" cy="92053"/>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0" name="Line 186"/>
              <p:cNvSpPr>
                <a:spLocks noChangeShapeType="1"/>
              </p:cNvSpPr>
              <p:nvPr/>
            </p:nvSpPr>
            <p:spPr bwMode="auto">
              <a:xfrm rot="16320000" flipV="1">
                <a:off x="6776177" y="4316509"/>
                <a:ext cx="95988" cy="3853"/>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1" name="Line 186"/>
              <p:cNvSpPr>
                <a:spLocks noChangeShapeType="1"/>
              </p:cNvSpPr>
              <p:nvPr/>
            </p:nvSpPr>
            <p:spPr bwMode="auto">
              <a:xfrm rot="16320000">
                <a:off x="6931229" y="4142316"/>
                <a:ext cx="104398" cy="8115"/>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2" name="Line 186"/>
              <p:cNvSpPr>
                <a:spLocks noChangeShapeType="1"/>
              </p:cNvSpPr>
              <p:nvPr/>
            </p:nvSpPr>
            <p:spPr bwMode="auto">
              <a:xfrm rot="16320000" flipV="1">
                <a:off x="6378725" y="4521903"/>
                <a:ext cx="95988" cy="3853"/>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3" name="Line 197"/>
              <p:cNvSpPr>
                <a:spLocks noChangeShapeType="1"/>
              </p:cNvSpPr>
              <p:nvPr/>
            </p:nvSpPr>
            <p:spPr bwMode="auto">
              <a:xfrm rot="16242460" flipV="1">
                <a:off x="6336512" y="4385658"/>
                <a:ext cx="132772" cy="0"/>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4" name="Line 197"/>
              <p:cNvSpPr>
                <a:spLocks noChangeShapeType="1"/>
              </p:cNvSpPr>
              <p:nvPr/>
            </p:nvSpPr>
            <p:spPr bwMode="auto">
              <a:xfrm rot="16242460" flipV="1">
                <a:off x="6666279" y="4456851"/>
                <a:ext cx="88721" cy="92124"/>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5" name="Line 197"/>
              <p:cNvSpPr>
                <a:spLocks noChangeShapeType="1"/>
              </p:cNvSpPr>
              <p:nvPr/>
            </p:nvSpPr>
            <p:spPr bwMode="auto">
              <a:xfrm rot="16242460">
                <a:off x="6739060" y="4441109"/>
                <a:ext cx="116547" cy="901"/>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6" name="Line 197"/>
              <p:cNvSpPr>
                <a:spLocks noChangeShapeType="1"/>
              </p:cNvSpPr>
              <p:nvPr/>
            </p:nvSpPr>
            <p:spPr bwMode="auto">
              <a:xfrm rot="16242460" flipV="1">
                <a:off x="6867628" y="3985913"/>
                <a:ext cx="67801" cy="12621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7" name="Line 197"/>
              <p:cNvSpPr>
                <a:spLocks noChangeShapeType="1"/>
              </p:cNvSpPr>
              <p:nvPr/>
            </p:nvSpPr>
            <p:spPr bwMode="auto">
              <a:xfrm rot="16242460" flipV="1">
                <a:off x="6313605" y="4607381"/>
                <a:ext cx="25336" cy="122847"/>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8" name="Line 197"/>
              <p:cNvSpPr>
                <a:spLocks noChangeShapeType="1"/>
              </p:cNvSpPr>
              <p:nvPr/>
            </p:nvSpPr>
            <p:spPr bwMode="auto">
              <a:xfrm rot="5357540" flipH="1">
                <a:off x="6219127" y="4701865"/>
                <a:ext cx="128933" cy="3511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29" name="Line 197"/>
              <p:cNvSpPr>
                <a:spLocks noChangeShapeType="1"/>
              </p:cNvSpPr>
              <p:nvPr/>
            </p:nvSpPr>
            <p:spPr bwMode="auto">
              <a:xfrm rot="5357540" flipH="1" flipV="1">
                <a:off x="6059436" y="4646661"/>
                <a:ext cx="124979" cy="28236"/>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30" name="Line 197"/>
              <p:cNvSpPr>
                <a:spLocks noChangeShapeType="1"/>
              </p:cNvSpPr>
              <p:nvPr/>
            </p:nvSpPr>
            <p:spPr bwMode="auto">
              <a:xfrm rot="5357540" flipH="1" flipV="1">
                <a:off x="6162889" y="4651597"/>
                <a:ext cx="95590" cy="97616"/>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31" name="Text Box 198"/>
              <p:cNvSpPr txBox="1">
                <a:spLocks noChangeArrowheads="1"/>
              </p:cNvSpPr>
              <p:nvPr/>
            </p:nvSpPr>
            <p:spPr bwMode="auto">
              <a:xfrm flipH="1">
                <a:off x="6007727" y="4663792"/>
                <a:ext cx="261610" cy="200055"/>
              </a:xfrm>
              <a:prstGeom prst="rect">
                <a:avLst/>
              </a:prstGeom>
              <a:noFill/>
              <a:ln w="9525"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smtClean="0">
                    <a:ln>
                      <a:noFill/>
                    </a:ln>
                    <a:solidFill>
                      <a:srgbClr val="FF0000"/>
                    </a:solidFill>
                    <a:effectLst/>
                    <a:uLnTx/>
                    <a:uFillTx/>
                    <a:latin typeface="Helvetica"/>
                  </a:rPr>
                  <a:t>O</a:t>
                </a:r>
                <a:endParaRPr kumimoji="0" lang="en-US" sz="700" b="1" i="0" u="none" strike="noStrike" kern="0" cap="none" spc="0" normalizeH="0" baseline="0" noProof="0" dirty="0">
                  <a:ln>
                    <a:noFill/>
                  </a:ln>
                  <a:solidFill>
                    <a:srgbClr val="FF0000"/>
                  </a:solidFill>
                  <a:effectLst/>
                  <a:uLnTx/>
                  <a:uFillTx/>
                  <a:latin typeface="Helvetica"/>
                </a:endParaRPr>
              </a:p>
            </p:txBody>
          </p:sp>
          <p:cxnSp>
            <p:nvCxnSpPr>
              <p:cNvPr id="532" name="Straight Arrow Connector 531"/>
              <p:cNvCxnSpPr/>
              <p:nvPr/>
            </p:nvCxnSpPr>
            <p:spPr>
              <a:xfrm>
                <a:off x="6794238" y="3346650"/>
                <a:ext cx="4465" cy="639150"/>
              </a:xfrm>
              <a:prstGeom prst="straightConnector1">
                <a:avLst/>
              </a:prstGeom>
              <a:ln w="28575">
                <a:solidFill>
                  <a:srgbClr val="000000"/>
                </a:solidFill>
                <a:headEnd type="none"/>
                <a:tailEnd type="triangle" w="lg" len="lg"/>
              </a:ln>
            </p:spPr>
            <p:style>
              <a:lnRef idx="2">
                <a:schemeClr val="accent1"/>
              </a:lnRef>
              <a:fillRef idx="0">
                <a:schemeClr val="accent1"/>
              </a:fillRef>
              <a:effectRef idx="1">
                <a:schemeClr val="accent1"/>
              </a:effectRef>
              <a:fontRef idx="minor">
                <a:schemeClr val="tx1"/>
              </a:fontRef>
            </p:style>
          </p:cxnSp>
          <p:sp>
            <p:nvSpPr>
              <p:cNvPr id="533" name="TextBox 532"/>
              <p:cNvSpPr txBox="1"/>
              <p:nvPr/>
            </p:nvSpPr>
            <p:spPr>
              <a:xfrm>
                <a:off x="5884776" y="3467906"/>
                <a:ext cx="830853" cy="397032"/>
              </a:xfrm>
              <a:prstGeom prst="rect">
                <a:avLst/>
              </a:prstGeom>
              <a:solidFill>
                <a:schemeClr val="accent2">
                  <a:lumMod val="40000"/>
                  <a:lumOff val="60000"/>
                </a:schemeClr>
              </a:solidFill>
            </p:spPr>
            <p:txBody>
              <a:bodyPr wrap="square" rtlCol="0">
                <a:spAutoFit/>
              </a:bodyPr>
              <a:lstStyle/>
              <a:p>
                <a:pPr algn="ctr"/>
                <a:r>
                  <a:rPr lang="en-US" sz="1050" b="1" cap="small" dirty="0" smtClean="0"/>
                  <a:t>squalene epoxidase</a:t>
                </a:r>
                <a:endParaRPr lang="en-US" sz="1050" b="1" cap="small" dirty="0"/>
              </a:p>
            </p:txBody>
          </p:sp>
          <p:sp>
            <p:nvSpPr>
              <p:cNvPr id="534" name="Freeform 533"/>
              <p:cNvSpPr/>
              <p:nvPr/>
            </p:nvSpPr>
            <p:spPr>
              <a:xfrm rot="5400000" flipV="1">
                <a:off x="6842514" y="3445287"/>
                <a:ext cx="222846" cy="296434"/>
              </a:xfrm>
              <a:custGeom>
                <a:avLst/>
                <a:gdLst>
                  <a:gd name="connsiteX0" fmla="*/ 0 w 241300"/>
                  <a:gd name="connsiteY0" fmla="*/ 242944 h 357244"/>
                  <a:gd name="connsiteX1" fmla="*/ 85725 w 241300"/>
                  <a:gd name="connsiteY1" fmla="*/ 30219 h 357244"/>
                  <a:gd name="connsiteX2" fmla="*/ 168275 w 241300"/>
                  <a:gd name="connsiteY2" fmla="*/ 36569 h 357244"/>
                  <a:gd name="connsiteX3" fmla="*/ 241300 w 241300"/>
                  <a:gd name="connsiteY3" fmla="*/ 357244 h 357244"/>
                  <a:gd name="connsiteX0" fmla="*/ 0 w 232833"/>
                  <a:gd name="connsiteY0" fmla="*/ 171328 h 353361"/>
                  <a:gd name="connsiteX1" fmla="*/ 77258 w 232833"/>
                  <a:gd name="connsiteY1" fmla="*/ 26336 h 353361"/>
                  <a:gd name="connsiteX2" fmla="*/ 159808 w 232833"/>
                  <a:gd name="connsiteY2" fmla="*/ 32686 h 353361"/>
                  <a:gd name="connsiteX3" fmla="*/ 232833 w 232833"/>
                  <a:gd name="connsiteY3" fmla="*/ 353361 h 353361"/>
                </a:gdLst>
                <a:ahLst/>
                <a:cxnLst>
                  <a:cxn ang="0">
                    <a:pos x="connsiteX0" y="connsiteY0"/>
                  </a:cxn>
                  <a:cxn ang="0">
                    <a:pos x="connsiteX1" y="connsiteY1"/>
                  </a:cxn>
                  <a:cxn ang="0">
                    <a:pos x="connsiteX2" y="connsiteY2"/>
                  </a:cxn>
                  <a:cxn ang="0">
                    <a:pos x="connsiteX3" y="connsiteY3"/>
                  </a:cxn>
                </a:cxnLst>
                <a:rect l="l" t="t" r="r" b="b"/>
                <a:pathLst>
                  <a:path w="232833" h="353361">
                    <a:moveTo>
                      <a:pt x="0" y="171328"/>
                    </a:moveTo>
                    <a:cubicBezTo>
                      <a:pt x="28839" y="82163"/>
                      <a:pt x="50623" y="49443"/>
                      <a:pt x="77258" y="26336"/>
                    </a:cubicBezTo>
                    <a:cubicBezTo>
                      <a:pt x="103893" y="3229"/>
                      <a:pt x="133879" y="-21818"/>
                      <a:pt x="159808" y="32686"/>
                    </a:cubicBezTo>
                    <a:cubicBezTo>
                      <a:pt x="185737" y="87190"/>
                      <a:pt x="209285" y="220275"/>
                      <a:pt x="232833" y="353361"/>
                    </a:cubicBezTo>
                  </a:path>
                </a:pathLst>
              </a:custGeom>
              <a:ln>
                <a:solidFill>
                  <a:srgbClr val="000000"/>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smtClean="0">
                  <a:ln>
                    <a:noFill/>
                  </a:ln>
                  <a:solidFill>
                    <a:schemeClr val="tx1"/>
                  </a:solidFill>
                  <a:effectLst/>
                  <a:latin typeface="Arial" charset="0"/>
                </a:endParaRPr>
              </a:p>
            </p:txBody>
          </p:sp>
          <p:sp>
            <p:nvSpPr>
              <p:cNvPr id="535" name="AutoShape 6"/>
              <p:cNvSpPr>
                <a:spLocks noChangeArrowheads="1"/>
              </p:cNvSpPr>
              <p:nvPr/>
            </p:nvSpPr>
            <p:spPr bwMode="auto">
              <a:xfrm>
                <a:off x="6932184" y="3303845"/>
                <a:ext cx="410180" cy="269774"/>
              </a:xfrm>
              <a:prstGeom prst="irregularSeal1">
                <a:avLst/>
              </a:prstGeom>
              <a:solidFill>
                <a:schemeClr val="tx1"/>
              </a:solidFill>
              <a:ln w="9525">
                <a:solidFill>
                  <a:srgbClr val="000000"/>
                </a:solidFill>
                <a:miter lim="800000"/>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500" b="0" i="0" u="none" strike="noStrike" kern="0" cap="none" spc="0" normalizeH="0" baseline="0" noProof="0" dirty="0">
                  <a:ln>
                    <a:noFill/>
                  </a:ln>
                  <a:solidFill>
                    <a:srgbClr val="000000"/>
                  </a:solidFill>
                  <a:effectLst/>
                  <a:uLnTx/>
                  <a:uFillTx/>
                  <a:latin typeface="Helvetica"/>
                  <a:cs typeface="Helvetica"/>
                </a:endParaRPr>
              </a:p>
            </p:txBody>
          </p:sp>
          <p:sp>
            <p:nvSpPr>
              <p:cNvPr id="536" name="Text Box 7"/>
              <p:cNvSpPr txBox="1">
                <a:spLocks noChangeArrowheads="1"/>
              </p:cNvSpPr>
              <p:nvPr/>
            </p:nvSpPr>
            <p:spPr bwMode="auto">
              <a:xfrm>
                <a:off x="6925514" y="3343483"/>
                <a:ext cx="415498" cy="169277"/>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500" b="1" dirty="0" smtClean="0">
                    <a:solidFill>
                      <a:srgbClr val="FF6600"/>
                    </a:solidFill>
                    <a:latin typeface="Helvetica"/>
                    <a:cs typeface="Helvetica"/>
                  </a:rPr>
                  <a:t>NADPH</a:t>
                </a:r>
                <a:endParaRPr lang="en-US" sz="500" b="1" dirty="0">
                  <a:solidFill>
                    <a:srgbClr val="FF6600"/>
                  </a:solidFill>
                  <a:latin typeface="Helvetica"/>
                  <a:cs typeface="Helvetica"/>
                </a:endParaRPr>
              </a:p>
            </p:txBody>
          </p:sp>
          <p:sp>
            <p:nvSpPr>
              <p:cNvPr id="537" name="Text Box 9"/>
              <p:cNvSpPr txBox="1">
                <a:spLocks noChangeArrowheads="1"/>
              </p:cNvSpPr>
              <p:nvPr/>
            </p:nvSpPr>
            <p:spPr bwMode="auto">
              <a:xfrm>
                <a:off x="7036796" y="3616088"/>
                <a:ext cx="402687" cy="184666"/>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600" b="1" dirty="0" smtClean="0">
                    <a:solidFill>
                      <a:srgbClr val="000000"/>
                    </a:solidFill>
                    <a:latin typeface="Helvetica"/>
                    <a:cs typeface="Helvetica"/>
                  </a:rPr>
                  <a:t>NADP</a:t>
                </a:r>
                <a:endParaRPr lang="en-US" sz="600" b="1" dirty="0">
                  <a:solidFill>
                    <a:srgbClr val="000000"/>
                  </a:solidFill>
                  <a:latin typeface="Helvetica"/>
                  <a:cs typeface="Helvetica"/>
                </a:endParaRPr>
              </a:p>
            </p:txBody>
          </p:sp>
          <p:sp>
            <p:nvSpPr>
              <p:cNvPr id="538" name="TextBox 537"/>
              <p:cNvSpPr txBox="1"/>
              <p:nvPr/>
            </p:nvSpPr>
            <p:spPr>
              <a:xfrm>
                <a:off x="6843327" y="4255035"/>
                <a:ext cx="1696050" cy="415498"/>
              </a:xfrm>
              <a:prstGeom prst="rect">
                <a:avLst/>
              </a:prstGeom>
              <a:noFill/>
            </p:spPr>
            <p:txBody>
              <a:bodyPr wrap="square" rtlCol="0">
                <a:spAutoFit/>
              </a:bodyPr>
              <a:lstStyle/>
              <a:p>
                <a:pPr algn="ctr"/>
                <a:r>
                  <a:rPr lang="en-US" sz="1050" b="1" dirty="0" smtClean="0"/>
                  <a:t>2,3-oxidosqualene</a:t>
                </a:r>
              </a:p>
              <a:p>
                <a:pPr algn="ctr"/>
                <a:r>
                  <a:rPr lang="en-US" sz="1050" b="1" dirty="0" smtClean="0"/>
                  <a:t>(squalene epoxide)</a:t>
                </a:r>
                <a:endParaRPr lang="en-US" sz="1050" b="1" dirty="0"/>
              </a:p>
            </p:txBody>
          </p:sp>
          <p:sp>
            <p:nvSpPr>
              <p:cNvPr id="539" name="Text Box 9"/>
              <p:cNvSpPr txBox="1">
                <a:spLocks noChangeArrowheads="1"/>
              </p:cNvSpPr>
              <p:nvPr/>
            </p:nvSpPr>
            <p:spPr bwMode="auto">
              <a:xfrm>
                <a:off x="7276477" y="3314879"/>
                <a:ext cx="364202" cy="215444"/>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800" b="1" dirty="0" smtClean="0">
                    <a:latin typeface="Helvetica"/>
                    <a:cs typeface="Helvetica"/>
                  </a:rPr>
                  <a:t>, </a:t>
                </a:r>
                <a:r>
                  <a:rPr lang="en-US" sz="800" b="1" dirty="0" smtClean="0">
                    <a:solidFill>
                      <a:srgbClr val="FF0000"/>
                    </a:solidFill>
                    <a:latin typeface="Helvetica"/>
                    <a:cs typeface="Helvetica"/>
                  </a:rPr>
                  <a:t>O</a:t>
                </a:r>
                <a:r>
                  <a:rPr lang="en-US" sz="800" b="1" baseline="-25000" dirty="0" smtClean="0">
                    <a:solidFill>
                      <a:srgbClr val="FF0000"/>
                    </a:solidFill>
                    <a:latin typeface="Helvetica"/>
                    <a:cs typeface="Helvetica"/>
                  </a:rPr>
                  <a:t>2</a:t>
                </a:r>
                <a:endParaRPr lang="en-US" sz="800" b="1" baseline="-25000" dirty="0">
                  <a:solidFill>
                    <a:srgbClr val="FF0000"/>
                  </a:solidFill>
                  <a:latin typeface="Helvetica"/>
                  <a:cs typeface="Helvetica"/>
                </a:endParaRPr>
              </a:p>
            </p:txBody>
          </p:sp>
          <p:sp>
            <p:nvSpPr>
              <p:cNvPr id="540" name="Text Box 9"/>
              <p:cNvSpPr txBox="1">
                <a:spLocks noChangeArrowheads="1"/>
              </p:cNvSpPr>
              <p:nvPr/>
            </p:nvSpPr>
            <p:spPr bwMode="auto">
              <a:xfrm>
                <a:off x="7277347" y="3580681"/>
                <a:ext cx="433599" cy="215444"/>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800" b="1" dirty="0" smtClean="0">
                    <a:latin typeface="Helvetica"/>
                    <a:cs typeface="Helvetica"/>
                  </a:rPr>
                  <a:t>, </a:t>
                </a:r>
                <a:r>
                  <a:rPr lang="en-US" sz="800" b="1" dirty="0" smtClean="0">
                    <a:solidFill>
                      <a:srgbClr val="000000"/>
                    </a:solidFill>
                    <a:latin typeface="Helvetica"/>
                    <a:cs typeface="Helvetica"/>
                  </a:rPr>
                  <a:t>H</a:t>
                </a:r>
                <a:r>
                  <a:rPr lang="en-US" sz="800" b="1" baseline="-25000" dirty="0" smtClean="0">
                    <a:solidFill>
                      <a:srgbClr val="000000"/>
                    </a:solidFill>
                    <a:latin typeface="Helvetica"/>
                    <a:cs typeface="Helvetica"/>
                  </a:rPr>
                  <a:t>2</a:t>
                </a:r>
                <a:r>
                  <a:rPr lang="en-US" sz="800" b="1" dirty="0" smtClean="0">
                    <a:solidFill>
                      <a:srgbClr val="FF0000"/>
                    </a:solidFill>
                    <a:latin typeface="Helvetica"/>
                    <a:cs typeface="Helvetica"/>
                  </a:rPr>
                  <a:t>O</a:t>
                </a:r>
                <a:endParaRPr lang="en-US" sz="800" b="1" baseline="-25000" dirty="0">
                  <a:solidFill>
                    <a:srgbClr val="FF0000"/>
                  </a:solidFill>
                  <a:latin typeface="Helvetica"/>
                  <a:cs typeface="Helvetica"/>
                </a:endParaRPr>
              </a:p>
            </p:txBody>
          </p:sp>
        </p:grpSp>
      </p:grpSp>
      <p:sp>
        <p:nvSpPr>
          <p:cNvPr id="625" name="Line 112"/>
          <p:cNvSpPr>
            <a:spLocks noChangeShapeType="1"/>
          </p:cNvSpPr>
          <p:nvPr/>
        </p:nvSpPr>
        <p:spPr bwMode="auto">
          <a:xfrm rot="16080517" flipV="1">
            <a:off x="6521346" y="802895"/>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26" name="Line 113"/>
          <p:cNvSpPr>
            <a:spLocks noChangeShapeType="1"/>
          </p:cNvSpPr>
          <p:nvPr/>
        </p:nvSpPr>
        <p:spPr bwMode="auto">
          <a:xfrm rot="16080517" flipH="1" flipV="1">
            <a:off x="6419455" y="804944"/>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nvGrpSpPr>
          <p:cNvPr id="627" name="Group 114"/>
          <p:cNvGrpSpPr>
            <a:grpSpLocks/>
          </p:cNvGrpSpPr>
          <p:nvPr/>
        </p:nvGrpSpPr>
        <p:grpSpPr bwMode="auto">
          <a:xfrm rot="16080517" flipH="1">
            <a:off x="6679020" y="748170"/>
            <a:ext cx="80185" cy="211882"/>
            <a:chOff x="1383" y="1176"/>
            <a:chExt cx="147" cy="285"/>
          </a:xfrm>
          <a:solidFill>
            <a:srgbClr val="FFD998"/>
          </a:solidFill>
        </p:grpSpPr>
        <p:sp>
          <p:nvSpPr>
            <p:cNvPr id="628" name="Line 115"/>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29" name="Line 116"/>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30" name="Line 117"/>
          <p:cNvSpPr>
            <a:spLocks noChangeShapeType="1"/>
          </p:cNvSpPr>
          <p:nvPr/>
        </p:nvSpPr>
        <p:spPr bwMode="auto">
          <a:xfrm rot="5432950" flipH="1">
            <a:off x="6523500" y="836373"/>
            <a:ext cx="56735" cy="85568"/>
          </a:xfrm>
          <a:prstGeom prst="line">
            <a:avLst/>
          </a:prstGeom>
          <a:solidFill>
            <a:srgbClr val="FFD998"/>
          </a:solidFill>
          <a:ln w="9525">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31" name="Line 118"/>
          <p:cNvSpPr>
            <a:spLocks noChangeShapeType="1"/>
          </p:cNvSpPr>
          <p:nvPr/>
        </p:nvSpPr>
        <p:spPr bwMode="auto">
          <a:xfrm rot="5432950" flipH="1">
            <a:off x="6453678" y="769998"/>
            <a:ext cx="106661" cy="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32" name="Line 119"/>
          <p:cNvSpPr>
            <a:spLocks noChangeShapeType="1"/>
          </p:cNvSpPr>
          <p:nvPr/>
        </p:nvSpPr>
        <p:spPr bwMode="auto">
          <a:xfrm rot="16080517" flipV="1">
            <a:off x="6108698" y="810287"/>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33" name="Line 120"/>
          <p:cNvSpPr>
            <a:spLocks noChangeShapeType="1"/>
          </p:cNvSpPr>
          <p:nvPr/>
        </p:nvSpPr>
        <p:spPr bwMode="auto">
          <a:xfrm rot="16080517" flipH="1" flipV="1">
            <a:off x="6006807" y="812336"/>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nvGrpSpPr>
          <p:cNvPr id="634" name="Group 121"/>
          <p:cNvGrpSpPr>
            <a:grpSpLocks/>
          </p:cNvGrpSpPr>
          <p:nvPr/>
        </p:nvGrpSpPr>
        <p:grpSpPr bwMode="auto">
          <a:xfrm rot="16080517" flipH="1">
            <a:off x="6266372" y="755562"/>
            <a:ext cx="80185" cy="211882"/>
            <a:chOff x="1383" y="1176"/>
            <a:chExt cx="147" cy="285"/>
          </a:xfrm>
          <a:solidFill>
            <a:srgbClr val="FFD998"/>
          </a:solidFill>
        </p:grpSpPr>
        <p:sp>
          <p:nvSpPr>
            <p:cNvPr id="635" name="Line 122"/>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36" name="Line 123"/>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37" name="Line 124"/>
          <p:cNvSpPr>
            <a:spLocks noChangeShapeType="1"/>
          </p:cNvSpPr>
          <p:nvPr/>
        </p:nvSpPr>
        <p:spPr bwMode="auto">
          <a:xfrm rot="5432950" flipH="1">
            <a:off x="6110852" y="843765"/>
            <a:ext cx="56735" cy="85568"/>
          </a:xfrm>
          <a:prstGeom prst="line">
            <a:avLst/>
          </a:prstGeom>
          <a:solidFill>
            <a:srgbClr val="FFD998"/>
          </a:solidFill>
          <a:ln w="9525">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38" name="Line 125"/>
          <p:cNvSpPr>
            <a:spLocks noChangeShapeType="1"/>
          </p:cNvSpPr>
          <p:nvPr/>
        </p:nvSpPr>
        <p:spPr bwMode="auto">
          <a:xfrm rot="5432950" flipH="1">
            <a:off x="6041031" y="777390"/>
            <a:ext cx="106661" cy="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39" name="Line 126"/>
          <p:cNvSpPr>
            <a:spLocks noChangeShapeType="1"/>
          </p:cNvSpPr>
          <p:nvPr/>
        </p:nvSpPr>
        <p:spPr bwMode="auto">
          <a:xfrm rot="16080517" flipV="1">
            <a:off x="5696050" y="817679"/>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40" name="Line 127"/>
          <p:cNvSpPr>
            <a:spLocks noChangeShapeType="1"/>
          </p:cNvSpPr>
          <p:nvPr/>
        </p:nvSpPr>
        <p:spPr bwMode="auto">
          <a:xfrm rot="16080517" flipH="1" flipV="1">
            <a:off x="5594159" y="819728"/>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nvGrpSpPr>
          <p:cNvPr id="641" name="Group 128"/>
          <p:cNvGrpSpPr>
            <a:grpSpLocks/>
          </p:cNvGrpSpPr>
          <p:nvPr/>
        </p:nvGrpSpPr>
        <p:grpSpPr bwMode="auto">
          <a:xfrm rot="16080517" flipH="1">
            <a:off x="5853724" y="762954"/>
            <a:ext cx="80185" cy="211882"/>
            <a:chOff x="1383" y="1176"/>
            <a:chExt cx="147" cy="285"/>
          </a:xfrm>
          <a:solidFill>
            <a:srgbClr val="FFD998"/>
          </a:solidFill>
        </p:grpSpPr>
        <p:sp>
          <p:nvSpPr>
            <p:cNvPr id="642" name="Line 129"/>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43" name="Line 130"/>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44" name="Line 131"/>
          <p:cNvSpPr>
            <a:spLocks noChangeShapeType="1"/>
          </p:cNvSpPr>
          <p:nvPr/>
        </p:nvSpPr>
        <p:spPr bwMode="auto">
          <a:xfrm rot="5432950" flipH="1">
            <a:off x="5698204" y="851157"/>
            <a:ext cx="56735" cy="85568"/>
          </a:xfrm>
          <a:prstGeom prst="line">
            <a:avLst/>
          </a:prstGeom>
          <a:solidFill>
            <a:srgbClr val="FFD998"/>
          </a:solidFill>
          <a:ln w="9525">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45" name="Line 132"/>
          <p:cNvSpPr>
            <a:spLocks noChangeShapeType="1"/>
          </p:cNvSpPr>
          <p:nvPr/>
        </p:nvSpPr>
        <p:spPr bwMode="auto">
          <a:xfrm rot="5432950" flipH="1">
            <a:off x="5628383" y="784782"/>
            <a:ext cx="106661" cy="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46" name="Oval 687"/>
          <p:cNvSpPr>
            <a:spLocks noChangeArrowheads="1"/>
          </p:cNvSpPr>
          <p:nvPr/>
        </p:nvSpPr>
        <p:spPr bwMode="auto">
          <a:xfrm>
            <a:off x="6815158" y="840346"/>
            <a:ext cx="103548" cy="103548"/>
          </a:xfrm>
          <a:prstGeom prst="ellipse">
            <a:avLst/>
          </a:prstGeom>
          <a:solidFill>
            <a:srgbClr val="FFFF00"/>
          </a:solidFill>
          <a:ln w="9525" algn="ctr">
            <a:solidFill>
              <a:schemeClr val="tx1"/>
            </a:solidFill>
            <a:round/>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647" name="Oval 687"/>
          <p:cNvSpPr>
            <a:spLocks noChangeArrowheads="1"/>
          </p:cNvSpPr>
          <p:nvPr/>
        </p:nvSpPr>
        <p:spPr bwMode="auto">
          <a:xfrm>
            <a:off x="6923108" y="840346"/>
            <a:ext cx="103548" cy="103548"/>
          </a:xfrm>
          <a:prstGeom prst="ellipse">
            <a:avLst/>
          </a:prstGeom>
          <a:solidFill>
            <a:srgbClr val="FFFF00"/>
          </a:solidFill>
          <a:ln w="9525" algn="ctr">
            <a:solidFill>
              <a:schemeClr val="tx1"/>
            </a:solidFill>
            <a:round/>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648" name="TextBox 647"/>
          <p:cNvSpPr txBox="1"/>
          <p:nvPr/>
        </p:nvSpPr>
        <p:spPr>
          <a:xfrm>
            <a:off x="6747256" y="791032"/>
            <a:ext cx="248786" cy="200055"/>
          </a:xfrm>
          <a:prstGeom prst="rect">
            <a:avLst/>
          </a:prstGeom>
          <a:noFill/>
        </p:spPr>
        <p:txBody>
          <a:bodyPr wrap="none" rtlCol="0">
            <a:spAutoFit/>
          </a:bodyPr>
          <a:lstStyle/>
          <a:p>
            <a:r>
              <a:rPr lang="en-US" sz="700" b="1" dirty="0" smtClean="0"/>
              <a:t>P</a:t>
            </a:r>
            <a:endParaRPr lang="en-US" sz="700" b="1" dirty="0"/>
          </a:p>
        </p:txBody>
      </p:sp>
      <p:sp>
        <p:nvSpPr>
          <p:cNvPr id="649" name="TextBox 648"/>
          <p:cNvSpPr txBox="1"/>
          <p:nvPr/>
        </p:nvSpPr>
        <p:spPr>
          <a:xfrm>
            <a:off x="6858381" y="791032"/>
            <a:ext cx="248786" cy="200055"/>
          </a:xfrm>
          <a:prstGeom prst="rect">
            <a:avLst/>
          </a:prstGeom>
          <a:noFill/>
        </p:spPr>
        <p:txBody>
          <a:bodyPr wrap="none" rtlCol="0">
            <a:spAutoFit/>
          </a:bodyPr>
          <a:lstStyle/>
          <a:p>
            <a:r>
              <a:rPr lang="en-US" sz="700" b="1" dirty="0" smtClean="0"/>
              <a:t>P</a:t>
            </a:r>
            <a:endParaRPr lang="en-US" sz="700" b="1" dirty="0"/>
          </a:p>
        </p:txBody>
      </p:sp>
      <p:cxnSp>
        <p:nvCxnSpPr>
          <p:cNvPr id="650" name="Straight Arrow Connector 649"/>
          <p:cNvCxnSpPr/>
          <p:nvPr/>
        </p:nvCxnSpPr>
        <p:spPr>
          <a:xfrm>
            <a:off x="7021223" y="1147399"/>
            <a:ext cx="4465" cy="639150"/>
          </a:xfrm>
          <a:prstGeom prst="straightConnector1">
            <a:avLst/>
          </a:prstGeom>
          <a:ln w="28575">
            <a:solidFill>
              <a:srgbClr val="000000"/>
            </a:solidFill>
            <a:headEnd type="none"/>
            <a:tailEnd type="triangle" w="lg" len="lg"/>
          </a:ln>
        </p:spPr>
        <p:style>
          <a:lnRef idx="2">
            <a:schemeClr val="accent1"/>
          </a:lnRef>
          <a:fillRef idx="0">
            <a:schemeClr val="accent1"/>
          </a:fillRef>
          <a:effectRef idx="1">
            <a:schemeClr val="accent1"/>
          </a:effectRef>
          <a:fontRef idx="minor">
            <a:schemeClr val="tx1"/>
          </a:fontRef>
        </p:style>
      </p:cxnSp>
      <p:sp>
        <p:nvSpPr>
          <p:cNvPr id="651" name="Freeform 650"/>
          <p:cNvSpPr/>
          <p:nvPr/>
        </p:nvSpPr>
        <p:spPr>
          <a:xfrm rot="5400000" flipV="1">
            <a:off x="7067232" y="1301527"/>
            <a:ext cx="222846" cy="296434"/>
          </a:xfrm>
          <a:custGeom>
            <a:avLst/>
            <a:gdLst>
              <a:gd name="connsiteX0" fmla="*/ 0 w 241300"/>
              <a:gd name="connsiteY0" fmla="*/ 242944 h 357244"/>
              <a:gd name="connsiteX1" fmla="*/ 85725 w 241300"/>
              <a:gd name="connsiteY1" fmla="*/ 30219 h 357244"/>
              <a:gd name="connsiteX2" fmla="*/ 168275 w 241300"/>
              <a:gd name="connsiteY2" fmla="*/ 36569 h 357244"/>
              <a:gd name="connsiteX3" fmla="*/ 241300 w 241300"/>
              <a:gd name="connsiteY3" fmla="*/ 357244 h 357244"/>
              <a:gd name="connsiteX0" fmla="*/ 0 w 232833"/>
              <a:gd name="connsiteY0" fmla="*/ 171328 h 353361"/>
              <a:gd name="connsiteX1" fmla="*/ 77258 w 232833"/>
              <a:gd name="connsiteY1" fmla="*/ 26336 h 353361"/>
              <a:gd name="connsiteX2" fmla="*/ 159808 w 232833"/>
              <a:gd name="connsiteY2" fmla="*/ 32686 h 353361"/>
              <a:gd name="connsiteX3" fmla="*/ 232833 w 232833"/>
              <a:gd name="connsiteY3" fmla="*/ 353361 h 353361"/>
            </a:gdLst>
            <a:ahLst/>
            <a:cxnLst>
              <a:cxn ang="0">
                <a:pos x="connsiteX0" y="connsiteY0"/>
              </a:cxn>
              <a:cxn ang="0">
                <a:pos x="connsiteX1" y="connsiteY1"/>
              </a:cxn>
              <a:cxn ang="0">
                <a:pos x="connsiteX2" y="connsiteY2"/>
              </a:cxn>
              <a:cxn ang="0">
                <a:pos x="connsiteX3" y="connsiteY3"/>
              </a:cxn>
            </a:cxnLst>
            <a:rect l="l" t="t" r="r" b="b"/>
            <a:pathLst>
              <a:path w="232833" h="353361">
                <a:moveTo>
                  <a:pt x="0" y="171328"/>
                </a:moveTo>
                <a:cubicBezTo>
                  <a:pt x="28839" y="82163"/>
                  <a:pt x="50623" y="49443"/>
                  <a:pt x="77258" y="26336"/>
                </a:cubicBezTo>
                <a:cubicBezTo>
                  <a:pt x="103893" y="3229"/>
                  <a:pt x="133879" y="-21818"/>
                  <a:pt x="159808" y="32686"/>
                </a:cubicBezTo>
                <a:cubicBezTo>
                  <a:pt x="185737" y="87190"/>
                  <a:pt x="209285" y="220275"/>
                  <a:pt x="232833" y="353361"/>
                </a:cubicBezTo>
              </a:path>
            </a:pathLst>
          </a:custGeom>
          <a:ln>
            <a:solidFill>
              <a:srgbClr val="000000"/>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smtClean="0">
              <a:ln>
                <a:noFill/>
              </a:ln>
              <a:solidFill>
                <a:schemeClr val="tx1"/>
              </a:solidFill>
              <a:effectLst/>
              <a:latin typeface="Arial" charset="0"/>
            </a:endParaRPr>
          </a:p>
        </p:txBody>
      </p:sp>
      <p:sp>
        <p:nvSpPr>
          <p:cNvPr id="652" name="AutoShape 6"/>
          <p:cNvSpPr>
            <a:spLocks noChangeArrowheads="1"/>
          </p:cNvSpPr>
          <p:nvPr/>
        </p:nvSpPr>
        <p:spPr bwMode="auto">
          <a:xfrm>
            <a:off x="7156902" y="1160085"/>
            <a:ext cx="410180" cy="269774"/>
          </a:xfrm>
          <a:prstGeom prst="irregularSeal1">
            <a:avLst/>
          </a:prstGeom>
          <a:solidFill>
            <a:schemeClr val="tx1"/>
          </a:solidFill>
          <a:ln w="9525">
            <a:solidFill>
              <a:srgbClr val="000000"/>
            </a:solidFill>
            <a:miter lim="800000"/>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500" b="0" i="0" u="none" strike="noStrike" kern="0" cap="none" spc="0" normalizeH="0" baseline="0" noProof="0" dirty="0">
              <a:ln>
                <a:noFill/>
              </a:ln>
              <a:solidFill>
                <a:srgbClr val="000000"/>
              </a:solidFill>
              <a:effectLst/>
              <a:uLnTx/>
              <a:uFillTx/>
              <a:latin typeface="Helvetica"/>
              <a:cs typeface="Helvetica"/>
            </a:endParaRPr>
          </a:p>
        </p:txBody>
      </p:sp>
      <p:sp>
        <p:nvSpPr>
          <p:cNvPr id="653" name="Text Box 7"/>
          <p:cNvSpPr txBox="1">
            <a:spLocks noChangeArrowheads="1"/>
          </p:cNvSpPr>
          <p:nvPr/>
        </p:nvSpPr>
        <p:spPr bwMode="auto">
          <a:xfrm>
            <a:off x="7150232" y="1199723"/>
            <a:ext cx="415498" cy="169277"/>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500" b="1" dirty="0" smtClean="0">
                <a:solidFill>
                  <a:srgbClr val="FF6600"/>
                </a:solidFill>
                <a:latin typeface="Helvetica"/>
                <a:cs typeface="Helvetica"/>
              </a:rPr>
              <a:t>NADPH</a:t>
            </a:r>
            <a:endParaRPr lang="en-US" sz="500" b="1" dirty="0">
              <a:solidFill>
                <a:srgbClr val="FF6600"/>
              </a:solidFill>
              <a:latin typeface="Helvetica"/>
              <a:cs typeface="Helvetica"/>
            </a:endParaRPr>
          </a:p>
        </p:txBody>
      </p:sp>
      <p:sp>
        <p:nvSpPr>
          <p:cNvPr id="654" name="Text Box 9"/>
          <p:cNvSpPr txBox="1">
            <a:spLocks noChangeArrowheads="1"/>
          </p:cNvSpPr>
          <p:nvPr/>
        </p:nvSpPr>
        <p:spPr bwMode="auto">
          <a:xfrm>
            <a:off x="7261514" y="1472328"/>
            <a:ext cx="402687" cy="184666"/>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600" b="1" dirty="0" smtClean="0">
                <a:solidFill>
                  <a:srgbClr val="000000"/>
                </a:solidFill>
                <a:latin typeface="Helvetica"/>
                <a:cs typeface="Helvetica"/>
              </a:rPr>
              <a:t>NADP</a:t>
            </a:r>
            <a:endParaRPr lang="en-US" sz="600" b="1" dirty="0">
              <a:solidFill>
                <a:srgbClr val="000000"/>
              </a:solidFill>
              <a:latin typeface="Helvetica"/>
              <a:cs typeface="Helvetica"/>
            </a:endParaRPr>
          </a:p>
        </p:txBody>
      </p:sp>
      <p:sp>
        <p:nvSpPr>
          <p:cNvPr id="655" name="Text Box 9"/>
          <p:cNvSpPr txBox="1">
            <a:spLocks noChangeArrowheads="1"/>
          </p:cNvSpPr>
          <p:nvPr/>
        </p:nvSpPr>
        <p:spPr bwMode="auto">
          <a:xfrm>
            <a:off x="7511674" y="1436921"/>
            <a:ext cx="300082" cy="215444"/>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800" b="1" dirty="0" smtClean="0">
                <a:latin typeface="Helvetica"/>
                <a:cs typeface="Helvetica"/>
              </a:rPr>
              <a:t>, 2</a:t>
            </a:r>
            <a:endParaRPr lang="en-US" sz="800" b="1" baseline="-25000" dirty="0">
              <a:solidFill>
                <a:srgbClr val="FF0000"/>
              </a:solidFill>
              <a:latin typeface="Helvetica"/>
              <a:cs typeface="Helvetica"/>
            </a:endParaRPr>
          </a:p>
        </p:txBody>
      </p:sp>
      <p:grpSp>
        <p:nvGrpSpPr>
          <p:cNvPr id="656" name="Group 655"/>
          <p:cNvGrpSpPr/>
          <p:nvPr/>
        </p:nvGrpSpPr>
        <p:grpSpPr>
          <a:xfrm>
            <a:off x="7046916" y="793917"/>
            <a:ext cx="1514452" cy="274420"/>
            <a:chOff x="6690118" y="974892"/>
            <a:chExt cx="1514452" cy="274420"/>
          </a:xfrm>
        </p:grpSpPr>
        <p:grpSp>
          <p:nvGrpSpPr>
            <p:cNvPr id="657" name="Group 656"/>
            <p:cNvGrpSpPr/>
            <p:nvPr/>
          </p:nvGrpSpPr>
          <p:grpSpPr>
            <a:xfrm>
              <a:off x="6959532" y="974892"/>
              <a:ext cx="1245038" cy="205641"/>
              <a:chOff x="6959532" y="974892"/>
              <a:chExt cx="1245038" cy="205641"/>
            </a:xfrm>
          </p:grpSpPr>
          <p:sp>
            <p:nvSpPr>
              <p:cNvPr id="662" name="Line 112"/>
              <p:cNvSpPr>
                <a:spLocks noChangeShapeType="1"/>
              </p:cNvSpPr>
              <p:nvPr/>
            </p:nvSpPr>
            <p:spPr bwMode="auto">
              <a:xfrm rot="5519483" flipH="1" flipV="1">
                <a:off x="7184567" y="1061120"/>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63" name="Line 113"/>
              <p:cNvSpPr>
                <a:spLocks noChangeShapeType="1"/>
              </p:cNvSpPr>
              <p:nvPr/>
            </p:nvSpPr>
            <p:spPr bwMode="auto">
              <a:xfrm rot="5519483" flipV="1">
                <a:off x="7286458" y="1063169"/>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nvGrpSpPr>
              <p:cNvPr id="664" name="Group 114"/>
              <p:cNvGrpSpPr>
                <a:grpSpLocks/>
              </p:cNvGrpSpPr>
              <p:nvPr/>
            </p:nvGrpSpPr>
            <p:grpSpPr bwMode="auto">
              <a:xfrm rot="5519483">
                <a:off x="7025380" y="1006395"/>
                <a:ext cx="80185" cy="211882"/>
                <a:chOff x="1383" y="1176"/>
                <a:chExt cx="147" cy="285"/>
              </a:xfrm>
              <a:solidFill>
                <a:srgbClr val="FFD998"/>
              </a:solidFill>
            </p:grpSpPr>
            <p:sp>
              <p:nvSpPr>
                <p:cNvPr id="681" name="Line 115"/>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82" name="Line 116"/>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65" name="Line 117"/>
              <p:cNvSpPr>
                <a:spLocks noChangeShapeType="1"/>
              </p:cNvSpPr>
              <p:nvPr/>
            </p:nvSpPr>
            <p:spPr bwMode="auto">
              <a:xfrm rot="16167050">
                <a:off x="7204350" y="1094598"/>
                <a:ext cx="56735" cy="85568"/>
              </a:xfrm>
              <a:prstGeom prst="line">
                <a:avLst/>
              </a:prstGeom>
              <a:solidFill>
                <a:srgbClr val="FFD998"/>
              </a:solidFill>
              <a:ln w="9525">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66" name="Line 118"/>
              <p:cNvSpPr>
                <a:spLocks noChangeShapeType="1"/>
              </p:cNvSpPr>
              <p:nvPr/>
            </p:nvSpPr>
            <p:spPr bwMode="auto">
              <a:xfrm rot="16167050">
                <a:off x="7224246" y="1028223"/>
                <a:ext cx="106661" cy="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67" name="Line 119"/>
              <p:cNvSpPr>
                <a:spLocks noChangeShapeType="1"/>
              </p:cNvSpPr>
              <p:nvPr/>
            </p:nvSpPr>
            <p:spPr bwMode="auto">
              <a:xfrm rot="5519483" flipH="1" flipV="1">
                <a:off x="7597215" y="1068512"/>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68" name="Line 120"/>
              <p:cNvSpPr>
                <a:spLocks noChangeShapeType="1"/>
              </p:cNvSpPr>
              <p:nvPr/>
            </p:nvSpPr>
            <p:spPr bwMode="auto">
              <a:xfrm rot="5519483" flipV="1">
                <a:off x="7699106" y="1070561"/>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nvGrpSpPr>
              <p:cNvPr id="669" name="Group 121"/>
              <p:cNvGrpSpPr>
                <a:grpSpLocks/>
              </p:cNvGrpSpPr>
              <p:nvPr/>
            </p:nvGrpSpPr>
            <p:grpSpPr bwMode="auto">
              <a:xfrm rot="5519483">
                <a:off x="7438028" y="1013787"/>
                <a:ext cx="80185" cy="211882"/>
                <a:chOff x="1383" y="1176"/>
                <a:chExt cx="147" cy="285"/>
              </a:xfrm>
              <a:solidFill>
                <a:srgbClr val="FFD998"/>
              </a:solidFill>
            </p:grpSpPr>
            <p:sp>
              <p:nvSpPr>
                <p:cNvPr id="679" name="Line 122"/>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80" name="Line 123"/>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70" name="Line 124"/>
              <p:cNvSpPr>
                <a:spLocks noChangeShapeType="1"/>
              </p:cNvSpPr>
              <p:nvPr/>
            </p:nvSpPr>
            <p:spPr bwMode="auto">
              <a:xfrm rot="16167050">
                <a:off x="7616998" y="1101990"/>
                <a:ext cx="56735" cy="85568"/>
              </a:xfrm>
              <a:prstGeom prst="line">
                <a:avLst/>
              </a:prstGeom>
              <a:solidFill>
                <a:srgbClr val="FFD998"/>
              </a:solidFill>
              <a:ln w="9525">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71" name="Line 125"/>
              <p:cNvSpPr>
                <a:spLocks noChangeShapeType="1"/>
              </p:cNvSpPr>
              <p:nvPr/>
            </p:nvSpPr>
            <p:spPr bwMode="auto">
              <a:xfrm rot="16167050">
                <a:off x="7636893" y="1035615"/>
                <a:ext cx="106661" cy="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72" name="Line 126"/>
              <p:cNvSpPr>
                <a:spLocks noChangeShapeType="1"/>
              </p:cNvSpPr>
              <p:nvPr/>
            </p:nvSpPr>
            <p:spPr bwMode="auto">
              <a:xfrm rot="5519483" flipH="1" flipV="1">
                <a:off x="8009863" y="1075904"/>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73" name="Line 127"/>
              <p:cNvSpPr>
                <a:spLocks noChangeShapeType="1"/>
              </p:cNvSpPr>
              <p:nvPr/>
            </p:nvSpPr>
            <p:spPr bwMode="auto">
              <a:xfrm rot="5519483" flipV="1">
                <a:off x="8111754" y="1077953"/>
                <a:ext cx="78672" cy="10696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nvGrpSpPr>
              <p:cNvPr id="674" name="Group 128"/>
              <p:cNvGrpSpPr>
                <a:grpSpLocks/>
              </p:cNvGrpSpPr>
              <p:nvPr/>
            </p:nvGrpSpPr>
            <p:grpSpPr bwMode="auto">
              <a:xfrm rot="5519483">
                <a:off x="7850676" y="1021179"/>
                <a:ext cx="80185" cy="211882"/>
                <a:chOff x="1383" y="1176"/>
                <a:chExt cx="147" cy="285"/>
              </a:xfrm>
              <a:solidFill>
                <a:srgbClr val="FFD998"/>
              </a:solidFill>
            </p:grpSpPr>
            <p:sp>
              <p:nvSpPr>
                <p:cNvPr id="677" name="Line 129"/>
                <p:cNvSpPr>
                  <a:spLocks noChangeShapeType="1"/>
                </p:cNvSpPr>
                <p:nvPr/>
              </p:nvSpPr>
              <p:spPr bwMode="auto">
                <a:xfrm flipV="1">
                  <a:off x="1383" y="1176"/>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78" name="Line 130"/>
                <p:cNvSpPr>
                  <a:spLocks noChangeShapeType="1"/>
                </p:cNvSpPr>
                <p:nvPr/>
              </p:nvSpPr>
              <p:spPr bwMode="auto">
                <a:xfrm flipH="1" flipV="1">
                  <a:off x="1386" y="1317"/>
                  <a:ext cx="144" cy="144"/>
                </a:xfrm>
                <a:prstGeom prst="line">
                  <a:avLst/>
                </a:prstGeom>
                <a:grp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75" name="Line 131"/>
              <p:cNvSpPr>
                <a:spLocks noChangeShapeType="1"/>
              </p:cNvSpPr>
              <p:nvPr/>
            </p:nvSpPr>
            <p:spPr bwMode="auto">
              <a:xfrm rot="16167050">
                <a:off x="8029646" y="1109382"/>
                <a:ext cx="56735" cy="85568"/>
              </a:xfrm>
              <a:prstGeom prst="line">
                <a:avLst/>
              </a:prstGeom>
              <a:solidFill>
                <a:srgbClr val="FFD998"/>
              </a:solidFill>
              <a:ln w="9525">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sp>
            <p:nvSpPr>
              <p:cNvPr id="676" name="Line 132"/>
              <p:cNvSpPr>
                <a:spLocks noChangeShapeType="1"/>
              </p:cNvSpPr>
              <p:nvPr/>
            </p:nvSpPr>
            <p:spPr bwMode="auto">
              <a:xfrm rot="16167050">
                <a:off x="8049541" y="1043007"/>
                <a:ext cx="106661" cy="0"/>
              </a:xfrm>
              <a:prstGeom prst="line">
                <a:avLst/>
              </a:prstGeom>
              <a:solidFill>
                <a:srgbClr val="FFD998"/>
              </a:solidFill>
              <a:ln w="19050">
                <a:solidFill>
                  <a:schemeClr val="tx1"/>
                </a:solidFill>
                <a:round/>
                <a:headEnd/>
                <a:tailEnd/>
              </a:ln>
              <a:effectLst/>
            </p:spPr>
            <p:txBody>
              <a:bodyPr/>
              <a:lstStyle/>
              <a:p>
                <a:pPr defTabSz="914400"/>
                <a:endParaRPr lang="en-US" sz="1200" dirty="0">
                  <a:solidFill>
                    <a:srgbClr val="000000"/>
                  </a:solidFill>
                  <a:latin typeface="Helvetica"/>
                  <a:cs typeface="Helvetica"/>
                </a:endParaRPr>
              </a:p>
            </p:txBody>
          </p:sp>
        </p:grpSp>
        <p:sp>
          <p:nvSpPr>
            <p:cNvPr id="658" name="Oval 687"/>
            <p:cNvSpPr>
              <a:spLocks noChangeArrowheads="1"/>
            </p:cNvSpPr>
            <p:nvPr/>
          </p:nvSpPr>
          <p:spPr bwMode="auto">
            <a:xfrm flipH="1">
              <a:off x="6865879" y="1098571"/>
              <a:ext cx="103548" cy="103548"/>
            </a:xfrm>
            <a:prstGeom prst="ellipse">
              <a:avLst/>
            </a:prstGeom>
            <a:solidFill>
              <a:srgbClr val="FFFF00"/>
            </a:solidFill>
            <a:ln w="9525" algn="ctr">
              <a:solidFill>
                <a:schemeClr val="tx1"/>
              </a:solidFill>
              <a:round/>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659" name="Oval 687"/>
            <p:cNvSpPr>
              <a:spLocks noChangeArrowheads="1"/>
            </p:cNvSpPr>
            <p:nvPr/>
          </p:nvSpPr>
          <p:spPr bwMode="auto">
            <a:xfrm flipH="1">
              <a:off x="6757929" y="1098571"/>
              <a:ext cx="103548" cy="103548"/>
            </a:xfrm>
            <a:prstGeom prst="ellipse">
              <a:avLst/>
            </a:prstGeom>
            <a:solidFill>
              <a:srgbClr val="FFFF00"/>
            </a:solidFill>
            <a:ln w="9525" algn="ctr">
              <a:solidFill>
                <a:schemeClr val="tx1"/>
              </a:solidFill>
              <a:round/>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660" name="TextBox 659"/>
            <p:cNvSpPr txBox="1"/>
            <p:nvPr/>
          </p:nvSpPr>
          <p:spPr>
            <a:xfrm flipH="1">
              <a:off x="6798068" y="1049257"/>
              <a:ext cx="248786" cy="200055"/>
            </a:xfrm>
            <a:prstGeom prst="rect">
              <a:avLst/>
            </a:prstGeom>
            <a:noFill/>
          </p:spPr>
          <p:txBody>
            <a:bodyPr wrap="none" rtlCol="0">
              <a:spAutoFit/>
            </a:bodyPr>
            <a:lstStyle/>
            <a:p>
              <a:r>
                <a:rPr lang="en-US" sz="700" b="1" dirty="0" smtClean="0"/>
                <a:t>P</a:t>
              </a:r>
              <a:endParaRPr lang="en-US" sz="700" b="1" dirty="0"/>
            </a:p>
          </p:txBody>
        </p:sp>
        <p:sp>
          <p:nvSpPr>
            <p:cNvPr id="661" name="TextBox 660"/>
            <p:cNvSpPr txBox="1"/>
            <p:nvPr/>
          </p:nvSpPr>
          <p:spPr>
            <a:xfrm flipH="1">
              <a:off x="6690118" y="1049257"/>
              <a:ext cx="248786" cy="200055"/>
            </a:xfrm>
            <a:prstGeom prst="rect">
              <a:avLst/>
            </a:prstGeom>
            <a:noFill/>
          </p:spPr>
          <p:txBody>
            <a:bodyPr wrap="none" rtlCol="0">
              <a:spAutoFit/>
            </a:bodyPr>
            <a:lstStyle/>
            <a:p>
              <a:r>
                <a:rPr lang="en-US" sz="700" b="1" dirty="0" smtClean="0"/>
                <a:t>P</a:t>
              </a:r>
              <a:endParaRPr lang="en-US" sz="700" b="1" dirty="0"/>
            </a:p>
          </p:txBody>
        </p:sp>
      </p:grpSp>
      <p:sp>
        <p:nvSpPr>
          <p:cNvPr id="683" name="Oval 687"/>
          <p:cNvSpPr>
            <a:spLocks noChangeArrowheads="1"/>
          </p:cNvSpPr>
          <p:nvPr/>
        </p:nvSpPr>
        <p:spPr bwMode="auto">
          <a:xfrm>
            <a:off x="7751783" y="1488046"/>
            <a:ext cx="103548" cy="103548"/>
          </a:xfrm>
          <a:prstGeom prst="ellipse">
            <a:avLst/>
          </a:prstGeom>
          <a:solidFill>
            <a:srgbClr val="FFFF00"/>
          </a:solidFill>
          <a:ln w="9525" algn="ctr">
            <a:solidFill>
              <a:schemeClr val="tx1"/>
            </a:solidFill>
            <a:round/>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684" name="Oval 687"/>
          <p:cNvSpPr>
            <a:spLocks noChangeArrowheads="1"/>
          </p:cNvSpPr>
          <p:nvPr/>
        </p:nvSpPr>
        <p:spPr bwMode="auto">
          <a:xfrm>
            <a:off x="7859733" y="1488046"/>
            <a:ext cx="103548" cy="103548"/>
          </a:xfrm>
          <a:prstGeom prst="ellipse">
            <a:avLst/>
          </a:prstGeom>
          <a:solidFill>
            <a:srgbClr val="FFFF00"/>
          </a:solidFill>
          <a:ln w="9525" algn="ctr">
            <a:solidFill>
              <a:schemeClr val="tx1"/>
            </a:solidFill>
            <a:round/>
            <a:headEnd/>
            <a:tailEnd/>
          </a:ln>
          <a:effectLst/>
        </p:spPr>
        <p:txBody>
          <a:bodyPr wrap="none" anchor="ctr"/>
          <a:lstStyle/>
          <a:p>
            <a:pPr algn="r" defTabSz="914400" fontAlgn="base">
              <a:spcBef>
                <a:spcPct val="0"/>
              </a:spcBef>
              <a:spcAft>
                <a:spcPct val="0"/>
              </a:spcAft>
            </a:pPr>
            <a:endParaRPr lang="en-US" sz="1400" dirty="0">
              <a:solidFill>
                <a:srgbClr val="000000"/>
              </a:solidFill>
              <a:latin typeface="Helvetica"/>
              <a:cs typeface="Helvetica"/>
            </a:endParaRPr>
          </a:p>
        </p:txBody>
      </p:sp>
      <p:sp>
        <p:nvSpPr>
          <p:cNvPr id="685" name="TextBox 684"/>
          <p:cNvSpPr txBox="1"/>
          <p:nvPr/>
        </p:nvSpPr>
        <p:spPr>
          <a:xfrm>
            <a:off x="7683881" y="1438732"/>
            <a:ext cx="248786" cy="200055"/>
          </a:xfrm>
          <a:prstGeom prst="rect">
            <a:avLst/>
          </a:prstGeom>
          <a:noFill/>
        </p:spPr>
        <p:txBody>
          <a:bodyPr wrap="none" rtlCol="0">
            <a:spAutoFit/>
          </a:bodyPr>
          <a:lstStyle/>
          <a:p>
            <a:r>
              <a:rPr lang="en-US" sz="700" b="1" dirty="0" smtClean="0"/>
              <a:t>P</a:t>
            </a:r>
            <a:endParaRPr lang="en-US" sz="700" b="1" dirty="0"/>
          </a:p>
        </p:txBody>
      </p:sp>
      <p:sp>
        <p:nvSpPr>
          <p:cNvPr id="686" name="TextBox 685"/>
          <p:cNvSpPr txBox="1"/>
          <p:nvPr/>
        </p:nvSpPr>
        <p:spPr>
          <a:xfrm>
            <a:off x="7795006" y="1438732"/>
            <a:ext cx="248786" cy="200055"/>
          </a:xfrm>
          <a:prstGeom prst="rect">
            <a:avLst/>
          </a:prstGeom>
          <a:noFill/>
        </p:spPr>
        <p:txBody>
          <a:bodyPr wrap="none" rtlCol="0">
            <a:spAutoFit/>
          </a:bodyPr>
          <a:lstStyle/>
          <a:p>
            <a:r>
              <a:rPr lang="en-US" sz="700" b="1" dirty="0" smtClean="0"/>
              <a:t>P</a:t>
            </a:r>
            <a:endParaRPr lang="en-US" sz="700" b="1" dirty="0"/>
          </a:p>
        </p:txBody>
      </p:sp>
      <p:sp>
        <p:nvSpPr>
          <p:cNvPr id="687" name="TextBox 686"/>
          <p:cNvSpPr txBox="1"/>
          <p:nvPr/>
        </p:nvSpPr>
        <p:spPr>
          <a:xfrm>
            <a:off x="6033294" y="1283506"/>
            <a:ext cx="830853" cy="397032"/>
          </a:xfrm>
          <a:prstGeom prst="rect">
            <a:avLst/>
          </a:prstGeom>
          <a:solidFill>
            <a:srgbClr val="0CD5A1"/>
          </a:solidFill>
        </p:spPr>
        <p:txBody>
          <a:bodyPr wrap="square" rtlCol="0">
            <a:spAutoFit/>
          </a:bodyPr>
          <a:lstStyle/>
          <a:p>
            <a:pPr algn="ctr"/>
            <a:r>
              <a:rPr lang="en-US" sz="1050" b="1" cap="small" dirty="0" smtClean="0"/>
              <a:t>squalene synthase</a:t>
            </a:r>
            <a:endParaRPr lang="en-US" sz="1050" b="1" cap="small" dirty="0"/>
          </a:p>
        </p:txBody>
      </p:sp>
      <p:sp>
        <p:nvSpPr>
          <p:cNvPr id="688" name="TextBox 687"/>
          <p:cNvSpPr txBox="1"/>
          <p:nvPr/>
        </p:nvSpPr>
        <p:spPr>
          <a:xfrm>
            <a:off x="5641594" y="895506"/>
            <a:ext cx="938204" cy="253916"/>
          </a:xfrm>
          <a:prstGeom prst="rect">
            <a:avLst/>
          </a:prstGeom>
          <a:noFill/>
        </p:spPr>
        <p:txBody>
          <a:bodyPr wrap="square" rtlCol="0">
            <a:spAutoFit/>
          </a:bodyPr>
          <a:lstStyle/>
          <a:p>
            <a:pPr algn="ctr"/>
            <a:r>
              <a:rPr lang="en-US" sz="1050" b="1" dirty="0" smtClean="0"/>
              <a:t>farnesyl-PP</a:t>
            </a:r>
          </a:p>
        </p:txBody>
      </p:sp>
      <p:sp>
        <p:nvSpPr>
          <p:cNvPr id="689" name="TextBox 688"/>
          <p:cNvSpPr txBox="1"/>
          <p:nvPr/>
        </p:nvSpPr>
        <p:spPr>
          <a:xfrm>
            <a:off x="7460234" y="550066"/>
            <a:ext cx="938204" cy="253916"/>
          </a:xfrm>
          <a:prstGeom prst="rect">
            <a:avLst/>
          </a:prstGeom>
          <a:noFill/>
        </p:spPr>
        <p:txBody>
          <a:bodyPr wrap="square" rtlCol="0">
            <a:spAutoFit/>
          </a:bodyPr>
          <a:lstStyle/>
          <a:p>
            <a:pPr algn="ctr"/>
            <a:r>
              <a:rPr lang="en-US" sz="1050" b="1" dirty="0" smtClean="0"/>
              <a:t>farnesyl-PP</a:t>
            </a:r>
          </a:p>
        </p:txBody>
      </p:sp>
      <p:sp>
        <p:nvSpPr>
          <p:cNvPr id="690" name="AutoShape 6"/>
          <p:cNvSpPr>
            <a:spLocks noChangeArrowheads="1"/>
          </p:cNvSpPr>
          <p:nvPr/>
        </p:nvSpPr>
        <p:spPr bwMode="auto">
          <a:xfrm>
            <a:off x="1004459" y="4221420"/>
            <a:ext cx="410180" cy="269774"/>
          </a:xfrm>
          <a:prstGeom prst="irregularSeal1">
            <a:avLst/>
          </a:prstGeom>
          <a:solidFill>
            <a:schemeClr val="tx1"/>
          </a:solidFill>
          <a:ln w="9525">
            <a:solidFill>
              <a:srgbClr val="000000"/>
            </a:solidFill>
            <a:miter lim="800000"/>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500" b="0" i="0" u="none" strike="noStrike" kern="0" cap="none" spc="0" normalizeH="0" baseline="0" noProof="0" dirty="0">
              <a:ln>
                <a:noFill/>
              </a:ln>
              <a:solidFill>
                <a:srgbClr val="000000"/>
              </a:solidFill>
              <a:effectLst/>
              <a:uLnTx/>
              <a:uFillTx/>
              <a:latin typeface="Helvetica"/>
              <a:cs typeface="Helvetica"/>
            </a:endParaRPr>
          </a:p>
        </p:txBody>
      </p:sp>
      <p:sp>
        <p:nvSpPr>
          <p:cNvPr id="691" name="Text Box 7"/>
          <p:cNvSpPr txBox="1">
            <a:spLocks noChangeArrowheads="1"/>
          </p:cNvSpPr>
          <p:nvPr/>
        </p:nvSpPr>
        <p:spPr bwMode="auto">
          <a:xfrm>
            <a:off x="997789" y="4261058"/>
            <a:ext cx="415498" cy="169277"/>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500" b="1" dirty="0" smtClean="0">
                <a:solidFill>
                  <a:srgbClr val="FF6600"/>
                </a:solidFill>
                <a:latin typeface="Helvetica"/>
                <a:cs typeface="Helvetica"/>
              </a:rPr>
              <a:t>NADPH</a:t>
            </a:r>
            <a:endParaRPr lang="en-US" sz="500" b="1" dirty="0">
              <a:solidFill>
                <a:srgbClr val="FF6600"/>
              </a:solidFill>
              <a:latin typeface="Helvetica"/>
              <a:cs typeface="Helvetica"/>
            </a:endParaRPr>
          </a:p>
        </p:txBody>
      </p:sp>
      <p:sp>
        <p:nvSpPr>
          <p:cNvPr id="692" name="Text Box 9"/>
          <p:cNvSpPr txBox="1">
            <a:spLocks noChangeArrowheads="1"/>
          </p:cNvSpPr>
          <p:nvPr/>
        </p:nvSpPr>
        <p:spPr bwMode="auto">
          <a:xfrm>
            <a:off x="1783228" y="4210873"/>
            <a:ext cx="402687" cy="184666"/>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en-US" sz="600" b="1" dirty="0" smtClean="0">
                <a:solidFill>
                  <a:srgbClr val="000000"/>
                </a:solidFill>
                <a:latin typeface="Helvetica"/>
                <a:cs typeface="Helvetica"/>
              </a:rPr>
              <a:t>NADP</a:t>
            </a:r>
            <a:endParaRPr lang="en-US" sz="600" b="1" dirty="0">
              <a:solidFill>
                <a:srgbClr val="000000"/>
              </a:solidFill>
              <a:latin typeface="Helvetica"/>
              <a:cs typeface="Helvetica"/>
            </a:endParaRPr>
          </a:p>
        </p:txBody>
      </p:sp>
      <p:sp>
        <p:nvSpPr>
          <p:cNvPr id="693" name="TextBox 692"/>
          <p:cNvSpPr txBox="1"/>
          <p:nvPr/>
        </p:nvSpPr>
        <p:spPr>
          <a:xfrm>
            <a:off x="165100" y="215900"/>
            <a:ext cx="5194300" cy="923330"/>
          </a:xfrm>
          <a:prstGeom prst="rect">
            <a:avLst/>
          </a:prstGeom>
          <a:noFill/>
        </p:spPr>
        <p:txBody>
          <a:bodyPr wrap="square" rtlCol="0">
            <a:spAutoFit/>
          </a:bodyPr>
          <a:lstStyle/>
          <a:p>
            <a:pPr marL="355600" indent="-355600"/>
            <a:r>
              <a:rPr lang="en-US" dirty="0" smtClean="0"/>
              <a:t>Like other lipids, sterol synthesis begins by converting hydrophilic precursors into hydrophobic products on the ER membrane:</a:t>
            </a:r>
            <a:endParaRPr lang="en-US" dirty="0"/>
          </a:p>
        </p:txBody>
      </p:sp>
      <p:sp>
        <p:nvSpPr>
          <p:cNvPr id="694" name="Freeform 693"/>
          <p:cNvSpPr/>
          <p:nvPr/>
        </p:nvSpPr>
        <p:spPr>
          <a:xfrm>
            <a:off x="850900" y="2273299"/>
            <a:ext cx="1243591" cy="893215"/>
          </a:xfrm>
          <a:custGeom>
            <a:avLst/>
            <a:gdLst>
              <a:gd name="connsiteX0" fmla="*/ 0 w 977929"/>
              <a:gd name="connsiteY0" fmla="*/ 38100 h 1095620"/>
              <a:gd name="connsiteX1" fmla="*/ 215900 w 977929"/>
              <a:gd name="connsiteY1" fmla="*/ 127000 h 1095620"/>
              <a:gd name="connsiteX2" fmla="*/ 406400 w 977929"/>
              <a:gd name="connsiteY2" fmla="*/ 508000 h 1095620"/>
              <a:gd name="connsiteX3" fmla="*/ 533400 w 977929"/>
              <a:gd name="connsiteY3" fmla="*/ 774700 h 1095620"/>
              <a:gd name="connsiteX4" fmla="*/ 660400 w 977929"/>
              <a:gd name="connsiteY4" fmla="*/ 774700 h 1095620"/>
              <a:gd name="connsiteX5" fmla="*/ 812800 w 977929"/>
              <a:gd name="connsiteY5" fmla="*/ 1079500 h 1095620"/>
              <a:gd name="connsiteX6" fmla="*/ 977900 w 977929"/>
              <a:gd name="connsiteY6" fmla="*/ 1016000 h 1095620"/>
              <a:gd name="connsiteX7" fmla="*/ 825500 w 977929"/>
              <a:gd name="connsiteY7" fmla="*/ 698500 h 1095620"/>
              <a:gd name="connsiteX8" fmla="*/ 736600 w 977929"/>
              <a:gd name="connsiteY8" fmla="*/ 533400 h 1095620"/>
              <a:gd name="connsiteX9" fmla="*/ 647700 w 977929"/>
              <a:gd name="connsiteY9" fmla="*/ 127000 h 1095620"/>
              <a:gd name="connsiteX10" fmla="*/ 647700 w 977929"/>
              <a:gd name="connsiteY10" fmla="*/ 0 h 1095620"/>
              <a:gd name="connsiteX0" fmla="*/ 0 w 1235085"/>
              <a:gd name="connsiteY0" fmla="*/ 38100 h 1079539"/>
              <a:gd name="connsiteX1" fmla="*/ 215900 w 1235085"/>
              <a:gd name="connsiteY1" fmla="*/ 127000 h 1079539"/>
              <a:gd name="connsiteX2" fmla="*/ 406400 w 1235085"/>
              <a:gd name="connsiteY2" fmla="*/ 508000 h 1079539"/>
              <a:gd name="connsiteX3" fmla="*/ 533400 w 1235085"/>
              <a:gd name="connsiteY3" fmla="*/ 774700 h 1079539"/>
              <a:gd name="connsiteX4" fmla="*/ 660400 w 1235085"/>
              <a:gd name="connsiteY4" fmla="*/ 774700 h 1079539"/>
              <a:gd name="connsiteX5" fmla="*/ 812800 w 1235085"/>
              <a:gd name="connsiteY5" fmla="*/ 1079500 h 1079539"/>
              <a:gd name="connsiteX6" fmla="*/ 1235075 w 1235085"/>
              <a:gd name="connsiteY6" fmla="*/ 752475 h 1079539"/>
              <a:gd name="connsiteX7" fmla="*/ 825500 w 1235085"/>
              <a:gd name="connsiteY7" fmla="*/ 698500 h 1079539"/>
              <a:gd name="connsiteX8" fmla="*/ 736600 w 1235085"/>
              <a:gd name="connsiteY8" fmla="*/ 533400 h 1079539"/>
              <a:gd name="connsiteX9" fmla="*/ 647700 w 1235085"/>
              <a:gd name="connsiteY9" fmla="*/ 127000 h 1079539"/>
              <a:gd name="connsiteX10" fmla="*/ 647700 w 1235085"/>
              <a:gd name="connsiteY10" fmla="*/ 0 h 1079539"/>
              <a:gd name="connsiteX0" fmla="*/ 0 w 1243791"/>
              <a:gd name="connsiteY0" fmla="*/ 38100 h 889101"/>
              <a:gd name="connsiteX1" fmla="*/ 215900 w 1243791"/>
              <a:gd name="connsiteY1" fmla="*/ 127000 h 889101"/>
              <a:gd name="connsiteX2" fmla="*/ 406400 w 1243791"/>
              <a:gd name="connsiteY2" fmla="*/ 508000 h 889101"/>
              <a:gd name="connsiteX3" fmla="*/ 533400 w 1243791"/>
              <a:gd name="connsiteY3" fmla="*/ 774700 h 889101"/>
              <a:gd name="connsiteX4" fmla="*/ 660400 w 1243791"/>
              <a:gd name="connsiteY4" fmla="*/ 774700 h 889101"/>
              <a:gd name="connsiteX5" fmla="*/ 1069975 w 1243791"/>
              <a:gd name="connsiteY5" fmla="*/ 889000 h 889101"/>
              <a:gd name="connsiteX6" fmla="*/ 1235075 w 1243791"/>
              <a:gd name="connsiteY6" fmla="*/ 752475 h 889101"/>
              <a:gd name="connsiteX7" fmla="*/ 825500 w 1243791"/>
              <a:gd name="connsiteY7" fmla="*/ 698500 h 889101"/>
              <a:gd name="connsiteX8" fmla="*/ 736600 w 1243791"/>
              <a:gd name="connsiteY8" fmla="*/ 533400 h 889101"/>
              <a:gd name="connsiteX9" fmla="*/ 647700 w 1243791"/>
              <a:gd name="connsiteY9" fmla="*/ 127000 h 889101"/>
              <a:gd name="connsiteX10" fmla="*/ 647700 w 1243791"/>
              <a:gd name="connsiteY10" fmla="*/ 0 h 889101"/>
              <a:gd name="connsiteX0" fmla="*/ 0 w 1243591"/>
              <a:gd name="connsiteY0" fmla="*/ 38100 h 893215"/>
              <a:gd name="connsiteX1" fmla="*/ 215900 w 1243591"/>
              <a:gd name="connsiteY1" fmla="*/ 127000 h 893215"/>
              <a:gd name="connsiteX2" fmla="*/ 406400 w 1243591"/>
              <a:gd name="connsiteY2" fmla="*/ 508000 h 893215"/>
              <a:gd name="connsiteX3" fmla="*/ 533400 w 1243591"/>
              <a:gd name="connsiteY3" fmla="*/ 774700 h 893215"/>
              <a:gd name="connsiteX4" fmla="*/ 682625 w 1243591"/>
              <a:gd name="connsiteY4" fmla="*/ 850900 h 893215"/>
              <a:gd name="connsiteX5" fmla="*/ 1069975 w 1243591"/>
              <a:gd name="connsiteY5" fmla="*/ 889000 h 893215"/>
              <a:gd name="connsiteX6" fmla="*/ 1235075 w 1243591"/>
              <a:gd name="connsiteY6" fmla="*/ 752475 h 893215"/>
              <a:gd name="connsiteX7" fmla="*/ 825500 w 1243591"/>
              <a:gd name="connsiteY7" fmla="*/ 698500 h 893215"/>
              <a:gd name="connsiteX8" fmla="*/ 736600 w 1243591"/>
              <a:gd name="connsiteY8" fmla="*/ 533400 h 893215"/>
              <a:gd name="connsiteX9" fmla="*/ 647700 w 1243591"/>
              <a:gd name="connsiteY9" fmla="*/ 127000 h 893215"/>
              <a:gd name="connsiteX10" fmla="*/ 647700 w 1243591"/>
              <a:gd name="connsiteY10" fmla="*/ 0 h 893215"/>
              <a:gd name="connsiteX0" fmla="*/ 0 w 1243591"/>
              <a:gd name="connsiteY0" fmla="*/ 38100 h 893215"/>
              <a:gd name="connsiteX1" fmla="*/ 215900 w 1243591"/>
              <a:gd name="connsiteY1" fmla="*/ 127000 h 893215"/>
              <a:gd name="connsiteX2" fmla="*/ 311150 w 1243591"/>
              <a:gd name="connsiteY2" fmla="*/ 533400 h 893215"/>
              <a:gd name="connsiteX3" fmla="*/ 533400 w 1243591"/>
              <a:gd name="connsiteY3" fmla="*/ 774700 h 893215"/>
              <a:gd name="connsiteX4" fmla="*/ 682625 w 1243591"/>
              <a:gd name="connsiteY4" fmla="*/ 850900 h 893215"/>
              <a:gd name="connsiteX5" fmla="*/ 1069975 w 1243591"/>
              <a:gd name="connsiteY5" fmla="*/ 889000 h 893215"/>
              <a:gd name="connsiteX6" fmla="*/ 1235075 w 1243591"/>
              <a:gd name="connsiteY6" fmla="*/ 752475 h 893215"/>
              <a:gd name="connsiteX7" fmla="*/ 825500 w 1243591"/>
              <a:gd name="connsiteY7" fmla="*/ 698500 h 893215"/>
              <a:gd name="connsiteX8" fmla="*/ 736600 w 1243591"/>
              <a:gd name="connsiteY8" fmla="*/ 533400 h 893215"/>
              <a:gd name="connsiteX9" fmla="*/ 647700 w 1243591"/>
              <a:gd name="connsiteY9" fmla="*/ 127000 h 893215"/>
              <a:gd name="connsiteX10" fmla="*/ 647700 w 1243591"/>
              <a:gd name="connsiteY10" fmla="*/ 0 h 89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3591" h="893215">
                <a:moveTo>
                  <a:pt x="0" y="38100"/>
                </a:moveTo>
                <a:cubicBezTo>
                  <a:pt x="74083" y="43391"/>
                  <a:pt x="164042" y="44450"/>
                  <a:pt x="215900" y="127000"/>
                </a:cubicBezTo>
                <a:cubicBezTo>
                  <a:pt x="267758" y="209550"/>
                  <a:pt x="258233" y="425450"/>
                  <a:pt x="311150" y="533400"/>
                </a:cubicBezTo>
                <a:cubicBezTo>
                  <a:pt x="364067" y="641350"/>
                  <a:pt x="471488" y="721783"/>
                  <a:pt x="533400" y="774700"/>
                </a:cubicBezTo>
                <a:cubicBezTo>
                  <a:pt x="595312" y="827617"/>
                  <a:pt x="593196" y="831850"/>
                  <a:pt x="682625" y="850900"/>
                </a:cubicBezTo>
                <a:cubicBezTo>
                  <a:pt x="772054" y="869950"/>
                  <a:pt x="977900" y="905404"/>
                  <a:pt x="1069975" y="889000"/>
                </a:cubicBezTo>
                <a:cubicBezTo>
                  <a:pt x="1162050" y="872596"/>
                  <a:pt x="1275821" y="784225"/>
                  <a:pt x="1235075" y="752475"/>
                </a:cubicBezTo>
                <a:cubicBezTo>
                  <a:pt x="1194329" y="720725"/>
                  <a:pt x="908579" y="735012"/>
                  <a:pt x="825500" y="698500"/>
                </a:cubicBezTo>
                <a:cubicBezTo>
                  <a:pt x="742421" y="661988"/>
                  <a:pt x="766233" y="628650"/>
                  <a:pt x="736600" y="533400"/>
                </a:cubicBezTo>
                <a:cubicBezTo>
                  <a:pt x="706967" y="438150"/>
                  <a:pt x="662517" y="215900"/>
                  <a:pt x="647700" y="127000"/>
                </a:cubicBezTo>
                <a:cubicBezTo>
                  <a:pt x="632883" y="38100"/>
                  <a:pt x="647700" y="0"/>
                  <a:pt x="647700" y="0"/>
                </a:cubicBezTo>
              </a:path>
            </a:pathLst>
          </a:custGeom>
          <a:ln>
            <a:solidFill>
              <a:srgbClr val="FFFF00"/>
            </a:solidFill>
            <a:prstDash val="sysDash"/>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nvGrpSpPr>
          <p:cNvPr id="703" name="Group 702"/>
          <p:cNvGrpSpPr/>
          <p:nvPr/>
        </p:nvGrpSpPr>
        <p:grpSpPr>
          <a:xfrm>
            <a:off x="7153238" y="4985037"/>
            <a:ext cx="1990762" cy="1598186"/>
            <a:chOff x="7153238" y="4985037"/>
            <a:chExt cx="1990762" cy="1598186"/>
          </a:xfrm>
        </p:grpSpPr>
        <p:grpSp>
          <p:nvGrpSpPr>
            <p:cNvPr id="543" name="Group 542"/>
            <p:cNvGrpSpPr/>
            <p:nvPr/>
          </p:nvGrpSpPr>
          <p:grpSpPr>
            <a:xfrm>
              <a:off x="7153238" y="5753233"/>
              <a:ext cx="1730698" cy="829990"/>
              <a:chOff x="3897453" y="3260886"/>
              <a:chExt cx="2063059" cy="989380"/>
            </a:xfrm>
          </p:grpSpPr>
          <p:sp>
            <p:nvSpPr>
              <p:cNvPr id="553" name="AutoShape 182"/>
              <p:cNvSpPr>
                <a:spLocks noChangeArrowheads="1"/>
              </p:cNvSpPr>
              <p:nvPr/>
            </p:nvSpPr>
            <p:spPr bwMode="auto">
              <a:xfrm rot="16242460" flipV="1">
                <a:off x="4275147" y="3750501"/>
                <a:ext cx="325188" cy="313031"/>
              </a:xfrm>
              <a:prstGeom prst="hexagon">
                <a:avLst>
                  <a:gd name="adj" fmla="val 25971"/>
                  <a:gd name="vf" fmla="val 115470"/>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4" name="AutoShape 183"/>
              <p:cNvSpPr>
                <a:spLocks noChangeArrowheads="1"/>
              </p:cNvSpPr>
              <p:nvPr/>
            </p:nvSpPr>
            <p:spPr bwMode="auto">
              <a:xfrm rot="16242460" flipV="1">
                <a:off x="4587820" y="3752151"/>
                <a:ext cx="325188" cy="313031"/>
              </a:xfrm>
              <a:prstGeom prst="hexagon">
                <a:avLst>
                  <a:gd name="adj" fmla="val 25971"/>
                  <a:gd name="vf" fmla="val 115470"/>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5" name="AutoShape 184"/>
              <p:cNvSpPr>
                <a:spLocks noChangeArrowheads="1"/>
              </p:cNvSpPr>
              <p:nvPr/>
            </p:nvSpPr>
            <p:spPr bwMode="auto">
              <a:xfrm rot="16242460" flipV="1">
                <a:off x="4749092" y="3508942"/>
                <a:ext cx="325188" cy="313031"/>
              </a:xfrm>
              <a:prstGeom prst="hexagon">
                <a:avLst>
                  <a:gd name="adj" fmla="val 25971"/>
                  <a:gd name="vf" fmla="val 115470"/>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6" name="AutoShape 185"/>
              <p:cNvSpPr>
                <a:spLocks noChangeArrowheads="1"/>
              </p:cNvSpPr>
              <p:nvPr/>
            </p:nvSpPr>
            <p:spPr bwMode="auto">
              <a:xfrm rot="16242460" flipV="1">
                <a:off x="5072850" y="3526718"/>
                <a:ext cx="273523" cy="288718"/>
              </a:xfrm>
              <a:prstGeom prst="pentagon">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7" name="Line 189"/>
              <p:cNvSpPr>
                <a:spLocks noChangeShapeType="1"/>
              </p:cNvSpPr>
              <p:nvPr/>
            </p:nvSpPr>
            <p:spPr bwMode="auto">
              <a:xfrm rot="16242460">
                <a:off x="4193255" y="3963048"/>
                <a:ext cx="66861" cy="103331"/>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58" name="Text Box 198"/>
              <p:cNvSpPr txBox="1">
                <a:spLocks noChangeArrowheads="1"/>
              </p:cNvSpPr>
              <p:nvPr/>
            </p:nvSpPr>
            <p:spPr bwMode="auto">
              <a:xfrm flipH="1">
                <a:off x="3897453" y="3960666"/>
                <a:ext cx="388283" cy="238473"/>
              </a:xfrm>
              <a:prstGeom prst="rect">
                <a:avLst/>
              </a:prstGeom>
              <a:noFill/>
              <a:ln w="9525"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ysClr val="windowText" lastClr="000000"/>
                    </a:solidFill>
                    <a:effectLst/>
                    <a:uLnTx/>
                    <a:uFillTx/>
                    <a:latin typeface="Helvetica"/>
                  </a:rPr>
                  <a:t>H</a:t>
                </a:r>
                <a:r>
                  <a:rPr kumimoji="0" lang="en-US" sz="700" b="1" i="0" u="none" strike="noStrike" kern="0" cap="none" spc="0" normalizeH="0" baseline="0" noProof="0" dirty="0">
                    <a:ln>
                      <a:noFill/>
                    </a:ln>
                    <a:solidFill>
                      <a:srgbClr val="FF0000"/>
                    </a:solidFill>
                    <a:effectLst/>
                    <a:uLnTx/>
                    <a:uFillTx/>
                    <a:latin typeface="Helvetica"/>
                  </a:rPr>
                  <a:t>O</a:t>
                </a:r>
              </a:p>
            </p:txBody>
          </p:sp>
          <p:sp>
            <p:nvSpPr>
              <p:cNvPr id="559" name="Isosceles Triangle 558"/>
              <p:cNvSpPr/>
              <p:nvPr/>
            </p:nvSpPr>
            <p:spPr>
              <a:xfrm flipV="1">
                <a:off x="4572000" y="3644900"/>
                <a:ext cx="45719" cy="193675"/>
              </a:xfrm>
              <a:prstGeom prst="triangl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60" name="Isosceles Triangle 559"/>
              <p:cNvSpPr/>
              <p:nvPr/>
            </p:nvSpPr>
            <p:spPr>
              <a:xfrm rot="18540000" flipV="1">
                <a:off x="4664074" y="3597275"/>
                <a:ext cx="45719" cy="193675"/>
              </a:xfrm>
              <a:prstGeom prst="triangl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61" name="Isosceles Triangle 560"/>
              <p:cNvSpPr/>
              <p:nvPr/>
            </p:nvSpPr>
            <p:spPr>
              <a:xfrm rot="19860000">
                <a:off x="4458758" y="4047066"/>
                <a:ext cx="46567" cy="20320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562" name="Group 561"/>
              <p:cNvGrpSpPr/>
              <p:nvPr/>
            </p:nvGrpSpPr>
            <p:grpSpPr>
              <a:xfrm rot="1500000">
                <a:off x="4365625" y="4092574"/>
                <a:ext cx="68400" cy="133350"/>
                <a:chOff x="3273425" y="3679825"/>
                <a:chExt cx="68400" cy="133350"/>
              </a:xfrm>
            </p:grpSpPr>
            <p:cxnSp>
              <p:nvCxnSpPr>
                <p:cNvPr id="584" name="Straight Connector 583"/>
                <p:cNvCxnSpPr/>
                <p:nvPr/>
              </p:nvCxnSpPr>
              <p:spPr>
                <a:xfrm>
                  <a:off x="3273425" y="3813175"/>
                  <a:ext cx="68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5" name="Straight Connector 584"/>
                <p:cNvCxnSpPr/>
                <p:nvPr/>
              </p:nvCxnSpPr>
              <p:spPr>
                <a:xfrm>
                  <a:off x="3280625" y="3778250"/>
                  <a:ext cx="54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p:nvPr/>
              </p:nvCxnSpPr>
              <p:spPr>
                <a:xfrm>
                  <a:off x="3286025" y="3743325"/>
                  <a:ext cx="4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7" name="Straight Connector 586"/>
                <p:cNvCxnSpPr/>
                <p:nvPr/>
              </p:nvCxnSpPr>
              <p:spPr>
                <a:xfrm>
                  <a:off x="3293225" y="3679825"/>
                  <a:ext cx="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p:nvPr/>
              </p:nvCxnSpPr>
              <p:spPr>
                <a:xfrm>
                  <a:off x="3289625" y="3711575"/>
                  <a:ext cx="3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563" name="Group 562"/>
              <p:cNvGrpSpPr/>
              <p:nvPr/>
            </p:nvGrpSpPr>
            <p:grpSpPr>
              <a:xfrm>
                <a:off x="5028718" y="3778022"/>
                <a:ext cx="68400" cy="133350"/>
                <a:chOff x="3273425" y="3679825"/>
                <a:chExt cx="68400" cy="133350"/>
              </a:xfrm>
            </p:grpSpPr>
            <p:cxnSp>
              <p:nvCxnSpPr>
                <p:cNvPr id="579" name="Straight Connector 578"/>
                <p:cNvCxnSpPr/>
                <p:nvPr/>
              </p:nvCxnSpPr>
              <p:spPr>
                <a:xfrm>
                  <a:off x="3273425" y="3813175"/>
                  <a:ext cx="68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0" name="Straight Connector 579"/>
                <p:cNvCxnSpPr/>
                <p:nvPr/>
              </p:nvCxnSpPr>
              <p:spPr>
                <a:xfrm>
                  <a:off x="3280625" y="3778250"/>
                  <a:ext cx="54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1" name="Straight Connector 580"/>
                <p:cNvCxnSpPr/>
                <p:nvPr/>
              </p:nvCxnSpPr>
              <p:spPr>
                <a:xfrm>
                  <a:off x="3286025" y="3743325"/>
                  <a:ext cx="4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2" name="Straight Connector 581"/>
                <p:cNvCxnSpPr/>
                <p:nvPr/>
              </p:nvCxnSpPr>
              <p:spPr>
                <a:xfrm>
                  <a:off x="3293225" y="3679825"/>
                  <a:ext cx="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3" name="Straight Connector 582"/>
                <p:cNvCxnSpPr/>
                <p:nvPr/>
              </p:nvCxnSpPr>
              <p:spPr>
                <a:xfrm>
                  <a:off x="3289625" y="3711575"/>
                  <a:ext cx="3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64" name="Isosceles Triangle 563"/>
              <p:cNvSpPr/>
              <p:nvPr/>
            </p:nvSpPr>
            <p:spPr>
              <a:xfrm flipV="1">
                <a:off x="5045075" y="3413125"/>
                <a:ext cx="45719" cy="193675"/>
              </a:xfrm>
              <a:prstGeom prst="triangl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565" name="Line 190"/>
              <p:cNvSpPr>
                <a:spLocks noChangeShapeType="1"/>
              </p:cNvSpPr>
              <p:nvPr/>
            </p:nvSpPr>
            <p:spPr bwMode="auto">
              <a:xfrm rot="5442460">
                <a:off x="5822231" y="3266536"/>
                <a:ext cx="130683"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6" name="Line 191"/>
              <p:cNvSpPr>
                <a:spLocks noChangeShapeType="1"/>
              </p:cNvSpPr>
              <p:nvPr/>
            </p:nvSpPr>
            <p:spPr bwMode="auto">
              <a:xfrm rot="5442460">
                <a:off x="5545128" y="3264395"/>
                <a:ext cx="130683"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7" name="Line 192"/>
              <p:cNvSpPr>
                <a:spLocks noChangeShapeType="1"/>
              </p:cNvSpPr>
              <p:nvPr/>
            </p:nvSpPr>
            <p:spPr bwMode="auto">
              <a:xfrm rot="5442460" flipH="1">
                <a:off x="5686620" y="3264927"/>
                <a:ext cx="127644"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8" name="Line 193"/>
              <p:cNvSpPr>
                <a:spLocks noChangeShapeType="1"/>
              </p:cNvSpPr>
              <p:nvPr/>
            </p:nvSpPr>
            <p:spPr bwMode="auto">
              <a:xfrm rot="5442460">
                <a:off x="5267191" y="3253288"/>
                <a:ext cx="127644" cy="14283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69" name="Line 194"/>
              <p:cNvSpPr>
                <a:spLocks noChangeShapeType="1"/>
              </p:cNvSpPr>
              <p:nvPr/>
            </p:nvSpPr>
            <p:spPr bwMode="auto">
              <a:xfrm rot="5442460" flipH="1">
                <a:off x="5408781" y="3258082"/>
                <a:ext cx="127644" cy="14283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0" name="Line 196"/>
              <p:cNvSpPr>
                <a:spLocks noChangeShapeType="1"/>
              </p:cNvSpPr>
              <p:nvPr/>
            </p:nvSpPr>
            <p:spPr bwMode="auto">
              <a:xfrm rot="16242460">
                <a:off x="5179013" y="3451113"/>
                <a:ext cx="154019" cy="14353"/>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1" name="Line 197"/>
              <p:cNvSpPr>
                <a:spLocks noChangeShapeType="1"/>
              </p:cNvSpPr>
              <p:nvPr/>
            </p:nvSpPr>
            <p:spPr bwMode="auto">
              <a:xfrm rot="16242460" flipV="1">
                <a:off x="5740609" y="3477394"/>
                <a:ext cx="158035" cy="0"/>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72" name="Line 186"/>
              <p:cNvSpPr>
                <a:spLocks noChangeShapeType="1"/>
              </p:cNvSpPr>
              <p:nvPr/>
            </p:nvSpPr>
            <p:spPr bwMode="auto">
              <a:xfrm rot="16242460" flipV="1">
                <a:off x="5687765" y="3311645"/>
                <a:ext cx="87812" cy="109568"/>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grpSp>
            <p:nvGrpSpPr>
              <p:cNvPr id="573" name="Group 572"/>
              <p:cNvGrpSpPr/>
              <p:nvPr/>
            </p:nvGrpSpPr>
            <p:grpSpPr>
              <a:xfrm rot="7260000" flipH="1">
                <a:off x="5145711" y="3260272"/>
                <a:ext cx="68400" cy="133350"/>
                <a:chOff x="3273425" y="3679825"/>
                <a:chExt cx="68400" cy="133350"/>
              </a:xfrm>
            </p:grpSpPr>
            <p:cxnSp>
              <p:nvCxnSpPr>
                <p:cNvPr id="574" name="Straight Connector 573"/>
                <p:cNvCxnSpPr/>
                <p:nvPr/>
              </p:nvCxnSpPr>
              <p:spPr>
                <a:xfrm>
                  <a:off x="3273425" y="3813175"/>
                  <a:ext cx="68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5" name="Straight Connector 574"/>
                <p:cNvCxnSpPr/>
                <p:nvPr/>
              </p:nvCxnSpPr>
              <p:spPr>
                <a:xfrm>
                  <a:off x="3280625" y="3778250"/>
                  <a:ext cx="54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6" name="Straight Connector 575"/>
                <p:cNvCxnSpPr/>
                <p:nvPr/>
              </p:nvCxnSpPr>
              <p:spPr>
                <a:xfrm>
                  <a:off x="3286025" y="3743325"/>
                  <a:ext cx="4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7" name="Straight Connector 576"/>
                <p:cNvCxnSpPr/>
                <p:nvPr/>
              </p:nvCxnSpPr>
              <p:spPr>
                <a:xfrm>
                  <a:off x="3293225" y="3679825"/>
                  <a:ext cx="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p:nvPr/>
              </p:nvCxnSpPr>
              <p:spPr>
                <a:xfrm>
                  <a:off x="3289625" y="3711575"/>
                  <a:ext cx="3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cxnSp>
          <p:nvCxnSpPr>
            <p:cNvPr id="545" name="Straight Arrow Connector 544"/>
            <p:cNvCxnSpPr/>
            <p:nvPr/>
          </p:nvCxnSpPr>
          <p:spPr>
            <a:xfrm>
              <a:off x="7551995" y="4987144"/>
              <a:ext cx="284106" cy="646344"/>
            </a:xfrm>
            <a:prstGeom prst="straightConnector1">
              <a:avLst/>
            </a:prstGeom>
            <a:ln w="28575">
              <a:solidFill>
                <a:srgbClr val="000000"/>
              </a:solidFill>
              <a:headEnd type="none"/>
              <a:tailEnd type="triangle" w="lg" len="lg"/>
            </a:ln>
          </p:spPr>
          <p:style>
            <a:lnRef idx="2">
              <a:schemeClr val="accent1"/>
            </a:lnRef>
            <a:fillRef idx="0">
              <a:schemeClr val="accent1"/>
            </a:fillRef>
            <a:effectRef idx="1">
              <a:schemeClr val="accent1"/>
            </a:effectRef>
            <a:fontRef idx="minor">
              <a:schemeClr val="tx1"/>
            </a:fontRef>
          </p:style>
        </p:cxnSp>
        <p:sp>
          <p:nvSpPr>
            <p:cNvPr id="546" name="TextBox 545"/>
            <p:cNvSpPr txBox="1"/>
            <p:nvPr/>
          </p:nvSpPr>
          <p:spPr>
            <a:xfrm>
              <a:off x="8130153" y="6289766"/>
              <a:ext cx="1013847" cy="253916"/>
            </a:xfrm>
            <a:prstGeom prst="rect">
              <a:avLst/>
            </a:prstGeom>
            <a:noFill/>
          </p:spPr>
          <p:txBody>
            <a:bodyPr wrap="square" rtlCol="0">
              <a:spAutoFit/>
            </a:bodyPr>
            <a:lstStyle/>
            <a:p>
              <a:r>
                <a:rPr lang="en-US" sz="1050" b="1" dirty="0" smtClean="0"/>
                <a:t>cycloartenol</a:t>
              </a:r>
              <a:endParaRPr lang="en-US" sz="1050" b="1" dirty="0"/>
            </a:p>
          </p:txBody>
        </p:sp>
        <p:sp>
          <p:nvSpPr>
            <p:cNvPr id="549" name="TextBox 548"/>
            <p:cNvSpPr txBox="1"/>
            <p:nvPr/>
          </p:nvSpPr>
          <p:spPr>
            <a:xfrm>
              <a:off x="7817005" y="4985037"/>
              <a:ext cx="609249" cy="261610"/>
            </a:xfrm>
            <a:prstGeom prst="rect">
              <a:avLst/>
            </a:prstGeom>
            <a:solidFill>
              <a:srgbClr val="CCFFCC"/>
            </a:solidFill>
          </p:spPr>
          <p:txBody>
            <a:bodyPr wrap="square" rtlCol="0">
              <a:spAutoFit/>
            </a:bodyPr>
            <a:lstStyle/>
            <a:p>
              <a:pPr algn="ctr"/>
              <a:r>
                <a:rPr lang="en-US" sz="1050" b="1" cap="small" dirty="0" smtClean="0"/>
                <a:t>CAS1</a:t>
              </a:r>
              <a:endParaRPr lang="en-US" sz="1050" b="1" cap="small" dirty="0"/>
            </a:p>
          </p:txBody>
        </p:sp>
        <p:sp>
          <p:nvSpPr>
            <p:cNvPr id="551" name="TextBox 550"/>
            <p:cNvSpPr txBox="1"/>
            <p:nvPr/>
          </p:nvSpPr>
          <p:spPr>
            <a:xfrm>
              <a:off x="7817005" y="5187439"/>
              <a:ext cx="937600" cy="369332"/>
            </a:xfrm>
            <a:prstGeom prst="rect">
              <a:avLst/>
            </a:prstGeom>
            <a:noFill/>
          </p:spPr>
          <p:txBody>
            <a:bodyPr wrap="square" rtlCol="0">
              <a:spAutoFit/>
            </a:bodyPr>
            <a:lstStyle/>
            <a:p>
              <a:r>
                <a:rPr lang="en-US" sz="900" b="1" dirty="0" smtClean="0"/>
                <a:t>plants, other eukaryotes</a:t>
              </a:r>
              <a:endParaRPr lang="en-US" sz="900" b="1" dirty="0"/>
            </a:p>
          </p:txBody>
        </p:sp>
      </p:grpSp>
      <p:grpSp>
        <p:nvGrpSpPr>
          <p:cNvPr id="702" name="Group 701"/>
          <p:cNvGrpSpPr/>
          <p:nvPr/>
        </p:nvGrpSpPr>
        <p:grpSpPr>
          <a:xfrm>
            <a:off x="2803436" y="1584507"/>
            <a:ext cx="4660151" cy="5009370"/>
            <a:chOff x="2803436" y="1584507"/>
            <a:chExt cx="4660151" cy="5009370"/>
          </a:xfrm>
        </p:grpSpPr>
        <p:pic>
          <p:nvPicPr>
            <p:cNvPr id="23" name="Picture 22" descr="OSC.png"/>
            <p:cNvPicPr>
              <a:picLocks noChangeAspect="1"/>
            </p:cNvPicPr>
            <p:nvPr/>
          </p:nvPicPr>
          <p:blipFill rotWithShape="1">
            <a:blip r:embed="rId4">
              <a:extLst>
                <a:ext uri="{28A0092B-C50C-407E-A947-70E740481C1C}">
                  <a14:useLocalDpi xmlns:a14="http://schemas.microsoft.com/office/drawing/2010/main" val="0"/>
                </a:ext>
              </a:extLst>
            </a:blip>
            <a:srcRect l="14530" r="21034"/>
            <a:stretch/>
          </p:blipFill>
          <p:spPr>
            <a:xfrm>
              <a:off x="2803436" y="1584507"/>
              <a:ext cx="2268305" cy="2387192"/>
            </a:xfrm>
            <a:prstGeom prst="rect">
              <a:avLst/>
            </a:prstGeom>
          </p:spPr>
        </p:pic>
        <p:sp>
          <p:nvSpPr>
            <p:cNvPr id="32" name="Freeform 31"/>
            <p:cNvSpPr/>
            <p:nvPr/>
          </p:nvSpPr>
          <p:spPr>
            <a:xfrm>
              <a:off x="3489561" y="4933267"/>
              <a:ext cx="455313" cy="700239"/>
            </a:xfrm>
            <a:custGeom>
              <a:avLst/>
              <a:gdLst>
                <a:gd name="connsiteX0" fmla="*/ 1963 w 763069"/>
                <a:gd name="connsiteY0" fmla="*/ 1070116 h 1173547"/>
                <a:gd name="connsiteX1" fmla="*/ 255963 w 763069"/>
                <a:gd name="connsiteY1" fmla="*/ 1161556 h 1173547"/>
                <a:gd name="connsiteX2" fmla="*/ 601403 w 763069"/>
                <a:gd name="connsiteY2" fmla="*/ 836436 h 1173547"/>
                <a:gd name="connsiteX3" fmla="*/ 753803 w 763069"/>
                <a:gd name="connsiteY3" fmla="*/ 277636 h 1173547"/>
                <a:gd name="connsiteX4" fmla="*/ 347403 w 763069"/>
                <a:gd name="connsiteY4" fmla="*/ 3316 h 1173547"/>
                <a:gd name="connsiteX5" fmla="*/ 93403 w 763069"/>
                <a:gd name="connsiteY5" fmla="*/ 450356 h 1173547"/>
                <a:gd name="connsiteX6" fmla="*/ 134043 w 763069"/>
                <a:gd name="connsiteY6" fmla="*/ 755156 h 1173547"/>
                <a:gd name="connsiteX7" fmla="*/ 1963 w 763069"/>
                <a:gd name="connsiteY7" fmla="*/ 1070116 h 117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069" h="1173547">
                  <a:moveTo>
                    <a:pt x="1963" y="1070116"/>
                  </a:moveTo>
                  <a:cubicBezTo>
                    <a:pt x="22283" y="1137849"/>
                    <a:pt x="156056" y="1200503"/>
                    <a:pt x="255963" y="1161556"/>
                  </a:cubicBezTo>
                  <a:cubicBezTo>
                    <a:pt x="355870" y="1122609"/>
                    <a:pt x="518430" y="983756"/>
                    <a:pt x="601403" y="836436"/>
                  </a:cubicBezTo>
                  <a:cubicBezTo>
                    <a:pt x="684376" y="689116"/>
                    <a:pt x="796136" y="416489"/>
                    <a:pt x="753803" y="277636"/>
                  </a:cubicBezTo>
                  <a:cubicBezTo>
                    <a:pt x="711470" y="138783"/>
                    <a:pt x="457470" y="-25471"/>
                    <a:pt x="347403" y="3316"/>
                  </a:cubicBezTo>
                  <a:cubicBezTo>
                    <a:pt x="237336" y="32103"/>
                    <a:pt x="128963" y="325049"/>
                    <a:pt x="93403" y="450356"/>
                  </a:cubicBezTo>
                  <a:cubicBezTo>
                    <a:pt x="57843" y="575663"/>
                    <a:pt x="142510" y="650169"/>
                    <a:pt x="134043" y="755156"/>
                  </a:cubicBezTo>
                  <a:cubicBezTo>
                    <a:pt x="125576" y="860143"/>
                    <a:pt x="-18357" y="1002383"/>
                    <a:pt x="1963" y="1070116"/>
                  </a:cubicBezTo>
                  <a:close/>
                </a:path>
              </a:pathLst>
            </a:custGeom>
            <a:solidFill>
              <a:srgbClr val="FF6CC5"/>
            </a:solidFill>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1" name="Freeform 30"/>
            <p:cNvSpPr/>
            <p:nvPr/>
          </p:nvSpPr>
          <p:spPr>
            <a:xfrm>
              <a:off x="3397302" y="4542367"/>
              <a:ext cx="784886" cy="1186442"/>
            </a:xfrm>
            <a:custGeom>
              <a:avLst/>
              <a:gdLst>
                <a:gd name="connsiteX0" fmla="*/ 502022 w 1315409"/>
                <a:gd name="connsiteY0" fmla="*/ 1339155 h 1988387"/>
                <a:gd name="connsiteX1" fmla="*/ 258182 w 1315409"/>
                <a:gd name="connsiteY1" fmla="*/ 1765875 h 1988387"/>
                <a:gd name="connsiteX2" fmla="*/ 14342 w 1315409"/>
                <a:gd name="connsiteY2" fmla="*/ 1654115 h 1988387"/>
                <a:gd name="connsiteX3" fmla="*/ 34662 w 1315409"/>
                <a:gd name="connsiteY3" fmla="*/ 1156275 h 1988387"/>
                <a:gd name="connsiteX4" fmla="*/ 85462 w 1315409"/>
                <a:gd name="connsiteY4" fmla="*/ 892115 h 1988387"/>
                <a:gd name="connsiteX5" fmla="*/ 187062 w 1315409"/>
                <a:gd name="connsiteY5" fmla="*/ 577155 h 1988387"/>
                <a:gd name="connsiteX6" fmla="*/ 75302 w 1315409"/>
                <a:gd name="connsiteY6" fmla="*/ 302835 h 1988387"/>
                <a:gd name="connsiteX7" fmla="*/ 400422 w 1315409"/>
                <a:gd name="connsiteY7" fmla="*/ 150435 h 1988387"/>
                <a:gd name="connsiteX8" fmla="*/ 623942 w 1315409"/>
                <a:gd name="connsiteY8" fmla="*/ 252035 h 1988387"/>
                <a:gd name="connsiteX9" fmla="*/ 857622 w 1315409"/>
                <a:gd name="connsiteY9" fmla="*/ 38675 h 1988387"/>
                <a:gd name="connsiteX10" fmla="*/ 1192902 w 1315409"/>
                <a:gd name="connsiteY10" fmla="*/ 48835 h 1988387"/>
                <a:gd name="connsiteX11" fmla="*/ 1314822 w 1315409"/>
                <a:gd name="connsiteY11" fmla="*/ 526355 h 1988387"/>
                <a:gd name="connsiteX12" fmla="*/ 1152262 w 1315409"/>
                <a:gd name="connsiteY12" fmla="*/ 963235 h 1988387"/>
                <a:gd name="connsiteX13" fmla="*/ 1304662 w 1315409"/>
                <a:gd name="connsiteY13" fmla="*/ 1379795 h 1988387"/>
                <a:gd name="connsiteX14" fmla="*/ 1091302 w 1315409"/>
                <a:gd name="connsiteY14" fmla="*/ 1593155 h 1988387"/>
                <a:gd name="connsiteX15" fmla="*/ 888102 w 1315409"/>
                <a:gd name="connsiteY15" fmla="*/ 1928435 h 1988387"/>
                <a:gd name="connsiteX16" fmla="*/ 674742 w 1315409"/>
                <a:gd name="connsiteY16" fmla="*/ 1969075 h 1988387"/>
                <a:gd name="connsiteX17" fmla="*/ 441062 w 1315409"/>
                <a:gd name="connsiteY17" fmla="*/ 1715075 h 1988387"/>
                <a:gd name="connsiteX18" fmla="*/ 674742 w 1315409"/>
                <a:gd name="connsiteY18" fmla="*/ 1298515 h 1988387"/>
                <a:gd name="connsiteX19" fmla="*/ 725542 w 1315409"/>
                <a:gd name="connsiteY19" fmla="*/ 922595 h 1988387"/>
                <a:gd name="connsiteX20" fmla="*/ 532502 w 1315409"/>
                <a:gd name="connsiteY20" fmla="*/ 770195 h 1988387"/>
                <a:gd name="connsiteX21" fmla="*/ 369942 w 1315409"/>
                <a:gd name="connsiteY21" fmla="*/ 1074995 h 1988387"/>
                <a:gd name="connsiteX22" fmla="*/ 451222 w 1315409"/>
                <a:gd name="connsiteY22" fmla="*/ 1318835 h 1988387"/>
                <a:gd name="connsiteX23" fmla="*/ 369942 w 1315409"/>
                <a:gd name="connsiteY23" fmla="*/ 1501715 h 1988387"/>
                <a:gd name="connsiteX0" fmla="*/ 258182 w 1315409"/>
                <a:gd name="connsiteY0" fmla="*/ 1765875 h 1988387"/>
                <a:gd name="connsiteX1" fmla="*/ 14342 w 1315409"/>
                <a:gd name="connsiteY1" fmla="*/ 1654115 h 1988387"/>
                <a:gd name="connsiteX2" fmla="*/ 34662 w 1315409"/>
                <a:gd name="connsiteY2" fmla="*/ 1156275 h 1988387"/>
                <a:gd name="connsiteX3" fmla="*/ 85462 w 1315409"/>
                <a:gd name="connsiteY3" fmla="*/ 892115 h 1988387"/>
                <a:gd name="connsiteX4" fmla="*/ 187062 w 1315409"/>
                <a:gd name="connsiteY4" fmla="*/ 577155 h 1988387"/>
                <a:gd name="connsiteX5" fmla="*/ 75302 w 1315409"/>
                <a:gd name="connsiteY5" fmla="*/ 302835 h 1988387"/>
                <a:gd name="connsiteX6" fmla="*/ 400422 w 1315409"/>
                <a:gd name="connsiteY6" fmla="*/ 150435 h 1988387"/>
                <a:gd name="connsiteX7" fmla="*/ 623942 w 1315409"/>
                <a:gd name="connsiteY7" fmla="*/ 252035 h 1988387"/>
                <a:gd name="connsiteX8" fmla="*/ 857622 w 1315409"/>
                <a:gd name="connsiteY8" fmla="*/ 38675 h 1988387"/>
                <a:gd name="connsiteX9" fmla="*/ 1192902 w 1315409"/>
                <a:gd name="connsiteY9" fmla="*/ 48835 h 1988387"/>
                <a:gd name="connsiteX10" fmla="*/ 1314822 w 1315409"/>
                <a:gd name="connsiteY10" fmla="*/ 526355 h 1988387"/>
                <a:gd name="connsiteX11" fmla="*/ 1152262 w 1315409"/>
                <a:gd name="connsiteY11" fmla="*/ 963235 h 1988387"/>
                <a:gd name="connsiteX12" fmla="*/ 1304662 w 1315409"/>
                <a:gd name="connsiteY12" fmla="*/ 1379795 h 1988387"/>
                <a:gd name="connsiteX13" fmla="*/ 1091302 w 1315409"/>
                <a:gd name="connsiteY13" fmla="*/ 1593155 h 1988387"/>
                <a:gd name="connsiteX14" fmla="*/ 888102 w 1315409"/>
                <a:gd name="connsiteY14" fmla="*/ 1928435 h 1988387"/>
                <a:gd name="connsiteX15" fmla="*/ 674742 w 1315409"/>
                <a:gd name="connsiteY15" fmla="*/ 1969075 h 1988387"/>
                <a:gd name="connsiteX16" fmla="*/ 441062 w 1315409"/>
                <a:gd name="connsiteY16" fmla="*/ 1715075 h 1988387"/>
                <a:gd name="connsiteX17" fmla="*/ 674742 w 1315409"/>
                <a:gd name="connsiteY17" fmla="*/ 1298515 h 1988387"/>
                <a:gd name="connsiteX18" fmla="*/ 725542 w 1315409"/>
                <a:gd name="connsiteY18" fmla="*/ 922595 h 1988387"/>
                <a:gd name="connsiteX19" fmla="*/ 532502 w 1315409"/>
                <a:gd name="connsiteY19" fmla="*/ 770195 h 1988387"/>
                <a:gd name="connsiteX20" fmla="*/ 369942 w 1315409"/>
                <a:gd name="connsiteY20" fmla="*/ 1074995 h 1988387"/>
                <a:gd name="connsiteX21" fmla="*/ 451222 w 1315409"/>
                <a:gd name="connsiteY21" fmla="*/ 1318835 h 1988387"/>
                <a:gd name="connsiteX22" fmla="*/ 369942 w 1315409"/>
                <a:gd name="connsiteY22" fmla="*/ 1501715 h 1988387"/>
                <a:gd name="connsiteX0" fmla="*/ 258182 w 1315409"/>
                <a:gd name="connsiteY0" fmla="*/ 1765875 h 1988387"/>
                <a:gd name="connsiteX1" fmla="*/ 14342 w 1315409"/>
                <a:gd name="connsiteY1" fmla="*/ 1654115 h 1988387"/>
                <a:gd name="connsiteX2" fmla="*/ 34662 w 1315409"/>
                <a:gd name="connsiteY2" fmla="*/ 1156275 h 1988387"/>
                <a:gd name="connsiteX3" fmla="*/ 85462 w 1315409"/>
                <a:gd name="connsiteY3" fmla="*/ 892115 h 1988387"/>
                <a:gd name="connsiteX4" fmla="*/ 187062 w 1315409"/>
                <a:gd name="connsiteY4" fmla="*/ 577155 h 1988387"/>
                <a:gd name="connsiteX5" fmla="*/ 75302 w 1315409"/>
                <a:gd name="connsiteY5" fmla="*/ 302835 h 1988387"/>
                <a:gd name="connsiteX6" fmla="*/ 400422 w 1315409"/>
                <a:gd name="connsiteY6" fmla="*/ 150435 h 1988387"/>
                <a:gd name="connsiteX7" fmla="*/ 623942 w 1315409"/>
                <a:gd name="connsiteY7" fmla="*/ 252035 h 1988387"/>
                <a:gd name="connsiteX8" fmla="*/ 857622 w 1315409"/>
                <a:gd name="connsiteY8" fmla="*/ 38675 h 1988387"/>
                <a:gd name="connsiteX9" fmla="*/ 1192902 w 1315409"/>
                <a:gd name="connsiteY9" fmla="*/ 48835 h 1988387"/>
                <a:gd name="connsiteX10" fmla="*/ 1314822 w 1315409"/>
                <a:gd name="connsiteY10" fmla="*/ 526355 h 1988387"/>
                <a:gd name="connsiteX11" fmla="*/ 1152262 w 1315409"/>
                <a:gd name="connsiteY11" fmla="*/ 963235 h 1988387"/>
                <a:gd name="connsiteX12" fmla="*/ 1304662 w 1315409"/>
                <a:gd name="connsiteY12" fmla="*/ 1379795 h 1988387"/>
                <a:gd name="connsiteX13" fmla="*/ 1091302 w 1315409"/>
                <a:gd name="connsiteY13" fmla="*/ 1593155 h 1988387"/>
                <a:gd name="connsiteX14" fmla="*/ 888102 w 1315409"/>
                <a:gd name="connsiteY14" fmla="*/ 1928435 h 1988387"/>
                <a:gd name="connsiteX15" fmla="*/ 674742 w 1315409"/>
                <a:gd name="connsiteY15" fmla="*/ 1969075 h 1988387"/>
                <a:gd name="connsiteX16" fmla="*/ 441062 w 1315409"/>
                <a:gd name="connsiteY16" fmla="*/ 1715075 h 1988387"/>
                <a:gd name="connsiteX17" fmla="*/ 674742 w 1315409"/>
                <a:gd name="connsiteY17" fmla="*/ 1298515 h 1988387"/>
                <a:gd name="connsiteX18" fmla="*/ 725542 w 1315409"/>
                <a:gd name="connsiteY18" fmla="*/ 922595 h 1988387"/>
                <a:gd name="connsiteX19" fmla="*/ 532502 w 1315409"/>
                <a:gd name="connsiteY19" fmla="*/ 770195 h 1988387"/>
                <a:gd name="connsiteX20" fmla="*/ 369942 w 1315409"/>
                <a:gd name="connsiteY20" fmla="*/ 1074995 h 1988387"/>
                <a:gd name="connsiteX21" fmla="*/ 451222 w 1315409"/>
                <a:gd name="connsiteY21" fmla="*/ 1318835 h 1988387"/>
                <a:gd name="connsiteX22" fmla="*/ 369942 w 1315409"/>
                <a:gd name="connsiteY22" fmla="*/ 1501715 h 1988387"/>
                <a:gd name="connsiteX23" fmla="*/ 258182 w 1315409"/>
                <a:gd name="connsiteY23" fmla="*/ 1765875 h 1988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15409" h="1988387">
                  <a:moveTo>
                    <a:pt x="258182" y="1765875"/>
                  </a:moveTo>
                  <a:cubicBezTo>
                    <a:pt x="176902" y="1818368"/>
                    <a:pt x="51595" y="1755715"/>
                    <a:pt x="14342" y="1654115"/>
                  </a:cubicBezTo>
                  <a:cubicBezTo>
                    <a:pt x="-22911" y="1552515"/>
                    <a:pt x="22809" y="1283275"/>
                    <a:pt x="34662" y="1156275"/>
                  </a:cubicBezTo>
                  <a:cubicBezTo>
                    <a:pt x="46515" y="1029275"/>
                    <a:pt x="60062" y="988635"/>
                    <a:pt x="85462" y="892115"/>
                  </a:cubicBezTo>
                  <a:cubicBezTo>
                    <a:pt x="110862" y="795595"/>
                    <a:pt x="188755" y="675368"/>
                    <a:pt x="187062" y="577155"/>
                  </a:cubicBezTo>
                  <a:cubicBezTo>
                    <a:pt x="185369" y="478942"/>
                    <a:pt x="39742" y="373955"/>
                    <a:pt x="75302" y="302835"/>
                  </a:cubicBezTo>
                  <a:cubicBezTo>
                    <a:pt x="110862" y="231715"/>
                    <a:pt x="308982" y="158902"/>
                    <a:pt x="400422" y="150435"/>
                  </a:cubicBezTo>
                  <a:cubicBezTo>
                    <a:pt x="491862" y="141968"/>
                    <a:pt x="547742" y="270662"/>
                    <a:pt x="623942" y="252035"/>
                  </a:cubicBezTo>
                  <a:cubicBezTo>
                    <a:pt x="700142" y="233408"/>
                    <a:pt x="762795" y="72542"/>
                    <a:pt x="857622" y="38675"/>
                  </a:cubicBezTo>
                  <a:cubicBezTo>
                    <a:pt x="952449" y="4808"/>
                    <a:pt x="1116702" y="-32445"/>
                    <a:pt x="1192902" y="48835"/>
                  </a:cubicBezTo>
                  <a:cubicBezTo>
                    <a:pt x="1269102" y="130115"/>
                    <a:pt x="1321595" y="373955"/>
                    <a:pt x="1314822" y="526355"/>
                  </a:cubicBezTo>
                  <a:cubicBezTo>
                    <a:pt x="1308049" y="678755"/>
                    <a:pt x="1153955" y="820995"/>
                    <a:pt x="1152262" y="963235"/>
                  </a:cubicBezTo>
                  <a:cubicBezTo>
                    <a:pt x="1150569" y="1105475"/>
                    <a:pt x="1314822" y="1274808"/>
                    <a:pt x="1304662" y="1379795"/>
                  </a:cubicBezTo>
                  <a:cubicBezTo>
                    <a:pt x="1294502" y="1484782"/>
                    <a:pt x="1160729" y="1501715"/>
                    <a:pt x="1091302" y="1593155"/>
                  </a:cubicBezTo>
                  <a:cubicBezTo>
                    <a:pt x="1021875" y="1684595"/>
                    <a:pt x="957529" y="1865782"/>
                    <a:pt x="888102" y="1928435"/>
                  </a:cubicBezTo>
                  <a:cubicBezTo>
                    <a:pt x="818675" y="1991088"/>
                    <a:pt x="749249" y="2004635"/>
                    <a:pt x="674742" y="1969075"/>
                  </a:cubicBezTo>
                  <a:cubicBezTo>
                    <a:pt x="600235" y="1933515"/>
                    <a:pt x="441062" y="1826835"/>
                    <a:pt x="441062" y="1715075"/>
                  </a:cubicBezTo>
                  <a:cubicBezTo>
                    <a:pt x="441062" y="1603315"/>
                    <a:pt x="627329" y="1430595"/>
                    <a:pt x="674742" y="1298515"/>
                  </a:cubicBezTo>
                  <a:cubicBezTo>
                    <a:pt x="722155" y="1166435"/>
                    <a:pt x="749249" y="1010648"/>
                    <a:pt x="725542" y="922595"/>
                  </a:cubicBezTo>
                  <a:cubicBezTo>
                    <a:pt x="701835" y="834542"/>
                    <a:pt x="591769" y="744795"/>
                    <a:pt x="532502" y="770195"/>
                  </a:cubicBezTo>
                  <a:cubicBezTo>
                    <a:pt x="473235" y="795595"/>
                    <a:pt x="383489" y="983555"/>
                    <a:pt x="369942" y="1074995"/>
                  </a:cubicBezTo>
                  <a:cubicBezTo>
                    <a:pt x="356395" y="1166435"/>
                    <a:pt x="451222" y="1247715"/>
                    <a:pt x="451222" y="1318835"/>
                  </a:cubicBezTo>
                  <a:cubicBezTo>
                    <a:pt x="451222" y="1389955"/>
                    <a:pt x="410582" y="1445835"/>
                    <a:pt x="369942" y="1501715"/>
                  </a:cubicBezTo>
                  <a:lnTo>
                    <a:pt x="258182" y="1765875"/>
                  </a:lnTo>
                  <a:close/>
                </a:path>
              </a:pathLst>
            </a:custGeom>
            <a:solidFill>
              <a:srgbClr val="FFBFC7"/>
            </a:solidFill>
            <a:ln>
              <a:solidFill>
                <a:srgbClr val="FF6CC5"/>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72" name="Freeform 271"/>
            <p:cNvSpPr/>
            <p:nvPr/>
          </p:nvSpPr>
          <p:spPr>
            <a:xfrm rot="7815533">
              <a:off x="3627519" y="5076062"/>
              <a:ext cx="186655" cy="91846"/>
            </a:xfrm>
            <a:custGeom>
              <a:avLst/>
              <a:gdLst>
                <a:gd name="connsiteX0" fmla="*/ 0 w 319278"/>
                <a:gd name="connsiteY0" fmla="*/ 147733 h 211233"/>
                <a:gd name="connsiteX1" fmla="*/ 76200 w 319278"/>
                <a:gd name="connsiteY1" fmla="*/ 211233 h 211233"/>
                <a:gd name="connsiteX2" fmla="*/ 107950 w 319278"/>
                <a:gd name="connsiteY2" fmla="*/ 147733 h 211233"/>
                <a:gd name="connsiteX3" fmla="*/ 63500 w 319278"/>
                <a:gd name="connsiteY3" fmla="*/ 90583 h 211233"/>
                <a:gd name="connsiteX4" fmla="*/ 127000 w 319278"/>
                <a:gd name="connsiteY4" fmla="*/ 52483 h 211233"/>
                <a:gd name="connsiteX5" fmla="*/ 158750 w 319278"/>
                <a:gd name="connsiteY5" fmla="*/ 109633 h 211233"/>
                <a:gd name="connsiteX6" fmla="*/ 215900 w 319278"/>
                <a:gd name="connsiteY6" fmla="*/ 103283 h 211233"/>
                <a:gd name="connsiteX7" fmla="*/ 209550 w 319278"/>
                <a:gd name="connsiteY7" fmla="*/ 20733 h 211233"/>
                <a:gd name="connsiteX8" fmla="*/ 254000 w 319278"/>
                <a:gd name="connsiteY8" fmla="*/ 1683 h 211233"/>
                <a:gd name="connsiteX9" fmla="*/ 273050 w 319278"/>
                <a:gd name="connsiteY9" fmla="*/ 52483 h 211233"/>
                <a:gd name="connsiteX10" fmla="*/ 317500 w 319278"/>
                <a:gd name="connsiteY10" fmla="*/ 65183 h 211233"/>
                <a:gd name="connsiteX11" fmla="*/ 311150 w 319278"/>
                <a:gd name="connsiteY11" fmla="*/ 14383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278" h="211233">
                  <a:moveTo>
                    <a:pt x="0" y="147733"/>
                  </a:moveTo>
                  <a:cubicBezTo>
                    <a:pt x="29104" y="179483"/>
                    <a:pt x="58208" y="211233"/>
                    <a:pt x="76200" y="211233"/>
                  </a:cubicBezTo>
                  <a:cubicBezTo>
                    <a:pt x="94192" y="211233"/>
                    <a:pt x="110067" y="167841"/>
                    <a:pt x="107950" y="147733"/>
                  </a:cubicBezTo>
                  <a:cubicBezTo>
                    <a:pt x="105833" y="127625"/>
                    <a:pt x="60325" y="106458"/>
                    <a:pt x="63500" y="90583"/>
                  </a:cubicBezTo>
                  <a:cubicBezTo>
                    <a:pt x="66675" y="74708"/>
                    <a:pt x="111125" y="49308"/>
                    <a:pt x="127000" y="52483"/>
                  </a:cubicBezTo>
                  <a:cubicBezTo>
                    <a:pt x="142875" y="55658"/>
                    <a:pt x="143933" y="101166"/>
                    <a:pt x="158750" y="109633"/>
                  </a:cubicBezTo>
                  <a:cubicBezTo>
                    <a:pt x="173567" y="118100"/>
                    <a:pt x="207433" y="118100"/>
                    <a:pt x="215900" y="103283"/>
                  </a:cubicBezTo>
                  <a:cubicBezTo>
                    <a:pt x="224367" y="88466"/>
                    <a:pt x="203200" y="37666"/>
                    <a:pt x="209550" y="20733"/>
                  </a:cubicBezTo>
                  <a:cubicBezTo>
                    <a:pt x="215900" y="3800"/>
                    <a:pt x="243417" y="-3609"/>
                    <a:pt x="254000" y="1683"/>
                  </a:cubicBezTo>
                  <a:cubicBezTo>
                    <a:pt x="264583" y="6975"/>
                    <a:pt x="262467" y="41900"/>
                    <a:pt x="273050" y="52483"/>
                  </a:cubicBezTo>
                  <a:cubicBezTo>
                    <a:pt x="283633" y="63066"/>
                    <a:pt x="311150" y="71533"/>
                    <a:pt x="317500" y="65183"/>
                  </a:cubicBezTo>
                  <a:cubicBezTo>
                    <a:pt x="323850" y="58833"/>
                    <a:pt x="311150" y="14383"/>
                    <a:pt x="311150" y="14383"/>
                  </a:cubicBezTo>
                </a:path>
              </a:pathLst>
            </a:custGeom>
            <a:ln w="12700" cmpd="sng">
              <a:solidFill>
                <a:srgbClr val="000000"/>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73" name="Oval 272"/>
            <p:cNvSpPr>
              <a:spLocks noChangeAspect="1"/>
            </p:cNvSpPr>
            <p:nvPr/>
          </p:nvSpPr>
          <p:spPr bwMode="auto">
            <a:xfrm rot="4621878">
              <a:off x="3722713" y="5017756"/>
              <a:ext cx="27431" cy="27431"/>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76" name="Freeform 275"/>
            <p:cNvSpPr/>
            <p:nvPr/>
          </p:nvSpPr>
          <p:spPr>
            <a:xfrm rot="7815533">
              <a:off x="4266819" y="5603092"/>
              <a:ext cx="127566" cy="102072"/>
            </a:xfrm>
            <a:custGeom>
              <a:avLst/>
              <a:gdLst>
                <a:gd name="connsiteX0" fmla="*/ 0 w 319278"/>
                <a:gd name="connsiteY0" fmla="*/ 147733 h 211233"/>
                <a:gd name="connsiteX1" fmla="*/ 76200 w 319278"/>
                <a:gd name="connsiteY1" fmla="*/ 211233 h 211233"/>
                <a:gd name="connsiteX2" fmla="*/ 107950 w 319278"/>
                <a:gd name="connsiteY2" fmla="*/ 147733 h 211233"/>
                <a:gd name="connsiteX3" fmla="*/ 63500 w 319278"/>
                <a:gd name="connsiteY3" fmla="*/ 90583 h 211233"/>
                <a:gd name="connsiteX4" fmla="*/ 127000 w 319278"/>
                <a:gd name="connsiteY4" fmla="*/ 52483 h 211233"/>
                <a:gd name="connsiteX5" fmla="*/ 158750 w 319278"/>
                <a:gd name="connsiteY5" fmla="*/ 109633 h 211233"/>
                <a:gd name="connsiteX6" fmla="*/ 215900 w 319278"/>
                <a:gd name="connsiteY6" fmla="*/ 103283 h 211233"/>
                <a:gd name="connsiteX7" fmla="*/ 209550 w 319278"/>
                <a:gd name="connsiteY7" fmla="*/ 20733 h 211233"/>
                <a:gd name="connsiteX8" fmla="*/ 254000 w 319278"/>
                <a:gd name="connsiteY8" fmla="*/ 1683 h 211233"/>
                <a:gd name="connsiteX9" fmla="*/ 273050 w 319278"/>
                <a:gd name="connsiteY9" fmla="*/ 52483 h 211233"/>
                <a:gd name="connsiteX10" fmla="*/ 317500 w 319278"/>
                <a:gd name="connsiteY10" fmla="*/ 65183 h 211233"/>
                <a:gd name="connsiteX11" fmla="*/ 311150 w 319278"/>
                <a:gd name="connsiteY11" fmla="*/ 14383 h 211233"/>
                <a:gd name="connsiteX0" fmla="*/ 0 w 319278"/>
                <a:gd name="connsiteY0" fmla="*/ 147733 h 211233"/>
                <a:gd name="connsiteX1" fmla="*/ 76200 w 319278"/>
                <a:gd name="connsiteY1" fmla="*/ 211233 h 211233"/>
                <a:gd name="connsiteX2" fmla="*/ 107950 w 319278"/>
                <a:gd name="connsiteY2" fmla="*/ 147733 h 211233"/>
                <a:gd name="connsiteX3" fmla="*/ 31208 w 319278"/>
                <a:gd name="connsiteY3" fmla="*/ 123937 h 211233"/>
                <a:gd name="connsiteX4" fmla="*/ 127000 w 319278"/>
                <a:gd name="connsiteY4" fmla="*/ 52483 h 211233"/>
                <a:gd name="connsiteX5" fmla="*/ 158750 w 319278"/>
                <a:gd name="connsiteY5" fmla="*/ 109633 h 211233"/>
                <a:gd name="connsiteX6" fmla="*/ 215900 w 319278"/>
                <a:gd name="connsiteY6" fmla="*/ 103283 h 211233"/>
                <a:gd name="connsiteX7" fmla="*/ 209550 w 319278"/>
                <a:gd name="connsiteY7" fmla="*/ 20733 h 211233"/>
                <a:gd name="connsiteX8" fmla="*/ 254000 w 319278"/>
                <a:gd name="connsiteY8" fmla="*/ 1683 h 211233"/>
                <a:gd name="connsiteX9" fmla="*/ 273050 w 319278"/>
                <a:gd name="connsiteY9" fmla="*/ 52483 h 211233"/>
                <a:gd name="connsiteX10" fmla="*/ 317500 w 319278"/>
                <a:gd name="connsiteY10" fmla="*/ 65183 h 211233"/>
                <a:gd name="connsiteX11" fmla="*/ 311150 w 319278"/>
                <a:gd name="connsiteY11" fmla="*/ 14383 h 211233"/>
                <a:gd name="connsiteX0" fmla="*/ 507 w 288172"/>
                <a:gd name="connsiteY0" fmla="*/ 125390 h 211420"/>
                <a:gd name="connsiteX1" fmla="*/ 45094 w 288172"/>
                <a:gd name="connsiteY1" fmla="*/ 211233 h 211420"/>
                <a:gd name="connsiteX2" fmla="*/ 76844 w 288172"/>
                <a:gd name="connsiteY2" fmla="*/ 147733 h 211420"/>
                <a:gd name="connsiteX3" fmla="*/ 102 w 288172"/>
                <a:gd name="connsiteY3" fmla="*/ 123937 h 211420"/>
                <a:gd name="connsiteX4" fmla="*/ 95894 w 288172"/>
                <a:gd name="connsiteY4" fmla="*/ 52483 h 211420"/>
                <a:gd name="connsiteX5" fmla="*/ 127644 w 288172"/>
                <a:gd name="connsiteY5" fmla="*/ 109633 h 211420"/>
                <a:gd name="connsiteX6" fmla="*/ 184794 w 288172"/>
                <a:gd name="connsiteY6" fmla="*/ 103283 h 211420"/>
                <a:gd name="connsiteX7" fmla="*/ 178444 w 288172"/>
                <a:gd name="connsiteY7" fmla="*/ 20733 h 211420"/>
                <a:gd name="connsiteX8" fmla="*/ 222894 w 288172"/>
                <a:gd name="connsiteY8" fmla="*/ 1683 h 211420"/>
                <a:gd name="connsiteX9" fmla="*/ 241944 w 288172"/>
                <a:gd name="connsiteY9" fmla="*/ 52483 h 211420"/>
                <a:gd name="connsiteX10" fmla="*/ 286394 w 288172"/>
                <a:gd name="connsiteY10" fmla="*/ 65183 h 211420"/>
                <a:gd name="connsiteX11" fmla="*/ 280044 w 288172"/>
                <a:gd name="connsiteY11" fmla="*/ 14383 h 211420"/>
                <a:gd name="connsiteX0" fmla="*/ 507 w 288172"/>
                <a:gd name="connsiteY0" fmla="*/ 125390 h 211420"/>
                <a:gd name="connsiteX1" fmla="*/ 45094 w 288172"/>
                <a:gd name="connsiteY1" fmla="*/ 211233 h 211420"/>
                <a:gd name="connsiteX2" fmla="*/ 76844 w 288172"/>
                <a:gd name="connsiteY2" fmla="*/ 147733 h 211420"/>
                <a:gd name="connsiteX3" fmla="*/ 102 w 288172"/>
                <a:gd name="connsiteY3" fmla="*/ 123937 h 211420"/>
                <a:gd name="connsiteX4" fmla="*/ 95894 w 288172"/>
                <a:gd name="connsiteY4" fmla="*/ 52483 h 211420"/>
                <a:gd name="connsiteX5" fmla="*/ 127644 w 288172"/>
                <a:gd name="connsiteY5" fmla="*/ 109633 h 211420"/>
                <a:gd name="connsiteX6" fmla="*/ 184794 w 288172"/>
                <a:gd name="connsiteY6" fmla="*/ 103283 h 211420"/>
                <a:gd name="connsiteX7" fmla="*/ 178444 w 288172"/>
                <a:gd name="connsiteY7" fmla="*/ 20733 h 211420"/>
                <a:gd name="connsiteX8" fmla="*/ 222894 w 288172"/>
                <a:gd name="connsiteY8" fmla="*/ 1683 h 211420"/>
                <a:gd name="connsiteX9" fmla="*/ 241944 w 288172"/>
                <a:gd name="connsiteY9" fmla="*/ 52483 h 211420"/>
                <a:gd name="connsiteX10" fmla="*/ 286394 w 288172"/>
                <a:gd name="connsiteY10" fmla="*/ 65183 h 211420"/>
                <a:gd name="connsiteX11" fmla="*/ 280044 w 288172"/>
                <a:gd name="connsiteY11" fmla="*/ 14383 h 211420"/>
                <a:gd name="connsiteX0" fmla="*/ 507 w 288172"/>
                <a:gd name="connsiteY0" fmla="*/ 125390 h 211420"/>
                <a:gd name="connsiteX1" fmla="*/ 45094 w 288172"/>
                <a:gd name="connsiteY1" fmla="*/ 211233 h 211420"/>
                <a:gd name="connsiteX2" fmla="*/ 76844 w 288172"/>
                <a:gd name="connsiteY2" fmla="*/ 147733 h 211420"/>
                <a:gd name="connsiteX3" fmla="*/ 102 w 288172"/>
                <a:gd name="connsiteY3" fmla="*/ 123937 h 211420"/>
                <a:gd name="connsiteX4" fmla="*/ 95894 w 288172"/>
                <a:gd name="connsiteY4" fmla="*/ 52483 h 211420"/>
                <a:gd name="connsiteX5" fmla="*/ 85685 w 288172"/>
                <a:gd name="connsiteY5" fmla="*/ 143757 h 211420"/>
                <a:gd name="connsiteX6" fmla="*/ 184794 w 288172"/>
                <a:gd name="connsiteY6" fmla="*/ 103283 h 211420"/>
                <a:gd name="connsiteX7" fmla="*/ 178444 w 288172"/>
                <a:gd name="connsiteY7" fmla="*/ 20733 h 211420"/>
                <a:gd name="connsiteX8" fmla="*/ 222894 w 288172"/>
                <a:gd name="connsiteY8" fmla="*/ 1683 h 211420"/>
                <a:gd name="connsiteX9" fmla="*/ 241944 w 288172"/>
                <a:gd name="connsiteY9" fmla="*/ 52483 h 211420"/>
                <a:gd name="connsiteX10" fmla="*/ 286394 w 288172"/>
                <a:gd name="connsiteY10" fmla="*/ 65183 h 211420"/>
                <a:gd name="connsiteX11" fmla="*/ 280044 w 288172"/>
                <a:gd name="connsiteY11" fmla="*/ 14383 h 211420"/>
                <a:gd name="connsiteX0" fmla="*/ 507 w 288172"/>
                <a:gd name="connsiteY0" fmla="*/ 126090 h 212120"/>
                <a:gd name="connsiteX1" fmla="*/ 45094 w 288172"/>
                <a:gd name="connsiteY1" fmla="*/ 211933 h 212120"/>
                <a:gd name="connsiteX2" fmla="*/ 76844 w 288172"/>
                <a:gd name="connsiteY2" fmla="*/ 148433 h 212120"/>
                <a:gd name="connsiteX3" fmla="*/ 102 w 288172"/>
                <a:gd name="connsiteY3" fmla="*/ 124637 h 212120"/>
                <a:gd name="connsiteX4" fmla="*/ 95894 w 288172"/>
                <a:gd name="connsiteY4" fmla="*/ 53183 h 212120"/>
                <a:gd name="connsiteX5" fmla="*/ 85685 w 288172"/>
                <a:gd name="connsiteY5" fmla="*/ 144457 h 212120"/>
                <a:gd name="connsiteX6" fmla="*/ 158188 w 288172"/>
                <a:gd name="connsiteY6" fmla="*/ 134275 h 212120"/>
                <a:gd name="connsiteX7" fmla="*/ 178444 w 288172"/>
                <a:gd name="connsiteY7" fmla="*/ 21433 h 212120"/>
                <a:gd name="connsiteX8" fmla="*/ 222894 w 288172"/>
                <a:gd name="connsiteY8" fmla="*/ 2383 h 212120"/>
                <a:gd name="connsiteX9" fmla="*/ 241944 w 288172"/>
                <a:gd name="connsiteY9" fmla="*/ 53183 h 212120"/>
                <a:gd name="connsiteX10" fmla="*/ 286394 w 288172"/>
                <a:gd name="connsiteY10" fmla="*/ 65883 h 212120"/>
                <a:gd name="connsiteX11" fmla="*/ 280044 w 288172"/>
                <a:gd name="connsiteY11" fmla="*/ 15083 h 212120"/>
                <a:gd name="connsiteX0" fmla="*/ 507 w 288172"/>
                <a:gd name="connsiteY0" fmla="*/ 123710 h 209740"/>
                <a:gd name="connsiteX1" fmla="*/ 45094 w 288172"/>
                <a:gd name="connsiteY1" fmla="*/ 209553 h 209740"/>
                <a:gd name="connsiteX2" fmla="*/ 76844 w 288172"/>
                <a:gd name="connsiteY2" fmla="*/ 146053 h 209740"/>
                <a:gd name="connsiteX3" fmla="*/ 102 w 288172"/>
                <a:gd name="connsiteY3" fmla="*/ 122257 h 209740"/>
                <a:gd name="connsiteX4" fmla="*/ 95894 w 288172"/>
                <a:gd name="connsiteY4" fmla="*/ 50803 h 209740"/>
                <a:gd name="connsiteX5" fmla="*/ 85685 w 288172"/>
                <a:gd name="connsiteY5" fmla="*/ 142077 h 209740"/>
                <a:gd name="connsiteX6" fmla="*/ 158188 w 288172"/>
                <a:gd name="connsiteY6" fmla="*/ 131895 h 209740"/>
                <a:gd name="connsiteX7" fmla="*/ 116124 w 288172"/>
                <a:gd name="connsiteY7" fmla="*/ 49060 h 209740"/>
                <a:gd name="connsiteX8" fmla="*/ 222894 w 288172"/>
                <a:gd name="connsiteY8" fmla="*/ 3 h 209740"/>
                <a:gd name="connsiteX9" fmla="*/ 241944 w 288172"/>
                <a:gd name="connsiteY9" fmla="*/ 50803 h 209740"/>
                <a:gd name="connsiteX10" fmla="*/ 286394 w 288172"/>
                <a:gd name="connsiteY10" fmla="*/ 63503 h 209740"/>
                <a:gd name="connsiteX11" fmla="*/ 280044 w 288172"/>
                <a:gd name="connsiteY11" fmla="*/ 12703 h 209740"/>
                <a:gd name="connsiteX0" fmla="*/ 507 w 288172"/>
                <a:gd name="connsiteY0" fmla="*/ 155470 h 241500"/>
                <a:gd name="connsiteX1" fmla="*/ 45094 w 288172"/>
                <a:gd name="connsiteY1" fmla="*/ 241313 h 241500"/>
                <a:gd name="connsiteX2" fmla="*/ 76844 w 288172"/>
                <a:gd name="connsiteY2" fmla="*/ 177813 h 241500"/>
                <a:gd name="connsiteX3" fmla="*/ 102 w 288172"/>
                <a:gd name="connsiteY3" fmla="*/ 154017 h 241500"/>
                <a:gd name="connsiteX4" fmla="*/ 95894 w 288172"/>
                <a:gd name="connsiteY4" fmla="*/ 82563 h 241500"/>
                <a:gd name="connsiteX5" fmla="*/ 85685 w 288172"/>
                <a:gd name="connsiteY5" fmla="*/ 173837 h 241500"/>
                <a:gd name="connsiteX6" fmla="*/ 158188 w 288172"/>
                <a:gd name="connsiteY6" fmla="*/ 163655 h 241500"/>
                <a:gd name="connsiteX7" fmla="*/ 116124 w 288172"/>
                <a:gd name="connsiteY7" fmla="*/ 80820 h 241500"/>
                <a:gd name="connsiteX8" fmla="*/ 136900 w 288172"/>
                <a:gd name="connsiteY8" fmla="*/ 1 h 241500"/>
                <a:gd name="connsiteX9" fmla="*/ 241944 w 288172"/>
                <a:gd name="connsiteY9" fmla="*/ 82563 h 241500"/>
                <a:gd name="connsiteX10" fmla="*/ 286394 w 288172"/>
                <a:gd name="connsiteY10" fmla="*/ 95263 h 241500"/>
                <a:gd name="connsiteX11" fmla="*/ 280044 w 288172"/>
                <a:gd name="connsiteY11" fmla="*/ 44463 h 241500"/>
                <a:gd name="connsiteX0" fmla="*/ 507 w 294663"/>
                <a:gd name="connsiteY0" fmla="*/ 155809 h 241839"/>
                <a:gd name="connsiteX1" fmla="*/ 45094 w 294663"/>
                <a:gd name="connsiteY1" fmla="*/ 241652 h 241839"/>
                <a:gd name="connsiteX2" fmla="*/ 76844 w 294663"/>
                <a:gd name="connsiteY2" fmla="*/ 178152 h 241839"/>
                <a:gd name="connsiteX3" fmla="*/ 102 w 294663"/>
                <a:gd name="connsiteY3" fmla="*/ 154356 h 241839"/>
                <a:gd name="connsiteX4" fmla="*/ 95894 w 294663"/>
                <a:gd name="connsiteY4" fmla="*/ 82902 h 241839"/>
                <a:gd name="connsiteX5" fmla="*/ 85685 w 294663"/>
                <a:gd name="connsiteY5" fmla="*/ 174176 h 241839"/>
                <a:gd name="connsiteX6" fmla="*/ 158188 w 294663"/>
                <a:gd name="connsiteY6" fmla="*/ 163994 h 241839"/>
                <a:gd name="connsiteX7" fmla="*/ 116124 w 294663"/>
                <a:gd name="connsiteY7" fmla="*/ 81159 h 241839"/>
                <a:gd name="connsiteX8" fmla="*/ 136900 w 294663"/>
                <a:gd name="connsiteY8" fmla="*/ 340 h 241839"/>
                <a:gd name="connsiteX9" fmla="*/ 149370 w 294663"/>
                <a:gd name="connsiteY9" fmla="*/ 113230 h 241839"/>
                <a:gd name="connsiteX10" fmla="*/ 286394 w 294663"/>
                <a:gd name="connsiteY10" fmla="*/ 95602 h 241839"/>
                <a:gd name="connsiteX11" fmla="*/ 280044 w 294663"/>
                <a:gd name="connsiteY11" fmla="*/ 44802 h 241839"/>
                <a:gd name="connsiteX0" fmla="*/ 507 w 294663"/>
                <a:gd name="connsiteY0" fmla="*/ 155809 h 241839"/>
                <a:gd name="connsiteX1" fmla="*/ 45094 w 294663"/>
                <a:gd name="connsiteY1" fmla="*/ 241652 h 241839"/>
                <a:gd name="connsiteX2" fmla="*/ 76844 w 294663"/>
                <a:gd name="connsiteY2" fmla="*/ 178152 h 241839"/>
                <a:gd name="connsiteX3" fmla="*/ 102 w 294663"/>
                <a:gd name="connsiteY3" fmla="*/ 154356 h 241839"/>
                <a:gd name="connsiteX4" fmla="*/ 95894 w 294663"/>
                <a:gd name="connsiteY4" fmla="*/ 82902 h 241839"/>
                <a:gd name="connsiteX5" fmla="*/ 85685 w 294663"/>
                <a:gd name="connsiteY5" fmla="*/ 174176 h 241839"/>
                <a:gd name="connsiteX6" fmla="*/ 158188 w 294663"/>
                <a:gd name="connsiteY6" fmla="*/ 163994 h 241839"/>
                <a:gd name="connsiteX7" fmla="*/ 116124 w 294663"/>
                <a:gd name="connsiteY7" fmla="*/ 81159 h 241839"/>
                <a:gd name="connsiteX8" fmla="*/ 136900 w 294663"/>
                <a:gd name="connsiteY8" fmla="*/ 340 h 241839"/>
                <a:gd name="connsiteX9" fmla="*/ 149370 w 294663"/>
                <a:gd name="connsiteY9" fmla="*/ 113230 h 241839"/>
                <a:gd name="connsiteX10" fmla="*/ 286394 w 294663"/>
                <a:gd name="connsiteY10" fmla="*/ 95602 h 241839"/>
                <a:gd name="connsiteX11" fmla="*/ 280044 w 294663"/>
                <a:gd name="connsiteY11" fmla="*/ 44802 h 241839"/>
                <a:gd name="connsiteX0" fmla="*/ 507 w 295390"/>
                <a:gd name="connsiteY0" fmla="*/ 155563 h 241593"/>
                <a:gd name="connsiteX1" fmla="*/ 45094 w 295390"/>
                <a:gd name="connsiteY1" fmla="*/ 241406 h 241593"/>
                <a:gd name="connsiteX2" fmla="*/ 76844 w 295390"/>
                <a:gd name="connsiteY2" fmla="*/ 177906 h 241593"/>
                <a:gd name="connsiteX3" fmla="*/ 102 w 295390"/>
                <a:gd name="connsiteY3" fmla="*/ 154110 h 241593"/>
                <a:gd name="connsiteX4" fmla="*/ 95894 w 295390"/>
                <a:gd name="connsiteY4" fmla="*/ 82656 h 241593"/>
                <a:gd name="connsiteX5" fmla="*/ 85685 w 295390"/>
                <a:gd name="connsiteY5" fmla="*/ 173930 h 241593"/>
                <a:gd name="connsiteX6" fmla="*/ 158188 w 295390"/>
                <a:gd name="connsiteY6" fmla="*/ 163748 h 241593"/>
                <a:gd name="connsiteX7" fmla="*/ 116124 w 295390"/>
                <a:gd name="connsiteY7" fmla="*/ 80913 h 241593"/>
                <a:gd name="connsiteX8" fmla="*/ 136900 w 295390"/>
                <a:gd name="connsiteY8" fmla="*/ 94 h 241593"/>
                <a:gd name="connsiteX9" fmla="*/ 139356 w 295390"/>
                <a:gd name="connsiteY9" fmla="*/ 97084 h 241593"/>
                <a:gd name="connsiteX10" fmla="*/ 286394 w 295390"/>
                <a:gd name="connsiteY10" fmla="*/ 95356 h 241593"/>
                <a:gd name="connsiteX11" fmla="*/ 280044 w 295390"/>
                <a:gd name="connsiteY11" fmla="*/ 44556 h 241593"/>
                <a:gd name="connsiteX0" fmla="*/ 507 w 295390"/>
                <a:gd name="connsiteY0" fmla="*/ 155532 h 241562"/>
                <a:gd name="connsiteX1" fmla="*/ 45094 w 295390"/>
                <a:gd name="connsiteY1" fmla="*/ 241375 h 241562"/>
                <a:gd name="connsiteX2" fmla="*/ 76844 w 295390"/>
                <a:gd name="connsiteY2" fmla="*/ 177875 h 241562"/>
                <a:gd name="connsiteX3" fmla="*/ 102 w 295390"/>
                <a:gd name="connsiteY3" fmla="*/ 154079 h 241562"/>
                <a:gd name="connsiteX4" fmla="*/ 95894 w 295390"/>
                <a:gd name="connsiteY4" fmla="*/ 82625 h 241562"/>
                <a:gd name="connsiteX5" fmla="*/ 85685 w 295390"/>
                <a:gd name="connsiteY5" fmla="*/ 173899 h 241562"/>
                <a:gd name="connsiteX6" fmla="*/ 158188 w 295390"/>
                <a:gd name="connsiteY6" fmla="*/ 163717 h 241562"/>
                <a:gd name="connsiteX7" fmla="*/ 107709 w 295390"/>
                <a:gd name="connsiteY7" fmla="*/ 83640 h 241562"/>
                <a:gd name="connsiteX8" fmla="*/ 136900 w 295390"/>
                <a:gd name="connsiteY8" fmla="*/ 63 h 241562"/>
                <a:gd name="connsiteX9" fmla="*/ 139356 w 295390"/>
                <a:gd name="connsiteY9" fmla="*/ 97053 h 241562"/>
                <a:gd name="connsiteX10" fmla="*/ 286394 w 295390"/>
                <a:gd name="connsiteY10" fmla="*/ 95325 h 241562"/>
                <a:gd name="connsiteX11" fmla="*/ 280044 w 295390"/>
                <a:gd name="connsiteY11" fmla="*/ 44525 h 241562"/>
                <a:gd name="connsiteX0" fmla="*/ 507 w 280044"/>
                <a:gd name="connsiteY0" fmla="*/ 155532 h 241562"/>
                <a:gd name="connsiteX1" fmla="*/ 45094 w 280044"/>
                <a:gd name="connsiteY1" fmla="*/ 241375 h 241562"/>
                <a:gd name="connsiteX2" fmla="*/ 76844 w 280044"/>
                <a:gd name="connsiteY2" fmla="*/ 177875 h 241562"/>
                <a:gd name="connsiteX3" fmla="*/ 102 w 280044"/>
                <a:gd name="connsiteY3" fmla="*/ 154079 h 241562"/>
                <a:gd name="connsiteX4" fmla="*/ 95894 w 280044"/>
                <a:gd name="connsiteY4" fmla="*/ 82625 h 241562"/>
                <a:gd name="connsiteX5" fmla="*/ 85685 w 280044"/>
                <a:gd name="connsiteY5" fmla="*/ 173899 h 241562"/>
                <a:gd name="connsiteX6" fmla="*/ 158188 w 280044"/>
                <a:gd name="connsiteY6" fmla="*/ 163717 h 241562"/>
                <a:gd name="connsiteX7" fmla="*/ 107709 w 280044"/>
                <a:gd name="connsiteY7" fmla="*/ 83640 h 241562"/>
                <a:gd name="connsiteX8" fmla="*/ 136900 w 280044"/>
                <a:gd name="connsiteY8" fmla="*/ 63 h 241562"/>
                <a:gd name="connsiteX9" fmla="*/ 139356 w 280044"/>
                <a:gd name="connsiteY9" fmla="*/ 97053 h 241562"/>
                <a:gd name="connsiteX10" fmla="*/ 181171 w 280044"/>
                <a:gd name="connsiteY10" fmla="*/ 41092 h 241562"/>
                <a:gd name="connsiteX11" fmla="*/ 280044 w 280044"/>
                <a:gd name="connsiteY11" fmla="*/ 44525 h 241562"/>
                <a:gd name="connsiteX0" fmla="*/ 507 w 202106"/>
                <a:gd name="connsiteY0" fmla="*/ 206545 h 292575"/>
                <a:gd name="connsiteX1" fmla="*/ 45094 w 202106"/>
                <a:gd name="connsiteY1" fmla="*/ 292388 h 292575"/>
                <a:gd name="connsiteX2" fmla="*/ 76844 w 202106"/>
                <a:gd name="connsiteY2" fmla="*/ 228888 h 292575"/>
                <a:gd name="connsiteX3" fmla="*/ 102 w 202106"/>
                <a:gd name="connsiteY3" fmla="*/ 205092 h 292575"/>
                <a:gd name="connsiteX4" fmla="*/ 95894 w 202106"/>
                <a:gd name="connsiteY4" fmla="*/ 133638 h 292575"/>
                <a:gd name="connsiteX5" fmla="*/ 85685 w 202106"/>
                <a:gd name="connsiteY5" fmla="*/ 224912 h 292575"/>
                <a:gd name="connsiteX6" fmla="*/ 158188 w 202106"/>
                <a:gd name="connsiteY6" fmla="*/ 214730 h 292575"/>
                <a:gd name="connsiteX7" fmla="*/ 107709 w 202106"/>
                <a:gd name="connsiteY7" fmla="*/ 134653 h 292575"/>
                <a:gd name="connsiteX8" fmla="*/ 136900 w 202106"/>
                <a:gd name="connsiteY8" fmla="*/ 51076 h 292575"/>
                <a:gd name="connsiteX9" fmla="*/ 139356 w 202106"/>
                <a:gd name="connsiteY9" fmla="*/ 148066 h 292575"/>
                <a:gd name="connsiteX10" fmla="*/ 181171 w 202106"/>
                <a:gd name="connsiteY10" fmla="*/ 92105 h 292575"/>
                <a:gd name="connsiteX11" fmla="*/ 202106 w 202106"/>
                <a:gd name="connsiteY11" fmla="*/ 0 h 292575"/>
                <a:gd name="connsiteX0" fmla="*/ 507 w 205240"/>
                <a:gd name="connsiteY0" fmla="*/ 206545 h 292575"/>
                <a:gd name="connsiteX1" fmla="*/ 45094 w 205240"/>
                <a:gd name="connsiteY1" fmla="*/ 292388 h 292575"/>
                <a:gd name="connsiteX2" fmla="*/ 76844 w 205240"/>
                <a:gd name="connsiteY2" fmla="*/ 228888 h 292575"/>
                <a:gd name="connsiteX3" fmla="*/ 102 w 205240"/>
                <a:gd name="connsiteY3" fmla="*/ 205092 h 292575"/>
                <a:gd name="connsiteX4" fmla="*/ 95894 w 205240"/>
                <a:gd name="connsiteY4" fmla="*/ 133638 h 292575"/>
                <a:gd name="connsiteX5" fmla="*/ 85685 w 205240"/>
                <a:gd name="connsiteY5" fmla="*/ 224912 h 292575"/>
                <a:gd name="connsiteX6" fmla="*/ 158188 w 205240"/>
                <a:gd name="connsiteY6" fmla="*/ 214730 h 292575"/>
                <a:gd name="connsiteX7" fmla="*/ 107709 w 205240"/>
                <a:gd name="connsiteY7" fmla="*/ 134653 h 292575"/>
                <a:gd name="connsiteX8" fmla="*/ 136900 w 205240"/>
                <a:gd name="connsiteY8" fmla="*/ 51076 h 292575"/>
                <a:gd name="connsiteX9" fmla="*/ 204072 w 205240"/>
                <a:gd name="connsiteY9" fmla="*/ 146043 h 292575"/>
                <a:gd name="connsiteX10" fmla="*/ 181171 w 205240"/>
                <a:gd name="connsiteY10" fmla="*/ 92105 h 292575"/>
                <a:gd name="connsiteX11" fmla="*/ 202106 w 205240"/>
                <a:gd name="connsiteY11" fmla="*/ 0 h 292575"/>
                <a:gd name="connsiteX0" fmla="*/ 507 w 206774"/>
                <a:gd name="connsiteY0" fmla="*/ 206545 h 292575"/>
                <a:gd name="connsiteX1" fmla="*/ 45094 w 206774"/>
                <a:gd name="connsiteY1" fmla="*/ 292388 h 292575"/>
                <a:gd name="connsiteX2" fmla="*/ 76844 w 206774"/>
                <a:gd name="connsiteY2" fmla="*/ 228888 h 292575"/>
                <a:gd name="connsiteX3" fmla="*/ 102 w 206774"/>
                <a:gd name="connsiteY3" fmla="*/ 205092 h 292575"/>
                <a:gd name="connsiteX4" fmla="*/ 95894 w 206774"/>
                <a:gd name="connsiteY4" fmla="*/ 133638 h 292575"/>
                <a:gd name="connsiteX5" fmla="*/ 85685 w 206774"/>
                <a:gd name="connsiteY5" fmla="*/ 224912 h 292575"/>
                <a:gd name="connsiteX6" fmla="*/ 158188 w 206774"/>
                <a:gd name="connsiteY6" fmla="*/ 214730 h 292575"/>
                <a:gd name="connsiteX7" fmla="*/ 107709 w 206774"/>
                <a:gd name="connsiteY7" fmla="*/ 134653 h 292575"/>
                <a:gd name="connsiteX8" fmla="*/ 105966 w 206774"/>
                <a:gd name="connsiteY8" fmla="*/ 62408 h 292575"/>
                <a:gd name="connsiteX9" fmla="*/ 204072 w 206774"/>
                <a:gd name="connsiteY9" fmla="*/ 146043 h 292575"/>
                <a:gd name="connsiteX10" fmla="*/ 181171 w 206774"/>
                <a:gd name="connsiteY10" fmla="*/ 92105 h 292575"/>
                <a:gd name="connsiteX11" fmla="*/ 202106 w 206774"/>
                <a:gd name="connsiteY11" fmla="*/ 0 h 292575"/>
                <a:gd name="connsiteX0" fmla="*/ 507 w 202106"/>
                <a:gd name="connsiteY0" fmla="*/ 206545 h 292575"/>
                <a:gd name="connsiteX1" fmla="*/ 45094 w 202106"/>
                <a:gd name="connsiteY1" fmla="*/ 292388 h 292575"/>
                <a:gd name="connsiteX2" fmla="*/ 76844 w 202106"/>
                <a:gd name="connsiteY2" fmla="*/ 228888 h 292575"/>
                <a:gd name="connsiteX3" fmla="*/ 102 w 202106"/>
                <a:gd name="connsiteY3" fmla="*/ 205092 h 292575"/>
                <a:gd name="connsiteX4" fmla="*/ 95894 w 202106"/>
                <a:gd name="connsiteY4" fmla="*/ 133638 h 292575"/>
                <a:gd name="connsiteX5" fmla="*/ 85685 w 202106"/>
                <a:gd name="connsiteY5" fmla="*/ 224912 h 292575"/>
                <a:gd name="connsiteX6" fmla="*/ 158188 w 202106"/>
                <a:gd name="connsiteY6" fmla="*/ 214730 h 292575"/>
                <a:gd name="connsiteX7" fmla="*/ 107709 w 202106"/>
                <a:gd name="connsiteY7" fmla="*/ 134653 h 292575"/>
                <a:gd name="connsiteX8" fmla="*/ 105966 w 202106"/>
                <a:gd name="connsiteY8" fmla="*/ 62408 h 292575"/>
                <a:gd name="connsiteX9" fmla="*/ 141406 w 202106"/>
                <a:gd name="connsiteY9" fmla="*/ 159381 h 292575"/>
                <a:gd name="connsiteX10" fmla="*/ 181171 w 202106"/>
                <a:gd name="connsiteY10" fmla="*/ 92105 h 292575"/>
                <a:gd name="connsiteX11" fmla="*/ 202106 w 202106"/>
                <a:gd name="connsiteY11" fmla="*/ 0 h 292575"/>
                <a:gd name="connsiteX0" fmla="*/ 507 w 202106"/>
                <a:gd name="connsiteY0" fmla="*/ 206545 h 292575"/>
                <a:gd name="connsiteX1" fmla="*/ 45094 w 202106"/>
                <a:gd name="connsiteY1" fmla="*/ 292388 h 292575"/>
                <a:gd name="connsiteX2" fmla="*/ 76844 w 202106"/>
                <a:gd name="connsiteY2" fmla="*/ 228888 h 292575"/>
                <a:gd name="connsiteX3" fmla="*/ 102 w 202106"/>
                <a:gd name="connsiteY3" fmla="*/ 205092 h 292575"/>
                <a:gd name="connsiteX4" fmla="*/ 95894 w 202106"/>
                <a:gd name="connsiteY4" fmla="*/ 133638 h 292575"/>
                <a:gd name="connsiteX5" fmla="*/ 85685 w 202106"/>
                <a:gd name="connsiteY5" fmla="*/ 224912 h 292575"/>
                <a:gd name="connsiteX6" fmla="*/ 158188 w 202106"/>
                <a:gd name="connsiteY6" fmla="*/ 214730 h 292575"/>
                <a:gd name="connsiteX7" fmla="*/ 107709 w 202106"/>
                <a:gd name="connsiteY7" fmla="*/ 134653 h 292575"/>
                <a:gd name="connsiteX8" fmla="*/ 140201 w 202106"/>
                <a:gd name="connsiteY8" fmla="*/ 64377 h 292575"/>
                <a:gd name="connsiteX9" fmla="*/ 141406 w 202106"/>
                <a:gd name="connsiteY9" fmla="*/ 159381 h 292575"/>
                <a:gd name="connsiteX10" fmla="*/ 181171 w 202106"/>
                <a:gd name="connsiteY10" fmla="*/ 92105 h 292575"/>
                <a:gd name="connsiteX11" fmla="*/ 202106 w 202106"/>
                <a:gd name="connsiteY11" fmla="*/ 0 h 292575"/>
                <a:gd name="connsiteX0" fmla="*/ 507 w 202106"/>
                <a:gd name="connsiteY0" fmla="*/ 206545 h 292575"/>
                <a:gd name="connsiteX1" fmla="*/ 45094 w 202106"/>
                <a:gd name="connsiteY1" fmla="*/ 292388 h 292575"/>
                <a:gd name="connsiteX2" fmla="*/ 76844 w 202106"/>
                <a:gd name="connsiteY2" fmla="*/ 228888 h 292575"/>
                <a:gd name="connsiteX3" fmla="*/ 102 w 202106"/>
                <a:gd name="connsiteY3" fmla="*/ 205092 h 292575"/>
                <a:gd name="connsiteX4" fmla="*/ 95894 w 202106"/>
                <a:gd name="connsiteY4" fmla="*/ 133638 h 292575"/>
                <a:gd name="connsiteX5" fmla="*/ 85685 w 202106"/>
                <a:gd name="connsiteY5" fmla="*/ 224912 h 292575"/>
                <a:gd name="connsiteX6" fmla="*/ 158188 w 202106"/>
                <a:gd name="connsiteY6" fmla="*/ 214730 h 292575"/>
                <a:gd name="connsiteX7" fmla="*/ 107709 w 202106"/>
                <a:gd name="connsiteY7" fmla="*/ 134653 h 292575"/>
                <a:gd name="connsiteX8" fmla="*/ 140201 w 202106"/>
                <a:gd name="connsiteY8" fmla="*/ 64377 h 292575"/>
                <a:gd name="connsiteX9" fmla="*/ 141406 w 202106"/>
                <a:gd name="connsiteY9" fmla="*/ 159381 h 292575"/>
                <a:gd name="connsiteX10" fmla="*/ 152275 w 202106"/>
                <a:gd name="connsiteY10" fmla="*/ 70404 h 292575"/>
                <a:gd name="connsiteX11" fmla="*/ 202106 w 202106"/>
                <a:gd name="connsiteY11" fmla="*/ 0 h 292575"/>
                <a:gd name="connsiteX0" fmla="*/ 507 w 237380"/>
                <a:gd name="connsiteY0" fmla="*/ 154568 h 240598"/>
                <a:gd name="connsiteX1" fmla="*/ 45094 w 237380"/>
                <a:gd name="connsiteY1" fmla="*/ 240411 h 240598"/>
                <a:gd name="connsiteX2" fmla="*/ 76844 w 237380"/>
                <a:gd name="connsiteY2" fmla="*/ 176911 h 240598"/>
                <a:gd name="connsiteX3" fmla="*/ 102 w 237380"/>
                <a:gd name="connsiteY3" fmla="*/ 153115 h 240598"/>
                <a:gd name="connsiteX4" fmla="*/ 95894 w 237380"/>
                <a:gd name="connsiteY4" fmla="*/ 81661 h 240598"/>
                <a:gd name="connsiteX5" fmla="*/ 85685 w 237380"/>
                <a:gd name="connsiteY5" fmla="*/ 172935 h 240598"/>
                <a:gd name="connsiteX6" fmla="*/ 158188 w 237380"/>
                <a:gd name="connsiteY6" fmla="*/ 162753 h 240598"/>
                <a:gd name="connsiteX7" fmla="*/ 107709 w 237380"/>
                <a:gd name="connsiteY7" fmla="*/ 82676 h 240598"/>
                <a:gd name="connsiteX8" fmla="*/ 140201 w 237380"/>
                <a:gd name="connsiteY8" fmla="*/ 12400 h 240598"/>
                <a:gd name="connsiteX9" fmla="*/ 141406 w 237380"/>
                <a:gd name="connsiteY9" fmla="*/ 107404 h 240598"/>
                <a:gd name="connsiteX10" fmla="*/ 152275 w 237380"/>
                <a:gd name="connsiteY10" fmla="*/ 18427 h 240598"/>
                <a:gd name="connsiteX11" fmla="*/ 237380 w 237380"/>
                <a:gd name="connsiteY11" fmla="*/ 0 h 24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380" h="240598">
                  <a:moveTo>
                    <a:pt x="507" y="154568"/>
                  </a:moveTo>
                  <a:cubicBezTo>
                    <a:pt x="2433" y="203613"/>
                    <a:pt x="32371" y="236687"/>
                    <a:pt x="45094" y="240411"/>
                  </a:cubicBezTo>
                  <a:cubicBezTo>
                    <a:pt x="57817" y="244135"/>
                    <a:pt x="84343" y="191460"/>
                    <a:pt x="76844" y="176911"/>
                  </a:cubicBezTo>
                  <a:cubicBezTo>
                    <a:pt x="69345" y="162362"/>
                    <a:pt x="-3073" y="168990"/>
                    <a:pt x="102" y="153115"/>
                  </a:cubicBezTo>
                  <a:cubicBezTo>
                    <a:pt x="3277" y="137240"/>
                    <a:pt x="81630" y="78358"/>
                    <a:pt x="95894" y="81661"/>
                  </a:cubicBezTo>
                  <a:cubicBezTo>
                    <a:pt x="110158" y="84964"/>
                    <a:pt x="75303" y="159420"/>
                    <a:pt x="85685" y="172935"/>
                  </a:cubicBezTo>
                  <a:cubicBezTo>
                    <a:pt x="96067" y="186450"/>
                    <a:pt x="154517" y="177796"/>
                    <a:pt x="158188" y="162753"/>
                  </a:cubicBezTo>
                  <a:cubicBezTo>
                    <a:pt x="161859" y="147710"/>
                    <a:pt x="110707" y="107735"/>
                    <a:pt x="107709" y="82676"/>
                  </a:cubicBezTo>
                  <a:cubicBezTo>
                    <a:pt x="104711" y="57617"/>
                    <a:pt x="134585" y="8279"/>
                    <a:pt x="140201" y="12400"/>
                  </a:cubicBezTo>
                  <a:cubicBezTo>
                    <a:pt x="145817" y="16521"/>
                    <a:pt x="139394" y="106400"/>
                    <a:pt x="141406" y="107404"/>
                  </a:cubicBezTo>
                  <a:cubicBezTo>
                    <a:pt x="143418" y="108408"/>
                    <a:pt x="136279" y="36328"/>
                    <a:pt x="152275" y="18427"/>
                  </a:cubicBezTo>
                  <a:cubicBezTo>
                    <a:pt x="168271" y="526"/>
                    <a:pt x="237380" y="0"/>
                    <a:pt x="237380" y="0"/>
                  </a:cubicBezTo>
                </a:path>
              </a:pathLst>
            </a:custGeom>
            <a:ln w="12700" cmpd="sng">
              <a:solidFill>
                <a:srgbClr val="000000"/>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77" name="Oval 276"/>
            <p:cNvSpPr>
              <a:spLocks noChangeAspect="1"/>
            </p:cNvSpPr>
            <p:nvPr/>
          </p:nvSpPr>
          <p:spPr bwMode="auto">
            <a:xfrm rot="4621878">
              <a:off x="4316527" y="5568096"/>
              <a:ext cx="26765" cy="2521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03" name="Freeform 302"/>
            <p:cNvSpPr/>
            <p:nvPr/>
          </p:nvSpPr>
          <p:spPr>
            <a:xfrm>
              <a:off x="3209926" y="5191759"/>
              <a:ext cx="475796" cy="501149"/>
            </a:xfrm>
            <a:custGeom>
              <a:avLst/>
              <a:gdLst>
                <a:gd name="connsiteX0" fmla="*/ 0 w 417688"/>
                <a:gd name="connsiteY0" fmla="*/ 447040 h 453102"/>
                <a:gd name="connsiteX1" fmla="*/ 254000 w 417688"/>
                <a:gd name="connsiteY1" fmla="*/ 406400 h 453102"/>
                <a:gd name="connsiteX2" fmla="*/ 406400 w 417688"/>
                <a:gd name="connsiteY2" fmla="*/ 101600 h 453102"/>
                <a:gd name="connsiteX3" fmla="*/ 406400 w 417688"/>
                <a:gd name="connsiteY3" fmla="*/ 0 h 453102"/>
                <a:gd name="connsiteX0" fmla="*/ 0 w 418808"/>
                <a:gd name="connsiteY0" fmla="*/ 497840 h 503902"/>
                <a:gd name="connsiteX1" fmla="*/ 254000 w 418808"/>
                <a:gd name="connsiteY1" fmla="*/ 457200 h 503902"/>
                <a:gd name="connsiteX2" fmla="*/ 406400 w 418808"/>
                <a:gd name="connsiteY2" fmla="*/ 152400 h 503902"/>
                <a:gd name="connsiteX3" fmla="*/ 409575 w 418808"/>
                <a:gd name="connsiteY3" fmla="*/ 0 h 503902"/>
                <a:gd name="connsiteX0" fmla="*/ 0 w 409757"/>
                <a:gd name="connsiteY0" fmla="*/ 497840 h 501149"/>
                <a:gd name="connsiteX1" fmla="*/ 254000 w 409757"/>
                <a:gd name="connsiteY1" fmla="*/ 457200 h 501149"/>
                <a:gd name="connsiteX2" fmla="*/ 387350 w 409757"/>
                <a:gd name="connsiteY2" fmla="*/ 238125 h 501149"/>
                <a:gd name="connsiteX3" fmla="*/ 409575 w 409757"/>
                <a:gd name="connsiteY3" fmla="*/ 0 h 501149"/>
              </a:gdLst>
              <a:ahLst/>
              <a:cxnLst>
                <a:cxn ang="0">
                  <a:pos x="connsiteX0" y="connsiteY0"/>
                </a:cxn>
                <a:cxn ang="0">
                  <a:pos x="connsiteX1" y="connsiteY1"/>
                </a:cxn>
                <a:cxn ang="0">
                  <a:pos x="connsiteX2" y="connsiteY2"/>
                </a:cxn>
                <a:cxn ang="0">
                  <a:pos x="connsiteX3" y="connsiteY3"/>
                </a:cxn>
              </a:cxnLst>
              <a:rect l="l" t="t" r="r" b="b"/>
              <a:pathLst>
                <a:path w="409757" h="501149">
                  <a:moveTo>
                    <a:pt x="0" y="497840"/>
                  </a:moveTo>
                  <a:cubicBezTo>
                    <a:pt x="93133" y="506306"/>
                    <a:pt x="189442" y="500486"/>
                    <a:pt x="254000" y="457200"/>
                  </a:cubicBezTo>
                  <a:cubicBezTo>
                    <a:pt x="318558" y="413914"/>
                    <a:pt x="361421" y="314325"/>
                    <a:pt x="387350" y="238125"/>
                  </a:cubicBezTo>
                  <a:cubicBezTo>
                    <a:pt x="413279" y="161925"/>
                    <a:pt x="409575" y="0"/>
                    <a:pt x="409575" y="0"/>
                  </a:cubicBezTo>
                </a:path>
              </a:pathLst>
            </a:custGeom>
            <a:ln>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04" name="Freeform 303"/>
            <p:cNvSpPr/>
            <p:nvPr/>
          </p:nvSpPr>
          <p:spPr>
            <a:xfrm>
              <a:off x="3663699" y="5222240"/>
              <a:ext cx="562861" cy="569112"/>
            </a:xfrm>
            <a:custGeom>
              <a:avLst/>
              <a:gdLst>
                <a:gd name="connsiteX0" fmla="*/ 109252 w 586772"/>
                <a:gd name="connsiteY0" fmla="*/ 0 h 570922"/>
                <a:gd name="connsiteX1" fmla="*/ 7652 w 586772"/>
                <a:gd name="connsiteY1" fmla="*/ 386080 h 570922"/>
                <a:gd name="connsiteX2" fmla="*/ 292132 w 586772"/>
                <a:gd name="connsiteY2" fmla="*/ 568960 h 570922"/>
                <a:gd name="connsiteX3" fmla="*/ 586772 w 586772"/>
                <a:gd name="connsiteY3" fmla="*/ 487680 h 570922"/>
                <a:gd name="connsiteX0" fmla="*/ 131788 w 583908"/>
                <a:gd name="connsiteY0" fmla="*/ 0 h 570922"/>
                <a:gd name="connsiteX1" fmla="*/ 4788 w 583908"/>
                <a:gd name="connsiteY1" fmla="*/ 386080 h 570922"/>
                <a:gd name="connsiteX2" fmla="*/ 289268 w 583908"/>
                <a:gd name="connsiteY2" fmla="*/ 568960 h 570922"/>
                <a:gd name="connsiteX3" fmla="*/ 583908 w 583908"/>
                <a:gd name="connsiteY3" fmla="*/ 487680 h 570922"/>
                <a:gd name="connsiteX0" fmla="*/ 110741 w 562861"/>
                <a:gd name="connsiteY0" fmla="*/ 0 h 569112"/>
                <a:gd name="connsiteX1" fmla="*/ 5966 w 562861"/>
                <a:gd name="connsiteY1" fmla="*/ 462280 h 569112"/>
                <a:gd name="connsiteX2" fmla="*/ 268221 w 562861"/>
                <a:gd name="connsiteY2" fmla="*/ 568960 h 569112"/>
                <a:gd name="connsiteX3" fmla="*/ 562861 w 562861"/>
                <a:gd name="connsiteY3" fmla="*/ 487680 h 569112"/>
              </a:gdLst>
              <a:ahLst/>
              <a:cxnLst>
                <a:cxn ang="0">
                  <a:pos x="connsiteX0" y="connsiteY0"/>
                </a:cxn>
                <a:cxn ang="0">
                  <a:pos x="connsiteX1" y="connsiteY1"/>
                </a:cxn>
                <a:cxn ang="0">
                  <a:pos x="connsiteX2" y="connsiteY2"/>
                </a:cxn>
                <a:cxn ang="0">
                  <a:pos x="connsiteX3" y="connsiteY3"/>
                </a:cxn>
              </a:cxnLst>
              <a:rect l="l" t="t" r="r" b="b"/>
              <a:pathLst>
                <a:path w="562861" h="569112">
                  <a:moveTo>
                    <a:pt x="110741" y="0"/>
                  </a:moveTo>
                  <a:cubicBezTo>
                    <a:pt x="44701" y="145626"/>
                    <a:pt x="-20281" y="367453"/>
                    <a:pt x="5966" y="462280"/>
                  </a:cubicBezTo>
                  <a:cubicBezTo>
                    <a:pt x="32213" y="557107"/>
                    <a:pt x="175405" y="564727"/>
                    <a:pt x="268221" y="568960"/>
                  </a:cubicBezTo>
                  <a:cubicBezTo>
                    <a:pt x="361037" y="573193"/>
                    <a:pt x="562861" y="487680"/>
                    <a:pt x="562861" y="487680"/>
                  </a:cubicBezTo>
                </a:path>
              </a:pathLst>
            </a:custGeom>
            <a:ln>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62" name="TextBox 361"/>
            <p:cNvSpPr txBox="1"/>
            <p:nvPr/>
          </p:nvSpPr>
          <p:spPr>
            <a:xfrm>
              <a:off x="3436216" y="4168946"/>
              <a:ext cx="830853" cy="544764"/>
            </a:xfrm>
            <a:prstGeom prst="rect">
              <a:avLst/>
            </a:prstGeom>
            <a:solidFill>
              <a:srgbClr val="FF6CC5"/>
            </a:solidFill>
          </p:spPr>
          <p:txBody>
            <a:bodyPr wrap="square" rtlCol="0">
              <a:spAutoFit/>
            </a:bodyPr>
            <a:lstStyle/>
            <a:p>
              <a:pPr algn="ctr"/>
              <a:r>
                <a:rPr lang="en-US" sz="1050" b="1" cap="small" dirty="0" err="1" smtClean="0">
                  <a:solidFill>
                    <a:srgbClr val="FFFF00"/>
                  </a:solidFill>
                </a:rPr>
                <a:t>oxido</a:t>
              </a:r>
              <a:r>
                <a:rPr lang="en-US" sz="1050" b="1" cap="small" dirty="0" smtClean="0">
                  <a:solidFill>
                    <a:srgbClr val="FFFF00"/>
                  </a:solidFill>
                </a:rPr>
                <a:t>-squalene cyclase</a:t>
              </a:r>
              <a:endParaRPr lang="en-US" sz="1050" b="1" cap="small" dirty="0">
                <a:solidFill>
                  <a:srgbClr val="FFFF00"/>
                </a:solidFill>
              </a:endParaRPr>
            </a:p>
          </p:txBody>
        </p:sp>
        <p:grpSp>
          <p:nvGrpSpPr>
            <p:cNvPr id="542" name="Group 541"/>
            <p:cNvGrpSpPr/>
            <p:nvPr/>
          </p:nvGrpSpPr>
          <p:grpSpPr>
            <a:xfrm>
              <a:off x="4892811" y="5763887"/>
              <a:ext cx="1732474" cy="829990"/>
              <a:chOff x="3533386" y="2276636"/>
              <a:chExt cx="2065176" cy="989380"/>
            </a:xfrm>
          </p:grpSpPr>
          <p:sp>
            <p:nvSpPr>
              <p:cNvPr id="589" name="AutoShape 182"/>
              <p:cNvSpPr>
                <a:spLocks noChangeArrowheads="1"/>
              </p:cNvSpPr>
              <p:nvPr/>
            </p:nvSpPr>
            <p:spPr bwMode="auto">
              <a:xfrm rot="16242460" flipV="1">
                <a:off x="3911080" y="2768367"/>
                <a:ext cx="325188" cy="313031"/>
              </a:xfrm>
              <a:prstGeom prst="hexagon">
                <a:avLst>
                  <a:gd name="adj" fmla="val 25971"/>
                  <a:gd name="vf" fmla="val 115470"/>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0" name="AutoShape 183"/>
              <p:cNvSpPr>
                <a:spLocks noChangeArrowheads="1"/>
              </p:cNvSpPr>
              <p:nvPr/>
            </p:nvSpPr>
            <p:spPr bwMode="auto">
              <a:xfrm rot="16242460" flipV="1">
                <a:off x="4223753" y="2770017"/>
                <a:ext cx="325188" cy="313031"/>
              </a:xfrm>
              <a:prstGeom prst="hexagon">
                <a:avLst>
                  <a:gd name="adj" fmla="val 25971"/>
                  <a:gd name="vf" fmla="val 115470"/>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1" name="AutoShape 184"/>
              <p:cNvSpPr>
                <a:spLocks noChangeArrowheads="1"/>
              </p:cNvSpPr>
              <p:nvPr/>
            </p:nvSpPr>
            <p:spPr bwMode="auto">
              <a:xfrm rot="16242460" flipV="1">
                <a:off x="4385025" y="2526808"/>
                <a:ext cx="325188" cy="313031"/>
              </a:xfrm>
              <a:prstGeom prst="hexagon">
                <a:avLst>
                  <a:gd name="adj" fmla="val 25971"/>
                  <a:gd name="vf" fmla="val 115470"/>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2" name="AutoShape 185"/>
              <p:cNvSpPr>
                <a:spLocks noChangeArrowheads="1"/>
              </p:cNvSpPr>
              <p:nvPr/>
            </p:nvSpPr>
            <p:spPr bwMode="auto">
              <a:xfrm rot="16242460" flipV="1">
                <a:off x="4708783" y="2544584"/>
                <a:ext cx="273523" cy="288718"/>
              </a:xfrm>
              <a:prstGeom prst="pentagon">
                <a:avLst/>
              </a:prstGeom>
              <a:noFill/>
              <a:ln w="19050" algn="ctr">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3" name="Line 186"/>
              <p:cNvSpPr>
                <a:spLocks noChangeShapeType="1"/>
              </p:cNvSpPr>
              <p:nvPr/>
            </p:nvSpPr>
            <p:spPr bwMode="auto">
              <a:xfrm rot="16242460" flipV="1">
                <a:off x="4421561" y="2780053"/>
                <a:ext cx="57744" cy="109409"/>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4" name="Line 189"/>
              <p:cNvSpPr>
                <a:spLocks noChangeShapeType="1"/>
              </p:cNvSpPr>
              <p:nvPr/>
            </p:nvSpPr>
            <p:spPr bwMode="auto">
              <a:xfrm rot="16242460">
                <a:off x="3829188" y="2980914"/>
                <a:ext cx="66861" cy="103331"/>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5" name="Line 190"/>
              <p:cNvSpPr>
                <a:spLocks noChangeShapeType="1"/>
              </p:cNvSpPr>
              <p:nvPr/>
            </p:nvSpPr>
            <p:spPr bwMode="auto">
              <a:xfrm rot="5442460">
                <a:off x="5460281" y="2282286"/>
                <a:ext cx="130683"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6" name="Line 191"/>
              <p:cNvSpPr>
                <a:spLocks noChangeShapeType="1"/>
              </p:cNvSpPr>
              <p:nvPr/>
            </p:nvSpPr>
            <p:spPr bwMode="auto">
              <a:xfrm rot="5442460">
                <a:off x="5183178" y="2280145"/>
                <a:ext cx="130683"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7" name="Line 192"/>
              <p:cNvSpPr>
                <a:spLocks noChangeShapeType="1"/>
              </p:cNvSpPr>
              <p:nvPr/>
            </p:nvSpPr>
            <p:spPr bwMode="auto">
              <a:xfrm rot="5442460" flipH="1">
                <a:off x="5324670" y="2280677"/>
                <a:ext cx="127644" cy="145878"/>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8" name="Line 193"/>
              <p:cNvSpPr>
                <a:spLocks noChangeShapeType="1"/>
              </p:cNvSpPr>
              <p:nvPr/>
            </p:nvSpPr>
            <p:spPr bwMode="auto">
              <a:xfrm rot="5442460">
                <a:off x="4905241" y="2269038"/>
                <a:ext cx="127644" cy="14283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599" name="Line 194"/>
              <p:cNvSpPr>
                <a:spLocks noChangeShapeType="1"/>
              </p:cNvSpPr>
              <p:nvPr/>
            </p:nvSpPr>
            <p:spPr bwMode="auto">
              <a:xfrm rot="5442460" flipH="1">
                <a:off x="5046831" y="2273832"/>
                <a:ext cx="127644" cy="142839"/>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0" name="Line 196"/>
              <p:cNvSpPr>
                <a:spLocks noChangeShapeType="1"/>
              </p:cNvSpPr>
              <p:nvPr/>
            </p:nvSpPr>
            <p:spPr bwMode="auto">
              <a:xfrm rot="16242460">
                <a:off x="4817063" y="2466863"/>
                <a:ext cx="154019" cy="14353"/>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1" name="Line 197"/>
              <p:cNvSpPr>
                <a:spLocks noChangeShapeType="1"/>
              </p:cNvSpPr>
              <p:nvPr/>
            </p:nvSpPr>
            <p:spPr bwMode="auto">
              <a:xfrm rot="16242460" flipV="1">
                <a:off x="5378659" y="2493144"/>
                <a:ext cx="158035" cy="0"/>
              </a:xfrm>
              <a:prstGeom prst="line">
                <a:avLst/>
              </a:prstGeom>
              <a:noFill/>
              <a:ln w="1905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2" name="Text Box 198"/>
              <p:cNvSpPr txBox="1">
                <a:spLocks noChangeArrowheads="1"/>
              </p:cNvSpPr>
              <p:nvPr/>
            </p:nvSpPr>
            <p:spPr bwMode="auto">
              <a:xfrm flipH="1">
                <a:off x="3533386" y="2978532"/>
                <a:ext cx="388283" cy="238473"/>
              </a:xfrm>
              <a:prstGeom prst="rect">
                <a:avLst/>
              </a:prstGeom>
              <a:noFill/>
              <a:ln w="9525" algn="ctr">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ysClr val="windowText" lastClr="000000"/>
                    </a:solidFill>
                    <a:effectLst/>
                    <a:uLnTx/>
                    <a:uFillTx/>
                    <a:latin typeface="Helvetica"/>
                  </a:rPr>
                  <a:t>H</a:t>
                </a:r>
                <a:r>
                  <a:rPr kumimoji="0" lang="en-US" sz="700" b="1" i="0" u="none" strike="noStrike" kern="0" cap="none" spc="0" normalizeH="0" baseline="0" noProof="0" dirty="0">
                    <a:ln>
                      <a:noFill/>
                    </a:ln>
                    <a:solidFill>
                      <a:srgbClr val="FF0000"/>
                    </a:solidFill>
                    <a:effectLst/>
                    <a:uLnTx/>
                    <a:uFillTx/>
                    <a:latin typeface="Helvetica"/>
                  </a:rPr>
                  <a:t>O</a:t>
                </a:r>
              </a:p>
            </p:txBody>
          </p:sp>
          <p:sp>
            <p:nvSpPr>
              <p:cNvPr id="603" name="Line 186"/>
              <p:cNvSpPr>
                <a:spLocks noChangeShapeType="1"/>
              </p:cNvSpPr>
              <p:nvPr/>
            </p:nvSpPr>
            <p:spPr bwMode="auto">
              <a:xfrm rot="16242460" flipV="1">
                <a:off x="5325815" y="2327395"/>
                <a:ext cx="87812" cy="109568"/>
              </a:xfrm>
              <a:prstGeom prst="line">
                <a:avLst/>
              </a:prstGeom>
              <a:noFill/>
              <a:ln w="12700">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Helvetica"/>
                </a:endParaRPr>
              </a:p>
            </p:txBody>
          </p:sp>
          <p:sp>
            <p:nvSpPr>
              <p:cNvPr id="604" name="Isosceles Triangle 603"/>
              <p:cNvSpPr/>
              <p:nvPr/>
            </p:nvSpPr>
            <p:spPr>
              <a:xfrm rot="19860000">
                <a:off x="4093633" y="3062816"/>
                <a:ext cx="46567" cy="20320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nvGrpSpPr>
              <p:cNvPr id="605" name="Group 604"/>
              <p:cNvGrpSpPr/>
              <p:nvPr/>
            </p:nvGrpSpPr>
            <p:grpSpPr>
              <a:xfrm rot="1500000">
                <a:off x="4000500" y="3108324"/>
                <a:ext cx="68400" cy="133350"/>
                <a:chOff x="3273425" y="3679825"/>
                <a:chExt cx="68400" cy="133350"/>
              </a:xfrm>
            </p:grpSpPr>
            <p:cxnSp>
              <p:nvCxnSpPr>
                <p:cNvPr id="620" name="Straight Connector 619"/>
                <p:cNvCxnSpPr/>
                <p:nvPr/>
              </p:nvCxnSpPr>
              <p:spPr>
                <a:xfrm>
                  <a:off x="3273425" y="3813175"/>
                  <a:ext cx="68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1" name="Straight Connector 620"/>
                <p:cNvCxnSpPr/>
                <p:nvPr/>
              </p:nvCxnSpPr>
              <p:spPr>
                <a:xfrm>
                  <a:off x="3280625" y="3778250"/>
                  <a:ext cx="54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p:nvPr/>
              </p:nvCxnSpPr>
              <p:spPr>
                <a:xfrm>
                  <a:off x="3286025" y="3743325"/>
                  <a:ext cx="4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3" name="Straight Connector 622"/>
                <p:cNvCxnSpPr/>
                <p:nvPr/>
              </p:nvCxnSpPr>
              <p:spPr>
                <a:xfrm>
                  <a:off x="3293225" y="3679825"/>
                  <a:ext cx="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4" name="Straight Connector 623"/>
                <p:cNvCxnSpPr/>
                <p:nvPr/>
              </p:nvCxnSpPr>
              <p:spPr>
                <a:xfrm>
                  <a:off x="3289625" y="3711575"/>
                  <a:ext cx="3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06" name="Group 605"/>
              <p:cNvGrpSpPr/>
              <p:nvPr/>
            </p:nvGrpSpPr>
            <p:grpSpPr>
              <a:xfrm>
                <a:off x="4663593" y="2793772"/>
                <a:ext cx="68400" cy="133350"/>
                <a:chOff x="3273425" y="3679825"/>
                <a:chExt cx="68400" cy="133350"/>
              </a:xfrm>
            </p:grpSpPr>
            <p:cxnSp>
              <p:nvCxnSpPr>
                <p:cNvPr id="615" name="Straight Connector 614"/>
                <p:cNvCxnSpPr/>
                <p:nvPr/>
              </p:nvCxnSpPr>
              <p:spPr>
                <a:xfrm>
                  <a:off x="3273425" y="3813175"/>
                  <a:ext cx="68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6" name="Straight Connector 615"/>
                <p:cNvCxnSpPr/>
                <p:nvPr/>
              </p:nvCxnSpPr>
              <p:spPr>
                <a:xfrm>
                  <a:off x="3280625" y="3778250"/>
                  <a:ext cx="54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p:nvPr/>
              </p:nvCxnSpPr>
              <p:spPr>
                <a:xfrm>
                  <a:off x="3286025" y="3743325"/>
                  <a:ext cx="4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8" name="Straight Connector 617"/>
                <p:cNvCxnSpPr/>
                <p:nvPr/>
              </p:nvCxnSpPr>
              <p:spPr>
                <a:xfrm>
                  <a:off x="3293225" y="3679825"/>
                  <a:ext cx="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9" name="Straight Connector 618"/>
                <p:cNvCxnSpPr/>
                <p:nvPr/>
              </p:nvCxnSpPr>
              <p:spPr>
                <a:xfrm>
                  <a:off x="3289625" y="3711575"/>
                  <a:ext cx="3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07" name="Group 606"/>
              <p:cNvGrpSpPr/>
              <p:nvPr/>
            </p:nvGrpSpPr>
            <p:grpSpPr>
              <a:xfrm rot="7260000" flipH="1">
                <a:off x="4783761" y="2276022"/>
                <a:ext cx="68400" cy="133350"/>
                <a:chOff x="3273425" y="3679825"/>
                <a:chExt cx="68400" cy="133350"/>
              </a:xfrm>
            </p:grpSpPr>
            <p:cxnSp>
              <p:nvCxnSpPr>
                <p:cNvPr id="610" name="Straight Connector 609"/>
                <p:cNvCxnSpPr/>
                <p:nvPr/>
              </p:nvCxnSpPr>
              <p:spPr>
                <a:xfrm>
                  <a:off x="3273425" y="3813175"/>
                  <a:ext cx="68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p:nvPr/>
              </p:nvCxnSpPr>
              <p:spPr>
                <a:xfrm>
                  <a:off x="3280625" y="3778250"/>
                  <a:ext cx="54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2" name="Straight Connector 611"/>
                <p:cNvCxnSpPr/>
                <p:nvPr/>
              </p:nvCxnSpPr>
              <p:spPr>
                <a:xfrm>
                  <a:off x="3286025" y="3743325"/>
                  <a:ext cx="4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3" name="Straight Connector 612"/>
                <p:cNvCxnSpPr/>
                <p:nvPr/>
              </p:nvCxnSpPr>
              <p:spPr>
                <a:xfrm>
                  <a:off x="3293225" y="3679825"/>
                  <a:ext cx="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p:nvPr/>
              </p:nvCxnSpPr>
              <p:spPr>
                <a:xfrm>
                  <a:off x="3289625" y="3711575"/>
                  <a:ext cx="3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608" name="Isosceles Triangle 607"/>
              <p:cNvSpPr/>
              <p:nvPr/>
            </p:nvSpPr>
            <p:spPr>
              <a:xfrm flipV="1">
                <a:off x="4210050" y="2657475"/>
                <a:ext cx="45719" cy="193675"/>
              </a:xfrm>
              <a:prstGeom prst="triangl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609" name="Isosceles Triangle 608"/>
              <p:cNvSpPr/>
              <p:nvPr/>
            </p:nvSpPr>
            <p:spPr>
              <a:xfrm flipV="1">
                <a:off x="4679950" y="2428875"/>
                <a:ext cx="45719" cy="193675"/>
              </a:xfrm>
              <a:prstGeom prst="triangl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cxnSp>
          <p:nvCxnSpPr>
            <p:cNvPr id="544" name="Straight Arrow Connector 543"/>
            <p:cNvCxnSpPr/>
            <p:nvPr/>
          </p:nvCxnSpPr>
          <p:spPr>
            <a:xfrm flipH="1">
              <a:off x="6245103" y="4987144"/>
              <a:ext cx="284106" cy="646344"/>
            </a:xfrm>
            <a:prstGeom prst="straightConnector1">
              <a:avLst/>
            </a:prstGeom>
            <a:ln w="28575">
              <a:solidFill>
                <a:srgbClr val="000000"/>
              </a:solidFill>
              <a:headEnd type="none"/>
              <a:tailEnd type="triangle" w="lg" len="lg"/>
            </a:ln>
          </p:spPr>
          <p:style>
            <a:lnRef idx="2">
              <a:schemeClr val="accent1"/>
            </a:lnRef>
            <a:fillRef idx="0">
              <a:schemeClr val="accent1"/>
            </a:fillRef>
            <a:effectRef idx="1">
              <a:schemeClr val="accent1"/>
            </a:effectRef>
            <a:fontRef idx="minor">
              <a:schemeClr val="tx1"/>
            </a:fontRef>
          </p:style>
        </p:cxnSp>
        <p:sp>
          <p:nvSpPr>
            <p:cNvPr id="547" name="TextBox 546"/>
            <p:cNvSpPr txBox="1"/>
            <p:nvPr/>
          </p:nvSpPr>
          <p:spPr>
            <a:xfrm>
              <a:off x="5934249" y="6306813"/>
              <a:ext cx="924928" cy="261610"/>
            </a:xfrm>
            <a:prstGeom prst="rect">
              <a:avLst/>
            </a:prstGeom>
            <a:noFill/>
          </p:spPr>
          <p:txBody>
            <a:bodyPr wrap="square" rtlCol="0">
              <a:spAutoFit/>
            </a:bodyPr>
            <a:lstStyle/>
            <a:p>
              <a:r>
                <a:rPr lang="en-US" sz="1050" b="1" dirty="0" smtClean="0"/>
                <a:t>lanosterol</a:t>
              </a:r>
              <a:endParaRPr lang="en-US" sz="1050" b="1" dirty="0"/>
            </a:p>
          </p:txBody>
        </p:sp>
        <p:sp>
          <p:nvSpPr>
            <p:cNvPr id="548" name="TextBox 547"/>
            <p:cNvSpPr txBox="1"/>
            <p:nvPr/>
          </p:nvSpPr>
          <p:spPr>
            <a:xfrm>
              <a:off x="5274135" y="4985037"/>
              <a:ext cx="972389" cy="253916"/>
            </a:xfrm>
            <a:prstGeom prst="rect">
              <a:avLst/>
            </a:prstGeom>
            <a:solidFill>
              <a:srgbClr val="FFFF00"/>
            </a:solidFill>
          </p:spPr>
          <p:txBody>
            <a:bodyPr wrap="square" rtlCol="0">
              <a:spAutoFit/>
            </a:bodyPr>
            <a:lstStyle/>
            <a:p>
              <a:pPr algn="ctr"/>
              <a:r>
                <a:rPr lang="en-US" sz="1050" b="1" cap="small" dirty="0" smtClean="0"/>
                <a:t>LSS/ERG7</a:t>
              </a:r>
              <a:endParaRPr lang="en-US" sz="1050" b="1" cap="small" dirty="0"/>
            </a:p>
          </p:txBody>
        </p:sp>
        <p:sp>
          <p:nvSpPr>
            <p:cNvPr id="550" name="TextBox 549"/>
            <p:cNvSpPr txBox="1"/>
            <p:nvPr/>
          </p:nvSpPr>
          <p:spPr>
            <a:xfrm>
              <a:off x="5129983" y="5187439"/>
              <a:ext cx="1116541" cy="369332"/>
            </a:xfrm>
            <a:prstGeom prst="rect">
              <a:avLst/>
            </a:prstGeom>
            <a:noFill/>
          </p:spPr>
          <p:txBody>
            <a:bodyPr wrap="square" rtlCol="0">
              <a:spAutoFit/>
            </a:bodyPr>
            <a:lstStyle/>
            <a:p>
              <a:pPr algn="r"/>
              <a:r>
                <a:rPr lang="en-US" sz="900" b="1" dirty="0" smtClean="0"/>
                <a:t>animals, fungi, trypanosomes</a:t>
              </a:r>
              <a:endParaRPr lang="en-US" sz="900" b="1" dirty="0"/>
            </a:p>
          </p:txBody>
        </p:sp>
        <p:sp>
          <p:nvSpPr>
            <p:cNvPr id="552" name="TextBox 551"/>
            <p:cNvSpPr txBox="1"/>
            <p:nvPr/>
          </p:nvSpPr>
          <p:spPr>
            <a:xfrm>
              <a:off x="6632734" y="4961426"/>
              <a:ext cx="830853" cy="544764"/>
            </a:xfrm>
            <a:prstGeom prst="rect">
              <a:avLst/>
            </a:prstGeom>
            <a:solidFill>
              <a:srgbClr val="FF6CC5"/>
            </a:solidFill>
          </p:spPr>
          <p:txBody>
            <a:bodyPr wrap="square" rtlCol="0">
              <a:spAutoFit/>
            </a:bodyPr>
            <a:lstStyle/>
            <a:p>
              <a:pPr algn="ctr"/>
              <a:r>
                <a:rPr lang="en-US" sz="1050" b="1" cap="small" dirty="0" err="1" smtClean="0">
                  <a:solidFill>
                    <a:srgbClr val="FFFF00"/>
                  </a:solidFill>
                </a:rPr>
                <a:t>oxido</a:t>
              </a:r>
              <a:r>
                <a:rPr lang="en-US" sz="1050" b="1" cap="small" dirty="0" smtClean="0">
                  <a:solidFill>
                    <a:srgbClr val="FFFF00"/>
                  </a:solidFill>
                </a:rPr>
                <a:t>-squalene cyclase</a:t>
              </a:r>
              <a:endParaRPr lang="en-US" sz="1050" b="1" cap="small" dirty="0">
                <a:solidFill>
                  <a:srgbClr val="FFFF00"/>
                </a:solidFill>
              </a:endParaRPr>
            </a:p>
          </p:txBody>
        </p:sp>
        <p:sp>
          <p:nvSpPr>
            <p:cNvPr id="695" name="Freeform 694"/>
            <p:cNvSpPr/>
            <p:nvPr/>
          </p:nvSpPr>
          <p:spPr>
            <a:xfrm>
              <a:off x="3479800" y="2526475"/>
              <a:ext cx="683948" cy="1131125"/>
            </a:xfrm>
            <a:custGeom>
              <a:avLst/>
              <a:gdLst>
                <a:gd name="connsiteX0" fmla="*/ 0 w 683948"/>
                <a:gd name="connsiteY0" fmla="*/ 1131125 h 1131125"/>
                <a:gd name="connsiteX1" fmla="*/ 228600 w 683948"/>
                <a:gd name="connsiteY1" fmla="*/ 839025 h 1131125"/>
                <a:gd name="connsiteX2" fmla="*/ 368300 w 683948"/>
                <a:gd name="connsiteY2" fmla="*/ 572325 h 1131125"/>
                <a:gd name="connsiteX3" fmla="*/ 266700 w 683948"/>
                <a:gd name="connsiteY3" fmla="*/ 280225 h 1131125"/>
                <a:gd name="connsiteX4" fmla="*/ 355600 w 683948"/>
                <a:gd name="connsiteY4" fmla="*/ 13525 h 1131125"/>
                <a:gd name="connsiteX5" fmla="*/ 660400 w 683948"/>
                <a:gd name="connsiteY5" fmla="*/ 64325 h 1131125"/>
                <a:gd name="connsiteX6" fmla="*/ 660400 w 683948"/>
                <a:gd name="connsiteY6" fmla="*/ 280225 h 1131125"/>
                <a:gd name="connsiteX7" fmla="*/ 635000 w 683948"/>
                <a:gd name="connsiteY7" fmla="*/ 521525 h 1131125"/>
                <a:gd name="connsiteX8" fmla="*/ 495300 w 683948"/>
                <a:gd name="connsiteY8" fmla="*/ 699325 h 1131125"/>
                <a:gd name="connsiteX9" fmla="*/ 368300 w 683948"/>
                <a:gd name="connsiteY9" fmla="*/ 991425 h 1131125"/>
                <a:gd name="connsiteX10" fmla="*/ 317500 w 683948"/>
                <a:gd name="connsiteY10" fmla="*/ 1118425 h 113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948" h="1131125">
                  <a:moveTo>
                    <a:pt x="0" y="1131125"/>
                  </a:moveTo>
                  <a:cubicBezTo>
                    <a:pt x="83608" y="1031641"/>
                    <a:pt x="167217" y="932158"/>
                    <a:pt x="228600" y="839025"/>
                  </a:cubicBezTo>
                  <a:cubicBezTo>
                    <a:pt x="289983" y="745892"/>
                    <a:pt x="361950" y="665458"/>
                    <a:pt x="368300" y="572325"/>
                  </a:cubicBezTo>
                  <a:cubicBezTo>
                    <a:pt x="374650" y="479192"/>
                    <a:pt x="268817" y="373358"/>
                    <a:pt x="266700" y="280225"/>
                  </a:cubicBezTo>
                  <a:cubicBezTo>
                    <a:pt x="264583" y="187092"/>
                    <a:pt x="289983" y="49508"/>
                    <a:pt x="355600" y="13525"/>
                  </a:cubicBezTo>
                  <a:cubicBezTo>
                    <a:pt x="421217" y="-22458"/>
                    <a:pt x="609600" y="19875"/>
                    <a:pt x="660400" y="64325"/>
                  </a:cubicBezTo>
                  <a:cubicBezTo>
                    <a:pt x="711200" y="108775"/>
                    <a:pt x="664633" y="204025"/>
                    <a:pt x="660400" y="280225"/>
                  </a:cubicBezTo>
                  <a:cubicBezTo>
                    <a:pt x="656167" y="356425"/>
                    <a:pt x="662517" y="451675"/>
                    <a:pt x="635000" y="521525"/>
                  </a:cubicBezTo>
                  <a:cubicBezTo>
                    <a:pt x="607483" y="591375"/>
                    <a:pt x="539750" y="621008"/>
                    <a:pt x="495300" y="699325"/>
                  </a:cubicBezTo>
                  <a:cubicBezTo>
                    <a:pt x="450850" y="777642"/>
                    <a:pt x="397933" y="921575"/>
                    <a:pt x="368300" y="991425"/>
                  </a:cubicBezTo>
                  <a:cubicBezTo>
                    <a:pt x="338667" y="1061275"/>
                    <a:pt x="328083" y="1089850"/>
                    <a:pt x="317500" y="1118425"/>
                  </a:cubicBezTo>
                </a:path>
              </a:pathLst>
            </a:custGeom>
            <a:ln>
              <a:solidFill>
                <a:srgbClr val="FFFF00"/>
              </a:solidFill>
              <a:prstDash val="sysDash"/>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sp>
        <p:nvSpPr>
          <p:cNvPr id="696" name="Freeform 695"/>
          <p:cNvSpPr/>
          <p:nvPr/>
        </p:nvSpPr>
        <p:spPr>
          <a:xfrm rot="3280754">
            <a:off x="2403277" y="5400790"/>
            <a:ext cx="186655" cy="91846"/>
          </a:xfrm>
          <a:custGeom>
            <a:avLst/>
            <a:gdLst>
              <a:gd name="connsiteX0" fmla="*/ 0 w 319278"/>
              <a:gd name="connsiteY0" fmla="*/ 147733 h 211233"/>
              <a:gd name="connsiteX1" fmla="*/ 76200 w 319278"/>
              <a:gd name="connsiteY1" fmla="*/ 211233 h 211233"/>
              <a:gd name="connsiteX2" fmla="*/ 107950 w 319278"/>
              <a:gd name="connsiteY2" fmla="*/ 147733 h 211233"/>
              <a:gd name="connsiteX3" fmla="*/ 63500 w 319278"/>
              <a:gd name="connsiteY3" fmla="*/ 90583 h 211233"/>
              <a:gd name="connsiteX4" fmla="*/ 127000 w 319278"/>
              <a:gd name="connsiteY4" fmla="*/ 52483 h 211233"/>
              <a:gd name="connsiteX5" fmla="*/ 158750 w 319278"/>
              <a:gd name="connsiteY5" fmla="*/ 109633 h 211233"/>
              <a:gd name="connsiteX6" fmla="*/ 215900 w 319278"/>
              <a:gd name="connsiteY6" fmla="*/ 103283 h 211233"/>
              <a:gd name="connsiteX7" fmla="*/ 209550 w 319278"/>
              <a:gd name="connsiteY7" fmla="*/ 20733 h 211233"/>
              <a:gd name="connsiteX8" fmla="*/ 254000 w 319278"/>
              <a:gd name="connsiteY8" fmla="*/ 1683 h 211233"/>
              <a:gd name="connsiteX9" fmla="*/ 273050 w 319278"/>
              <a:gd name="connsiteY9" fmla="*/ 52483 h 211233"/>
              <a:gd name="connsiteX10" fmla="*/ 317500 w 319278"/>
              <a:gd name="connsiteY10" fmla="*/ 65183 h 211233"/>
              <a:gd name="connsiteX11" fmla="*/ 311150 w 319278"/>
              <a:gd name="connsiteY11" fmla="*/ 14383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278" h="211233">
                <a:moveTo>
                  <a:pt x="0" y="147733"/>
                </a:moveTo>
                <a:cubicBezTo>
                  <a:pt x="29104" y="179483"/>
                  <a:pt x="58208" y="211233"/>
                  <a:pt x="76200" y="211233"/>
                </a:cubicBezTo>
                <a:cubicBezTo>
                  <a:pt x="94192" y="211233"/>
                  <a:pt x="110067" y="167841"/>
                  <a:pt x="107950" y="147733"/>
                </a:cubicBezTo>
                <a:cubicBezTo>
                  <a:pt x="105833" y="127625"/>
                  <a:pt x="60325" y="106458"/>
                  <a:pt x="63500" y="90583"/>
                </a:cubicBezTo>
                <a:cubicBezTo>
                  <a:pt x="66675" y="74708"/>
                  <a:pt x="111125" y="49308"/>
                  <a:pt x="127000" y="52483"/>
                </a:cubicBezTo>
                <a:cubicBezTo>
                  <a:pt x="142875" y="55658"/>
                  <a:pt x="143933" y="101166"/>
                  <a:pt x="158750" y="109633"/>
                </a:cubicBezTo>
                <a:cubicBezTo>
                  <a:pt x="173567" y="118100"/>
                  <a:pt x="207433" y="118100"/>
                  <a:pt x="215900" y="103283"/>
                </a:cubicBezTo>
                <a:cubicBezTo>
                  <a:pt x="224367" y="88466"/>
                  <a:pt x="203200" y="37666"/>
                  <a:pt x="209550" y="20733"/>
                </a:cubicBezTo>
                <a:cubicBezTo>
                  <a:pt x="215900" y="3800"/>
                  <a:pt x="243417" y="-3609"/>
                  <a:pt x="254000" y="1683"/>
                </a:cubicBezTo>
                <a:cubicBezTo>
                  <a:pt x="264583" y="6975"/>
                  <a:pt x="262467" y="41900"/>
                  <a:pt x="273050" y="52483"/>
                </a:cubicBezTo>
                <a:cubicBezTo>
                  <a:pt x="283633" y="63066"/>
                  <a:pt x="311150" y="71533"/>
                  <a:pt x="317500" y="65183"/>
                </a:cubicBezTo>
                <a:cubicBezTo>
                  <a:pt x="323850" y="58833"/>
                  <a:pt x="311150" y="14383"/>
                  <a:pt x="311150" y="14383"/>
                </a:cubicBezTo>
              </a:path>
            </a:pathLst>
          </a:custGeom>
          <a:ln w="12700" cmpd="sng">
            <a:solidFill>
              <a:srgbClr val="000000"/>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nvGrpSpPr>
          <p:cNvPr id="28" name="Group 27"/>
          <p:cNvGrpSpPr/>
          <p:nvPr/>
        </p:nvGrpSpPr>
        <p:grpSpPr>
          <a:xfrm>
            <a:off x="1194483" y="4667015"/>
            <a:ext cx="1238946" cy="892137"/>
            <a:chOff x="1265602" y="4425715"/>
            <a:chExt cx="1518512" cy="1093446"/>
          </a:xfrm>
        </p:grpSpPr>
        <p:sp>
          <p:nvSpPr>
            <p:cNvPr id="25" name="Freeform 24"/>
            <p:cNvSpPr/>
            <p:nvPr/>
          </p:nvSpPr>
          <p:spPr>
            <a:xfrm>
              <a:off x="1769567" y="4425715"/>
              <a:ext cx="659842" cy="788140"/>
            </a:xfrm>
            <a:custGeom>
              <a:avLst/>
              <a:gdLst>
                <a:gd name="connsiteX0" fmla="*/ 50395 w 659842"/>
                <a:gd name="connsiteY0" fmla="*/ 157197 h 788140"/>
                <a:gd name="connsiteX1" fmla="*/ 312260 w 659842"/>
                <a:gd name="connsiteY1" fmla="*/ 68 h 788140"/>
                <a:gd name="connsiteX2" fmla="*/ 417006 w 659842"/>
                <a:gd name="connsiteY2" fmla="*/ 170291 h 788140"/>
                <a:gd name="connsiteX3" fmla="*/ 652685 w 659842"/>
                <a:gd name="connsiteY3" fmla="*/ 576206 h 788140"/>
                <a:gd name="connsiteX4" fmla="*/ 547939 w 659842"/>
                <a:gd name="connsiteY4" fmla="*/ 785710 h 788140"/>
                <a:gd name="connsiteX5" fmla="*/ 50395 w 659842"/>
                <a:gd name="connsiteY5" fmla="*/ 654770 h 788140"/>
                <a:gd name="connsiteX6" fmla="*/ 50395 w 659842"/>
                <a:gd name="connsiteY6" fmla="*/ 157197 h 78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9842" h="788140">
                  <a:moveTo>
                    <a:pt x="50395" y="157197"/>
                  </a:moveTo>
                  <a:cubicBezTo>
                    <a:pt x="94039" y="48080"/>
                    <a:pt x="251158" y="-2114"/>
                    <a:pt x="312260" y="68"/>
                  </a:cubicBezTo>
                  <a:cubicBezTo>
                    <a:pt x="373362" y="2250"/>
                    <a:pt x="360269" y="74268"/>
                    <a:pt x="417006" y="170291"/>
                  </a:cubicBezTo>
                  <a:cubicBezTo>
                    <a:pt x="473743" y="266314"/>
                    <a:pt x="630863" y="473636"/>
                    <a:pt x="652685" y="576206"/>
                  </a:cubicBezTo>
                  <a:cubicBezTo>
                    <a:pt x="674507" y="678776"/>
                    <a:pt x="648321" y="772616"/>
                    <a:pt x="547939" y="785710"/>
                  </a:cubicBezTo>
                  <a:cubicBezTo>
                    <a:pt x="447557" y="798804"/>
                    <a:pt x="137683" y="759522"/>
                    <a:pt x="50395" y="654770"/>
                  </a:cubicBezTo>
                  <a:cubicBezTo>
                    <a:pt x="-36893" y="550018"/>
                    <a:pt x="6751" y="266314"/>
                    <a:pt x="50395" y="157197"/>
                  </a:cubicBezTo>
                  <a:close/>
                </a:path>
              </a:pathLst>
            </a:custGeom>
            <a:solidFill>
              <a:srgbClr val="21B295"/>
            </a:solidFill>
            <a:ln>
              <a:solidFill>
                <a:srgbClr val="21B295"/>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24" name="Freeform 23"/>
            <p:cNvSpPr/>
            <p:nvPr/>
          </p:nvSpPr>
          <p:spPr>
            <a:xfrm>
              <a:off x="1265602" y="4467533"/>
              <a:ext cx="1518512" cy="1051628"/>
            </a:xfrm>
            <a:custGeom>
              <a:avLst/>
              <a:gdLst>
                <a:gd name="connsiteX0" fmla="*/ 161562 w 1537059"/>
                <a:gd name="connsiteY0" fmla="*/ 63809 h 1042615"/>
                <a:gd name="connsiteX1" fmla="*/ 606733 w 1537059"/>
                <a:gd name="connsiteY1" fmla="*/ 24527 h 1042615"/>
                <a:gd name="connsiteX2" fmla="*/ 619826 w 1537059"/>
                <a:gd name="connsiteY2" fmla="*/ 391160 h 1042615"/>
                <a:gd name="connsiteX3" fmla="*/ 1012624 w 1537059"/>
                <a:gd name="connsiteY3" fmla="*/ 639946 h 1042615"/>
                <a:gd name="connsiteX4" fmla="*/ 829318 w 1537059"/>
                <a:gd name="connsiteY4" fmla="*/ 207843 h 1042615"/>
                <a:gd name="connsiteX5" fmla="*/ 973344 w 1537059"/>
                <a:gd name="connsiteY5" fmla="*/ 24527 h 1042615"/>
                <a:gd name="connsiteX6" fmla="*/ 1431608 w 1537059"/>
                <a:gd name="connsiteY6" fmla="*/ 404254 h 1042615"/>
                <a:gd name="connsiteX7" fmla="*/ 1510167 w 1537059"/>
                <a:gd name="connsiteY7" fmla="*/ 679228 h 1042615"/>
                <a:gd name="connsiteX8" fmla="*/ 1064997 w 1537059"/>
                <a:gd name="connsiteY8" fmla="*/ 1006579 h 1042615"/>
                <a:gd name="connsiteX9" fmla="*/ 619826 w 1537059"/>
                <a:gd name="connsiteY9" fmla="*/ 1032767 h 1042615"/>
                <a:gd name="connsiteX10" fmla="*/ 279401 w 1537059"/>
                <a:gd name="connsiteY10" fmla="*/ 993485 h 1042615"/>
                <a:gd name="connsiteX11" fmla="*/ 4443 w 1537059"/>
                <a:gd name="connsiteY11" fmla="*/ 600664 h 1042615"/>
                <a:gd name="connsiteX12" fmla="*/ 135376 w 1537059"/>
                <a:gd name="connsiteY12" fmla="*/ 273313 h 1042615"/>
                <a:gd name="connsiteX0" fmla="*/ 161562 w 1537059"/>
                <a:gd name="connsiteY0" fmla="*/ 63809 h 1042615"/>
                <a:gd name="connsiteX1" fmla="*/ 606733 w 1537059"/>
                <a:gd name="connsiteY1" fmla="*/ 24527 h 1042615"/>
                <a:gd name="connsiteX2" fmla="*/ 619826 w 1537059"/>
                <a:gd name="connsiteY2" fmla="*/ 391160 h 1042615"/>
                <a:gd name="connsiteX3" fmla="*/ 1012624 w 1537059"/>
                <a:gd name="connsiteY3" fmla="*/ 639946 h 1042615"/>
                <a:gd name="connsiteX4" fmla="*/ 829318 w 1537059"/>
                <a:gd name="connsiteY4" fmla="*/ 207843 h 1042615"/>
                <a:gd name="connsiteX5" fmla="*/ 973344 w 1537059"/>
                <a:gd name="connsiteY5" fmla="*/ 24527 h 1042615"/>
                <a:gd name="connsiteX6" fmla="*/ 1431608 w 1537059"/>
                <a:gd name="connsiteY6" fmla="*/ 404254 h 1042615"/>
                <a:gd name="connsiteX7" fmla="*/ 1510167 w 1537059"/>
                <a:gd name="connsiteY7" fmla="*/ 679228 h 1042615"/>
                <a:gd name="connsiteX8" fmla="*/ 1064997 w 1537059"/>
                <a:gd name="connsiteY8" fmla="*/ 1006579 h 1042615"/>
                <a:gd name="connsiteX9" fmla="*/ 619826 w 1537059"/>
                <a:gd name="connsiteY9" fmla="*/ 1032767 h 1042615"/>
                <a:gd name="connsiteX10" fmla="*/ 279401 w 1537059"/>
                <a:gd name="connsiteY10" fmla="*/ 993485 h 1042615"/>
                <a:gd name="connsiteX11" fmla="*/ 4443 w 1537059"/>
                <a:gd name="connsiteY11" fmla="*/ 600664 h 1042615"/>
                <a:gd name="connsiteX12" fmla="*/ 135376 w 1537059"/>
                <a:gd name="connsiteY12" fmla="*/ 273313 h 1042615"/>
                <a:gd name="connsiteX13" fmla="*/ 161562 w 1537059"/>
                <a:gd name="connsiteY13" fmla="*/ 63809 h 1042615"/>
                <a:gd name="connsiteX0" fmla="*/ 161562 w 1537059"/>
                <a:gd name="connsiteY0" fmla="*/ 63809 h 1042615"/>
                <a:gd name="connsiteX1" fmla="*/ 606733 w 1537059"/>
                <a:gd name="connsiteY1" fmla="*/ 24527 h 1042615"/>
                <a:gd name="connsiteX2" fmla="*/ 619826 w 1537059"/>
                <a:gd name="connsiteY2" fmla="*/ 391160 h 1042615"/>
                <a:gd name="connsiteX3" fmla="*/ 1303184 w 1537059"/>
                <a:gd name="connsiteY3" fmla="*/ 681456 h 1042615"/>
                <a:gd name="connsiteX4" fmla="*/ 829318 w 1537059"/>
                <a:gd name="connsiteY4" fmla="*/ 207843 h 1042615"/>
                <a:gd name="connsiteX5" fmla="*/ 973344 w 1537059"/>
                <a:gd name="connsiteY5" fmla="*/ 24527 h 1042615"/>
                <a:gd name="connsiteX6" fmla="*/ 1431608 w 1537059"/>
                <a:gd name="connsiteY6" fmla="*/ 404254 h 1042615"/>
                <a:gd name="connsiteX7" fmla="*/ 1510167 w 1537059"/>
                <a:gd name="connsiteY7" fmla="*/ 679228 h 1042615"/>
                <a:gd name="connsiteX8" fmla="*/ 1064997 w 1537059"/>
                <a:gd name="connsiteY8" fmla="*/ 1006579 h 1042615"/>
                <a:gd name="connsiteX9" fmla="*/ 619826 w 1537059"/>
                <a:gd name="connsiteY9" fmla="*/ 1032767 h 1042615"/>
                <a:gd name="connsiteX10" fmla="*/ 279401 w 1537059"/>
                <a:gd name="connsiteY10" fmla="*/ 993485 h 1042615"/>
                <a:gd name="connsiteX11" fmla="*/ 4443 w 1537059"/>
                <a:gd name="connsiteY11" fmla="*/ 600664 h 1042615"/>
                <a:gd name="connsiteX12" fmla="*/ 135376 w 1537059"/>
                <a:gd name="connsiteY12" fmla="*/ 273313 h 1042615"/>
                <a:gd name="connsiteX13" fmla="*/ 161562 w 1537059"/>
                <a:gd name="connsiteY13" fmla="*/ 63809 h 1042615"/>
                <a:gd name="connsiteX0" fmla="*/ 161562 w 1537059"/>
                <a:gd name="connsiteY0" fmla="*/ 76097 h 1054903"/>
                <a:gd name="connsiteX1" fmla="*/ 606733 w 1537059"/>
                <a:gd name="connsiteY1" fmla="*/ 36815 h 1054903"/>
                <a:gd name="connsiteX2" fmla="*/ 661335 w 1537059"/>
                <a:gd name="connsiteY2" fmla="*/ 569482 h 1054903"/>
                <a:gd name="connsiteX3" fmla="*/ 1303184 w 1537059"/>
                <a:gd name="connsiteY3" fmla="*/ 693744 h 1054903"/>
                <a:gd name="connsiteX4" fmla="*/ 829318 w 1537059"/>
                <a:gd name="connsiteY4" fmla="*/ 220131 h 1054903"/>
                <a:gd name="connsiteX5" fmla="*/ 973344 w 1537059"/>
                <a:gd name="connsiteY5" fmla="*/ 36815 h 1054903"/>
                <a:gd name="connsiteX6" fmla="*/ 1431608 w 1537059"/>
                <a:gd name="connsiteY6" fmla="*/ 416542 h 1054903"/>
                <a:gd name="connsiteX7" fmla="*/ 1510167 w 1537059"/>
                <a:gd name="connsiteY7" fmla="*/ 691516 h 1054903"/>
                <a:gd name="connsiteX8" fmla="*/ 1064997 w 1537059"/>
                <a:gd name="connsiteY8" fmla="*/ 1018867 h 1054903"/>
                <a:gd name="connsiteX9" fmla="*/ 619826 w 1537059"/>
                <a:gd name="connsiteY9" fmla="*/ 1045055 h 1054903"/>
                <a:gd name="connsiteX10" fmla="*/ 279401 w 1537059"/>
                <a:gd name="connsiteY10" fmla="*/ 1005773 h 1054903"/>
                <a:gd name="connsiteX11" fmla="*/ 4443 w 1537059"/>
                <a:gd name="connsiteY11" fmla="*/ 612952 h 1054903"/>
                <a:gd name="connsiteX12" fmla="*/ 135376 w 1537059"/>
                <a:gd name="connsiteY12" fmla="*/ 285601 h 1054903"/>
                <a:gd name="connsiteX13" fmla="*/ 161562 w 1537059"/>
                <a:gd name="connsiteY13" fmla="*/ 76097 h 1054903"/>
                <a:gd name="connsiteX0" fmla="*/ 161562 w 1537059"/>
                <a:gd name="connsiteY0" fmla="*/ 76097 h 1054903"/>
                <a:gd name="connsiteX1" fmla="*/ 606733 w 1537059"/>
                <a:gd name="connsiteY1" fmla="*/ 36815 h 1054903"/>
                <a:gd name="connsiteX2" fmla="*/ 661335 w 1537059"/>
                <a:gd name="connsiteY2" fmla="*/ 569482 h 1054903"/>
                <a:gd name="connsiteX3" fmla="*/ 1303184 w 1537059"/>
                <a:gd name="connsiteY3" fmla="*/ 693744 h 1054903"/>
                <a:gd name="connsiteX4" fmla="*/ 798187 w 1537059"/>
                <a:gd name="connsiteY4" fmla="*/ 199377 h 1054903"/>
                <a:gd name="connsiteX5" fmla="*/ 973344 w 1537059"/>
                <a:gd name="connsiteY5" fmla="*/ 36815 h 1054903"/>
                <a:gd name="connsiteX6" fmla="*/ 1431608 w 1537059"/>
                <a:gd name="connsiteY6" fmla="*/ 416542 h 1054903"/>
                <a:gd name="connsiteX7" fmla="*/ 1510167 w 1537059"/>
                <a:gd name="connsiteY7" fmla="*/ 691516 h 1054903"/>
                <a:gd name="connsiteX8" fmla="*/ 1064997 w 1537059"/>
                <a:gd name="connsiteY8" fmla="*/ 1018867 h 1054903"/>
                <a:gd name="connsiteX9" fmla="*/ 619826 w 1537059"/>
                <a:gd name="connsiteY9" fmla="*/ 1045055 h 1054903"/>
                <a:gd name="connsiteX10" fmla="*/ 279401 w 1537059"/>
                <a:gd name="connsiteY10" fmla="*/ 1005773 h 1054903"/>
                <a:gd name="connsiteX11" fmla="*/ 4443 w 1537059"/>
                <a:gd name="connsiteY11" fmla="*/ 612952 h 1054903"/>
                <a:gd name="connsiteX12" fmla="*/ 135376 w 1537059"/>
                <a:gd name="connsiteY12" fmla="*/ 285601 h 1054903"/>
                <a:gd name="connsiteX13" fmla="*/ 161562 w 1537059"/>
                <a:gd name="connsiteY13" fmla="*/ 76097 h 1054903"/>
                <a:gd name="connsiteX0" fmla="*/ 161562 w 1537059"/>
                <a:gd name="connsiteY0" fmla="*/ 76097 h 1054903"/>
                <a:gd name="connsiteX1" fmla="*/ 606733 w 1537059"/>
                <a:gd name="connsiteY1" fmla="*/ 36815 h 1054903"/>
                <a:gd name="connsiteX2" fmla="*/ 661335 w 1537059"/>
                <a:gd name="connsiteY2" fmla="*/ 569482 h 1054903"/>
                <a:gd name="connsiteX3" fmla="*/ 1303184 w 1537059"/>
                <a:gd name="connsiteY3" fmla="*/ 693744 h 1054903"/>
                <a:gd name="connsiteX4" fmla="*/ 839694 w 1537059"/>
                <a:gd name="connsiteY4" fmla="*/ 168246 h 1054903"/>
                <a:gd name="connsiteX5" fmla="*/ 973344 w 1537059"/>
                <a:gd name="connsiteY5" fmla="*/ 36815 h 1054903"/>
                <a:gd name="connsiteX6" fmla="*/ 1431608 w 1537059"/>
                <a:gd name="connsiteY6" fmla="*/ 416542 h 1054903"/>
                <a:gd name="connsiteX7" fmla="*/ 1510167 w 1537059"/>
                <a:gd name="connsiteY7" fmla="*/ 691516 h 1054903"/>
                <a:gd name="connsiteX8" fmla="*/ 1064997 w 1537059"/>
                <a:gd name="connsiteY8" fmla="*/ 1018867 h 1054903"/>
                <a:gd name="connsiteX9" fmla="*/ 619826 w 1537059"/>
                <a:gd name="connsiteY9" fmla="*/ 1045055 h 1054903"/>
                <a:gd name="connsiteX10" fmla="*/ 279401 w 1537059"/>
                <a:gd name="connsiteY10" fmla="*/ 1005773 h 1054903"/>
                <a:gd name="connsiteX11" fmla="*/ 4443 w 1537059"/>
                <a:gd name="connsiteY11" fmla="*/ 612952 h 1054903"/>
                <a:gd name="connsiteX12" fmla="*/ 135376 w 1537059"/>
                <a:gd name="connsiteY12" fmla="*/ 285601 h 1054903"/>
                <a:gd name="connsiteX13" fmla="*/ 161562 w 1537059"/>
                <a:gd name="connsiteY13" fmla="*/ 76097 h 1054903"/>
                <a:gd name="connsiteX0" fmla="*/ 161562 w 1537059"/>
                <a:gd name="connsiteY0" fmla="*/ 76097 h 1054903"/>
                <a:gd name="connsiteX1" fmla="*/ 606733 w 1537059"/>
                <a:gd name="connsiteY1" fmla="*/ 36815 h 1054903"/>
                <a:gd name="connsiteX2" fmla="*/ 661335 w 1537059"/>
                <a:gd name="connsiteY2" fmla="*/ 569482 h 1054903"/>
                <a:gd name="connsiteX3" fmla="*/ 1303184 w 1537059"/>
                <a:gd name="connsiteY3" fmla="*/ 693744 h 1054903"/>
                <a:gd name="connsiteX4" fmla="*/ 974616 w 1537059"/>
                <a:gd name="connsiteY4" fmla="*/ 438413 h 1054903"/>
                <a:gd name="connsiteX5" fmla="*/ 839694 w 1537059"/>
                <a:gd name="connsiteY5" fmla="*/ 168246 h 1054903"/>
                <a:gd name="connsiteX6" fmla="*/ 973344 w 1537059"/>
                <a:gd name="connsiteY6" fmla="*/ 36815 h 1054903"/>
                <a:gd name="connsiteX7" fmla="*/ 1431608 w 1537059"/>
                <a:gd name="connsiteY7" fmla="*/ 416542 h 1054903"/>
                <a:gd name="connsiteX8" fmla="*/ 1510167 w 1537059"/>
                <a:gd name="connsiteY8" fmla="*/ 691516 h 1054903"/>
                <a:gd name="connsiteX9" fmla="*/ 1064997 w 1537059"/>
                <a:gd name="connsiteY9" fmla="*/ 1018867 h 1054903"/>
                <a:gd name="connsiteX10" fmla="*/ 619826 w 1537059"/>
                <a:gd name="connsiteY10" fmla="*/ 1045055 h 1054903"/>
                <a:gd name="connsiteX11" fmla="*/ 279401 w 1537059"/>
                <a:gd name="connsiteY11" fmla="*/ 1005773 h 1054903"/>
                <a:gd name="connsiteX12" fmla="*/ 4443 w 1537059"/>
                <a:gd name="connsiteY12" fmla="*/ 612952 h 1054903"/>
                <a:gd name="connsiteX13" fmla="*/ 135376 w 1537059"/>
                <a:gd name="connsiteY13" fmla="*/ 285601 h 1054903"/>
                <a:gd name="connsiteX14" fmla="*/ 161562 w 1537059"/>
                <a:gd name="connsiteY14" fmla="*/ 76097 h 1054903"/>
                <a:gd name="connsiteX0" fmla="*/ 161562 w 1537059"/>
                <a:gd name="connsiteY0" fmla="*/ 76097 h 1054903"/>
                <a:gd name="connsiteX1" fmla="*/ 606733 w 1537059"/>
                <a:gd name="connsiteY1" fmla="*/ 36815 h 1054903"/>
                <a:gd name="connsiteX2" fmla="*/ 661335 w 1537059"/>
                <a:gd name="connsiteY2" fmla="*/ 569482 h 1054903"/>
                <a:gd name="connsiteX3" fmla="*/ 1209790 w 1537059"/>
                <a:gd name="connsiteY3" fmla="*/ 652236 h 1054903"/>
                <a:gd name="connsiteX4" fmla="*/ 974616 w 1537059"/>
                <a:gd name="connsiteY4" fmla="*/ 438413 h 1054903"/>
                <a:gd name="connsiteX5" fmla="*/ 839694 w 1537059"/>
                <a:gd name="connsiteY5" fmla="*/ 168246 h 1054903"/>
                <a:gd name="connsiteX6" fmla="*/ 973344 w 1537059"/>
                <a:gd name="connsiteY6" fmla="*/ 36815 h 1054903"/>
                <a:gd name="connsiteX7" fmla="*/ 1431608 w 1537059"/>
                <a:gd name="connsiteY7" fmla="*/ 416542 h 1054903"/>
                <a:gd name="connsiteX8" fmla="*/ 1510167 w 1537059"/>
                <a:gd name="connsiteY8" fmla="*/ 691516 h 1054903"/>
                <a:gd name="connsiteX9" fmla="*/ 1064997 w 1537059"/>
                <a:gd name="connsiteY9" fmla="*/ 1018867 h 1054903"/>
                <a:gd name="connsiteX10" fmla="*/ 619826 w 1537059"/>
                <a:gd name="connsiteY10" fmla="*/ 1045055 h 1054903"/>
                <a:gd name="connsiteX11" fmla="*/ 279401 w 1537059"/>
                <a:gd name="connsiteY11" fmla="*/ 1005773 h 1054903"/>
                <a:gd name="connsiteX12" fmla="*/ 4443 w 1537059"/>
                <a:gd name="connsiteY12" fmla="*/ 612952 h 1054903"/>
                <a:gd name="connsiteX13" fmla="*/ 135376 w 1537059"/>
                <a:gd name="connsiteY13" fmla="*/ 285601 h 1054903"/>
                <a:gd name="connsiteX14" fmla="*/ 161562 w 1537059"/>
                <a:gd name="connsiteY14" fmla="*/ 76097 h 1054903"/>
                <a:gd name="connsiteX0" fmla="*/ 161562 w 1537059"/>
                <a:gd name="connsiteY0" fmla="*/ 76097 h 1054903"/>
                <a:gd name="connsiteX1" fmla="*/ 606733 w 1537059"/>
                <a:gd name="connsiteY1" fmla="*/ 36815 h 1054903"/>
                <a:gd name="connsiteX2" fmla="*/ 661335 w 1537059"/>
                <a:gd name="connsiteY2" fmla="*/ 569482 h 1054903"/>
                <a:gd name="connsiteX3" fmla="*/ 1261675 w 1537059"/>
                <a:gd name="connsiteY3" fmla="*/ 704121 h 1054903"/>
                <a:gd name="connsiteX4" fmla="*/ 974616 w 1537059"/>
                <a:gd name="connsiteY4" fmla="*/ 438413 h 1054903"/>
                <a:gd name="connsiteX5" fmla="*/ 839694 w 1537059"/>
                <a:gd name="connsiteY5" fmla="*/ 168246 h 1054903"/>
                <a:gd name="connsiteX6" fmla="*/ 973344 w 1537059"/>
                <a:gd name="connsiteY6" fmla="*/ 36815 h 1054903"/>
                <a:gd name="connsiteX7" fmla="*/ 1431608 w 1537059"/>
                <a:gd name="connsiteY7" fmla="*/ 416542 h 1054903"/>
                <a:gd name="connsiteX8" fmla="*/ 1510167 w 1537059"/>
                <a:gd name="connsiteY8" fmla="*/ 691516 h 1054903"/>
                <a:gd name="connsiteX9" fmla="*/ 1064997 w 1537059"/>
                <a:gd name="connsiteY9" fmla="*/ 1018867 h 1054903"/>
                <a:gd name="connsiteX10" fmla="*/ 619826 w 1537059"/>
                <a:gd name="connsiteY10" fmla="*/ 1045055 h 1054903"/>
                <a:gd name="connsiteX11" fmla="*/ 279401 w 1537059"/>
                <a:gd name="connsiteY11" fmla="*/ 1005773 h 1054903"/>
                <a:gd name="connsiteX12" fmla="*/ 4443 w 1537059"/>
                <a:gd name="connsiteY12" fmla="*/ 612952 h 1054903"/>
                <a:gd name="connsiteX13" fmla="*/ 135376 w 1537059"/>
                <a:gd name="connsiteY13" fmla="*/ 285601 h 1054903"/>
                <a:gd name="connsiteX14" fmla="*/ 161562 w 1537059"/>
                <a:gd name="connsiteY14" fmla="*/ 76097 h 1054903"/>
                <a:gd name="connsiteX0" fmla="*/ 161562 w 1518512"/>
                <a:gd name="connsiteY0" fmla="*/ 76097 h 1051628"/>
                <a:gd name="connsiteX1" fmla="*/ 606733 w 1518512"/>
                <a:gd name="connsiteY1" fmla="*/ 36815 h 1051628"/>
                <a:gd name="connsiteX2" fmla="*/ 661335 w 1518512"/>
                <a:gd name="connsiteY2" fmla="*/ 569482 h 1051628"/>
                <a:gd name="connsiteX3" fmla="*/ 1261675 w 1518512"/>
                <a:gd name="connsiteY3" fmla="*/ 704121 h 1051628"/>
                <a:gd name="connsiteX4" fmla="*/ 974616 w 1518512"/>
                <a:gd name="connsiteY4" fmla="*/ 438413 h 1051628"/>
                <a:gd name="connsiteX5" fmla="*/ 839694 w 1518512"/>
                <a:gd name="connsiteY5" fmla="*/ 168246 h 1051628"/>
                <a:gd name="connsiteX6" fmla="*/ 973344 w 1518512"/>
                <a:gd name="connsiteY6" fmla="*/ 36815 h 1051628"/>
                <a:gd name="connsiteX7" fmla="*/ 1431608 w 1518512"/>
                <a:gd name="connsiteY7" fmla="*/ 416542 h 1051628"/>
                <a:gd name="connsiteX8" fmla="*/ 1510167 w 1518512"/>
                <a:gd name="connsiteY8" fmla="*/ 691516 h 1051628"/>
                <a:gd name="connsiteX9" fmla="*/ 1318359 w 1518512"/>
                <a:gd name="connsiteY9" fmla="*/ 837934 h 1051628"/>
                <a:gd name="connsiteX10" fmla="*/ 1064997 w 1518512"/>
                <a:gd name="connsiteY10" fmla="*/ 1018867 h 1051628"/>
                <a:gd name="connsiteX11" fmla="*/ 619826 w 1518512"/>
                <a:gd name="connsiteY11" fmla="*/ 1045055 h 1051628"/>
                <a:gd name="connsiteX12" fmla="*/ 279401 w 1518512"/>
                <a:gd name="connsiteY12" fmla="*/ 1005773 h 1051628"/>
                <a:gd name="connsiteX13" fmla="*/ 4443 w 1518512"/>
                <a:gd name="connsiteY13" fmla="*/ 612952 h 1051628"/>
                <a:gd name="connsiteX14" fmla="*/ 135376 w 1518512"/>
                <a:gd name="connsiteY14" fmla="*/ 285601 h 1051628"/>
                <a:gd name="connsiteX15" fmla="*/ 161562 w 1518512"/>
                <a:gd name="connsiteY15" fmla="*/ 76097 h 105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8512" h="1051628">
                  <a:moveTo>
                    <a:pt x="161562" y="76097"/>
                  </a:moveTo>
                  <a:cubicBezTo>
                    <a:pt x="345959" y="29176"/>
                    <a:pt x="523438" y="-45416"/>
                    <a:pt x="606733" y="36815"/>
                  </a:cubicBezTo>
                  <a:cubicBezTo>
                    <a:pt x="690028" y="119046"/>
                    <a:pt x="552178" y="458264"/>
                    <a:pt x="661335" y="569482"/>
                  </a:cubicBezTo>
                  <a:cubicBezTo>
                    <a:pt x="770492" y="680700"/>
                    <a:pt x="1209462" y="725966"/>
                    <a:pt x="1261675" y="704121"/>
                  </a:cubicBezTo>
                  <a:cubicBezTo>
                    <a:pt x="1313888" y="682276"/>
                    <a:pt x="1051864" y="525996"/>
                    <a:pt x="974616" y="438413"/>
                  </a:cubicBezTo>
                  <a:cubicBezTo>
                    <a:pt x="897368" y="350830"/>
                    <a:pt x="839906" y="235179"/>
                    <a:pt x="839694" y="168246"/>
                  </a:cubicBezTo>
                  <a:cubicBezTo>
                    <a:pt x="839482" y="101313"/>
                    <a:pt x="874692" y="-4568"/>
                    <a:pt x="973344" y="36815"/>
                  </a:cubicBezTo>
                  <a:cubicBezTo>
                    <a:pt x="1071996" y="78198"/>
                    <a:pt x="1342138" y="307425"/>
                    <a:pt x="1431608" y="416542"/>
                  </a:cubicBezTo>
                  <a:cubicBezTo>
                    <a:pt x="1521079" y="525659"/>
                    <a:pt x="1529042" y="621284"/>
                    <a:pt x="1510167" y="691516"/>
                  </a:cubicBezTo>
                  <a:cubicBezTo>
                    <a:pt x="1491292" y="761748"/>
                    <a:pt x="1392554" y="783376"/>
                    <a:pt x="1318359" y="837934"/>
                  </a:cubicBezTo>
                  <a:cubicBezTo>
                    <a:pt x="1244164" y="892493"/>
                    <a:pt x="1181419" y="984347"/>
                    <a:pt x="1064997" y="1018867"/>
                  </a:cubicBezTo>
                  <a:cubicBezTo>
                    <a:pt x="948575" y="1053387"/>
                    <a:pt x="750759" y="1047237"/>
                    <a:pt x="619826" y="1045055"/>
                  </a:cubicBezTo>
                  <a:cubicBezTo>
                    <a:pt x="488893" y="1042873"/>
                    <a:pt x="381965" y="1077790"/>
                    <a:pt x="279401" y="1005773"/>
                  </a:cubicBezTo>
                  <a:cubicBezTo>
                    <a:pt x="176837" y="933756"/>
                    <a:pt x="28447" y="732981"/>
                    <a:pt x="4443" y="612952"/>
                  </a:cubicBezTo>
                  <a:cubicBezTo>
                    <a:pt x="-19561" y="492923"/>
                    <a:pt x="57907" y="389262"/>
                    <a:pt x="135376" y="285601"/>
                  </a:cubicBezTo>
                  <a:lnTo>
                    <a:pt x="161562" y="76097"/>
                  </a:lnTo>
                  <a:close/>
                </a:path>
              </a:pathLst>
            </a:custGeom>
            <a:solidFill>
              <a:srgbClr val="0CD5A1"/>
            </a:solidFill>
            <a:ln>
              <a:solidFill>
                <a:srgbClr val="21B295"/>
              </a:solidFill>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grpSp>
        <p:nvGrpSpPr>
          <p:cNvPr id="260" name="Group 259"/>
          <p:cNvGrpSpPr/>
          <p:nvPr/>
        </p:nvGrpSpPr>
        <p:grpSpPr>
          <a:xfrm>
            <a:off x="1289049" y="4486275"/>
            <a:ext cx="187958" cy="135497"/>
            <a:chOff x="1371599" y="4270375"/>
            <a:chExt cx="187958" cy="135497"/>
          </a:xfrm>
        </p:grpSpPr>
        <p:sp>
          <p:nvSpPr>
            <p:cNvPr id="63" name="Oval 687"/>
            <p:cNvSpPr>
              <a:spLocks noChangeArrowheads="1"/>
            </p:cNvSpPr>
            <p:nvPr/>
          </p:nvSpPr>
          <p:spPr bwMode="auto">
            <a:xfrm rot="2175213">
              <a:off x="1456366" y="4315250"/>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sp>
          <p:nvSpPr>
            <p:cNvPr id="64" name="Oval 687"/>
            <p:cNvSpPr>
              <a:spLocks noChangeArrowheads="1"/>
            </p:cNvSpPr>
            <p:nvPr/>
          </p:nvSpPr>
          <p:spPr bwMode="auto">
            <a:xfrm rot="2175213">
              <a:off x="1503496" y="4349811"/>
              <a:ext cx="56061" cy="56061"/>
            </a:xfrm>
            <a:prstGeom prst="ellipse">
              <a:avLst/>
            </a:prstGeom>
            <a:solidFill>
              <a:srgbClr val="FFFF00"/>
            </a:solidFill>
            <a:ln w="9525" cmpd="sng" algn="ctr">
              <a:solidFill>
                <a:schemeClr val="tx1"/>
              </a:solidFill>
              <a:round/>
              <a:headEnd/>
              <a:tailEnd/>
            </a:ln>
            <a:effectLst/>
          </p:spPr>
          <p:txBody>
            <a:bodyPr wrap="none" anchor="ctr"/>
            <a:lstStyle/>
            <a:p>
              <a:pPr algn="r" defTabSz="914400" fontAlgn="base">
                <a:spcBef>
                  <a:spcPct val="0"/>
                </a:spcBef>
                <a:spcAft>
                  <a:spcPct val="0"/>
                </a:spcAft>
              </a:pPr>
              <a:endParaRPr lang="en-US" sz="1100" dirty="0">
                <a:solidFill>
                  <a:srgbClr val="000000"/>
                </a:solidFill>
                <a:latin typeface="Helvetica"/>
                <a:cs typeface="Helvetica"/>
              </a:endParaRPr>
            </a:p>
          </p:txBody>
        </p:sp>
        <p:sp>
          <p:nvSpPr>
            <p:cNvPr id="259" name="Freeform 258"/>
            <p:cNvSpPr/>
            <p:nvPr/>
          </p:nvSpPr>
          <p:spPr>
            <a:xfrm>
              <a:off x="1371599" y="4270375"/>
              <a:ext cx="98425" cy="53974"/>
            </a:xfrm>
            <a:custGeom>
              <a:avLst/>
              <a:gdLst>
                <a:gd name="connsiteX0" fmla="*/ 149225 w 151781"/>
                <a:gd name="connsiteY0" fmla="*/ 95364 h 95364"/>
                <a:gd name="connsiteX1" fmla="*/ 142875 w 151781"/>
                <a:gd name="connsiteY1" fmla="*/ 44564 h 95364"/>
                <a:gd name="connsiteX2" fmla="*/ 76200 w 151781"/>
                <a:gd name="connsiteY2" fmla="*/ 57264 h 95364"/>
                <a:gd name="connsiteX3" fmla="*/ 69850 w 151781"/>
                <a:gd name="connsiteY3" fmla="*/ 114 h 95364"/>
                <a:gd name="connsiteX4" fmla="*/ 0 w 151781"/>
                <a:gd name="connsiteY4" fmla="*/ 41389 h 9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781" h="95364">
                  <a:moveTo>
                    <a:pt x="149225" y="95364"/>
                  </a:moveTo>
                  <a:cubicBezTo>
                    <a:pt x="152135" y="73139"/>
                    <a:pt x="155046" y="50914"/>
                    <a:pt x="142875" y="44564"/>
                  </a:cubicBezTo>
                  <a:cubicBezTo>
                    <a:pt x="130704" y="38214"/>
                    <a:pt x="88371" y="64672"/>
                    <a:pt x="76200" y="57264"/>
                  </a:cubicBezTo>
                  <a:cubicBezTo>
                    <a:pt x="64029" y="49856"/>
                    <a:pt x="82550" y="2760"/>
                    <a:pt x="69850" y="114"/>
                  </a:cubicBezTo>
                  <a:cubicBezTo>
                    <a:pt x="57150" y="-2532"/>
                    <a:pt x="0" y="41389"/>
                    <a:pt x="0" y="41389"/>
                  </a:cubicBezTo>
                </a:path>
              </a:pathLst>
            </a:custGeom>
            <a:ln w="12700" cmpd="sng">
              <a:solidFill>
                <a:schemeClr val="tx1"/>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grpSp>
      <p:sp>
        <p:nvSpPr>
          <p:cNvPr id="265" name="Freeform 264"/>
          <p:cNvSpPr/>
          <p:nvPr/>
        </p:nvSpPr>
        <p:spPr>
          <a:xfrm rot="4000465">
            <a:off x="1819077" y="5105515"/>
            <a:ext cx="186655" cy="91846"/>
          </a:xfrm>
          <a:custGeom>
            <a:avLst/>
            <a:gdLst>
              <a:gd name="connsiteX0" fmla="*/ 0 w 319278"/>
              <a:gd name="connsiteY0" fmla="*/ 147733 h 211233"/>
              <a:gd name="connsiteX1" fmla="*/ 76200 w 319278"/>
              <a:gd name="connsiteY1" fmla="*/ 211233 h 211233"/>
              <a:gd name="connsiteX2" fmla="*/ 107950 w 319278"/>
              <a:gd name="connsiteY2" fmla="*/ 147733 h 211233"/>
              <a:gd name="connsiteX3" fmla="*/ 63500 w 319278"/>
              <a:gd name="connsiteY3" fmla="*/ 90583 h 211233"/>
              <a:gd name="connsiteX4" fmla="*/ 127000 w 319278"/>
              <a:gd name="connsiteY4" fmla="*/ 52483 h 211233"/>
              <a:gd name="connsiteX5" fmla="*/ 158750 w 319278"/>
              <a:gd name="connsiteY5" fmla="*/ 109633 h 211233"/>
              <a:gd name="connsiteX6" fmla="*/ 215900 w 319278"/>
              <a:gd name="connsiteY6" fmla="*/ 103283 h 211233"/>
              <a:gd name="connsiteX7" fmla="*/ 209550 w 319278"/>
              <a:gd name="connsiteY7" fmla="*/ 20733 h 211233"/>
              <a:gd name="connsiteX8" fmla="*/ 254000 w 319278"/>
              <a:gd name="connsiteY8" fmla="*/ 1683 h 211233"/>
              <a:gd name="connsiteX9" fmla="*/ 273050 w 319278"/>
              <a:gd name="connsiteY9" fmla="*/ 52483 h 211233"/>
              <a:gd name="connsiteX10" fmla="*/ 317500 w 319278"/>
              <a:gd name="connsiteY10" fmla="*/ 65183 h 211233"/>
              <a:gd name="connsiteX11" fmla="*/ 311150 w 319278"/>
              <a:gd name="connsiteY11" fmla="*/ 14383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278" h="211233">
                <a:moveTo>
                  <a:pt x="0" y="147733"/>
                </a:moveTo>
                <a:cubicBezTo>
                  <a:pt x="29104" y="179483"/>
                  <a:pt x="58208" y="211233"/>
                  <a:pt x="76200" y="211233"/>
                </a:cubicBezTo>
                <a:cubicBezTo>
                  <a:pt x="94192" y="211233"/>
                  <a:pt x="110067" y="167841"/>
                  <a:pt x="107950" y="147733"/>
                </a:cubicBezTo>
                <a:cubicBezTo>
                  <a:pt x="105833" y="127625"/>
                  <a:pt x="60325" y="106458"/>
                  <a:pt x="63500" y="90583"/>
                </a:cubicBezTo>
                <a:cubicBezTo>
                  <a:pt x="66675" y="74708"/>
                  <a:pt x="111125" y="49308"/>
                  <a:pt x="127000" y="52483"/>
                </a:cubicBezTo>
                <a:cubicBezTo>
                  <a:pt x="142875" y="55658"/>
                  <a:pt x="143933" y="101166"/>
                  <a:pt x="158750" y="109633"/>
                </a:cubicBezTo>
                <a:cubicBezTo>
                  <a:pt x="173567" y="118100"/>
                  <a:pt x="207433" y="118100"/>
                  <a:pt x="215900" y="103283"/>
                </a:cubicBezTo>
                <a:cubicBezTo>
                  <a:pt x="224367" y="88466"/>
                  <a:pt x="203200" y="37666"/>
                  <a:pt x="209550" y="20733"/>
                </a:cubicBezTo>
                <a:cubicBezTo>
                  <a:pt x="215900" y="3800"/>
                  <a:pt x="243417" y="-3609"/>
                  <a:pt x="254000" y="1683"/>
                </a:cubicBezTo>
                <a:cubicBezTo>
                  <a:pt x="264583" y="6975"/>
                  <a:pt x="262467" y="41900"/>
                  <a:pt x="273050" y="52483"/>
                </a:cubicBezTo>
                <a:cubicBezTo>
                  <a:pt x="283633" y="63066"/>
                  <a:pt x="311150" y="71533"/>
                  <a:pt x="317500" y="65183"/>
                </a:cubicBezTo>
                <a:cubicBezTo>
                  <a:pt x="323850" y="58833"/>
                  <a:pt x="311150" y="14383"/>
                  <a:pt x="311150" y="14383"/>
                </a:cubicBezTo>
              </a:path>
            </a:pathLst>
          </a:custGeom>
          <a:ln w="12700" cmpd="sng">
            <a:solidFill>
              <a:srgbClr val="000000"/>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300" name="Freeform 299"/>
          <p:cNvSpPr/>
          <p:nvPr/>
        </p:nvSpPr>
        <p:spPr>
          <a:xfrm>
            <a:off x="1549400" y="4512733"/>
            <a:ext cx="364067" cy="407360"/>
          </a:xfrm>
          <a:custGeom>
            <a:avLst/>
            <a:gdLst>
              <a:gd name="connsiteX0" fmla="*/ 0 w 364067"/>
              <a:gd name="connsiteY0" fmla="*/ 33867 h 407360"/>
              <a:gd name="connsiteX1" fmla="*/ 152400 w 364067"/>
              <a:gd name="connsiteY1" fmla="*/ 42334 h 407360"/>
              <a:gd name="connsiteX2" fmla="*/ 254000 w 364067"/>
              <a:gd name="connsiteY2" fmla="*/ 406400 h 407360"/>
              <a:gd name="connsiteX3" fmla="*/ 287867 w 364067"/>
              <a:gd name="connsiteY3" fmla="*/ 143934 h 407360"/>
              <a:gd name="connsiteX4" fmla="*/ 364067 w 364067"/>
              <a:gd name="connsiteY4" fmla="*/ 0 h 40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067" h="407360">
                <a:moveTo>
                  <a:pt x="0" y="33867"/>
                </a:moveTo>
                <a:cubicBezTo>
                  <a:pt x="55033" y="7056"/>
                  <a:pt x="110067" y="-19755"/>
                  <a:pt x="152400" y="42334"/>
                </a:cubicBezTo>
                <a:cubicBezTo>
                  <a:pt x="194733" y="104423"/>
                  <a:pt x="231422" y="389467"/>
                  <a:pt x="254000" y="406400"/>
                </a:cubicBezTo>
                <a:cubicBezTo>
                  <a:pt x="276578" y="423333"/>
                  <a:pt x="269523" y="211667"/>
                  <a:pt x="287867" y="143934"/>
                </a:cubicBezTo>
                <a:cubicBezTo>
                  <a:pt x="306211" y="76201"/>
                  <a:pt x="364067" y="0"/>
                  <a:pt x="364067" y="0"/>
                </a:cubicBezTo>
              </a:path>
            </a:pathLst>
          </a:custGeom>
          <a:ln w="12700" cmpd="sng">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435" name="TextBox 434"/>
          <p:cNvSpPr txBox="1"/>
          <p:nvPr/>
        </p:nvSpPr>
        <p:spPr>
          <a:xfrm>
            <a:off x="441556" y="4713776"/>
            <a:ext cx="830853" cy="397032"/>
          </a:xfrm>
          <a:prstGeom prst="rect">
            <a:avLst/>
          </a:prstGeom>
          <a:solidFill>
            <a:srgbClr val="0CD5A1"/>
          </a:solidFill>
        </p:spPr>
        <p:txBody>
          <a:bodyPr wrap="square" rtlCol="0">
            <a:spAutoFit/>
          </a:bodyPr>
          <a:lstStyle/>
          <a:p>
            <a:pPr algn="ctr"/>
            <a:r>
              <a:rPr lang="en-US" sz="1050" b="1" cap="small" dirty="0" smtClean="0"/>
              <a:t>squalene synthase</a:t>
            </a:r>
            <a:endParaRPr lang="en-US" sz="1050" b="1" cap="small" dirty="0"/>
          </a:p>
        </p:txBody>
      </p:sp>
      <p:sp>
        <p:nvSpPr>
          <p:cNvPr id="697" name="Freeform 696"/>
          <p:cNvSpPr/>
          <p:nvPr/>
        </p:nvSpPr>
        <p:spPr>
          <a:xfrm>
            <a:off x="2012950" y="5203825"/>
            <a:ext cx="190500" cy="73025"/>
          </a:xfrm>
          <a:custGeom>
            <a:avLst/>
            <a:gdLst>
              <a:gd name="connsiteX0" fmla="*/ 0 w 190500"/>
              <a:gd name="connsiteY0" fmla="*/ 0 h 73025"/>
              <a:gd name="connsiteX1" fmla="*/ 117475 w 190500"/>
              <a:gd name="connsiteY1" fmla="*/ 15875 h 73025"/>
              <a:gd name="connsiteX2" fmla="*/ 190500 w 190500"/>
              <a:gd name="connsiteY2" fmla="*/ 73025 h 73025"/>
            </a:gdLst>
            <a:ahLst/>
            <a:cxnLst>
              <a:cxn ang="0">
                <a:pos x="connsiteX0" y="connsiteY0"/>
              </a:cxn>
              <a:cxn ang="0">
                <a:pos x="connsiteX1" y="connsiteY1"/>
              </a:cxn>
              <a:cxn ang="0">
                <a:pos x="connsiteX2" y="connsiteY2"/>
              </a:cxn>
            </a:cxnLst>
            <a:rect l="l" t="t" r="r" b="b"/>
            <a:pathLst>
              <a:path w="190500" h="73025">
                <a:moveTo>
                  <a:pt x="0" y="0"/>
                </a:moveTo>
                <a:cubicBezTo>
                  <a:pt x="42862" y="1852"/>
                  <a:pt x="85725" y="3704"/>
                  <a:pt x="117475" y="15875"/>
                </a:cubicBezTo>
                <a:cubicBezTo>
                  <a:pt x="149225" y="28046"/>
                  <a:pt x="190500" y="73025"/>
                  <a:pt x="190500" y="73025"/>
                </a:cubicBezTo>
              </a:path>
            </a:pathLst>
          </a:custGeom>
          <a:ln>
            <a:solidFill>
              <a:srgbClr val="0000FF"/>
            </a:solidFill>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698" name="Freeform 697"/>
          <p:cNvSpPr/>
          <p:nvPr/>
        </p:nvSpPr>
        <p:spPr>
          <a:xfrm rot="1958742">
            <a:off x="1764985" y="4939993"/>
            <a:ext cx="124142" cy="101908"/>
          </a:xfrm>
          <a:custGeom>
            <a:avLst/>
            <a:gdLst>
              <a:gd name="connsiteX0" fmla="*/ 0 w 203200"/>
              <a:gd name="connsiteY0" fmla="*/ 35287 h 77621"/>
              <a:gd name="connsiteX1" fmla="*/ 152400 w 203200"/>
              <a:gd name="connsiteY1" fmla="*/ 1421 h 77621"/>
              <a:gd name="connsiteX2" fmla="*/ 203200 w 203200"/>
              <a:gd name="connsiteY2" fmla="*/ 77621 h 77621"/>
              <a:gd name="connsiteX0" fmla="*/ 0 w 203200"/>
              <a:gd name="connsiteY0" fmla="*/ 44443 h 86777"/>
              <a:gd name="connsiteX1" fmla="*/ 95250 w 203200"/>
              <a:gd name="connsiteY1" fmla="*/ 1052 h 86777"/>
              <a:gd name="connsiteX2" fmla="*/ 203200 w 203200"/>
              <a:gd name="connsiteY2" fmla="*/ 86777 h 86777"/>
              <a:gd name="connsiteX0" fmla="*/ 0 w 212725"/>
              <a:gd name="connsiteY0" fmla="*/ 46287 h 126721"/>
              <a:gd name="connsiteX1" fmla="*/ 95250 w 212725"/>
              <a:gd name="connsiteY1" fmla="*/ 2896 h 126721"/>
              <a:gd name="connsiteX2" fmla="*/ 212725 w 212725"/>
              <a:gd name="connsiteY2" fmla="*/ 126721 h 126721"/>
              <a:gd name="connsiteX0" fmla="*/ 0 w 117475"/>
              <a:gd name="connsiteY0" fmla="*/ 0 h 123825"/>
              <a:gd name="connsiteX1" fmla="*/ 117475 w 117475"/>
              <a:gd name="connsiteY1" fmla="*/ 123825 h 123825"/>
              <a:gd name="connsiteX0" fmla="*/ 0 w 47146"/>
              <a:gd name="connsiteY0" fmla="*/ 0 h 146523"/>
              <a:gd name="connsiteX1" fmla="*/ 47146 w 47146"/>
              <a:gd name="connsiteY1" fmla="*/ 146523 h 146523"/>
              <a:gd name="connsiteX0" fmla="*/ 0 w 16536"/>
              <a:gd name="connsiteY0" fmla="*/ 0 h 131391"/>
              <a:gd name="connsiteX1" fmla="*/ 2865 w 16536"/>
              <a:gd name="connsiteY1" fmla="*/ 131391 h 131391"/>
              <a:gd name="connsiteX0" fmla="*/ 0 w 117475"/>
              <a:gd name="connsiteY0" fmla="*/ 0 h 53207"/>
              <a:gd name="connsiteX1" fmla="*/ 117475 w 117475"/>
              <a:gd name="connsiteY1" fmla="*/ 53207 h 53207"/>
              <a:gd name="connsiteX0" fmla="*/ 0 w 101846"/>
              <a:gd name="connsiteY0" fmla="*/ 0 h 80950"/>
              <a:gd name="connsiteX1" fmla="*/ 101846 w 101846"/>
              <a:gd name="connsiteY1" fmla="*/ 80950 h 80950"/>
            </a:gdLst>
            <a:ahLst/>
            <a:cxnLst>
              <a:cxn ang="0">
                <a:pos x="connsiteX0" y="connsiteY0"/>
              </a:cxn>
              <a:cxn ang="0">
                <a:pos x="connsiteX1" y="connsiteY1"/>
              </a:cxn>
            </a:cxnLst>
            <a:rect l="l" t="t" r="r" b="b"/>
            <a:pathLst>
              <a:path w="101846" h="80950">
                <a:moveTo>
                  <a:pt x="0" y="0"/>
                </a:moveTo>
                <a:cubicBezTo>
                  <a:pt x="35454" y="13406"/>
                  <a:pt x="101846" y="80950"/>
                  <a:pt x="101846" y="80950"/>
                </a:cubicBezTo>
              </a:path>
            </a:pathLst>
          </a:custGeom>
          <a:ln>
            <a:solidFill>
              <a:srgbClr val="0000FF"/>
            </a:solidFill>
            <a:headEnd type="none"/>
            <a:tailEnd type="arrow"/>
          </a:ln>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31389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rc 6"/>
          <p:cNvSpPr/>
          <p:nvPr/>
        </p:nvSpPr>
        <p:spPr>
          <a:xfrm flipV="1">
            <a:off x="4505325" y="3806825"/>
            <a:ext cx="208915" cy="495300"/>
          </a:xfrm>
          <a:prstGeom prst="arc">
            <a:avLst>
              <a:gd name="adj1" fmla="val 14244661"/>
              <a:gd name="adj2" fmla="val 8297889"/>
            </a:avLst>
          </a:pr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Arial"/>
            </a:endParaRPr>
          </a:p>
        </p:txBody>
      </p:sp>
      <p:sp>
        <p:nvSpPr>
          <p:cNvPr id="19" name="TextBox 18"/>
          <p:cNvSpPr txBox="1"/>
          <p:nvPr/>
        </p:nvSpPr>
        <p:spPr>
          <a:xfrm>
            <a:off x="233681" y="294640"/>
            <a:ext cx="8402320" cy="646331"/>
          </a:xfrm>
          <a:prstGeom prst="rect">
            <a:avLst/>
          </a:prstGeom>
          <a:noFill/>
        </p:spPr>
        <p:txBody>
          <a:bodyPr wrap="square" rtlCol="0">
            <a:spAutoFit/>
          </a:bodyPr>
          <a:lstStyle/>
          <a:p>
            <a:pPr marL="355600" indent="-355600"/>
            <a:r>
              <a:rPr lang="en-US" dirty="0" smtClean="0">
                <a:solidFill>
                  <a:srgbClr val="000000"/>
                </a:solidFill>
                <a:latin typeface="Arial"/>
              </a:rPr>
              <a:t>The native OSC enzyme of eukaryotes will either produce lanosterol or cycloartenol based on the sequence near the enzyme active site:</a:t>
            </a:r>
            <a:endParaRPr lang="en-US" dirty="0">
              <a:solidFill>
                <a:srgbClr val="000000"/>
              </a:solidFill>
              <a:latin typeface="Arial"/>
            </a:endParaRPr>
          </a:p>
        </p:txBody>
      </p:sp>
      <p:sp>
        <p:nvSpPr>
          <p:cNvPr id="135" name="TextBox 134"/>
          <p:cNvSpPr txBox="1"/>
          <p:nvPr/>
        </p:nvSpPr>
        <p:spPr>
          <a:xfrm>
            <a:off x="261269" y="1339042"/>
            <a:ext cx="4229451" cy="584776"/>
          </a:xfrm>
          <a:prstGeom prst="rect">
            <a:avLst/>
          </a:prstGeom>
          <a:noFill/>
        </p:spPr>
        <p:txBody>
          <a:bodyPr wrap="square" rtlCol="0">
            <a:spAutoFit/>
          </a:bodyPr>
          <a:lstStyle/>
          <a:p>
            <a:pPr marL="184150" indent="-184150"/>
            <a:r>
              <a:rPr lang="en-US" sz="1600" dirty="0" smtClean="0">
                <a:solidFill>
                  <a:srgbClr val="000000"/>
                </a:solidFill>
                <a:latin typeface="Arial"/>
              </a:rPr>
              <a:t>Human OSC protein (pdb:1w6k) with a lanosterol (yellow) bound in the active site.</a:t>
            </a:r>
            <a:endParaRPr lang="en-US" sz="1600" dirty="0">
              <a:solidFill>
                <a:srgbClr val="000000"/>
              </a:solidFill>
              <a:latin typeface="Arial"/>
            </a:endParaRPr>
          </a:p>
        </p:txBody>
      </p:sp>
      <p:pic>
        <p:nvPicPr>
          <p:cNvPr id="2" name="Picture 1" descr="OSSC1.png"/>
          <p:cNvPicPr>
            <a:picLocks noChangeAspect="1"/>
          </p:cNvPicPr>
          <p:nvPr/>
        </p:nvPicPr>
        <p:blipFill rotWithShape="1">
          <a:blip r:embed="rId3">
            <a:extLst>
              <a:ext uri="{28A0092B-C50C-407E-A947-70E740481C1C}">
                <a14:useLocalDpi xmlns:a14="http://schemas.microsoft.com/office/drawing/2010/main" val="0"/>
              </a:ext>
            </a:extLst>
          </a:blip>
          <a:srcRect l="13750" r="21563"/>
          <a:stretch/>
        </p:blipFill>
        <p:spPr>
          <a:xfrm>
            <a:off x="419100" y="2019300"/>
            <a:ext cx="3828260" cy="4013200"/>
          </a:xfrm>
          <a:prstGeom prst="rect">
            <a:avLst/>
          </a:prstGeom>
        </p:spPr>
      </p:pic>
      <p:pic>
        <p:nvPicPr>
          <p:cNvPr id="4" name="Picture 3" descr="OSC2.png"/>
          <p:cNvPicPr>
            <a:picLocks noChangeAspect="1"/>
          </p:cNvPicPr>
          <p:nvPr/>
        </p:nvPicPr>
        <p:blipFill rotWithShape="1">
          <a:blip r:embed="rId4">
            <a:extLst>
              <a:ext uri="{28A0092B-C50C-407E-A947-70E740481C1C}">
                <a14:useLocalDpi xmlns:a14="http://schemas.microsoft.com/office/drawing/2010/main" val="0"/>
              </a:ext>
            </a:extLst>
          </a:blip>
          <a:srcRect l="23125" t="15899" r="19218" b="17742"/>
          <a:stretch/>
        </p:blipFill>
        <p:spPr>
          <a:xfrm>
            <a:off x="5029200" y="2692400"/>
            <a:ext cx="3403600" cy="2656468"/>
          </a:xfrm>
          <a:prstGeom prst="rect">
            <a:avLst/>
          </a:prstGeom>
        </p:spPr>
      </p:pic>
      <p:cxnSp>
        <p:nvCxnSpPr>
          <p:cNvPr id="6" name="Straight Connector 5"/>
          <p:cNvCxnSpPr/>
          <p:nvPr/>
        </p:nvCxnSpPr>
        <p:spPr>
          <a:xfrm>
            <a:off x="4327525" y="4067175"/>
            <a:ext cx="679450" cy="0"/>
          </a:xfrm>
          <a:prstGeom prst="line">
            <a:avLst/>
          </a:prstGeom>
          <a:ln w="76200" cmpd="sng">
            <a:headEnd type="none"/>
            <a:tailEnd type="triangle"/>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368800" y="3484880"/>
            <a:ext cx="417377" cy="276999"/>
          </a:xfrm>
          <a:prstGeom prst="rect">
            <a:avLst/>
          </a:prstGeom>
          <a:noFill/>
        </p:spPr>
        <p:txBody>
          <a:bodyPr wrap="none" rtlCol="0">
            <a:spAutoFit/>
          </a:bodyPr>
          <a:lstStyle/>
          <a:p>
            <a:r>
              <a:rPr lang="en-US" sz="1200" b="1" dirty="0" smtClean="0">
                <a:solidFill>
                  <a:srgbClr val="000000"/>
                </a:solidFill>
                <a:latin typeface="Arial"/>
              </a:rPr>
              <a:t>90°</a:t>
            </a:r>
            <a:endParaRPr lang="en-US" sz="1200" b="1" dirty="0">
              <a:solidFill>
                <a:srgbClr val="000000"/>
              </a:solidFill>
              <a:latin typeface="Arial"/>
            </a:endParaRPr>
          </a:p>
        </p:txBody>
      </p:sp>
      <p:sp>
        <p:nvSpPr>
          <p:cNvPr id="14" name="TextBox 13"/>
          <p:cNvSpPr txBox="1"/>
          <p:nvPr/>
        </p:nvSpPr>
        <p:spPr>
          <a:xfrm>
            <a:off x="4741829" y="1755602"/>
            <a:ext cx="3701131" cy="830997"/>
          </a:xfrm>
          <a:prstGeom prst="rect">
            <a:avLst/>
          </a:prstGeom>
          <a:noFill/>
        </p:spPr>
        <p:txBody>
          <a:bodyPr wrap="square" rtlCol="0">
            <a:spAutoFit/>
          </a:bodyPr>
          <a:lstStyle/>
          <a:p>
            <a:pPr marL="184150" indent="-184150"/>
            <a:r>
              <a:rPr lang="en-US" sz="1600" dirty="0" smtClean="0">
                <a:solidFill>
                  <a:srgbClr val="000000"/>
                </a:solidFill>
                <a:latin typeface="Arial"/>
              </a:rPr>
              <a:t>Looking up the hydrophobic channel from inside the membrane towards lanosterol bound in the active site.</a:t>
            </a:r>
            <a:endParaRPr lang="en-US" sz="1600" dirty="0">
              <a:solidFill>
                <a:srgbClr val="000000"/>
              </a:solidFill>
              <a:latin typeface="Arial"/>
            </a:endParaRPr>
          </a:p>
        </p:txBody>
      </p:sp>
    </p:spTree>
    <p:extLst>
      <p:ext uri="{BB962C8B-B14F-4D97-AF65-F5344CB8AC3E}">
        <p14:creationId xmlns:p14="http://schemas.microsoft.com/office/powerpoint/2010/main" val="57243116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3625176" y="3217140"/>
            <a:ext cx="2403475" cy="1816679"/>
            <a:chOff x="3625176" y="3217140"/>
            <a:chExt cx="2403475" cy="1816679"/>
          </a:xfrm>
        </p:grpSpPr>
        <p:sp>
          <p:nvSpPr>
            <p:cNvPr id="13" name="Rectangle 12"/>
            <p:cNvSpPr/>
            <p:nvPr/>
          </p:nvSpPr>
          <p:spPr>
            <a:xfrm>
              <a:off x="4768175" y="3217140"/>
              <a:ext cx="223309" cy="1816679"/>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449742" y="3217140"/>
              <a:ext cx="578909" cy="1816679"/>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625176" y="3217140"/>
              <a:ext cx="798657" cy="1816679"/>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 name="Rectangle 30"/>
          <p:cNvSpPr/>
          <p:nvPr/>
        </p:nvSpPr>
        <p:spPr>
          <a:xfrm>
            <a:off x="6241477" y="3214909"/>
            <a:ext cx="1222563" cy="914004"/>
          </a:xfrm>
          <a:prstGeom prst="rect">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6243381" y="4118955"/>
            <a:ext cx="1222563" cy="914004"/>
          </a:xfrm>
          <a:prstGeom prst="rect">
            <a:avLst/>
          </a:prstGeom>
          <a:solidFill>
            <a:srgbClr val="CCFFC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15"/>
          <p:cNvGrpSpPr/>
          <p:nvPr/>
        </p:nvGrpSpPr>
        <p:grpSpPr>
          <a:xfrm>
            <a:off x="5329093" y="1818026"/>
            <a:ext cx="2423294" cy="3215793"/>
            <a:chOff x="5329093" y="1818026"/>
            <a:chExt cx="2423294" cy="3215793"/>
          </a:xfrm>
        </p:grpSpPr>
        <p:sp>
          <p:nvSpPr>
            <p:cNvPr id="12" name="Right Arrow 11"/>
            <p:cNvSpPr/>
            <p:nvPr/>
          </p:nvSpPr>
          <p:spPr>
            <a:xfrm rot="7602233">
              <a:off x="5230089" y="2690092"/>
              <a:ext cx="889000" cy="219363"/>
            </a:xfrm>
            <a:prstGeom prst="rightArrow">
              <a:avLst/>
            </a:prstGeom>
            <a:solidFill>
              <a:srgbClr val="FF5757"/>
            </a:solidFill>
            <a:ln>
              <a:noFill/>
            </a:ln>
            <a:effectLst>
              <a:outerShdw blurRad="50800" dist="38100" dir="18420000" sx="83000" sy="83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5329093" y="3217140"/>
              <a:ext cx="120650" cy="1816679"/>
            </a:xfrm>
            <a:prstGeom prst="rect">
              <a:avLst/>
            </a:prstGeom>
            <a:solidFill>
              <a:srgbClr val="FF57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5491787" y="1818026"/>
              <a:ext cx="2260600" cy="954107"/>
            </a:xfrm>
            <a:prstGeom prst="rect">
              <a:avLst/>
            </a:prstGeom>
            <a:solidFill>
              <a:srgbClr val="FF5757"/>
            </a:solidFill>
          </p:spPr>
          <p:txBody>
            <a:bodyPr wrap="square" rtlCol="0">
              <a:spAutoFit/>
            </a:bodyPr>
            <a:lstStyle/>
            <a:p>
              <a:pPr algn="ctr"/>
              <a:r>
                <a:rPr lang="en-US" sz="1400" dirty="0" smtClean="0">
                  <a:solidFill>
                    <a:schemeClr val="bg1"/>
                  </a:solidFill>
                </a:rPr>
                <a:t>Aspartic Acid (D) is the active site that protonates the epoxide to initiate ring formation.</a:t>
              </a:r>
              <a:endParaRPr lang="en-US" sz="1400" dirty="0">
                <a:solidFill>
                  <a:schemeClr val="bg1"/>
                </a:solidFill>
              </a:endParaRPr>
            </a:p>
          </p:txBody>
        </p:sp>
      </p:grpSp>
      <p:grpSp>
        <p:nvGrpSpPr>
          <p:cNvPr id="3" name="Group 2"/>
          <p:cNvGrpSpPr/>
          <p:nvPr/>
        </p:nvGrpSpPr>
        <p:grpSpPr>
          <a:xfrm>
            <a:off x="2952749" y="1958879"/>
            <a:ext cx="2281960" cy="4348471"/>
            <a:chOff x="2952749" y="1958879"/>
            <a:chExt cx="2281960" cy="4348471"/>
          </a:xfrm>
        </p:grpSpPr>
        <p:sp>
          <p:nvSpPr>
            <p:cNvPr id="138" name="Right Arrow 137"/>
            <p:cNvSpPr/>
            <p:nvPr/>
          </p:nvSpPr>
          <p:spPr>
            <a:xfrm rot="17982599" flipV="1">
              <a:off x="4386781" y="5174457"/>
              <a:ext cx="471934" cy="165189"/>
            </a:xfrm>
            <a:prstGeom prst="rightArrow">
              <a:avLst>
                <a:gd name="adj1" fmla="val 50000"/>
                <a:gd name="adj2" fmla="val 74796"/>
              </a:avLst>
            </a:prstGeom>
            <a:solidFill>
              <a:srgbClr val="CCFFCC"/>
            </a:solidFill>
            <a:ln>
              <a:noFill/>
            </a:ln>
            <a:effectLst>
              <a:outerShdw blurRad="50800" dist="38100" dir="18900000" sx="83000" sy="83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Right Arrow 138"/>
            <p:cNvSpPr/>
            <p:nvPr/>
          </p:nvSpPr>
          <p:spPr>
            <a:xfrm rot="18718293" flipV="1">
              <a:off x="4794424" y="5175972"/>
              <a:ext cx="471934" cy="165189"/>
            </a:xfrm>
            <a:prstGeom prst="rightArrow">
              <a:avLst>
                <a:gd name="adj1" fmla="val 50000"/>
                <a:gd name="adj2" fmla="val 74796"/>
              </a:avLst>
            </a:prstGeom>
            <a:solidFill>
              <a:srgbClr val="CCFFCC"/>
            </a:solidFill>
            <a:ln>
              <a:noFill/>
            </a:ln>
            <a:effectLst>
              <a:outerShdw blurRad="50800" dist="38100" dir="18900000" sx="83000" sy="83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Right Arrow 135"/>
            <p:cNvSpPr/>
            <p:nvPr/>
          </p:nvSpPr>
          <p:spPr>
            <a:xfrm rot="3617401">
              <a:off x="4367731" y="2913858"/>
              <a:ext cx="471934" cy="165189"/>
            </a:xfrm>
            <a:prstGeom prst="rightArrow">
              <a:avLst>
                <a:gd name="adj1" fmla="val 50000"/>
                <a:gd name="adj2" fmla="val 74796"/>
              </a:avLst>
            </a:prstGeom>
            <a:solidFill>
              <a:srgbClr val="FFFF00"/>
            </a:solidFill>
            <a:ln>
              <a:noFill/>
            </a:ln>
            <a:effectLst>
              <a:outerShdw blurRad="50800" dist="38100" dir="18060000" sx="87000" sy="87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Right Arrow 136"/>
            <p:cNvSpPr/>
            <p:nvPr/>
          </p:nvSpPr>
          <p:spPr>
            <a:xfrm rot="2881707">
              <a:off x="4775374" y="2915373"/>
              <a:ext cx="471934" cy="165189"/>
            </a:xfrm>
            <a:prstGeom prst="rightArrow">
              <a:avLst>
                <a:gd name="adj1" fmla="val 50000"/>
                <a:gd name="adj2" fmla="val 74796"/>
              </a:avLst>
            </a:prstGeom>
            <a:solidFill>
              <a:srgbClr val="FFFF00"/>
            </a:solidFill>
            <a:ln>
              <a:noFill/>
            </a:ln>
            <a:effectLst>
              <a:outerShdw blurRad="50800" dist="38100" dir="18060000" sx="87000" sy="87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5103668" y="3217140"/>
              <a:ext cx="120650" cy="912092"/>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Rectangle 127"/>
            <p:cNvSpPr/>
            <p:nvPr/>
          </p:nvSpPr>
          <p:spPr>
            <a:xfrm>
              <a:off x="4646468" y="3217140"/>
              <a:ext cx="120650" cy="912092"/>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103668" y="4129232"/>
              <a:ext cx="120650" cy="904586"/>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Rectangle 128"/>
            <p:cNvSpPr/>
            <p:nvPr/>
          </p:nvSpPr>
          <p:spPr>
            <a:xfrm>
              <a:off x="4646468" y="4129232"/>
              <a:ext cx="120650" cy="904586"/>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3370118" y="2954482"/>
              <a:ext cx="441422" cy="276999"/>
            </a:xfrm>
            <a:prstGeom prst="rect">
              <a:avLst/>
            </a:prstGeom>
            <a:noFill/>
          </p:spPr>
          <p:txBody>
            <a:bodyPr wrap="none" rtlCol="0">
              <a:spAutoFit/>
            </a:bodyPr>
            <a:lstStyle/>
            <a:p>
              <a:r>
                <a:rPr lang="en-US" sz="1200" dirty="0" smtClean="0"/>
                <a:t>440</a:t>
              </a:r>
              <a:endParaRPr lang="en-US" sz="1200" dirty="0"/>
            </a:p>
          </p:txBody>
        </p:sp>
        <p:sp>
          <p:nvSpPr>
            <p:cNvPr id="130" name="TextBox 129"/>
            <p:cNvSpPr txBox="1"/>
            <p:nvPr/>
          </p:nvSpPr>
          <p:spPr>
            <a:xfrm>
              <a:off x="2952749" y="5353243"/>
              <a:ext cx="2260600" cy="954107"/>
            </a:xfrm>
            <a:prstGeom prst="rect">
              <a:avLst/>
            </a:prstGeom>
            <a:solidFill>
              <a:srgbClr val="CCFFCC"/>
            </a:solidFill>
          </p:spPr>
          <p:txBody>
            <a:bodyPr wrap="square" rtlCol="0">
              <a:spAutoFit/>
            </a:bodyPr>
            <a:lstStyle/>
            <a:p>
              <a:pPr algn="ctr"/>
              <a:r>
                <a:rPr lang="en-US" sz="1400" dirty="0" smtClean="0"/>
                <a:t>OSC that produce cycloartenol always have a Histidine (H) at -6 and an Isoleucine (I) at -2.</a:t>
              </a:r>
              <a:endParaRPr lang="en-US" sz="1400" dirty="0"/>
            </a:p>
          </p:txBody>
        </p:sp>
        <p:sp>
          <p:nvSpPr>
            <p:cNvPr id="133" name="TextBox 132"/>
            <p:cNvSpPr txBox="1"/>
            <p:nvPr/>
          </p:nvSpPr>
          <p:spPr>
            <a:xfrm>
              <a:off x="2974109" y="1958879"/>
              <a:ext cx="2260600" cy="954107"/>
            </a:xfrm>
            <a:prstGeom prst="rect">
              <a:avLst/>
            </a:prstGeom>
            <a:solidFill>
              <a:srgbClr val="FFFF00"/>
            </a:solidFill>
          </p:spPr>
          <p:txBody>
            <a:bodyPr wrap="square" rtlCol="0">
              <a:spAutoFit/>
            </a:bodyPr>
            <a:lstStyle/>
            <a:p>
              <a:pPr algn="ctr"/>
              <a:r>
                <a:rPr lang="en-US" sz="1400" dirty="0" smtClean="0"/>
                <a:t>OSC that produce lanosterol have a cysteine (C) or glutamine (Q) at -6 and a valine (V) at -2.</a:t>
              </a:r>
              <a:endParaRPr lang="en-US" sz="1400" dirty="0"/>
            </a:p>
          </p:txBody>
        </p:sp>
      </p:grpSp>
      <p:sp>
        <p:nvSpPr>
          <p:cNvPr id="4" name="TextBox 3"/>
          <p:cNvSpPr txBox="1"/>
          <p:nvPr/>
        </p:nvSpPr>
        <p:spPr>
          <a:xfrm>
            <a:off x="3543935" y="3200865"/>
            <a:ext cx="2584637" cy="1815882"/>
          </a:xfrm>
          <a:prstGeom prst="rect">
            <a:avLst/>
          </a:prstGeom>
          <a:noFill/>
        </p:spPr>
        <p:txBody>
          <a:bodyPr wrap="none" rtlCol="0">
            <a:spAutoFit/>
          </a:bodyPr>
          <a:lstStyle/>
          <a:p>
            <a:r>
              <a:rPr lang="en-US" sz="1400" spc="50" dirty="0" smtClean="0">
                <a:latin typeface="Lucida Console"/>
                <a:cs typeface="Lucida Console"/>
              </a:rPr>
              <a:t>GGFSFSTLDCGWIVSDCTAEA</a:t>
            </a:r>
          </a:p>
          <a:p>
            <a:r>
              <a:rPr lang="en-US" sz="1400" spc="50" dirty="0" smtClean="0">
                <a:latin typeface="Lucida Console"/>
                <a:cs typeface="Lucida Console"/>
              </a:rPr>
              <a:t>GAFPFSTRECGWIVADCTAEG</a:t>
            </a:r>
          </a:p>
          <a:p>
            <a:r>
              <a:rPr lang="en-US" sz="1400" spc="50" dirty="0" smtClean="0">
                <a:latin typeface="Lucida Console"/>
                <a:cs typeface="Lucida Console"/>
              </a:rPr>
              <a:t>GAWGFSTKTQGYTVADCTAEA</a:t>
            </a:r>
          </a:p>
          <a:p>
            <a:r>
              <a:rPr lang="en-US" sz="1400" spc="50" dirty="0" smtClean="0">
                <a:latin typeface="Lucida Console"/>
                <a:cs typeface="Lucida Console"/>
              </a:rPr>
              <a:t>GAWNFSTRPQAWQVSDCTAEG</a:t>
            </a:r>
          </a:p>
          <a:p>
            <a:r>
              <a:rPr lang="en-US" sz="1400" spc="50" dirty="0" smtClean="0">
                <a:latin typeface="Lucida Console"/>
                <a:cs typeface="Lucida Console"/>
              </a:rPr>
              <a:t>GGWPFSTSAHGWPISDCTAEG</a:t>
            </a:r>
          </a:p>
          <a:p>
            <a:r>
              <a:rPr lang="en-US" sz="1400" spc="50" dirty="0" smtClean="0">
                <a:latin typeface="Lucida Console"/>
                <a:cs typeface="Lucida Console"/>
              </a:rPr>
              <a:t>GAWPFSTVDHGWPISDCTAEG</a:t>
            </a:r>
          </a:p>
          <a:p>
            <a:r>
              <a:rPr lang="en-US" sz="1400" spc="50" dirty="0" smtClean="0">
                <a:latin typeface="Lucida Console"/>
                <a:cs typeface="Lucida Console"/>
              </a:rPr>
              <a:t>GGWPFSTSAHGWPISDCTGEG</a:t>
            </a:r>
          </a:p>
          <a:p>
            <a:r>
              <a:rPr lang="en-US" sz="1400" spc="50" dirty="0" smtClean="0">
                <a:latin typeface="Lucida Console"/>
                <a:cs typeface="Lucida Console"/>
              </a:rPr>
              <a:t>GAWPFSTADHGWPISDCTAEG</a:t>
            </a:r>
            <a:endParaRPr lang="en-US" sz="1400" spc="50" dirty="0">
              <a:latin typeface="Lucida Console"/>
              <a:cs typeface="Lucida Console"/>
            </a:endParaRPr>
          </a:p>
        </p:txBody>
      </p:sp>
      <p:sp>
        <p:nvSpPr>
          <p:cNvPr id="5" name="TextBox 4"/>
          <p:cNvSpPr txBox="1"/>
          <p:nvPr/>
        </p:nvSpPr>
        <p:spPr>
          <a:xfrm>
            <a:off x="792018" y="3205841"/>
            <a:ext cx="2650127" cy="1815882"/>
          </a:xfrm>
          <a:prstGeom prst="rect">
            <a:avLst/>
          </a:prstGeom>
          <a:noFill/>
        </p:spPr>
        <p:txBody>
          <a:bodyPr wrap="square" rtlCol="0">
            <a:spAutoFit/>
          </a:bodyPr>
          <a:lstStyle/>
          <a:p>
            <a:pPr algn="r"/>
            <a:r>
              <a:rPr lang="en-US" sz="1400" dirty="0" smtClean="0">
                <a:cs typeface="Lucida Console"/>
              </a:rPr>
              <a:t>humans (animal)</a:t>
            </a:r>
          </a:p>
          <a:p>
            <a:pPr algn="r"/>
            <a:r>
              <a:rPr lang="en-US" sz="1400" i="1" dirty="0" err="1" smtClean="0">
                <a:cs typeface="Lucida Console"/>
              </a:rPr>
              <a:t>Tricoplax</a:t>
            </a:r>
            <a:r>
              <a:rPr lang="en-US" sz="1400" dirty="0" smtClean="0">
                <a:cs typeface="Lucida Console"/>
              </a:rPr>
              <a:t> (animal)</a:t>
            </a:r>
            <a:endParaRPr lang="en-US" sz="1400" i="1" dirty="0" smtClean="0">
              <a:cs typeface="Lucida Console"/>
            </a:endParaRPr>
          </a:p>
          <a:p>
            <a:pPr algn="r"/>
            <a:r>
              <a:rPr lang="en-US" sz="1400" dirty="0" smtClean="0">
                <a:cs typeface="Lucida Console"/>
              </a:rPr>
              <a:t>yeast (fungi)</a:t>
            </a:r>
          </a:p>
          <a:p>
            <a:pPr algn="r"/>
            <a:r>
              <a:rPr lang="en-US" sz="1400" i="1" dirty="0" smtClean="0">
                <a:cs typeface="Lucida Console"/>
              </a:rPr>
              <a:t>Trypanosoma</a:t>
            </a:r>
            <a:r>
              <a:rPr lang="en-US" sz="1400" dirty="0" smtClean="0">
                <a:cs typeface="Lucida Console"/>
              </a:rPr>
              <a:t> (excavate)</a:t>
            </a:r>
          </a:p>
          <a:p>
            <a:pPr algn="r"/>
            <a:r>
              <a:rPr lang="en-US" sz="1400" i="1" dirty="0" err="1" smtClean="0">
                <a:cs typeface="Lucida Console"/>
              </a:rPr>
              <a:t>Naegleria</a:t>
            </a:r>
            <a:r>
              <a:rPr lang="en-US" sz="1400" dirty="0" smtClean="0">
                <a:cs typeface="Lucida Console"/>
              </a:rPr>
              <a:t> (excavate)</a:t>
            </a:r>
            <a:endParaRPr lang="en-US" sz="1400" i="1" dirty="0" smtClean="0">
              <a:cs typeface="Lucida Console"/>
            </a:endParaRPr>
          </a:p>
          <a:p>
            <a:pPr algn="r"/>
            <a:r>
              <a:rPr lang="en-US" sz="1400" i="1" dirty="0" smtClean="0">
                <a:cs typeface="Lucida Console"/>
              </a:rPr>
              <a:t>Dictyostelium</a:t>
            </a:r>
            <a:r>
              <a:rPr lang="en-US" sz="1400" dirty="0" smtClean="0">
                <a:cs typeface="Lucida Console"/>
              </a:rPr>
              <a:t> </a:t>
            </a:r>
            <a:r>
              <a:rPr lang="en-US" sz="1400" dirty="0">
                <a:cs typeface="Lucida Console"/>
              </a:rPr>
              <a:t>(amoebozoa)</a:t>
            </a:r>
          </a:p>
          <a:p>
            <a:pPr algn="r"/>
            <a:r>
              <a:rPr lang="en-US" sz="1400" dirty="0" smtClean="0">
                <a:cs typeface="Lucida Console"/>
              </a:rPr>
              <a:t>diatom (chromalveolate)</a:t>
            </a:r>
          </a:p>
          <a:p>
            <a:pPr algn="r"/>
            <a:r>
              <a:rPr lang="en-US" sz="1400" dirty="0" smtClean="0">
                <a:cs typeface="Lucida Console"/>
              </a:rPr>
              <a:t>Arabidopsis (plant)</a:t>
            </a:r>
            <a:endParaRPr lang="en-US" sz="1400" dirty="0">
              <a:cs typeface="Lucida Console"/>
            </a:endParaRPr>
          </a:p>
        </p:txBody>
      </p:sp>
      <p:sp>
        <p:nvSpPr>
          <p:cNvPr id="15" name="TextBox 14"/>
          <p:cNvSpPr txBox="1"/>
          <p:nvPr/>
        </p:nvSpPr>
        <p:spPr>
          <a:xfrm>
            <a:off x="5833918" y="2954482"/>
            <a:ext cx="441422" cy="276999"/>
          </a:xfrm>
          <a:prstGeom prst="rect">
            <a:avLst/>
          </a:prstGeom>
          <a:noFill/>
        </p:spPr>
        <p:txBody>
          <a:bodyPr wrap="none" rtlCol="0">
            <a:spAutoFit/>
          </a:bodyPr>
          <a:lstStyle/>
          <a:p>
            <a:r>
              <a:rPr lang="en-US" sz="1200" dirty="0" smtClean="0"/>
              <a:t>460</a:t>
            </a:r>
            <a:endParaRPr lang="en-US" sz="1200" dirty="0"/>
          </a:p>
        </p:txBody>
      </p:sp>
      <p:sp>
        <p:nvSpPr>
          <p:cNvPr id="17" name="TextBox 16"/>
          <p:cNvSpPr txBox="1"/>
          <p:nvPr/>
        </p:nvSpPr>
        <p:spPr>
          <a:xfrm>
            <a:off x="6269362" y="3226161"/>
            <a:ext cx="1182548" cy="1815882"/>
          </a:xfrm>
          <a:prstGeom prst="rect">
            <a:avLst/>
          </a:prstGeom>
          <a:noFill/>
          <a:ln>
            <a:noFill/>
          </a:ln>
        </p:spPr>
        <p:txBody>
          <a:bodyPr wrap="none" rtlCol="0">
            <a:spAutoFit/>
          </a:bodyPr>
          <a:lstStyle/>
          <a:p>
            <a:pPr algn="ctr"/>
            <a:r>
              <a:rPr lang="en-US" sz="1400" dirty="0" smtClean="0">
                <a:cs typeface="Lucida Console"/>
              </a:rPr>
              <a:t>Lanosterol</a:t>
            </a:r>
          </a:p>
          <a:p>
            <a:pPr algn="ctr"/>
            <a:r>
              <a:rPr lang="en-US" sz="1400" dirty="0" smtClean="0">
                <a:cs typeface="Lucida Console"/>
              </a:rPr>
              <a:t>Lanosterol</a:t>
            </a:r>
          </a:p>
          <a:p>
            <a:pPr algn="ctr"/>
            <a:r>
              <a:rPr lang="en-US" sz="1400" dirty="0" smtClean="0">
                <a:cs typeface="Lucida Console"/>
              </a:rPr>
              <a:t>Lanosterol</a:t>
            </a:r>
          </a:p>
          <a:p>
            <a:pPr algn="ctr"/>
            <a:r>
              <a:rPr lang="en-US" sz="1400" dirty="0" smtClean="0">
                <a:cs typeface="Lucida Console"/>
              </a:rPr>
              <a:t>Lanosterol</a:t>
            </a:r>
          </a:p>
          <a:p>
            <a:pPr algn="ctr"/>
            <a:r>
              <a:rPr lang="en-US" sz="1400" dirty="0" smtClean="0">
                <a:cs typeface="Lucida Console"/>
              </a:rPr>
              <a:t>Cycloartenol</a:t>
            </a:r>
          </a:p>
          <a:p>
            <a:pPr algn="ctr"/>
            <a:r>
              <a:rPr lang="en-US" sz="1400" dirty="0" smtClean="0">
                <a:cs typeface="Lucida Console"/>
              </a:rPr>
              <a:t>Cycloartenol</a:t>
            </a:r>
          </a:p>
          <a:p>
            <a:pPr algn="ctr"/>
            <a:r>
              <a:rPr lang="en-US" sz="1400" dirty="0" smtClean="0">
                <a:cs typeface="Lucida Console"/>
              </a:rPr>
              <a:t>Cycloartenol</a:t>
            </a:r>
          </a:p>
          <a:p>
            <a:pPr algn="ctr"/>
            <a:r>
              <a:rPr lang="en-US" sz="1400" dirty="0" smtClean="0">
                <a:cs typeface="Lucida Console"/>
              </a:rPr>
              <a:t>Cycloartenol</a:t>
            </a:r>
            <a:endParaRPr lang="en-US" sz="1400" dirty="0">
              <a:cs typeface="Lucida Console"/>
            </a:endParaRPr>
          </a:p>
        </p:txBody>
      </p:sp>
      <p:sp>
        <p:nvSpPr>
          <p:cNvPr id="19" name="TextBox 18"/>
          <p:cNvSpPr txBox="1"/>
          <p:nvPr/>
        </p:nvSpPr>
        <p:spPr>
          <a:xfrm>
            <a:off x="233681" y="294640"/>
            <a:ext cx="8402320" cy="646331"/>
          </a:xfrm>
          <a:prstGeom prst="rect">
            <a:avLst/>
          </a:prstGeom>
          <a:noFill/>
        </p:spPr>
        <p:txBody>
          <a:bodyPr wrap="square" rtlCol="0">
            <a:spAutoFit/>
          </a:bodyPr>
          <a:lstStyle/>
          <a:p>
            <a:pPr marL="355600" indent="-355600"/>
            <a:r>
              <a:rPr lang="en-US" dirty="0" smtClean="0"/>
              <a:t>The native OSC enzyme of most eukaryotes will only produce lanosterol or cycloartenol based on the sequence near the enzyme active site:</a:t>
            </a:r>
            <a:endParaRPr lang="en-US" dirty="0"/>
          </a:p>
        </p:txBody>
      </p:sp>
      <p:sp>
        <p:nvSpPr>
          <p:cNvPr id="135" name="TextBox 134"/>
          <p:cNvSpPr txBox="1"/>
          <p:nvPr/>
        </p:nvSpPr>
        <p:spPr>
          <a:xfrm>
            <a:off x="600363" y="1036782"/>
            <a:ext cx="7735455" cy="830997"/>
          </a:xfrm>
          <a:prstGeom prst="rect">
            <a:avLst/>
          </a:prstGeom>
          <a:noFill/>
        </p:spPr>
        <p:txBody>
          <a:bodyPr wrap="square" rtlCol="0">
            <a:spAutoFit/>
          </a:bodyPr>
          <a:lstStyle/>
          <a:p>
            <a:pPr marL="184150" indent="-184150"/>
            <a:r>
              <a:rPr lang="en-US" sz="1600" dirty="0" smtClean="0"/>
              <a:t>Though the amino acid sequence of the OSC from various eukaryotes varies at several positions, there is remarkable sequence homology surrounding the active site of the enzyme.</a:t>
            </a:r>
            <a:endParaRPr lang="en-US" sz="1600" dirty="0"/>
          </a:p>
        </p:txBody>
      </p:sp>
    </p:spTree>
    <p:extLst>
      <p:ext uri="{BB962C8B-B14F-4D97-AF65-F5344CB8AC3E}">
        <p14:creationId xmlns:p14="http://schemas.microsoft.com/office/powerpoint/2010/main" val="39341295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ectangle 102"/>
          <p:cNvSpPr/>
          <p:nvPr/>
        </p:nvSpPr>
        <p:spPr>
          <a:xfrm>
            <a:off x="5208110" y="1270248"/>
            <a:ext cx="430938" cy="135232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98" name="Rectangle 97"/>
          <p:cNvSpPr/>
          <p:nvPr/>
        </p:nvSpPr>
        <p:spPr>
          <a:xfrm>
            <a:off x="4700754" y="1270248"/>
            <a:ext cx="166230" cy="135232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99" name="Rectangle 98"/>
          <p:cNvSpPr/>
          <p:nvPr/>
        </p:nvSpPr>
        <p:spPr>
          <a:xfrm>
            <a:off x="4950494" y="1270248"/>
            <a:ext cx="89811" cy="678958"/>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0" name="Rectangle 99"/>
          <p:cNvSpPr/>
          <p:nvPr/>
        </p:nvSpPr>
        <p:spPr>
          <a:xfrm>
            <a:off x="4610156" y="1270248"/>
            <a:ext cx="89811" cy="678958"/>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2" name="Rectangle 101"/>
          <p:cNvSpPr/>
          <p:nvPr/>
        </p:nvSpPr>
        <p:spPr>
          <a:xfrm>
            <a:off x="4950494" y="1949205"/>
            <a:ext cx="89811" cy="673370"/>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4" name="Rectangle 103"/>
          <p:cNvSpPr/>
          <p:nvPr/>
        </p:nvSpPr>
        <p:spPr>
          <a:xfrm>
            <a:off x="3856213" y="1270248"/>
            <a:ext cx="601487" cy="135232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5" name="Rectangle 104"/>
          <p:cNvSpPr/>
          <p:nvPr/>
        </p:nvSpPr>
        <p:spPr>
          <a:xfrm>
            <a:off x="4610156" y="1949205"/>
            <a:ext cx="89811" cy="673370"/>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6" name="Rectangle 105"/>
          <p:cNvSpPr/>
          <p:nvPr/>
        </p:nvSpPr>
        <p:spPr>
          <a:xfrm>
            <a:off x="5118300" y="1270248"/>
            <a:ext cx="89811" cy="1352328"/>
          </a:xfrm>
          <a:prstGeom prst="rect">
            <a:avLst/>
          </a:prstGeom>
          <a:solidFill>
            <a:srgbClr val="FF57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7" name="TextBox 106"/>
          <p:cNvSpPr txBox="1"/>
          <p:nvPr/>
        </p:nvSpPr>
        <p:spPr>
          <a:xfrm>
            <a:off x="3770385" y="1232733"/>
            <a:ext cx="1980029" cy="1446550"/>
          </a:xfrm>
          <a:prstGeom prst="rect">
            <a:avLst/>
          </a:prstGeom>
          <a:noFill/>
        </p:spPr>
        <p:txBody>
          <a:bodyPr wrap="none" rtlCol="0">
            <a:spAutoFit/>
          </a:bodyPr>
          <a:lstStyle/>
          <a:p>
            <a:r>
              <a:rPr lang="en-US" sz="1100" spc="50" dirty="0" smtClean="0">
                <a:latin typeface="Lucida Console"/>
                <a:cs typeface="Lucida Console"/>
              </a:rPr>
              <a:t>GGFSFSTLDCGWIVSDCTAEA</a:t>
            </a:r>
          </a:p>
          <a:p>
            <a:r>
              <a:rPr lang="en-US" sz="1100" spc="50" dirty="0" smtClean="0">
                <a:latin typeface="Lucida Console"/>
                <a:cs typeface="Lucida Console"/>
              </a:rPr>
              <a:t>GAFPFSTRECGWIVADCTAEG</a:t>
            </a:r>
          </a:p>
          <a:p>
            <a:r>
              <a:rPr lang="en-US" sz="1100" spc="50" dirty="0" smtClean="0">
                <a:latin typeface="Lucida Console"/>
                <a:cs typeface="Lucida Console"/>
              </a:rPr>
              <a:t>GAWGFSTKTQGYTVADCTAEA</a:t>
            </a:r>
          </a:p>
          <a:p>
            <a:r>
              <a:rPr lang="en-US" sz="1100" spc="50" dirty="0" smtClean="0">
                <a:latin typeface="Lucida Console"/>
                <a:cs typeface="Lucida Console"/>
              </a:rPr>
              <a:t>GAWNFSTRPQAWQVSDCTAEG</a:t>
            </a:r>
          </a:p>
          <a:p>
            <a:r>
              <a:rPr lang="en-US" sz="1100" spc="50" dirty="0" smtClean="0">
                <a:latin typeface="Lucida Console"/>
                <a:cs typeface="Lucida Console"/>
              </a:rPr>
              <a:t>GGWPFSTSAHGWPISDCTAEG</a:t>
            </a:r>
          </a:p>
          <a:p>
            <a:r>
              <a:rPr lang="en-US" sz="1100" spc="50" dirty="0" smtClean="0">
                <a:latin typeface="Lucida Console"/>
                <a:cs typeface="Lucida Console"/>
              </a:rPr>
              <a:t>GAWPFSTVDHGWPISDCTAEG</a:t>
            </a:r>
          </a:p>
          <a:p>
            <a:r>
              <a:rPr lang="en-US" sz="1100" spc="50" dirty="0" smtClean="0">
                <a:latin typeface="Lucida Console"/>
                <a:cs typeface="Lucida Console"/>
              </a:rPr>
              <a:t>GGWPFSTSAHGWPISDCTGEG</a:t>
            </a:r>
          </a:p>
          <a:p>
            <a:r>
              <a:rPr lang="en-US" sz="1100" spc="50" dirty="0" smtClean="0">
                <a:latin typeface="Lucida Console"/>
                <a:cs typeface="Lucida Console"/>
              </a:rPr>
              <a:t>GAWPFSTADHGWPISDCTAEG</a:t>
            </a:r>
            <a:endParaRPr lang="en-US" sz="1100" spc="50" dirty="0">
              <a:latin typeface="Lucida Console"/>
              <a:cs typeface="Lucida Console"/>
            </a:endParaRPr>
          </a:p>
        </p:txBody>
      </p:sp>
      <p:sp>
        <p:nvSpPr>
          <p:cNvPr id="5" name="Oval 5"/>
          <p:cNvSpPr>
            <a:spLocks noChangeArrowheads="1"/>
          </p:cNvSpPr>
          <p:nvPr/>
        </p:nvSpPr>
        <p:spPr bwMode="auto">
          <a:xfrm>
            <a:off x="1526798" y="4398852"/>
            <a:ext cx="514698" cy="514698"/>
          </a:xfrm>
          <a:prstGeom prst="ellipse">
            <a:avLst/>
          </a:prstGeom>
          <a:solidFill>
            <a:schemeClr val="accent1">
              <a:lumMod val="20000"/>
              <a:lumOff val="80000"/>
            </a:schemeClr>
          </a:solidFill>
          <a:ln w="12700">
            <a:solidFill>
              <a:schemeClr val="tx1"/>
            </a:solidFill>
            <a:prstDash val="sysDot"/>
            <a:round/>
            <a:headEnd/>
            <a:tailEnd/>
          </a:ln>
          <a:effectLst/>
        </p:spPr>
        <p:txBody>
          <a:bodyPr wrap="none" anchor="ctr">
            <a:prstTxWarp prst="textNoShape">
              <a:avLst/>
            </a:prstTxWarp>
          </a:bodyPr>
          <a:lstStyle/>
          <a:p>
            <a:pPr algn="l"/>
            <a:endParaRPr lang="en-US" sz="900" dirty="0">
              <a:solidFill>
                <a:srgbClr val="000000"/>
              </a:solidFill>
              <a:latin typeface="Helvetica"/>
              <a:cs typeface="Helvetica"/>
            </a:endParaRPr>
          </a:p>
        </p:txBody>
      </p:sp>
      <p:sp>
        <p:nvSpPr>
          <p:cNvPr id="6" name="Line 20"/>
          <p:cNvSpPr>
            <a:spLocks noChangeShapeType="1"/>
          </p:cNvSpPr>
          <p:nvPr/>
        </p:nvSpPr>
        <p:spPr bwMode="auto">
          <a:xfrm flipV="1">
            <a:off x="1274385" y="4662382"/>
            <a:ext cx="475750" cy="181423"/>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7" name="Text Box 107"/>
          <p:cNvSpPr txBox="1">
            <a:spLocks noChangeArrowheads="1"/>
          </p:cNvSpPr>
          <p:nvPr/>
        </p:nvSpPr>
        <p:spPr bwMode="auto">
          <a:xfrm>
            <a:off x="3985890" y="3623630"/>
            <a:ext cx="851747" cy="230832"/>
          </a:xfrm>
          <a:prstGeom prst="rect">
            <a:avLst/>
          </a:prstGeom>
          <a:solidFill>
            <a:srgbClr val="00FFCC"/>
          </a:solidFill>
          <a:ln w="19050">
            <a:noFill/>
            <a:miter lim="800000"/>
            <a:headEnd/>
            <a:tailEnd/>
          </a:ln>
          <a:effectLst/>
        </p:spPr>
        <p:txBody>
          <a:bodyPr wrap="none">
            <a:prstTxWarp prst="textNoShape">
              <a:avLst/>
            </a:prstTxWarp>
            <a:spAutoFit/>
          </a:bodyPr>
          <a:lstStyle/>
          <a:p>
            <a:pPr algn="ctr"/>
            <a:r>
              <a:rPr lang="en-US" sz="900" b="1" dirty="0" smtClean="0">
                <a:solidFill>
                  <a:srgbClr val="000000"/>
                </a:solidFill>
                <a:latin typeface="Helvetica"/>
                <a:cs typeface="Helvetica"/>
              </a:rPr>
              <a:t>slime molds</a:t>
            </a:r>
            <a:endParaRPr lang="en-US" sz="900" b="1" dirty="0">
              <a:solidFill>
                <a:srgbClr val="000000"/>
              </a:solidFill>
              <a:latin typeface="Helvetica"/>
              <a:cs typeface="Helvetica"/>
            </a:endParaRPr>
          </a:p>
        </p:txBody>
      </p:sp>
      <p:sp>
        <p:nvSpPr>
          <p:cNvPr id="8" name="Text Box 111"/>
          <p:cNvSpPr txBox="1">
            <a:spLocks noChangeArrowheads="1"/>
          </p:cNvSpPr>
          <p:nvPr/>
        </p:nvSpPr>
        <p:spPr bwMode="auto">
          <a:xfrm>
            <a:off x="3998739" y="3984789"/>
            <a:ext cx="826049" cy="230832"/>
          </a:xfrm>
          <a:prstGeom prst="rect">
            <a:avLst/>
          </a:prstGeom>
          <a:solidFill>
            <a:srgbClr val="CCCCFF"/>
          </a:solidFill>
          <a:ln w="19050">
            <a:noFill/>
            <a:miter lim="800000"/>
            <a:headEnd/>
            <a:tailEnd/>
          </a:ln>
          <a:effectLst/>
        </p:spPr>
        <p:txBody>
          <a:bodyPr wrap="none">
            <a:prstTxWarp prst="textNoShape">
              <a:avLst/>
            </a:prstTxWarp>
            <a:spAutoFit/>
          </a:bodyPr>
          <a:lstStyle/>
          <a:p>
            <a:pPr algn="ctr"/>
            <a:r>
              <a:rPr lang="en-US" sz="900" b="1" dirty="0" err="1" smtClean="0">
                <a:solidFill>
                  <a:srgbClr val="000000"/>
                </a:solidFill>
                <a:latin typeface="Helvetica"/>
                <a:cs typeface="Helvetica"/>
              </a:rPr>
              <a:t>oxymonads</a:t>
            </a:r>
            <a:endParaRPr lang="en-US" sz="900" b="1" dirty="0">
              <a:solidFill>
                <a:srgbClr val="000000"/>
              </a:solidFill>
              <a:latin typeface="Helvetica"/>
              <a:cs typeface="Helvetica"/>
            </a:endParaRPr>
          </a:p>
        </p:txBody>
      </p:sp>
      <p:sp>
        <p:nvSpPr>
          <p:cNvPr id="10" name="Text Box 109"/>
          <p:cNvSpPr txBox="1">
            <a:spLocks noChangeArrowheads="1"/>
          </p:cNvSpPr>
          <p:nvPr/>
        </p:nvSpPr>
        <p:spPr bwMode="auto">
          <a:xfrm>
            <a:off x="4104520" y="3006458"/>
            <a:ext cx="614490" cy="230832"/>
          </a:xfrm>
          <a:prstGeom prst="rect">
            <a:avLst/>
          </a:prstGeom>
          <a:solidFill>
            <a:srgbClr val="FF0000"/>
          </a:solidFill>
          <a:ln w="19050">
            <a:noFill/>
            <a:miter lim="800000"/>
            <a:headEnd/>
            <a:tailEnd/>
          </a:ln>
          <a:effectLst/>
        </p:spPr>
        <p:txBody>
          <a:bodyPr wrap="none">
            <a:prstTxWarp prst="textNoShape">
              <a:avLst/>
            </a:prstTxWarp>
            <a:spAutoFit/>
          </a:bodyPr>
          <a:lstStyle/>
          <a:p>
            <a:pPr algn="ctr"/>
            <a:r>
              <a:rPr lang="en-US" sz="900" b="1" dirty="0" smtClean="0">
                <a:solidFill>
                  <a:srgbClr val="FFFFFF"/>
                </a:solidFill>
                <a:latin typeface="Helvetica"/>
                <a:cs typeface="Helvetica"/>
              </a:rPr>
              <a:t>animals</a:t>
            </a:r>
            <a:endParaRPr lang="en-US" sz="900" b="1" dirty="0">
              <a:solidFill>
                <a:srgbClr val="FFFFFF"/>
              </a:solidFill>
              <a:latin typeface="Helvetica"/>
              <a:cs typeface="Helvetica"/>
            </a:endParaRPr>
          </a:p>
        </p:txBody>
      </p:sp>
      <p:sp>
        <p:nvSpPr>
          <p:cNvPr id="12" name="Line 2"/>
          <p:cNvSpPr>
            <a:spLocks noChangeShapeType="1"/>
          </p:cNvSpPr>
          <p:nvPr/>
        </p:nvSpPr>
        <p:spPr bwMode="auto">
          <a:xfrm rot="21148563">
            <a:off x="2582268" y="5026372"/>
            <a:ext cx="129031" cy="1386"/>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3" name="Line 40"/>
          <p:cNvSpPr>
            <a:spLocks noChangeShapeType="1"/>
          </p:cNvSpPr>
          <p:nvPr/>
        </p:nvSpPr>
        <p:spPr bwMode="auto">
          <a:xfrm rot="20332768" flipH="1">
            <a:off x="1760628" y="4109885"/>
            <a:ext cx="579429" cy="341738"/>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4" name="Line 41"/>
          <p:cNvSpPr>
            <a:spLocks noChangeShapeType="1"/>
          </p:cNvSpPr>
          <p:nvPr/>
        </p:nvSpPr>
        <p:spPr bwMode="auto">
          <a:xfrm rot="20332768" flipV="1">
            <a:off x="1814523" y="4462503"/>
            <a:ext cx="326555" cy="28587"/>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 name="Line 42"/>
          <p:cNvSpPr>
            <a:spLocks noChangeShapeType="1"/>
          </p:cNvSpPr>
          <p:nvPr/>
        </p:nvSpPr>
        <p:spPr bwMode="auto">
          <a:xfrm rot="20332768" flipH="1">
            <a:off x="1727915" y="4564797"/>
            <a:ext cx="128972" cy="77889"/>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 name="Line 44"/>
          <p:cNvSpPr>
            <a:spLocks noChangeShapeType="1"/>
          </p:cNvSpPr>
          <p:nvPr/>
        </p:nvSpPr>
        <p:spPr bwMode="auto">
          <a:xfrm rot="20332768">
            <a:off x="1763656" y="4650625"/>
            <a:ext cx="150112" cy="56395"/>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7" name="Line 45"/>
          <p:cNvSpPr>
            <a:spLocks noChangeShapeType="1"/>
          </p:cNvSpPr>
          <p:nvPr/>
        </p:nvSpPr>
        <p:spPr bwMode="auto">
          <a:xfrm rot="20332768">
            <a:off x="1782898" y="4647667"/>
            <a:ext cx="63966" cy="189832"/>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8" name="Line 46"/>
          <p:cNvSpPr>
            <a:spLocks noChangeShapeType="1"/>
          </p:cNvSpPr>
          <p:nvPr/>
        </p:nvSpPr>
        <p:spPr bwMode="auto">
          <a:xfrm rot="20332768">
            <a:off x="1900509" y="4779561"/>
            <a:ext cx="169809" cy="171884"/>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9" name="Line 47"/>
          <p:cNvSpPr>
            <a:spLocks noChangeShapeType="1"/>
          </p:cNvSpPr>
          <p:nvPr/>
        </p:nvSpPr>
        <p:spPr bwMode="auto">
          <a:xfrm rot="18860342">
            <a:off x="2289299" y="4862753"/>
            <a:ext cx="111476" cy="814553"/>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0" name="Line 48"/>
          <p:cNvSpPr>
            <a:spLocks noChangeShapeType="1"/>
          </p:cNvSpPr>
          <p:nvPr/>
        </p:nvSpPr>
        <p:spPr bwMode="auto">
          <a:xfrm rot="18860342" flipH="1">
            <a:off x="2177401" y="5199355"/>
            <a:ext cx="74787" cy="339882"/>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1" name="Line 49"/>
          <p:cNvSpPr>
            <a:spLocks noChangeShapeType="1"/>
          </p:cNvSpPr>
          <p:nvPr/>
        </p:nvSpPr>
        <p:spPr bwMode="auto">
          <a:xfrm rot="18860342" flipH="1">
            <a:off x="2301362" y="5530026"/>
            <a:ext cx="102401" cy="220145"/>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2" name="Line 50"/>
          <p:cNvSpPr>
            <a:spLocks noChangeShapeType="1"/>
          </p:cNvSpPr>
          <p:nvPr/>
        </p:nvSpPr>
        <p:spPr bwMode="auto">
          <a:xfrm rot="18860342" flipH="1">
            <a:off x="2037406" y="5019993"/>
            <a:ext cx="72898" cy="226477"/>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3" name="Line 51"/>
          <p:cNvSpPr>
            <a:spLocks noChangeShapeType="1"/>
          </p:cNvSpPr>
          <p:nvPr/>
        </p:nvSpPr>
        <p:spPr bwMode="auto">
          <a:xfrm rot="18860342">
            <a:off x="2321082" y="5082393"/>
            <a:ext cx="103385" cy="620862"/>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4" name="Line 53"/>
          <p:cNvSpPr>
            <a:spLocks noChangeShapeType="1"/>
          </p:cNvSpPr>
          <p:nvPr/>
        </p:nvSpPr>
        <p:spPr bwMode="auto">
          <a:xfrm rot="20894379">
            <a:off x="2603427" y="4673961"/>
            <a:ext cx="120830" cy="35948"/>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5" name="Line 54"/>
          <p:cNvSpPr>
            <a:spLocks noChangeShapeType="1"/>
          </p:cNvSpPr>
          <p:nvPr/>
        </p:nvSpPr>
        <p:spPr bwMode="auto">
          <a:xfrm rot="20894379">
            <a:off x="1921972" y="4619312"/>
            <a:ext cx="571467" cy="50627"/>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6" name="Line 55"/>
          <p:cNvSpPr>
            <a:spLocks noChangeShapeType="1"/>
          </p:cNvSpPr>
          <p:nvPr/>
        </p:nvSpPr>
        <p:spPr bwMode="auto">
          <a:xfrm rot="20894379" flipV="1">
            <a:off x="2488487" y="4560394"/>
            <a:ext cx="256834" cy="1777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7" name="Line 56"/>
          <p:cNvSpPr>
            <a:spLocks noChangeShapeType="1"/>
          </p:cNvSpPr>
          <p:nvPr/>
        </p:nvSpPr>
        <p:spPr bwMode="auto">
          <a:xfrm rot="20894379">
            <a:off x="1928952" y="4618750"/>
            <a:ext cx="604122" cy="16098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8" name="Line 57"/>
          <p:cNvSpPr>
            <a:spLocks noChangeShapeType="1"/>
          </p:cNvSpPr>
          <p:nvPr/>
        </p:nvSpPr>
        <p:spPr bwMode="auto">
          <a:xfrm rot="20894379" flipV="1">
            <a:off x="2532620" y="4668230"/>
            <a:ext cx="209554" cy="19409"/>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29" name="Line 60"/>
          <p:cNvSpPr>
            <a:spLocks noChangeShapeType="1"/>
          </p:cNvSpPr>
          <p:nvPr/>
        </p:nvSpPr>
        <p:spPr bwMode="auto">
          <a:xfrm rot="20332768" flipV="1">
            <a:off x="2113630" y="4277412"/>
            <a:ext cx="522586" cy="26615"/>
          </a:xfrm>
          <a:prstGeom prst="line">
            <a:avLst/>
          </a:prstGeom>
          <a:noFill/>
          <a:ln w="19050">
            <a:solidFill>
              <a:srgbClr val="00FF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0" name="Line 61"/>
          <p:cNvSpPr>
            <a:spLocks noChangeShapeType="1"/>
          </p:cNvSpPr>
          <p:nvPr/>
        </p:nvSpPr>
        <p:spPr bwMode="auto">
          <a:xfrm rot="20332768">
            <a:off x="2123228" y="4301854"/>
            <a:ext cx="536987" cy="70113"/>
          </a:xfrm>
          <a:prstGeom prst="line">
            <a:avLst/>
          </a:prstGeom>
          <a:noFill/>
          <a:ln w="19050">
            <a:solidFill>
              <a:srgbClr val="00FF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1" name="Line 69"/>
          <p:cNvSpPr>
            <a:spLocks noChangeShapeType="1"/>
          </p:cNvSpPr>
          <p:nvPr/>
        </p:nvSpPr>
        <p:spPr bwMode="auto">
          <a:xfrm rot="16086" flipH="1" flipV="1">
            <a:off x="1882116" y="4827262"/>
            <a:ext cx="136820" cy="201338"/>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2" name="Line 86"/>
          <p:cNvSpPr>
            <a:spLocks noChangeShapeType="1"/>
          </p:cNvSpPr>
          <p:nvPr/>
        </p:nvSpPr>
        <p:spPr bwMode="auto">
          <a:xfrm rot="270269" flipV="1">
            <a:off x="2561976" y="4917450"/>
            <a:ext cx="122009" cy="4962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3" name="Line 87"/>
          <p:cNvSpPr>
            <a:spLocks noChangeShapeType="1"/>
          </p:cNvSpPr>
          <p:nvPr/>
        </p:nvSpPr>
        <p:spPr bwMode="auto">
          <a:xfrm rot="270269" flipV="1">
            <a:off x="2642418" y="5058258"/>
            <a:ext cx="67911" cy="26342"/>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4" name="Line 88"/>
          <p:cNvSpPr>
            <a:spLocks noChangeShapeType="1"/>
          </p:cNvSpPr>
          <p:nvPr/>
        </p:nvSpPr>
        <p:spPr bwMode="auto">
          <a:xfrm rot="270269">
            <a:off x="2491004" y="5143696"/>
            <a:ext cx="178900" cy="2976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5" name="Line 89"/>
          <p:cNvSpPr>
            <a:spLocks noChangeShapeType="1"/>
          </p:cNvSpPr>
          <p:nvPr/>
        </p:nvSpPr>
        <p:spPr bwMode="auto">
          <a:xfrm rot="270269" flipV="1">
            <a:off x="2487193" y="4955666"/>
            <a:ext cx="70822" cy="38818"/>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6" name="Line 90"/>
          <p:cNvSpPr>
            <a:spLocks noChangeShapeType="1"/>
          </p:cNvSpPr>
          <p:nvPr/>
        </p:nvSpPr>
        <p:spPr bwMode="auto">
          <a:xfrm rot="270269">
            <a:off x="2478462" y="4995872"/>
            <a:ext cx="114478" cy="4297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7" name="Line 91"/>
          <p:cNvSpPr>
            <a:spLocks noChangeShapeType="1"/>
          </p:cNvSpPr>
          <p:nvPr/>
        </p:nvSpPr>
        <p:spPr bwMode="auto">
          <a:xfrm rot="270269">
            <a:off x="2484501" y="5150372"/>
            <a:ext cx="178260" cy="108536"/>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8" name="Line 92"/>
          <p:cNvSpPr>
            <a:spLocks noChangeShapeType="1"/>
          </p:cNvSpPr>
          <p:nvPr/>
        </p:nvSpPr>
        <p:spPr bwMode="auto">
          <a:xfrm rot="270269" flipV="1">
            <a:off x="2549808" y="4834776"/>
            <a:ext cx="135290" cy="13491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9" name="Line 93"/>
          <p:cNvSpPr>
            <a:spLocks noChangeShapeType="1"/>
          </p:cNvSpPr>
          <p:nvPr/>
        </p:nvSpPr>
        <p:spPr bwMode="auto">
          <a:xfrm rot="270269">
            <a:off x="2083441" y="4927570"/>
            <a:ext cx="419478" cy="199175"/>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0" name="Line 94"/>
          <p:cNvSpPr>
            <a:spLocks noChangeShapeType="1"/>
          </p:cNvSpPr>
          <p:nvPr/>
        </p:nvSpPr>
        <p:spPr bwMode="auto">
          <a:xfrm rot="270269">
            <a:off x="2089477" y="4926666"/>
            <a:ext cx="390456" cy="46598"/>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1" name="Line 95"/>
          <p:cNvSpPr>
            <a:spLocks noChangeShapeType="1"/>
          </p:cNvSpPr>
          <p:nvPr/>
        </p:nvSpPr>
        <p:spPr bwMode="auto">
          <a:xfrm rot="20894379">
            <a:off x="2492134" y="4582490"/>
            <a:ext cx="256490" cy="33316"/>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2" name="Line 103"/>
          <p:cNvSpPr>
            <a:spLocks noChangeShapeType="1"/>
          </p:cNvSpPr>
          <p:nvPr/>
        </p:nvSpPr>
        <p:spPr bwMode="auto">
          <a:xfrm rot="20894379">
            <a:off x="2542321" y="4697344"/>
            <a:ext cx="179479" cy="7902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3" name="Line 104"/>
          <p:cNvSpPr>
            <a:spLocks noChangeShapeType="1"/>
          </p:cNvSpPr>
          <p:nvPr/>
        </p:nvSpPr>
        <p:spPr bwMode="auto">
          <a:xfrm rot="270269">
            <a:off x="2587119" y="5051327"/>
            <a:ext cx="62090" cy="26341"/>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4" name="Line 105"/>
          <p:cNvSpPr>
            <a:spLocks noChangeShapeType="1"/>
          </p:cNvSpPr>
          <p:nvPr/>
        </p:nvSpPr>
        <p:spPr bwMode="auto">
          <a:xfrm rot="21329731">
            <a:off x="2648239" y="5081827"/>
            <a:ext cx="36866" cy="4713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5" name="Line 38"/>
          <p:cNvSpPr>
            <a:spLocks noChangeShapeType="1"/>
          </p:cNvSpPr>
          <p:nvPr/>
        </p:nvSpPr>
        <p:spPr bwMode="auto">
          <a:xfrm rot="20332768" flipV="1">
            <a:off x="2237684" y="3945920"/>
            <a:ext cx="331451" cy="18789"/>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6" name="Line 58"/>
          <p:cNvSpPr>
            <a:spLocks noChangeShapeType="1"/>
          </p:cNvSpPr>
          <p:nvPr/>
        </p:nvSpPr>
        <p:spPr bwMode="auto">
          <a:xfrm rot="20332768" flipH="1" flipV="1">
            <a:off x="2488484" y="3743061"/>
            <a:ext cx="156317" cy="8945"/>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7" name="Line 59"/>
          <p:cNvSpPr>
            <a:spLocks noChangeShapeType="1"/>
          </p:cNvSpPr>
          <p:nvPr/>
        </p:nvSpPr>
        <p:spPr bwMode="auto">
          <a:xfrm rot="20332768" flipV="1">
            <a:off x="2540627" y="3831170"/>
            <a:ext cx="148016" cy="27616"/>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8" name="Line 102"/>
          <p:cNvSpPr>
            <a:spLocks noChangeShapeType="1"/>
          </p:cNvSpPr>
          <p:nvPr/>
        </p:nvSpPr>
        <p:spPr bwMode="auto">
          <a:xfrm rot="20332768" flipH="1">
            <a:off x="2206025" y="3819529"/>
            <a:ext cx="334601" cy="156046"/>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49" name="Line 106"/>
          <p:cNvSpPr>
            <a:spLocks noChangeShapeType="1"/>
          </p:cNvSpPr>
          <p:nvPr/>
        </p:nvSpPr>
        <p:spPr bwMode="auto">
          <a:xfrm rot="20332768" flipH="1">
            <a:off x="2469240" y="3657402"/>
            <a:ext cx="86425" cy="96407"/>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50" name="Line 59"/>
          <p:cNvSpPr>
            <a:spLocks noChangeShapeType="1"/>
          </p:cNvSpPr>
          <p:nvPr/>
        </p:nvSpPr>
        <p:spPr bwMode="auto">
          <a:xfrm rot="20332768">
            <a:off x="2544064" y="3859626"/>
            <a:ext cx="164223" cy="55738"/>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51" name="Line 52"/>
          <p:cNvSpPr>
            <a:spLocks noChangeShapeType="1"/>
          </p:cNvSpPr>
          <p:nvPr/>
        </p:nvSpPr>
        <p:spPr bwMode="auto">
          <a:xfrm rot="18860342">
            <a:off x="2388031" y="5460779"/>
            <a:ext cx="49204" cy="257039"/>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52" name="Text Box 9"/>
          <p:cNvSpPr txBox="1">
            <a:spLocks noChangeArrowheads="1"/>
          </p:cNvSpPr>
          <p:nvPr/>
        </p:nvSpPr>
        <p:spPr bwMode="auto">
          <a:xfrm>
            <a:off x="447547" y="4745254"/>
            <a:ext cx="935037" cy="274637"/>
          </a:xfrm>
          <a:prstGeom prst="rect">
            <a:avLst/>
          </a:prstGeom>
          <a:solidFill>
            <a:schemeClr val="tx1">
              <a:lumMod val="50000"/>
              <a:lumOff val="50000"/>
            </a:schemeClr>
          </a:solidFill>
          <a:ln w="19050" algn="ctr">
            <a:noFill/>
            <a:miter lim="800000"/>
            <a:headEnd/>
            <a:tailEnd/>
          </a:ln>
          <a:effectLst/>
        </p:spPr>
        <p:txBody>
          <a:bodyPr wrap="none">
            <a:spAutoFit/>
          </a:bodyPr>
          <a:lstStyle/>
          <a:p>
            <a:r>
              <a:rPr lang="en-US" sz="1200" b="1" dirty="0">
                <a:solidFill>
                  <a:schemeClr val="bg1"/>
                </a:solidFill>
                <a:latin typeface="Helvetica"/>
                <a:cs typeface="Helvetica"/>
              </a:rPr>
              <a:t>EUKARYA</a:t>
            </a:r>
          </a:p>
        </p:txBody>
      </p:sp>
      <p:sp>
        <p:nvSpPr>
          <p:cNvPr id="53" name="TextBox 52"/>
          <p:cNvSpPr txBox="1"/>
          <p:nvPr/>
        </p:nvSpPr>
        <p:spPr>
          <a:xfrm>
            <a:off x="5150409" y="3006458"/>
            <a:ext cx="1417990" cy="230832"/>
          </a:xfrm>
          <a:prstGeom prst="rect">
            <a:avLst/>
          </a:prstGeom>
          <a:solidFill>
            <a:srgbClr val="FFFF00"/>
          </a:solidFill>
        </p:spPr>
        <p:txBody>
          <a:bodyPr wrap="square" rtlCol="0">
            <a:spAutoFit/>
          </a:bodyPr>
          <a:lstStyle/>
          <a:p>
            <a:pPr algn="ctr"/>
            <a:r>
              <a:rPr lang="en-US" sz="900" b="1" dirty="0" smtClean="0"/>
              <a:t>Lanosterol-type</a:t>
            </a:r>
            <a:endParaRPr lang="en-US" sz="900" b="1" dirty="0"/>
          </a:p>
        </p:txBody>
      </p:sp>
      <p:sp>
        <p:nvSpPr>
          <p:cNvPr id="58" name="TextBox 57"/>
          <p:cNvSpPr txBox="1"/>
          <p:nvPr/>
        </p:nvSpPr>
        <p:spPr>
          <a:xfrm>
            <a:off x="5150409" y="3629188"/>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59" name="Text Box 110"/>
          <p:cNvSpPr txBox="1">
            <a:spLocks noChangeArrowheads="1"/>
          </p:cNvSpPr>
          <p:nvPr/>
        </p:nvSpPr>
        <p:spPr bwMode="auto">
          <a:xfrm>
            <a:off x="4014830" y="6382928"/>
            <a:ext cx="793870" cy="230832"/>
          </a:xfrm>
          <a:prstGeom prst="rect">
            <a:avLst/>
          </a:prstGeom>
          <a:solidFill>
            <a:srgbClr val="A0BF61"/>
          </a:solidFill>
          <a:ln w="19050">
            <a:noFill/>
            <a:miter lim="800000"/>
            <a:headEnd/>
            <a:tailEnd/>
          </a:ln>
          <a:effectLst/>
        </p:spPr>
        <p:txBody>
          <a:bodyPr wrap="none">
            <a:prstTxWarp prst="textNoShape">
              <a:avLst/>
            </a:prstTxWarp>
            <a:spAutoFit/>
          </a:bodyPr>
          <a:lstStyle/>
          <a:p>
            <a:pPr algn="ctr"/>
            <a:r>
              <a:rPr lang="en-US" sz="900" b="1" dirty="0" smtClean="0">
                <a:solidFill>
                  <a:srgbClr val="000000"/>
                </a:solidFill>
                <a:latin typeface="Helvetica"/>
                <a:cs typeface="Helvetica"/>
              </a:rPr>
              <a:t>land plants</a:t>
            </a:r>
            <a:endParaRPr lang="en-US" sz="900" b="1" dirty="0">
              <a:solidFill>
                <a:srgbClr val="000000"/>
              </a:solidFill>
              <a:latin typeface="Helvetica"/>
              <a:cs typeface="Helvetica"/>
            </a:endParaRPr>
          </a:p>
        </p:txBody>
      </p:sp>
      <p:sp>
        <p:nvSpPr>
          <p:cNvPr id="60" name="Text Box 110"/>
          <p:cNvSpPr txBox="1">
            <a:spLocks noChangeArrowheads="1"/>
          </p:cNvSpPr>
          <p:nvPr/>
        </p:nvSpPr>
        <p:spPr bwMode="auto">
          <a:xfrm>
            <a:off x="3998683" y="6103528"/>
            <a:ext cx="826161" cy="230832"/>
          </a:xfrm>
          <a:prstGeom prst="rect">
            <a:avLst/>
          </a:prstGeom>
          <a:solidFill>
            <a:srgbClr val="A0BF61"/>
          </a:solidFill>
          <a:ln w="19050">
            <a:noFill/>
            <a:miter lim="800000"/>
            <a:headEnd/>
            <a:tailEnd/>
          </a:ln>
          <a:effectLst/>
        </p:spPr>
        <p:txBody>
          <a:bodyPr wrap="none">
            <a:prstTxWarp prst="textNoShape">
              <a:avLst/>
            </a:prstTxWarp>
            <a:spAutoFit/>
          </a:bodyPr>
          <a:lstStyle/>
          <a:p>
            <a:pPr algn="ctr"/>
            <a:r>
              <a:rPr lang="en-US" sz="900" b="1" dirty="0" smtClean="0">
                <a:solidFill>
                  <a:srgbClr val="000000"/>
                </a:solidFill>
                <a:latin typeface="Helvetica"/>
                <a:cs typeface="Helvetica"/>
              </a:rPr>
              <a:t>green algae</a:t>
            </a:r>
            <a:endParaRPr lang="en-US" sz="900" b="1" dirty="0">
              <a:solidFill>
                <a:srgbClr val="000000"/>
              </a:solidFill>
              <a:latin typeface="Helvetica"/>
              <a:cs typeface="Helvetica"/>
            </a:endParaRPr>
          </a:p>
        </p:txBody>
      </p:sp>
      <p:sp>
        <p:nvSpPr>
          <p:cNvPr id="61" name="Text Box 110"/>
          <p:cNvSpPr txBox="1">
            <a:spLocks noChangeArrowheads="1"/>
          </p:cNvSpPr>
          <p:nvPr/>
        </p:nvSpPr>
        <p:spPr bwMode="auto">
          <a:xfrm>
            <a:off x="4062950" y="5824128"/>
            <a:ext cx="697627" cy="230832"/>
          </a:xfrm>
          <a:prstGeom prst="rect">
            <a:avLst/>
          </a:prstGeom>
          <a:solidFill>
            <a:srgbClr val="A0BF61"/>
          </a:solidFill>
          <a:ln w="19050">
            <a:noFill/>
            <a:miter lim="800000"/>
            <a:headEnd/>
            <a:tailEnd/>
          </a:ln>
          <a:effectLst/>
        </p:spPr>
        <p:txBody>
          <a:bodyPr wrap="none">
            <a:prstTxWarp prst="textNoShape">
              <a:avLst/>
            </a:prstTxWarp>
            <a:spAutoFit/>
          </a:bodyPr>
          <a:lstStyle/>
          <a:p>
            <a:pPr algn="ctr"/>
            <a:r>
              <a:rPr lang="en-US" sz="900" b="1" dirty="0" smtClean="0">
                <a:solidFill>
                  <a:srgbClr val="000000"/>
                </a:solidFill>
                <a:latin typeface="Helvetica"/>
                <a:cs typeface="Helvetica"/>
              </a:rPr>
              <a:t>red algae</a:t>
            </a:r>
            <a:endParaRPr lang="en-US" sz="900" b="1" dirty="0">
              <a:solidFill>
                <a:srgbClr val="000000"/>
              </a:solidFill>
              <a:latin typeface="Helvetica"/>
              <a:cs typeface="Helvetica"/>
            </a:endParaRPr>
          </a:p>
        </p:txBody>
      </p:sp>
      <p:sp>
        <p:nvSpPr>
          <p:cNvPr id="62" name="Text Box 112"/>
          <p:cNvSpPr txBox="1">
            <a:spLocks noChangeArrowheads="1"/>
          </p:cNvSpPr>
          <p:nvPr/>
        </p:nvSpPr>
        <p:spPr bwMode="auto">
          <a:xfrm flipH="1">
            <a:off x="3925765" y="5188879"/>
            <a:ext cx="972000" cy="230832"/>
          </a:xfrm>
          <a:prstGeom prst="rect">
            <a:avLst/>
          </a:prstGeom>
          <a:solidFill>
            <a:srgbClr val="FFCC99"/>
          </a:solidFill>
          <a:ln w="9525">
            <a:noFill/>
            <a:miter lim="800000"/>
            <a:headEnd/>
            <a:tailEnd/>
          </a:ln>
          <a:effectLst/>
        </p:spPr>
        <p:txBody>
          <a:bodyPr wrap="square">
            <a:prstTxWarp prst="textNoShape">
              <a:avLst/>
            </a:prstTxWarp>
            <a:spAutoFit/>
          </a:bodyPr>
          <a:lstStyle/>
          <a:p>
            <a:pPr algn="ctr"/>
            <a:r>
              <a:rPr lang="en-US" sz="900" b="1" dirty="0" smtClean="0">
                <a:solidFill>
                  <a:srgbClr val="000000"/>
                </a:solidFill>
                <a:latin typeface="Helvetica"/>
                <a:cs typeface="Helvetica"/>
              </a:rPr>
              <a:t>alveolates</a:t>
            </a:r>
            <a:endParaRPr lang="en-US" sz="900" b="1" dirty="0">
              <a:solidFill>
                <a:srgbClr val="000000"/>
              </a:solidFill>
              <a:latin typeface="Helvetica"/>
              <a:cs typeface="Helvetica"/>
            </a:endParaRPr>
          </a:p>
        </p:txBody>
      </p:sp>
      <p:sp>
        <p:nvSpPr>
          <p:cNvPr id="63" name="Text Box 112"/>
          <p:cNvSpPr txBox="1">
            <a:spLocks noChangeArrowheads="1"/>
          </p:cNvSpPr>
          <p:nvPr/>
        </p:nvSpPr>
        <p:spPr bwMode="auto">
          <a:xfrm flipH="1">
            <a:off x="3925765" y="5463199"/>
            <a:ext cx="972000" cy="230832"/>
          </a:xfrm>
          <a:prstGeom prst="rect">
            <a:avLst/>
          </a:prstGeom>
          <a:solidFill>
            <a:srgbClr val="FFCC99"/>
          </a:solidFill>
          <a:ln w="9525">
            <a:noFill/>
            <a:miter lim="800000"/>
            <a:headEnd/>
            <a:tailEnd/>
          </a:ln>
          <a:effectLst/>
        </p:spPr>
        <p:txBody>
          <a:bodyPr wrap="square">
            <a:prstTxWarp prst="textNoShape">
              <a:avLst/>
            </a:prstTxWarp>
            <a:spAutoFit/>
          </a:bodyPr>
          <a:lstStyle/>
          <a:p>
            <a:pPr algn="ctr"/>
            <a:r>
              <a:rPr lang="en-US" sz="900" b="1" dirty="0" smtClean="0">
                <a:solidFill>
                  <a:srgbClr val="000000"/>
                </a:solidFill>
                <a:latin typeface="Helvetica"/>
                <a:cs typeface="Helvetica"/>
              </a:rPr>
              <a:t>brown algae</a:t>
            </a:r>
            <a:endParaRPr lang="en-US" sz="900" b="1" dirty="0">
              <a:solidFill>
                <a:srgbClr val="000000"/>
              </a:solidFill>
              <a:latin typeface="Helvetica"/>
              <a:cs typeface="Helvetica"/>
            </a:endParaRPr>
          </a:p>
        </p:txBody>
      </p:sp>
      <p:sp>
        <p:nvSpPr>
          <p:cNvPr id="64" name="Text Box 112"/>
          <p:cNvSpPr txBox="1">
            <a:spLocks noChangeArrowheads="1"/>
          </p:cNvSpPr>
          <p:nvPr/>
        </p:nvSpPr>
        <p:spPr bwMode="auto">
          <a:xfrm flipH="1">
            <a:off x="3925765" y="4919509"/>
            <a:ext cx="972000" cy="230832"/>
          </a:xfrm>
          <a:prstGeom prst="rect">
            <a:avLst/>
          </a:prstGeom>
          <a:solidFill>
            <a:srgbClr val="FFCC99"/>
          </a:solidFill>
          <a:ln w="9525">
            <a:noFill/>
            <a:miter lim="800000"/>
            <a:headEnd/>
            <a:tailEnd/>
          </a:ln>
          <a:effectLst/>
        </p:spPr>
        <p:txBody>
          <a:bodyPr wrap="square">
            <a:prstTxWarp prst="textNoShape">
              <a:avLst/>
            </a:prstTxWarp>
            <a:spAutoFit/>
          </a:bodyPr>
          <a:lstStyle/>
          <a:p>
            <a:pPr algn="ctr"/>
            <a:r>
              <a:rPr lang="en-US" sz="900" b="1" dirty="0" smtClean="0">
                <a:solidFill>
                  <a:srgbClr val="000000"/>
                </a:solidFill>
                <a:latin typeface="Helvetica"/>
                <a:cs typeface="Helvetica"/>
              </a:rPr>
              <a:t>radiolarians</a:t>
            </a:r>
            <a:endParaRPr lang="en-US" sz="900" b="1" dirty="0">
              <a:solidFill>
                <a:srgbClr val="000000"/>
              </a:solidFill>
              <a:latin typeface="Helvetica"/>
              <a:cs typeface="Helvetica"/>
            </a:endParaRPr>
          </a:p>
        </p:txBody>
      </p:sp>
      <p:sp>
        <p:nvSpPr>
          <p:cNvPr id="65" name="Text Box 111"/>
          <p:cNvSpPr txBox="1">
            <a:spLocks noChangeArrowheads="1"/>
          </p:cNvSpPr>
          <p:nvPr/>
        </p:nvSpPr>
        <p:spPr bwMode="auto">
          <a:xfrm>
            <a:off x="3925765" y="4259109"/>
            <a:ext cx="972000" cy="230832"/>
          </a:xfrm>
          <a:prstGeom prst="rect">
            <a:avLst/>
          </a:prstGeom>
          <a:solidFill>
            <a:srgbClr val="CCCCFF"/>
          </a:solidFill>
          <a:ln w="19050">
            <a:noFill/>
            <a:miter lim="800000"/>
            <a:headEnd/>
            <a:tailEnd/>
          </a:ln>
          <a:effectLst/>
        </p:spPr>
        <p:txBody>
          <a:bodyPr wrap="none">
            <a:prstTxWarp prst="textNoShape">
              <a:avLst/>
            </a:prstTxWarp>
            <a:spAutoFit/>
          </a:bodyPr>
          <a:lstStyle/>
          <a:p>
            <a:pPr algn="ctr"/>
            <a:r>
              <a:rPr lang="en-US" sz="900" b="1" dirty="0" smtClean="0">
                <a:solidFill>
                  <a:srgbClr val="000000"/>
                </a:solidFill>
                <a:latin typeface="Helvetica"/>
                <a:cs typeface="Helvetica"/>
              </a:rPr>
              <a:t>trypanosomes</a:t>
            </a:r>
            <a:endParaRPr lang="en-US" sz="900" b="1" dirty="0">
              <a:solidFill>
                <a:srgbClr val="000000"/>
              </a:solidFill>
              <a:latin typeface="Helvetica"/>
              <a:cs typeface="Helvetica"/>
            </a:endParaRPr>
          </a:p>
        </p:txBody>
      </p:sp>
      <p:sp>
        <p:nvSpPr>
          <p:cNvPr id="66" name="Text Box 111"/>
          <p:cNvSpPr txBox="1">
            <a:spLocks noChangeArrowheads="1"/>
          </p:cNvSpPr>
          <p:nvPr/>
        </p:nvSpPr>
        <p:spPr bwMode="auto">
          <a:xfrm>
            <a:off x="3925765" y="4530616"/>
            <a:ext cx="972000" cy="230832"/>
          </a:xfrm>
          <a:prstGeom prst="rect">
            <a:avLst/>
          </a:prstGeom>
          <a:solidFill>
            <a:srgbClr val="CCCCFF"/>
          </a:solidFill>
          <a:ln w="19050">
            <a:noFill/>
            <a:miter lim="800000"/>
            <a:headEnd/>
            <a:tailEnd/>
          </a:ln>
          <a:effectLst/>
        </p:spPr>
        <p:txBody>
          <a:bodyPr wrap="none">
            <a:prstTxWarp prst="textNoShape">
              <a:avLst/>
            </a:prstTxWarp>
            <a:spAutoFit/>
          </a:bodyPr>
          <a:lstStyle/>
          <a:p>
            <a:pPr algn="ctr"/>
            <a:r>
              <a:rPr lang="en-US" sz="900" b="1" dirty="0" err="1" smtClean="0">
                <a:solidFill>
                  <a:srgbClr val="000000"/>
                </a:solidFill>
                <a:latin typeface="Helvetica"/>
                <a:cs typeface="Helvetica"/>
              </a:rPr>
              <a:t>heterolobosea</a:t>
            </a:r>
            <a:endParaRPr lang="en-US" sz="900" b="1" dirty="0">
              <a:solidFill>
                <a:srgbClr val="000000"/>
              </a:solidFill>
              <a:latin typeface="Helvetica"/>
              <a:cs typeface="Helvetica"/>
            </a:endParaRPr>
          </a:p>
        </p:txBody>
      </p:sp>
      <p:sp>
        <p:nvSpPr>
          <p:cNvPr id="67" name="Text Box 109"/>
          <p:cNvSpPr txBox="1">
            <a:spLocks noChangeArrowheads="1"/>
          </p:cNvSpPr>
          <p:nvPr/>
        </p:nvSpPr>
        <p:spPr bwMode="auto">
          <a:xfrm>
            <a:off x="4178429" y="3270618"/>
            <a:ext cx="466669" cy="230832"/>
          </a:xfrm>
          <a:prstGeom prst="rect">
            <a:avLst/>
          </a:prstGeom>
          <a:solidFill>
            <a:srgbClr val="FF0000"/>
          </a:solidFill>
          <a:ln w="19050">
            <a:noFill/>
            <a:miter lim="800000"/>
            <a:headEnd/>
            <a:tailEnd/>
          </a:ln>
          <a:effectLst/>
        </p:spPr>
        <p:txBody>
          <a:bodyPr wrap="none">
            <a:prstTxWarp prst="textNoShape">
              <a:avLst/>
            </a:prstTxWarp>
            <a:spAutoFit/>
          </a:bodyPr>
          <a:lstStyle/>
          <a:p>
            <a:pPr algn="ctr"/>
            <a:r>
              <a:rPr lang="en-US" sz="900" b="1" dirty="0" smtClean="0">
                <a:solidFill>
                  <a:srgbClr val="FFFFFF"/>
                </a:solidFill>
                <a:latin typeface="Helvetica"/>
                <a:cs typeface="Helvetica"/>
              </a:rPr>
              <a:t>fungi</a:t>
            </a:r>
            <a:endParaRPr lang="en-US" sz="900" b="1" dirty="0">
              <a:solidFill>
                <a:srgbClr val="FFFFFF"/>
              </a:solidFill>
              <a:latin typeface="Helvetica"/>
              <a:cs typeface="Helvetica"/>
            </a:endParaRPr>
          </a:p>
        </p:txBody>
      </p:sp>
      <p:sp>
        <p:nvSpPr>
          <p:cNvPr id="68" name="TextBox 67"/>
          <p:cNvSpPr txBox="1"/>
          <p:nvPr/>
        </p:nvSpPr>
        <p:spPr>
          <a:xfrm>
            <a:off x="5150409" y="3273589"/>
            <a:ext cx="1417990" cy="230832"/>
          </a:xfrm>
          <a:prstGeom prst="rect">
            <a:avLst/>
          </a:prstGeom>
          <a:solidFill>
            <a:srgbClr val="FFFF00"/>
          </a:solidFill>
        </p:spPr>
        <p:txBody>
          <a:bodyPr wrap="square" rtlCol="0">
            <a:spAutoFit/>
          </a:bodyPr>
          <a:lstStyle/>
          <a:p>
            <a:pPr algn="ctr"/>
            <a:r>
              <a:rPr lang="en-US" sz="900" b="1" dirty="0" smtClean="0"/>
              <a:t>Lanosterol-type</a:t>
            </a:r>
            <a:endParaRPr lang="en-US" sz="900" b="1" dirty="0"/>
          </a:p>
        </p:txBody>
      </p:sp>
      <p:sp>
        <p:nvSpPr>
          <p:cNvPr id="69" name="TextBox 68"/>
          <p:cNvSpPr txBox="1"/>
          <p:nvPr/>
        </p:nvSpPr>
        <p:spPr>
          <a:xfrm>
            <a:off x="5140249" y="4259109"/>
            <a:ext cx="1417990" cy="230832"/>
          </a:xfrm>
          <a:prstGeom prst="rect">
            <a:avLst/>
          </a:prstGeom>
          <a:solidFill>
            <a:srgbClr val="FFFF00"/>
          </a:solidFill>
        </p:spPr>
        <p:txBody>
          <a:bodyPr wrap="square" rtlCol="0">
            <a:spAutoFit/>
          </a:bodyPr>
          <a:lstStyle/>
          <a:p>
            <a:pPr algn="ctr"/>
            <a:r>
              <a:rPr lang="en-US" sz="900" b="1" dirty="0" smtClean="0"/>
              <a:t>Lanosterol-type</a:t>
            </a:r>
            <a:endParaRPr lang="en-US" sz="900" b="1" dirty="0"/>
          </a:p>
        </p:txBody>
      </p:sp>
      <p:sp>
        <p:nvSpPr>
          <p:cNvPr id="70" name="TextBox 69"/>
          <p:cNvSpPr txBox="1"/>
          <p:nvPr/>
        </p:nvSpPr>
        <p:spPr>
          <a:xfrm>
            <a:off x="5130089" y="3984788"/>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1" name="TextBox 70"/>
          <p:cNvSpPr txBox="1"/>
          <p:nvPr/>
        </p:nvSpPr>
        <p:spPr>
          <a:xfrm>
            <a:off x="5119929" y="4530615"/>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2" name="TextBox 71"/>
          <p:cNvSpPr txBox="1"/>
          <p:nvPr/>
        </p:nvSpPr>
        <p:spPr>
          <a:xfrm>
            <a:off x="5130089" y="4919508"/>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3" name="TextBox 72"/>
          <p:cNvSpPr txBox="1"/>
          <p:nvPr/>
        </p:nvSpPr>
        <p:spPr>
          <a:xfrm>
            <a:off x="5130089" y="5188878"/>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4" name="TextBox 73"/>
          <p:cNvSpPr txBox="1"/>
          <p:nvPr/>
        </p:nvSpPr>
        <p:spPr>
          <a:xfrm>
            <a:off x="5130089" y="5463198"/>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5" name="TextBox 74"/>
          <p:cNvSpPr txBox="1"/>
          <p:nvPr/>
        </p:nvSpPr>
        <p:spPr>
          <a:xfrm>
            <a:off x="5130089" y="5824127"/>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6" name="TextBox 75"/>
          <p:cNvSpPr txBox="1"/>
          <p:nvPr/>
        </p:nvSpPr>
        <p:spPr>
          <a:xfrm>
            <a:off x="5130089" y="6103527"/>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77" name="TextBox 76"/>
          <p:cNvSpPr txBox="1"/>
          <p:nvPr/>
        </p:nvSpPr>
        <p:spPr>
          <a:xfrm>
            <a:off x="5130089" y="6382927"/>
            <a:ext cx="1417990" cy="230832"/>
          </a:xfrm>
          <a:prstGeom prst="rect">
            <a:avLst/>
          </a:prstGeom>
          <a:solidFill>
            <a:srgbClr val="CCFFCC"/>
          </a:solidFill>
        </p:spPr>
        <p:txBody>
          <a:bodyPr wrap="square" rtlCol="0">
            <a:spAutoFit/>
          </a:bodyPr>
          <a:lstStyle/>
          <a:p>
            <a:pPr algn="ctr"/>
            <a:r>
              <a:rPr lang="en-US" sz="900" b="1" dirty="0" smtClean="0"/>
              <a:t>Cycloartenol-type</a:t>
            </a:r>
            <a:endParaRPr lang="en-US" sz="900" b="1" dirty="0"/>
          </a:p>
        </p:txBody>
      </p:sp>
      <p:sp>
        <p:nvSpPr>
          <p:cNvPr id="91" name="TextBox 90"/>
          <p:cNvSpPr txBox="1"/>
          <p:nvPr/>
        </p:nvSpPr>
        <p:spPr>
          <a:xfrm>
            <a:off x="6753149" y="4292315"/>
            <a:ext cx="2105352" cy="646331"/>
          </a:xfrm>
          <a:prstGeom prst="rect">
            <a:avLst/>
          </a:prstGeom>
          <a:noFill/>
        </p:spPr>
        <p:txBody>
          <a:bodyPr wrap="square" rtlCol="0">
            <a:spAutoFit/>
          </a:bodyPr>
          <a:lstStyle/>
          <a:p>
            <a:r>
              <a:rPr lang="en-US" dirty="0" smtClean="0"/>
              <a:t>ERG7-like OSC from eukaryotes</a:t>
            </a:r>
            <a:endParaRPr lang="en-US" dirty="0"/>
          </a:p>
        </p:txBody>
      </p:sp>
      <p:sp>
        <p:nvSpPr>
          <p:cNvPr id="92" name="Text Box 107"/>
          <p:cNvSpPr txBox="1">
            <a:spLocks noChangeArrowheads="1"/>
          </p:cNvSpPr>
          <p:nvPr/>
        </p:nvSpPr>
        <p:spPr bwMode="auto">
          <a:xfrm>
            <a:off x="2782028" y="4073279"/>
            <a:ext cx="813043" cy="230832"/>
          </a:xfrm>
          <a:prstGeom prst="rect">
            <a:avLst/>
          </a:prstGeom>
          <a:solidFill>
            <a:srgbClr val="00FFCC"/>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cs typeface="Helvetica"/>
              </a:rPr>
              <a:t>Amoebozoa</a:t>
            </a:r>
            <a:endParaRPr lang="en-US" sz="900" b="1" dirty="0">
              <a:solidFill>
                <a:srgbClr val="000000"/>
              </a:solidFill>
              <a:latin typeface="Helvetica"/>
              <a:cs typeface="Helvetica"/>
            </a:endParaRPr>
          </a:p>
        </p:txBody>
      </p:sp>
      <p:sp>
        <p:nvSpPr>
          <p:cNvPr id="93" name="Text Box 111"/>
          <p:cNvSpPr txBox="1">
            <a:spLocks noChangeArrowheads="1"/>
          </p:cNvSpPr>
          <p:nvPr/>
        </p:nvSpPr>
        <p:spPr bwMode="auto">
          <a:xfrm>
            <a:off x="2845810" y="4532474"/>
            <a:ext cx="748923" cy="230832"/>
          </a:xfrm>
          <a:prstGeom prst="rect">
            <a:avLst/>
          </a:prstGeom>
          <a:solidFill>
            <a:srgbClr val="CCCCFF"/>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cs typeface="Helvetica"/>
              </a:rPr>
              <a:t>Excavates</a:t>
            </a:r>
            <a:endParaRPr lang="en-US" sz="900" b="1" dirty="0">
              <a:solidFill>
                <a:srgbClr val="000000"/>
              </a:solidFill>
              <a:latin typeface="Helvetica"/>
              <a:cs typeface="Helvetica"/>
            </a:endParaRPr>
          </a:p>
        </p:txBody>
      </p:sp>
      <p:sp>
        <p:nvSpPr>
          <p:cNvPr id="94" name="Text Box 112"/>
          <p:cNvSpPr txBox="1">
            <a:spLocks noChangeArrowheads="1"/>
          </p:cNvSpPr>
          <p:nvPr/>
        </p:nvSpPr>
        <p:spPr bwMode="auto">
          <a:xfrm flipH="1">
            <a:off x="2787806" y="4997196"/>
            <a:ext cx="796626" cy="341632"/>
          </a:xfrm>
          <a:prstGeom prst="rect">
            <a:avLst/>
          </a:prstGeom>
          <a:solidFill>
            <a:srgbClr val="FFCC99"/>
          </a:solidFill>
          <a:ln w="9525">
            <a:noFill/>
            <a:miter lim="800000"/>
            <a:headEnd/>
            <a:tailEnd/>
          </a:ln>
          <a:effectLst/>
        </p:spPr>
        <p:txBody>
          <a:bodyPr wrap="square">
            <a:prstTxWarp prst="textNoShape">
              <a:avLst/>
            </a:prstTxWarp>
            <a:spAutoFit/>
          </a:bodyPr>
          <a:lstStyle/>
          <a:p>
            <a:pPr algn="l"/>
            <a:r>
              <a:rPr lang="en-US" sz="900" b="1" cap="small" dirty="0" err="1" smtClean="0">
                <a:solidFill>
                  <a:srgbClr val="000000"/>
                </a:solidFill>
                <a:latin typeface="Helvetica"/>
                <a:cs typeface="Helvetica"/>
              </a:rPr>
              <a:t>Chrom</a:t>
            </a:r>
            <a:r>
              <a:rPr lang="en-US" sz="900" b="1" cap="small" dirty="0" smtClean="0">
                <a:solidFill>
                  <a:srgbClr val="000000"/>
                </a:solidFill>
                <a:latin typeface="Helvetica"/>
                <a:cs typeface="Helvetica"/>
              </a:rPr>
              <a:t>-alveolates</a:t>
            </a:r>
            <a:endParaRPr lang="en-US" sz="900" b="1" dirty="0">
              <a:solidFill>
                <a:srgbClr val="000000"/>
              </a:solidFill>
              <a:latin typeface="Helvetica"/>
              <a:cs typeface="Helvetica"/>
            </a:endParaRPr>
          </a:p>
        </p:txBody>
      </p:sp>
      <p:sp>
        <p:nvSpPr>
          <p:cNvPr id="95" name="Text Box 109"/>
          <p:cNvSpPr txBox="1">
            <a:spLocks noChangeArrowheads="1"/>
          </p:cNvSpPr>
          <p:nvPr/>
        </p:nvSpPr>
        <p:spPr bwMode="auto">
          <a:xfrm>
            <a:off x="2742763" y="3517569"/>
            <a:ext cx="941329" cy="230832"/>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900" b="1" cap="small" dirty="0" smtClean="0">
                <a:solidFill>
                  <a:srgbClr val="FFFFFF"/>
                </a:solidFill>
                <a:latin typeface="Helvetica"/>
                <a:cs typeface="Helvetica"/>
              </a:rPr>
              <a:t>Opisthokonts</a:t>
            </a:r>
            <a:endParaRPr lang="en-US" sz="900" b="1" dirty="0">
              <a:solidFill>
                <a:srgbClr val="FFFFFF"/>
              </a:solidFill>
              <a:latin typeface="Helvetica"/>
              <a:cs typeface="Helvetica"/>
            </a:endParaRPr>
          </a:p>
        </p:txBody>
      </p:sp>
      <p:sp>
        <p:nvSpPr>
          <p:cNvPr id="96" name="Text Box 110"/>
          <p:cNvSpPr txBox="1">
            <a:spLocks noChangeArrowheads="1"/>
          </p:cNvSpPr>
          <p:nvPr/>
        </p:nvSpPr>
        <p:spPr bwMode="auto">
          <a:xfrm>
            <a:off x="2694712" y="5651010"/>
            <a:ext cx="569394" cy="230832"/>
          </a:xfrm>
          <a:prstGeom prst="rect">
            <a:avLst/>
          </a:prstGeom>
          <a:solidFill>
            <a:srgbClr val="A0BF61"/>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cs typeface="Helvetica"/>
              </a:rPr>
              <a:t>Plants</a:t>
            </a:r>
            <a:endParaRPr lang="en-US" sz="900" b="1" dirty="0">
              <a:solidFill>
                <a:srgbClr val="000000"/>
              </a:solidFill>
              <a:latin typeface="Helvetica"/>
              <a:cs typeface="Helvetica"/>
            </a:endParaRPr>
          </a:p>
        </p:txBody>
      </p:sp>
      <p:sp>
        <p:nvSpPr>
          <p:cNvPr id="97" name="TextBox 96"/>
          <p:cNvSpPr txBox="1"/>
          <p:nvPr/>
        </p:nvSpPr>
        <p:spPr>
          <a:xfrm>
            <a:off x="156151" y="291498"/>
            <a:ext cx="8765332" cy="646331"/>
          </a:xfrm>
          <a:prstGeom prst="rect">
            <a:avLst/>
          </a:prstGeom>
          <a:noFill/>
        </p:spPr>
        <p:txBody>
          <a:bodyPr wrap="square" rtlCol="0">
            <a:spAutoFit/>
          </a:bodyPr>
          <a:lstStyle/>
          <a:p>
            <a:pPr marL="354013" indent="-354013"/>
            <a:r>
              <a:rPr lang="en-US" dirty="0" smtClean="0"/>
              <a:t>What kind of sterol did the OSC of the eukaryotic ancestor make, and when did the lanosterol/cycloartenol differentiating mutation happen?</a:t>
            </a:r>
            <a:endParaRPr lang="en-US" dirty="0"/>
          </a:p>
        </p:txBody>
      </p:sp>
      <p:sp>
        <p:nvSpPr>
          <p:cNvPr id="108" name="TextBox 107"/>
          <p:cNvSpPr txBox="1"/>
          <p:nvPr/>
        </p:nvSpPr>
        <p:spPr>
          <a:xfrm>
            <a:off x="1721868" y="1236437"/>
            <a:ext cx="1972745" cy="1076806"/>
          </a:xfrm>
          <a:prstGeom prst="rect">
            <a:avLst/>
          </a:prstGeom>
          <a:noFill/>
        </p:spPr>
        <p:txBody>
          <a:bodyPr wrap="square" rtlCol="0">
            <a:spAutoFit/>
          </a:bodyPr>
          <a:lstStyle/>
          <a:p>
            <a:pPr algn="r"/>
            <a:r>
              <a:rPr lang="en-US" sz="1100" dirty="0" smtClean="0">
                <a:cs typeface="Lucida Console"/>
              </a:rPr>
              <a:t>humans (animal)</a:t>
            </a:r>
          </a:p>
          <a:p>
            <a:pPr algn="r"/>
            <a:r>
              <a:rPr lang="en-US" sz="1100" i="1" dirty="0" err="1" smtClean="0">
                <a:cs typeface="Lucida Console"/>
              </a:rPr>
              <a:t>Tricoplax</a:t>
            </a:r>
            <a:r>
              <a:rPr lang="en-US" sz="1100" dirty="0" smtClean="0">
                <a:cs typeface="Lucida Console"/>
              </a:rPr>
              <a:t> (animal)</a:t>
            </a:r>
            <a:endParaRPr lang="en-US" sz="1100" i="1" dirty="0" smtClean="0">
              <a:cs typeface="Lucida Console"/>
            </a:endParaRPr>
          </a:p>
          <a:p>
            <a:pPr algn="r"/>
            <a:r>
              <a:rPr lang="en-US" sz="1100" dirty="0" smtClean="0">
                <a:cs typeface="Lucida Console"/>
              </a:rPr>
              <a:t>yeast (fungi)</a:t>
            </a:r>
          </a:p>
          <a:p>
            <a:pPr algn="r"/>
            <a:r>
              <a:rPr lang="en-US" sz="1100" i="1" dirty="0" smtClean="0">
                <a:cs typeface="Lucida Console"/>
              </a:rPr>
              <a:t>Trypanosoma</a:t>
            </a:r>
            <a:r>
              <a:rPr lang="en-US" sz="1100" dirty="0" smtClean="0">
                <a:cs typeface="Lucida Console"/>
              </a:rPr>
              <a:t> (excavate)</a:t>
            </a:r>
          </a:p>
          <a:p>
            <a:pPr algn="r"/>
            <a:r>
              <a:rPr lang="en-US" sz="1100" i="1" dirty="0" err="1" smtClean="0">
                <a:cs typeface="Lucida Console"/>
              </a:rPr>
              <a:t>Naegleria</a:t>
            </a:r>
            <a:r>
              <a:rPr lang="en-US" sz="1100" dirty="0" smtClean="0">
                <a:cs typeface="Lucida Console"/>
              </a:rPr>
              <a:t> (excavate)</a:t>
            </a:r>
            <a:endParaRPr lang="en-US" sz="1100" i="1" dirty="0" smtClean="0">
              <a:cs typeface="Lucida Console"/>
            </a:endParaRPr>
          </a:p>
          <a:p>
            <a:pPr algn="r"/>
            <a:r>
              <a:rPr lang="en-US" sz="1100" i="1" dirty="0" smtClean="0">
                <a:cs typeface="Lucida Console"/>
              </a:rPr>
              <a:t>Dictyostelium</a:t>
            </a:r>
            <a:r>
              <a:rPr lang="en-US" sz="1100" dirty="0" smtClean="0">
                <a:cs typeface="Lucida Console"/>
              </a:rPr>
              <a:t> </a:t>
            </a:r>
            <a:r>
              <a:rPr lang="en-US" sz="1100" dirty="0">
                <a:cs typeface="Lucida Console"/>
              </a:rPr>
              <a:t>(amoebozoa)</a:t>
            </a:r>
          </a:p>
          <a:p>
            <a:pPr algn="r"/>
            <a:r>
              <a:rPr lang="en-US" sz="1100" dirty="0" smtClean="0">
                <a:cs typeface="Lucida Console"/>
              </a:rPr>
              <a:t>diatom (chromalveolate)</a:t>
            </a:r>
          </a:p>
          <a:p>
            <a:pPr algn="r"/>
            <a:r>
              <a:rPr lang="en-US" sz="1100" dirty="0" smtClean="0">
                <a:cs typeface="Lucida Console"/>
              </a:rPr>
              <a:t>Arabidopsis (plant)</a:t>
            </a:r>
            <a:endParaRPr lang="en-US" sz="1100" dirty="0">
              <a:cs typeface="Lucida Console"/>
            </a:endParaRPr>
          </a:p>
        </p:txBody>
      </p:sp>
      <p:sp>
        <p:nvSpPr>
          <p:cNvPr id="109" name="TextBox 108"/>
          <p:cNvSpPr txBox="1"/>
          <p:nvPr/>
        </p:nvSpPr>
        <p:spPr>
          <a:xfrm>
            <a:off x="3640996" y="1049326"/>
            <a:ext cx="312666" cy="194741"/>
          </a:xfrm>
          <a:prstGeom prst="rect">
            <a:avLst/>
          </a:prstGeom>
          <a:noFill/>
        </p:spPr>
        <p:txBody>
          <a:bodyPr wrap="none" rtlCol="0">
            <a:spAutoFit/>
          </a:bodyPr>
          <a:lstStyle/>
          <a:p>
            <a:r>
              <a:rPr lang="en-US" sz="1050" dirty="0" smtClean="0"/>
              <a:t>440</a:t>
            </a:r>
            <a:endParaRPr lang="en-US" sz="1050" dirty="0"/>
          </a:p>
        </p:txBody>
      </p:sp>
      <p:sp>
        <p:nvSpPr>
          <p:cNvPr id="110" name="TextBox 109"/>
          <p:cNvSpPr txBox="1"/>
          <p:nvPr/>
        </p:nvSpPr>
        <p:spPr>
          <a:xfrm>
            <a:off x="5475040" y="1049326"/>
            <a:ext cx="312666" cy="194741"/>
          </a:xfrm>
          <a:prstGeom prst="rect">
            <a:avLst/>
          </a:prstGeom>
          <a:noFill/>
        </p:spPr>
        <p:txBody>
          <a:bodyPr wrap="none" rtlCol="0">
            <a:spAutoFit/>
          </a:bodyPr>
          <a:lstStyle/>
          <a:p>
            <a:r>
              <a:rPr lang="en-US" sz="1050" dirty="0" smtClean="0"/>
              <a:t>460</a:t>
            </a:r>
            <a:endParaRPr lang="en-US" sz="1050" dirty="0"/>
          </a:p>
        </p:txBody>
      </p:sp>
      <p:sp>
        <p:nvSpPr>
          <p:cNvPr id="111" name="TextBox 110"/>
          <p:cNvSpPr txBox="1"/>
          <p:nvPr/>
        </p:nvSpPr>
        <p:spPr>
          <a:xfrm>
            <a:off x="5799182" y="1251563"/>
            <a:ext cx="721109" cy="1076806"/>
          </a:xfrm>
          <a:prstGeom prst="rect">
            <a:avLst/>
          </a:prstGeom>
          <a:noFill/>
        </p:spPr>
        <p:txBody>
          <a:bodyPr wrap="none" rtlCol="0">
            <a:spAutoFit/>
          </a:bodyPr>
          <a:lstStyle/>
          <a:p>
            <a:r>
              <a:rPr lang="en-US" sz="1100" dirty="0" smtClean="0">
                <a:cs typeface="Lucida Console"/>
              </a:rPr>
              <a:t>Lanosterol</a:t>
            </a:r>
          </a:p>
          <a:p>
            <a:r>
              <a:rPr lang="en-US" sz="1100" dirty="0" smtClean="0">
                <a:cs typeface="Lucida Console"/>
              </a:rPr>
              <a:t>Lanosterol</a:t>
            </a:r>
          </a:p>
          <a:p>
            <a:r>
              <a:rPr lang="en-US" sz="1100" dirty="0" smtClean="0">
                <a:cs typeface="Lucida Console"/>
              </a:rPr>
              <a:t>Lanosterol</a:t>
            </a:r>
          </a:p>
          <a:p>
            <a:r>
              <a:rPr lang="en-US" sz="1100" dirty="0" smtClean="0">
                <a:cs typeface="Lucida Console"/>
              </a:rPr>
              <a:t>Lanosterol</a:t>
            </a:r>
          </a:p>
          <a:p>
            <a:r>
              <a:rPr lang="en-US" sz="1100" dirty="0" smtClean="0">
                <a:cs typeface="Lucida Console"/>
              </a:rPr>
              <a:t>Cycloartenol</a:t>
            </a:r>
          </a:p>
          <a:p>
            <a:r>
              <a:rPr lang="en-US" sz="1100" dirty="0" smtClean="0">
                <a:cs typeface="Lucida Console"/>
              </a:rPr>
              <a:t>Cycloartenol</a:t>
            </a:r>
          </a:p>
          <a:p>
            <a:r>
              <a:rPr lang="en-US" sz="1100" dirty="0" smtClean="0">
                <a:cs typeface="Lucida Console"/>
              </a:rPr>
              <a:t>Cycloartenol</a:t>
            </a:r>
          </a:p>
          <a:p>
            <a:r>
              <a:rPr lang="en-US" sz="1100" dirty="0" smtClean="0">
                <a:cs typeface="Lucida Console"/>
              </a:rPr>
              <a:t>Cycloartenol</a:t>
            </a:r>
            <a:endParaRPr lang="en-US" sz="1100" dirty="0">
              <a:cs typeface="Lucida Console"/>
            </a:endParaRPr>
          </a:p>
        </p:txBody>
      </p:sp>
    </p:spTree>
    <p:extLst>
      <p:ext uri="{BB962C8B-B14F-4D97-AF65-F5344CB8AC3E}">
        <p14:creationId xmlns:p14="http://schemas.microsoft.com/office/powerpoint/2010/main" val="11561565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3327112" y="2265614"/>
            <a:ext cx="120650" cy="20955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3327112" y="2658009"/>
            <a:ext cx="120650" cy="437616"/>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780078" y="2265614"/>
            <a:ext cx="120650" cy="20955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780078" y="2658009"/>
            <a:ext cx="120650" cy="236256"/>
          </a:xfrm>
          <a:prstGeom prst="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005503" y="2265614"/>
            <a:ext cx="120650" cy="1341186"/>
          </a:xfrm>
          <a:prstGeom prst="rect">
            <a:avLst/>
          </a:prstGeom>
          <a:solidFill>
            <a:srgbClr val="FF57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126152" y="2265614"/>
            <a:ext cx="581315" cy="1341186"/>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448819" y="2265614"/>
            <a:ext cx="213014" cy="1341186"/>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310052" y="2265614"/>
            <a:ext cx="788748" cy="1341186"/>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201507" y="2194054"/>
            <a:ext cx="1925515" cy="738664"/>
          </a:xfrm>
          <a:prstGeom prst="rect">
            <a:avLst/>
          </a:prstGeom>
          <a:noFill/>
        </p:spPr>
        <p:txBody>
          <a:bodyPr wrap="square" rtlCol="0">
            <a:spAutoFit/>
          </a:bodyPr>
          <a:lstStyle/>
          <a:p>
            <a:pPr algn="r"/>
            <a:r>
              <a:rPr lang="en-US" sz="1400" dirty="0" smtClean="0">
                <a:cs typeface="Lucida Console"/>
              </a:rPr>
              <a:t>yeast (fungi)</a:t>
            </a:r>
          </a:p>
          <a:p>
            <a:pPr algn="r"/>
            <a:endParaRPr lang="en-US" sz="1400" dirty="0" smtClean="0">
              <a:cs typeface="Lucida Console"/>
            </a:endParaRPr>
          </a:p>
          <a:p>
            <a:pPr algn="r"/>
            <a:r>
              <a:rPr lang="en-US" sz="1400" dirty="0" smtClean="0">
                <a:cs typeface="Lucida Console"/>
              </a:rPr>
              <a:t>Arabidopsis (plant)</a:t>
            </a:r>
            <a:endParaRPr lang="en-US" sz="1400" dirty="0">
              <a:cs typeface="Lucida Console"/>
            </a:endParaRPr>
          </a:p>
        </p:txBody>
      </p:sp>
      <p:sp>
        <p:nvSpPr>
          <p:cNvPr id="14" name="TextBox 13"/>
          <p:cNvSpPr txBox="1"/>
          <p:nvPr/>
        </p:nvSpPr>
        <p:spPr>
          <a:xfrm>
            <a:off x="2046528" y="1902055"/>
            <a:ext cx="441422" cy="276999"/>
          </a:xfrm>
          <a:prstGeom prst="rect">
            <a:avLst/>
          </a:prstGeom>
          <a:noFill/>
        </p:spPr>
        <p:txBody>
          <a:bodyPr wrap="none" rtlCol="0">
            <a:spAutoFit/>
          </a:bodyPr>
          <a:lstStyle/>
          <a:p>
            <a:r>
              <a:rPr lang="en-US" sz="1200" dirty="0" smtClean="0"/>
              <a:t>440</a:t>
            </a:r>
            <a:endParaRPr lang="en-US" sz="1200" dirty="0"/>
          </a:p>
        </p:txBody>
      </p:sp>
      <p:sp>
        <p:nvSpPr>
          <p:cNvPr id="15" name="TextBox 14"/>
          <p:cNvSpPr txBox="1"/>
          <p:nvPr/>
        </p:nvSpPr>
        <p:spPr>
          <a:xfrm>
            <a:off x="4510328" y="1902055"/>
            <a:ext cx="441422" cy="276999"/>
          </a:xfrm>
          <a:prstGeom prst="rect">
            <a:avLst/>
          </a:prstGeom>
          <a:noFill/>
        </p:spPr>
        <p:txBody>
          <a:bodyPr wrap="none" rtlCol="0">
            <a:spAutoFit/>
          </a:bodyPr>
          <a:lstStyle/>
          <a:p>
            <a:r>
              <a:rPr lang="en-US" sz="1200" dirty="0" smtClean="0"/>
              <a:t>460</a:t>
            </a:r>
            <a:endParaRPr lang="en-US" sz="1200" dirty="0"/>
          </a:p>
        </p:txBody>
      </p:sp>
      <p:sp>
        <p:nvSpPr>
          <p:cNvPr id="4" name="Rectangle 3"/>
          <p:cNvSpPr/>
          <p:nvPr/>
        </p:nvSpPr>
        <p:spPr>
          <a:xfrm>
            <a:off x="2216221" y="2198374"/>
            <a:ext cx="2584637" cy="738664"/>
          </a:xfrm>
          <a:prstGeom prst="rect">
            <a:avLst/>
          </a:prstGeom>
        </p:spPr>
        <p:txBody>
          <a:bodyPr wrap="none">
            <a:spAutoFit/>
          </a:bodyPr>
          <a:lstStyle/>
          <a:p>
            <a:r>
              <a:rPr lang="en-US" sz="1400" spc="50" dirty="0">
                <a:latin typeface="Lucida Console"/>
                <a:cs typeface="Lucida Console"/>
              </a:rPr>
              <a:t>GAWGFSTKTQGYTVADCTAEA</a:t>
            </a:r>
          </a:p>
          <a:p>
            <a:pPr lvl="0"/>
            <a:endParaRPr lang="en-US" sz="1400" spc="50" dirty="0">
              <a:solidFill>
                <a:srgbClr val="000000"/>
              </a:solidFill>
              <a:latin typeface="Lucida Console"/>
              <a:cs typeface="Lucida Console"/>
            </a:endParaRPr>
          </a:p>
          <a:p>
            <a:pPr lvl="0"/>
            <a:r>
              <a:rPr lang="en-US" sz="1400" spc="50" dirty="0" smtClean="0">
                <a:solidFill>
                  <a:srgbClr val="000000"/>
                </a:solidFill>
                <a:latin typeface="Lucida Console"/>
                <a:cs typeface="Lucida Console"/>
              </a:rPr>
              <a:t>GAWPFSTADHGWPISDCTAEG</a:t>
            </a:r>
          </a:p>
        </p:txBody>
      </p:sp>
      <p:sp>
        <p:nvSpPr>
          <p:cNvPr id="17" name="TextBox 16"/>
          <p:cNvSpPr txBox="1"/>
          <p:nvPr/>
        </p:nvSpPr>
        <p:spPr>
          <a:xfrm>
            <a:off x="5669280" y="2169729"/>
            <a:ext cx="484215" cy="307777"/>
          </a:xfrm>
          <a:prstGeom prst="rect">
            <a:avLst/>
          </a:prstGeom>
          <a:noFill/>
        </p:spPr>
        <p:txBody>
          <a:bodyPr wrap="none" rtlCol="0">
            <a:spAutoFit/>
          </a:bodyPr>
          <a:lstStyle/>
          <a:p>
            <a:r>
              <a:rPr lang="en-US" sz="1400" dirty="0" smtClean="0"/>
              <a:t>100</a:t>
            </a:r>
            <a:endParaRPr lang="en-US" sz="1400" dirty="0"/>
          </a:p>
        </p:txBody>
      </p:sp>
      <p:sp>
        <p:nvSpPr>
          <p:cNvPr id="18" name="TextBox 17"/>
          <p:cNvSpPr txBox="1"/>
          <p:nvPr/>
        </p:nvSpPr>
        <p:spPr>
          <a:xfrm rot="18900000">
            <a:off x="5628639" y="1311004"/>
            <a:ext cx="1185541" cy="369332"/>
          </a:xfrm>
          <a:prstGeom prst="rect">
            <a:avLst/>
          </a:prstGeom>
          <a:solidFill>
            <a:srgbClr val="FFFF00"/>
          </a:solidFill>
        </p:spPr>
        <p:txBody>
          <a:bodyPr wrap="none" rtlCol="0">
            <a:spAutoFit/>
          </a:bodyPr>
          <a:lstStyle/>
          <a:p>
            <a:r>
              <a:rPr lang="en-US" dirty="0" smtClean="0"/>
              <a:t>lanosterol</a:t>
            </a:r>
            <a:endParaRPr lang="en-US" dirty="0"/>
          </a:p>
        </p:txBody>
      </p:sp>
      <p:sp>
        <p:nvSpPr>
          <p:cNvPr id="19" name="TextBox 18"/>
          <p:cNvSpPr txBox="1"/>
          <p:nvPr/>
        </p:nvSpPr>
        <p:spPr>
          <a:xfrm rot="18900000">
            <a:off x="6097423" y="1229392"/>
            <a:ext cx="1416373" cy="369332"/>
          </a:xfrm>
          <a:prstGeom prst="rect">
            <a:avLst/>
          </a:prstGeom>
          <a:solidFill>
            <a:srgbClr val="CCFFCC"/>
          </a:solidFill>
        </p:spPr>
        <p:txBody>
          <a:bodyPr wrap="none" rtlCol="0">
            <a:spAutoFit/>
          </a:bodyPr>
          <a:lstStyle/>
          <a:p>
            <a:r>
              <a:rPr lang="en-US" dirty="0" smtClean="0"/>
              <a:t>cycloartenol</a:t>
            </a:r>
            <a:endParaRPr lang="en-US" dirty="0"/>
          </a:p>
        </p:txBody>
      </p:sp>
      <p:sp>
        <p:nvSpPr>
          <p:cNvPr id="20" name="TextBox 19"/>
          <p:cNvSpPr txBox="1"/>
          <p:nvPr/>
        </p:nvSpPr>
        <p:spPr>
          <a:xfrm rot="18900000">
            <a:off x="6715760" y="1478849"/>
            <a:ext cx="710802" cy="369332"/>
          </a:xfrm>
          <a:prstGeom prst="rect">
            <a:avLst/>
          </a:prstGeom>
          <a:solidFill>
            <a:schemeClr val="accent3">
              <a:lumMod val="20000"/>
              <a:lumOff val="80000"/>
            </a:schemeClr>
          </a:solidFill>
        </p:spPr>
        <p:txBody>
          <a:bodyPr wrap="none" rtlCol="0">
            <a:spAutoFit/>
          </a:bodyPr>
          <a:lstStyle/>
          <a:p>
            <a:r>
              <a:rPr lang="en-US" dirty="0" smtClean="0"/>
              <a:t>other</a:t>
            </a:r>
            <a:endParaRPr lang="en-US" dirty="0"/>
          </a:p>
        </p:txBody>
      </p:sp>
      <p:sp>
        <p:nvSpPr>
          <p:cNvPr id="21" name="TextBox 20"/>
          <p:cNvSpPr txBox="1"/>
          <p:nvPr/>
        </p:nvSpPr>
        <p:spPr>
          <a:xfrm>
            <a:off x="6307610" y="2169729"/>
            <a:ext cx="284515" cy="307777"/>
          </a:xfrm>
          <a:prstGeom prst="rect">
            <a:avLst/>
          </a:prstGeom>
          <a:noFill/>
        </p:spPr>
        <p:txBody>
          <a:bodyPr wrap="none" rtlCol="0">
            <a:spAutoFit/>
          </a:bodyPr>
          <a:lstStyle/>
          <a:p>
            <a:r>
              <a:rPr lang="en-US" sz="1400" dirty="0" smtClean="0"/>
              <a:t>0</a:t>
            </a:r>
            <a:endParaRPr lang="en-US" sz="1400" dirty="0"/>
          </a:p>
        </p:txBody>
      </p:sp>
      <p:sp>
        <p:nvSpPr>
          <p:cNvPr id="22" name="TextBox 21"/>
          <p:cNvSpPr txBox="1"/>
          <p:nvPr/>
        </p:nvSpPr>
        <p:spPr>
          <a:xfrm>
            <a:off x="6827520" y="2169729"/>
            <a:ext cx="284515" cy="307777"/>
          </a:xfrm>
          <a:prstGeom prst="rect">
            <a:avLst/>
          </a:prstGeom>
          <a:noFill/>
        </p:spPr>
        <p:txBody>
          <a:bodyPr wrap="none" rtlCol="0">
            <a:spAutoFit/>
          </a:bodyPr>
          <a:lstStyle/>
          <a:p>
            <a:r>
              <a:rPr lang="en-US" sz="1400" dirty="0" smtClean="0"/>
              <a:t>0</a:t>
            </a:r>
            <a:endParaRPr lang="en-US" sz="1400" dirty="0"/>
          </a:p>
        </p:txBody>
      </p:sp>
      <p:sp>
        <p:nvSpPr>
          <p:cNvPr id="23" name="TextBox 22"/>
          <p:cNvSpPr txBox="1"/>
          <p:nvPr/>
        </p:nvSpPr>
        <p:spPr>
          <a:xfrm>
            <a:off x="5720080" y="2624941"/>
            <a:ext cx="334396" cy="307777"/>
          </a:xfrm>
          <a:prstGeom prst="rect">
            <a:avLst/>
          </a:prstGeom>
          <a:noFill/>
        </p:spPr>
        <p:txBody>
          <a:bodyPr wrap="none" rtlCol="0">
            <a:spAutoFit/>
          </a:bodyPr>
          <a:lstStyle/>
          <a:p>
            <a:r>
              <a:rPr lang="en-US" sz="1400" dirty="0" smtClean="0"/>
              <a:t> 0</a:t>
            </a:r>
            <a:endParaRPr lang="en-US" sz="1400" dirty="0"/>
          </a:p>
        </p:txBody>
      </p:sp>
      <p:sp>
        <p:nvSpPr>
          <p:cNvPr id="24" name="TextBox 23"/>
          <p:cNvSpPr txBox="1"/>
          <p:nvPr/>
        </p:nvSpPr>
        <p:spPr>
          <a:xfrm>
            <a:off x="6246650" y="2624941"/>
            <a:ext cx="384365" cy="307777"/>
          </a:xfrm>
          <a:prstGeom prst="rect">
            <a:avLst/>
          </a:prstGeom>
          <a:noFill/>
        </p:spPr>
        <p:txBody>
          <a:bodyPr wrap="none" rtlCol="0">
            <a:spAutoFit/>
          </a:bodyPr>
          <a:lstStyle/>
          <a:p>
            <a:r>
              <a:rPr lang="en-US" sz="1400" dirty="0" smtClean="0"/>
              <a:t>99</a:t>
            </a:r>
            <a:endParaRPr lang="en-US" sz="1400" dirty="0"/>
          </a:p>
        </p:txBody>
      </p:sp>
      <p:sp>
        <p:nvSpPr>
          <p:cNvPr id="25" name="TextBox 24"/>
          <p:cNvSpPr txBox="1"/>
          <p:nvPr/>
        </p:nvSpPr>
        <p:spPr>
          <a:xfrm>
            <a:off x="6766560" y="2624941"/>
            <a:ext cx="334396" cy="307777"/>
          </a:xfrm>
          <a:prstGeom prst="rect">
            <a:avLst/>
          </a:prstGeom>
          <a:noFill/>
        </p:spPr>
        <p:txBody>
          <a:bodyPr wrap="none" rtlCol="0">
            <a:spAutoFit/>
          </a:bodyPr>
          <a:lstStyle/>
          <a:p>
            <a:r>
              <a:rPr lang="en-US" sz="1400" dirty="0" smtClean="0"/>
              <a:t> 1</a:t>
            </a:r>
            <a:endParaRPr lang="en-US" sz="1400" dirty="0"/>
          </a:p>
        </p:txBody>
      </p:sp>
      <p:sp>
        <p:nvSpPr>
          <p:cNvPr id="26" name="TextBox 25"/>
          <p:cNvSpPr txBox="1"/>
          <p:nvPr/>
        </p:nvSpPr>
        <p:spPr>
          <a:xfrm>
            <a:off x="416560" y="198689"/>
            <a:ext cx="8229600" cy="646331"/>
          </a:xfrm>
          <a:prstGeom prst="rect">
            <a:avLst/>
          </a:prstGeom>
          <a:noFill/>
        </p:spPr>
        <p:txBody>
          <a:bodyPr wrap="square" rtlCol="0">
            <a:spAutoFit/>
          </a:bodyPr>
          <a:lstStyle/>
          <a:p>
            <a:pPr marL="355600" indent="-355600"/>
            <a:r>
              <a:rPr lang="en-US" dirty="0" smtClean="0"/>
              <a:t>A single mutation can shift the product specificity of the plant enzyme, one additional change to the enzyme produces only lanosterol: </a:t>
            </a:r>
            <a:endParaRPr lang="en-US" dirty="0"/>
          </a:p>
        </p:txBody>
      </p:sp>
      <p:sp>
        <p:nvSpPr>
          <p:cNvPr id="27" name="TextBox 26"/>
          <p:cNvSpPr txBox="1"/>
          <p:nvPr/>
        </p:nvSpPr>
        <p:spPr>
          <a:xfrm>
            <a:off x="557869" y="985242"/>
            <a:ext cx="4362335" cy="830997"/>
          </a:xfrm>
          <a:prstGeom prst="rect">
            <a:avLst/>
          </a:prstGeom>
          <a:noFill/>
        </p:spPr>
        <p:txBody>
          <a:bodyPr wrap="square" rtlCol="0">
            <a:spAutoFit/>
          </a:bodyPr>
          <a:lstStyle/>
          <a:p>
            <a:pPr marL="184150" indent="-184150"/>
            <a:r>
              <a:rPr lang="en-US" sz="1600" dirty="0" err="1" smtClean="0"/>
              <a:t>Lodeiro</a:t>
            </a:r>
            <a:r>
              <a:rPr lang="en-US" sz="1600" dirty="0" smtClean="0"/>
              <a:t> et al., made mutations in Arabidopsis CAS1, to test the sequence requirements for lanosterol production.</a:t>
            </a:r>
          </a:p>
        </p:txBody>
      </p:sp>
      <p:grpSp>
        <p:nvGrpSpPr>
          <p:cNvPr id="12" name="Group 11"/>
          <p:cNvGrpSpPr/>
          <p:nvPr/>
        </p:nvGrpSpPr>
        <p:grpSpPr>
          <a:xfrm>
            <a:off x="551735" y="3948178"/>
            <a:ext cx="7682680" cy="2909822"/>
            <a:chOff x="551735" y="3737415"/>
            <a:chExt cx="7682680" cy="2909822"/>
          </a:xfrm>
        </p:grpSpPr>
        <p:pic>
          <p:nvPicPr>
            <p:cNvPr id="147" name="Picture 146" descr="sidechain.png"/>
            <p:cNvPicPr>
              <a:picLocks noChangeAspect="1"/>
            </p:cNvPicPr>
            <p:nvPr/>
          </p:nvPicPr>
          <p:blipFill rotWithShape="1">
            <a:blip r:embed="rId3">
              <a:extLst>
                <a:ext uri="{28A0092B-C50C-407E-A947-70E740481C1C}">
                  <a14:useLocalDpi xmlns:a14="http://schemas.microsoft.com/office/drawing/2010/main" val="0"/>
                </a:ext>
              </a:extLst>
            </a:blip>
            <a:srcRect l="19695" t="28459" r="23609" b="15699"/>
            <a:stretch/>
          </p:blipFill>
          <p:spPr>
            <a:xfrm>
              <a:off x="551735" y="3737415"/>
              <a:ext cx="4217693" cy="2498550"/>
            </a:xfrm>
            <a:prstGeom prst="rect">
              <a:avLst/>
            </a:prstGeom>
          </p:spPr>
        </p:pic>
        <p:sp>
          <p:nvSpPr>
            <p:cNvPr id="29" name="TextBox 28"/>
            <p:cNvSpPr txBox="1"/>
            <p:nvPr/>
          </p:nvSpPr>
          <p:spPr>
            <a:xfrm>
              <a:off x="3059279" y="6185572"/>
              <a:ext cx="1741583" cy="276999"/>
            </a:xfrm>
            <a:prstGeom prst="rect">
              <a:avLst/>
            </a:prstGeom>
            <a:noFill/>
          </p:spPr>
          <p:txBody>
            <a:bodyPr wrap="none" rtlCol="0">
              <a:spAutoFit/>
            </a:bodyPr>
            <a:lstStyle/>
            <a:p>
              <a:r>
                <a:rPr lang="en-US" sz="1200" dirty="0" smtClean="0"/>
                <a:t>Model based on 1W6K</a:t>
              </a:r>
              <a:endParaRPr lang="en-US" sz="1200" dirty="0"/>
            </a:p>
          </p:txBody>
        </p:sp>
        <p:sp>
          <p:nvSpPr>
            <p:cNvPr id="30" name="TextBox 29"/>
            <p:cNvSpPr txBox="1"/>
            <p:nvPr/>
          </p:nvSpPr>
          <p:spPr>
            <a:xfrm>
              <a:off x="555367" y="6185572"/>
              <a:ext cx="3671146" cy="461665"/>
            </a:xfrm>
            <a:prstGeom prst="rect">
              <a:avLst/>
            </a:prstGeom>
            <a:noFill/>
          </p:spPr>
          <p:txBody>
            <a:bodyPr wrap="square" rtlCol="0">
              <a:spAutoFit/>
            </a:bodyPr>
            <a:lstStyle/>
            <a:p>
              <a:pPr marL="182563" indent="-182563"/>
              <a:r>
                <a:rPr lang="en-US" sz="1200" dirty="0" smtClean="0"/>
                <a:t>Lanosterol in magenta</a:t>
              </a:r>
            </a:p>
            <a:p>
              <a:pPr marL="182563" indent="-182563"/>
              <a:r>
                <a:rPr lang="en-US" sz="1200" dirty="0" smtClean="0"/>
                <a:t>wildtype side chains in green, mutants in yellow.</a:t>
              </a:r>
              <a:endParaRPr lang="en-US" sz="1200" dirty="0"/>
            </a:p>
          </p:txBody>
        </p:sp>
        <p:sp>
          <p:nvSpPr>
            <p:cNvPr id="141" name="TextBox 140"/>
            <p:cNvSpPr txBox="1"/>
            <p:nvPr/>
          </p:nvSpPr>
          <p:spPr>
            <a:xfrm>
              <a:off x="3799698" y="4153839"/>
              <a:ext cx="248799" cy="369332"/>
            </a:xfrm>
            <a:prstGeom prst="rect">
              <a:avLst/>
            </a:prstGeom>
            <a:noFill/>
          </p:spPr>
          <p:txBody>
            <a:bodyPr wrap="none" rtlCol="0">
              <a:spAutoFit/>
            </a:bodyPr>
            <a:lstStyle/>
            <a:p>
              <a:r>
                <a:rPr lang="en-US" dirty="0" smtClean="0">
                  <a:solidFill>
                    <a:srgbClr val="10FF0E"/>
                  </a:solidFill>
                </a:rPr>
                <a:t>I</a:t>
              </a:r>
              <a:endParaRPr lang="en-US" dirty="0">
                <a:solidFill>
                  <a:srgbClr val="10FF0E"/>
                </a:solidFill>
              </a:endParaRPr>
            </a:p>
          </p:txBody>
        </p:sp>
        <p:sp>
          <p:nvSpPr>
            <p:cNvPr id="142" name="TextBox 141"/>
            <p:cNvSpPr txBox="1"/>
            <p:nvPr/>
          </p:nvSpPr>
          <p:spPr>
            <a:xfrm>
              <a:off x="3212979" y="4025153"/>
              <a:ext cx="351453" cy="369332"/>
            </a:xfrm>
            <a:prstGeom prst="rect">
              <a:avLst/>
            </a:prstGeom>
            <a:noFill/>
          </p:spPr>
          <p:txBody>
            <a:bodyPr wrap="none" rtlCol="0">
              <a:spAutoFit/>
            </a:bodyPr>
            <a:lstStyle/>
            <a:p>
              <a:r>
                <a:rPr lang="en-US" dirty="0" smtClean="0">
                  <a:solidFill>
                    <a:srgbClr val="FFFF00"/>
                  </a:solidFill>
                </a:rPr>
                <a:t>V</a:t>
              </a:r>
              <a:endParaRPr lang="en-US" dirty="0">
                <a:solidFill>
                  <a:srgbClr val="FFFF00"/>
                </a:solidFill>
              </a:endParaRPr>
            </a:p>
          </p:txBody>
        </p:sp>
        <p:sp>
          <p:nvSpPr>
            <p:cNvPr id="144" name="TextBox 143"/>
            <p:cNvSpPr txBox="1"/>
            <p:nvPr/>
          </p:nvSpPr>
          <p:spPr>
            <a:xfrm>
              <a:off x="2442629" y="4202134"/>
              <a:ext cx="351366" cy="369332"/>
            </a:xfrm>
            <a:prstGeom prst="rect">
              <a:avLst/>
            </a:prstGeom>
            <a:noFill/>
          </p:spPr>
          <p:txBody>
            <a:bodyPr wrap="none" rtlCol="0">
              <a:spAutoFit/>
            </a:bodyPr>
            <a:lstStyle/>
            <a:p>
              <a:r>
                <a:rPr lang="en-US" dirty="0" smtClean="0">
                  <a:solidFill>
                    <a:srgbClr val="10FF0E"/>
                  </a:solidFill>
                </a:rPr>
                <a:t>H</a:t>
              </a:r>
              <a:endParaRPr lang="en-US" dirty="0">
                <a:solidFill>
                  <a:srgbClr val="10FF0E"/>
                </a:solidFill>
              </a:endParaRPr>
            </a:p>
          </p:txBody>
        </p:sp>
        <p:sp>
          <p:nvSpPr>
            <p:cNvPr id="145" name="TextBox 144"/>
            <p:cNvSpPr txBox="1"/>
            <p:nvPr/>
          </p:nvSpPr>
          <p:spPr>
            <a:xfrm>
              <a:off x="2168213" y="4760549"/>
              <a:ext cx="351366" cy="369332"/>
            </a:xfrm>
            <a:prstGeom prst="rect">
              <a:avLst/>
            </a:prstGeom>
            <a:noFill/>
          </p:spPr>
          <p:txBody>
            <a:bodyPr wrap="none" rtlCol="0">
              <a:spAutoFit/>
            </a:bodyPr>
            <a:lstStyle/>
            <a:p>
              <a:r>
                <a:rPr lang="en-US" dirty="0" smtClean="0">
                  <a:solidFill>
                    <a:srgbClr val="FFFF00"/>
                  </a:solidFill>
                </a:rPr>
                <a:t>N</a:t>
              </a:r>
              <a:endParaRPr lang="en-US" dirty="0">
                <a:solidFill>
                  <a:srgbClr val="FFFF00"/>
                </a:solidFill>
              </a:endParaRPr>
            </a:p>
          </p:txBody>
        </p:sp>
        <p:sp>
          <p:nvSpPr>
            <p:cNvPr id="146" name="TextBox 145"/>
            <p:cNvSpPr txBox="1"/>
            <p:nvPr/>
          </p:nvSpPr>
          <p:spPr>
            <a:xfrm>
              <a:off x="4840589" y="4260183"/>
              <a:ext cx="3393826" cy="1169551"/>
            </a:xfrm>
            <a:prstGeom prst="rect">
              <a:avLst/>
            </a:prstGeom>
            <a:noFill/>
          </p:spPr>
          <p:txBody>
            <a:bodyPr wrap="square" rtlCol="0">
              <a:spAutoFit/>
            </a:bodyPr>
            <a:lstStyle/>
            <a:p>
              <a:pPr marL="182563" indent="-182563"/>
              <a:r>
                <a:rPr lang="en-US" sz="1400" dirty="0" smtClean="0"/>
                <a:t>The Q/N &amp; V side chains force a conformation that favors lanosterol.</a:t>
              </a:r>
            </a:p>
            <a:p>
              <a:pPr marL="182563" indent="-182563"/>
              <a:endParaRPr lang="en-US" sz="1400" dirty="0" smtClean="0"/>
            </a:p>
            <a:p>
              <a:pPr marL="182563" indent="-182563"/>
              <a:r>
                <a:rPr lang="en-US" sz="1400" dirty="0" smtClean="0"/>
                <a:t>The wildtype H &amp; I side chains force a conformation that favors cycloartenol.</a:t>
              </a:r>
              <a:endParaRPr lang="en-US" sz="1400" dirty="0"/>
            </a:p>
          </p:txBody>
        </p:sp>
        <p:sp>
          <p:nvSpPr>
            <p:cNvPr id="148" name="TextBox 147"/>
            <p:cNvSpPr txBox="1"/>
            <p:nvPr/>
          </p:nvSpPr>
          <p:spPr>
            <a:xfrm>
              <a:off x="4239829" y="4947940"/>
              <a:ext cx="351453" cy="369332"/>
            </a:xfrm>
            <a:prstGeom prst="rect">
              <a:avLst/>
            </a:prstGeom>
            <a:noFill/>
          </p:spPr>
          <p:txBody>
            <a:bodyPr wrap="none" rtlCol="0">
              <a:spAutoFit/>
            </a:bodyPr>
            <a:lstStyle/>
            <a:p>
              <a:r>
                <a:rPr lang="en-US" dirty="0" smtClean="0">
                  <a:solidFill>
                    <a:schemeClr val="accent2">
                      <a:lumMod val="75000"/>
                    </a:schemeClr>
                  </a:solidFill>
                </a:rPr>
                <a:t>D</a:t>
              </a:r>
              <a:endParaRPr lang="en-US" dirty="0">
                <a:solidFill>
                  <a:schemeClr val="accent2">
                    <a:lumMod val="75000"/>
                  </a:schemeClr>
                </a:solidFill>
              </a:endParaRPr>
            </a:p>
          </p:txBody>
        </p:sp>
      </p:grpSp>
      <p:grpSp>
        <p:nvGrpSpPr>
          <p:cNvPr id="2" name="Group 1"/>
          <p:cNvGrpSpPr/>
          <p:nvPr/>
        </p:nvGrpSpPr>
        <p:grpSpPr>
          <a:xfrm>
            <a:off x="762000" y="2826981"/>
            <a:ext cx="6388926" cy="307777"/>
            <a:chOff x="762000" y="2826981"/>
            <a:chExt cx="6388926" cy="307777"/>
          </a:xfrm>
        </p:grpSpPr>
        <p:sp>
          <p:nvSpPr>
            <p:cNvPr id="35" name="TextBox 34"/>
            <p:cNvSpPr txBox="1"/>
            <p:nvPr/>
          </p:nvSpPr>
          <p:spPr>
            <a:xfrm>
              <a:off x="5720081" y="2826981"/>
              <a:ext cx="384365" cy="307777"/>
            </a:xfrm>
            <a:prstGeom prst="rect">
              <a:avLst/>
            </a:prstGeom>
            <a:noFill/>
          </p:spPr>
          <p:txBody>
            <a:bodyPr wrap="none" rtlCol="0">
              <a:spAutoFit/>
            </a:bodyPr>
            <a:lstStyle/>
            <a:p>
              <a:r>
                <a:rPr lang="en-US" sz="1400" dirty="0" smtClean="0"/>
                <a:t>25</a:t>
              </a:r>
              <a:endParaRPr lang="en-US" sz="1400" dirty="0"/>
            </a:p>
          </p:txBody>
        </p:sp>
        <p:sp>
          <p:nvSpPr>
            <p:cNvPr id="36" name="TextBox 35"/>
            <p:cNvSpPr txBox="1"/>
            <p:nvPr/>
          </p:nvSpPr>
          <p:spPr>
            <a:xfrm>
              <a:off x="6246651" y="2826981"/>
              <a:ext cx="384365" cy="307777"/>
            </a:xfrm>
            <a:prstGeom prst="rect">
              <a:avLst/>
            </a:prstGeom>
            <a:noFill/>
          </p:spPr>
          <p:txBody>
            <a:bodyPr wrap="none" rtlCol="0">
              <a:spAutoFit/>
            </a:bodyPr>
            <a:lstStyle/>
            <a:p>
              <a:r>
                <a:rPr lang="en-US" sz="1400" dirty="0" smtClean="0"/>
                <a:t>54</a:t>
              </a:r>
              <a:endParaRPr lang="en-US" sz="1400" dirty="0"/>
            </a:p>
          </p:txBody>
        </p:sp>
        <p:sp>
          <p:nvSpPr>
            <p:cNvPr id="37" name="TextBox 36"/>
            <p:cNvSpPr txBox="1"/>
            <p:nvPr/>
          </p:nvSpPr>
          <p:spPr>
            <a:xfrm>
              <a:off x="6766561" y="2826981"/>
              <a:ext cx="384365" cy="307777"/>
            </a:xfrm>
            <a:prstGeom prst="rect">
              <a:avLst/>
            </a:prstGeom>
            <a:noFill/>
          </p:spPr>
          <p:txBody>
            <a:bodyPr wrap="none" rtlCol="0">
              <a:spAutoFit/>
            </a:bodyPr>
            <a:lstStyle/>
            <a:p>
              <a:r>
                <a:rPr lang="en-US" sz="1400" dirty="0" smtClean="0"/>
                <a:t>21</a:t>
              </a:r>
              <a:endParaRPr lang="en-US" sz="1400" dirty="0"/>
            </a:p>
          </p:txBody>
        </p:sp>
        <p:sp>
          <p:nvSpPr>
            <p:cNvPr id="41" name="Rectangle 40"/>
            <p:cNvSpPr/>
            <p:nvPr/>
          </p:nvSpPr>
          <p:spPr>
            <a:xfrm>
              <a:off x="2224687" y="2826981"/>
              <a:ext cx="2584637" cy="307777"/>
            </a:xfrm>
            <a:prstGeom prst="rect">
              <a:avLst/>
            </a:prstGeom>
          </p:spPr>
          <p:txBody>
            <a:bodyPr wrap="none">
              <a:spAutoFit/>
            </a:bodyPr>
            <a:lstStyle/>
            <a:p>
              <a:r>
                <a:rPr lang="en-US" sz="1400" spc="50" dirty="0" smtClean="0">
                  <a:solidFill>
                    <a:srgbClr val="000000"/>
                  </a:solidFill>
                  <a:latin typeface="Lucida Console"/>
                  <a:cs typeface="Lucida Console"/>
                </a:rPr>
                <a:t>GAWPFSTADHGWP</a:t>
              </a:r>
              <a:r>
                <a:rPr lang="en-US" sz="1400" spc="50" dirty="0" smtClean="0">
                  <a:solidFill>
                    <a:srgbClr val="FF0000"/>
                  </a:solidFill>
                  <a:latin typeface="Lucida Console"/>
                  <a:cs typeface="Lucida Console"/>
                </a:rPr>
                <a:t>V</a:t>
              </a:r>
              <a:r>
                <a:rPr lang="en-US" sz="1400" spc="50" dirty="0" smtClean="0">
                  <a:solidFill>
                    <a:srgbClr val="000000"/>
                  </a:solidFill>
                  <a:latin typeface="Lucida Console"/>
                  <a:cs typeface="Lucida Console"/>
                </a:rPr>
                <a:t>SDCTAEG</a:t>
              </a:r>
              <a:endParaRPr lang="en-US" sz="1400" spc="50" dirty="0">
                <a:solidFill>
                  <a:srgbClr val="000000"/>
                </a:solidFill>
                <a:latin typeface="Lucida Console"/>
                <a:cs typeface="Lucida Console"/>
              </a:endParaRPr>
            </a:p>
          </p:txBody>
        </p:sp>
        <p:sp>
          <p:nvSpPr>
            <p:cNvPr id="43" name="TextBox 42"/>
            <p:cNvSpPr txBox="1"/>
            <p:nvPr/>
          </p:nvSpPr>
          <p:spPr>
            <a:xfrm>
              <a:off x="762000" y="2826981"/>
              <a:ext cx="1365022" cy="307777"/>
            </a:xfrm>
            <a:prstGeom prst="rect">
              <a:avLst/>
            </a:prstGeom>
            <a:noFill/>
          </p:spPr>
          <p:txBody>
            <a:bodyPr wrap="square" rtlCol="0">
              <a:spAutoFit/>
            </a:bodyPr>
            <a:lstStyle/>
            <a:p>
              <a:pPr algn="r"/>
              <a:r>
                <a:rPr lang="en-US" sz="1400" dirty="0" smtClean="0">
                  <a:cs typeface="Lucida Console"/>
                </a:rPr>
                <a:t>I to V mutant</a:t>
              </a:r>
              <a:endParaRPr lang="en-US" sz="1400" dirty="0">
                <a:cs typeface="Lucida Console"/>
              </a:endParaRPr>
            </a:p>
          </p:txBody>
        </p:sp>
      </p:grpSp>
      <p:grpSp>
        <p:nvGrpSpPr>
          <p:cNvPr id="3" name="Group 2"/>
          <p:cNvGrpSpPr/>
          <p:nvPr/>
        </p:nvGrpSpPr>
        <p:grpSpPr>
          <a:xfrm>
            <a:off x="237067" y="3289750"/>
            <a:ext cx="6856345" cy="307777"/>
            <a:chOff x="237067" y="3040265"/>
            <a:chExt cx="6856345" cy="307777"/>
          </a:xfrm>
        </p:grpSpPr>
        <p:sp>
          <p:nvSpPr>
            <p:cNvPr id="38" name="TextBox 37"/>
            <p:cNvSpPr txBox="1"/>
            <p:nvPr/>
          </p:nvSpPr>
          <p:spPr>
            <a:xfrm>
              <a:off x="5720082" y="3040265"/>
              <a:ext cx="384365" cy="307777"/>
            </a:xfrm>
            <a:prstGeom prst="rect">
              <a:avLst/>
            </a:prstGeom>
            <a:noFill/>
          </p:spPr>
          <p:txBody>
            <a:bodyPr wrap="none" rtlCol="0">
              <a:spAutoFit/>
            </a:bodyPr>
            <a:lstStyle/>
            <a:p>
              <a:r>
                <a:rPr lang="en-US" sz="1400" dirty="0" smtClean="0"/>
                <a:t>99</a:t>
              </a:r>
              <a:endParaRPr lang="en-US" sz="1400" dirty="0"/>
            </a:p>
          </p:txBody>
        </p:sp>
        <p:sp>
          <p:nvSpPr>
            <p:cNvPr id="39" name="TextBox 38"/>
            <p:cNvSpPr txBox="1"/>
            <p:nvPr/>
          </p:nvSpPr>
          <p:spPr>
            <a:xfrm>
              <a:off x="6297454" y="3040265"/>
              <a:ext cx="284515" cy="307777"/>
            </a:xfrm>
            <a:prstGeom prst="rect">
              <a:avLst/>
            </a:prstGeom>
            <a:noFill/>
          </p:spPr>
          <p:txBody>
            <a:bodyPr wrap="none" rtlCol="0">
              <a:spAutoFit/>
            </a:bodyPr>
            <a:lstStyle/>
            <a:p>
              <a:r>
                <a:rPr lang="en-US" sz="1400" dirty="0" smtClean="0"/>
                <a:t>0</a:t>
              </a:r>
              <a:endParaRPr lang="en-US" sz="1400" dirty="0"/>
            </a:p>
          </p:txBody>
        </p:sp>
        <p:sp>
          <p:nvSpPr>
            <p:cNvPr id="40" name="TextBox 39"/>
            <p:cNvSpPr txBox="1"/>
            <p:nvPr/>
          </p:nvSpPr>
          <p:spPr>
            <a:xfrm>
              <a:off x="6808897" y="3040265"/>
              <a:ext cx="284515" cy="307777"/>
            </a:xfrm>
            <a:prstGeom prst="rect">
              <a:avLst/>
            </a:prstGeom>
            <a:noFill/>
          </p:spPr>
          <p:txBody>
            <a:bodyPr wrap="none" rtlCol="0">
              <a:spAutoFit/>
            </a:bodyPr>
            <a:lstStyle/>
            <a:p>
              <a:r>
                <a:rPr lang="en-US" sz="1400" dirty="0" smtClean="0"/>
                <a:t>1</a:t>
              </a:r>
              <a:endParaRPr lang="en-US" sz="1400" dirty="0"/>
            </a:p>
          </p:txBody>
        </p:sp>
        <p:sp>
          <p:nvSpPr>
            <p:cNvPr id="42" name="Rectangle 41"/>
            <p:cNvSpPr/>
            <p:nvPr/>
          </p:nvSpPr>
          <p:spPr>
            <a:xfrm>
              <a:off x="2216221" y="3040265"/>
              <a:ext cx="2584637" cy="307777"/>
            </a:xfrm>
            <a:prstGeom prst="rect">
              <a:avLst/>
            </a:prstGeom>
          </p:spPr>
          <p:txBody>
            <a:bodyPr wrap="none">
              <a:spAutoFit/>
            </a:bodyPr>
            <a:lstStyle/>
            <a:p>
              <a:r>
                <a:rPr lang="en-US" sz="1400" spc="50" dirty="0" smtClean="0">
                  <a:solidFill>
                    <a:srgbClr val="000000"/>
                  </a:solidFill>
                  <a:latin typeface="Lucida Console"/>
                  <a:cs typeface="Lucida Console"/>
                </a:rPr>
                <a:t>GAWPFSTAD</a:t>
              </a:r>
              <a:r>
                <a:rPr lang="en-US" sz="1400" spc="50" dirty="0" smtClean="0">
                  <a:solidFill>
                    <a:srgbClr val="FF0000"/>
                  </a:solidFill>
                  <a:latin typeface="Lucida Console"/>
                  <a:cs typeface="Lucida Console"/>
                </a:rPr>
                <a:t>N</a:t>
              </a:r>
              <a:r>
                <a:rPr lang="en-US" sz="1400" spc="50" dirty="0" smtClean="0">
                  <a:solidFill>
                    <a:srgbClr val="000000"/>
                  </a:solidFill>
                  <a:latin typeface="Lucida Console"/>
                  <a:cs typeface="Lucida Console"/>
                </a:rPr>
                <a:t>GWP</a:t>
              </a:r>
              <a:r>
                <a:rPr lang="en-US" sz="1400" spc="50" dirty="0" smtClean="0">
                  <a:solidFill>
                    <a:srgbClr val="FF0000"/>
                  </a:solidFill>
                  <a:latin typeface="Lucida Console"/>
                  <a:cs typeface="Lucida Console"/>
                </a:rPr>
                <a:t>V</a:t>
              </a:r>
              <a:r>
                <a:rPr lang="en-US" sz="1400" spc="50" dirty="0" smtClean="0">
                  <a:solidFill>
                    <a:srgbClr val="000000"/>
                  </a:solidFill>
                  <a:latin typeface="Lucida Console"/>
                  <a:cs typeface="Lucida Console"/>
                </a:rPr>
                <a:t>SDCTAEG</a:t>
              </a:r>
              <a:endParaRPr lang="en-US" sz="1400" spc="50" dirty="0">
                <a:solidFill>
                  <a:srgbClr val="000000"/>
                </a:solidFill>
                <a:latin typeface="Lucida Console"/>
                <a:cs typeface="Lucida Console"/>
              </a:endParaRPr>
            </a:p>
          </p:txBody>
        </p:sp>
        <p:sp>
          <p:nvSpPr>
            <p:cNvPr id="44" name="TextBox 43"/>
            <p:cNvSpPr txBox="1"/>
            <p:nvPr/>
          </p:nvSpPr>
          <p:spPr>
            <a:xfrm>
              <a:off x="237067" y="3040265"/>
              <a:ext cx="1889955" cy="307777"/>
            </a:xfrm>
            <a:prstGeom prst="rect">
              <a:avLst/>
            </a:prstGeom>
            <a:noFill/>
          </p:spPr>
          <p:txBody>
            <a:bodyPr wrap="square" rtlCol="0">
              <a:spAutoFit/>
            </a:bodyPr>
            <a:lstStyle/>
            <a:p>
              <a:pPr algn="r"/>
              <a:r>
                <a:rPr lang="en-US" sz="1400" dirty="0" smtClean="0">
                  <a:cs typeface="Lucida Console"/>
                </a:rPr>
                <a:t>I to V, H to N mutant</a:t>
              </a:r>
              <a:endParaRPr lang="en-US" sz="1400" dirty="0">
                <a:cs typeface="Lucida Console"/>
              </a:endParaRPr>
            </a:p>
          </p:txBody>
        </p:sp>
      </p:grpSp>
      <p:grpSp>
        <p:nvGrpSpPr>
          <p:cNvPr id="48" name="Group 47"/>
          <p:cNvGrpSpPr/>
          <p:nvPr/>
        </p:nvGrpSpPr>
        <p:grpSpPr>
          <a:xfrm>
            <a:off x="242052" y="3045242"/>
            <a:ext cx="6856345" cy="307777"/>
            <a:chOff x="237067" y="3040265"/>
            <a:chExt cx="6856345" cy="307777"/>
          </a:xfrm>
        </p:grpSpPr>
        <p:sp>
          <p:nvSpPr>
            <p:cNvPr id="49" name="TextBox 48"/>
            <p:cNvSpPr txBox="1"/>
            <p:nvPr/>
          </p:nvSpPr>
          <p:spPr>
            <a:xfrm>
              <a:off x="5720082" y="3040265"/>
              <a:ext cx="384365" cy="307777"/>
            </a:xfrm>
            <a:prstGeom prst="rect">
              <a:avLst/>
            </a:prstGeom>
            <a:noFill/>
          </p:spPr>
          <p:txBody>
            <a:bodyPr wrap="none" rtlCol="0">
              <a:spAutoFit/>
            </a:bodyPr>
            <a:lstStyle/>
            <a:p>
              <a:r>
                <a:rPr lang="en-US" sz="1400" dirty="0" smtClean="0"/>
                <a:t>94</a:t>
              </a:r>
              <a:endParaRPr lang="en-US" sz="1400" dirty="0"/>
            </a:p>
          </p:txBody>
        </p:sp>
        <p:sp>
          <p:nvSpPr>
            <p:cNvPr id="50" name="TextBox 49"/>
            <p:cNvSpPr txBox="1"/>
            <p:nvPr/>
          </p:nvSpPr>
          <p:spPr>
            <a:xfrm>
              <a:off x="6297454" y="3040265"/>
              <a:ext cx="284515" cy="307777"/>
            </a:xfrm>
            <a:prstGeom prst="rect">
              <a:avLst/>
            </a:prstGeom>
            <a:noFill/>
          </p:spPr>
          <p:txBody>
            <a:bodyPr wrap="none" rtlCol="0">
              <a:spAutoFit/>
            </a:bodyPr>
            <a:lstStyle/>
            <a:p>
              <a:r>
                <a:rPr lang="en-US" sz="1400" dirty="0" smtClean="0"/>
                <a:t>0</a:t>
              </a:r>
              <a:endParaRPr lang="en-US" sz="1400" dirty="0"/>
            </a:p>
          </p:txBody>
        </p:sp>
        <p:sp>
          <p:nvSpPr>
            <p:cNvPr id="51" name="TextBox 50"/>
            <p:cNvSpPr txBox="1"/>
            <p:nvPr/>
          </p:nvSpPr>
          <p:spPr>
            <a:xfrm>
              <a:off x="6808897" y="3040265"/>
              <a:ext cx="284515" cy="307777"/>
            </a:xfrm>
            <a:prstGeom prst="rect">
              <a:avLst/>
            </a:prstGeom>
            <a:noFill/>
          </p:spPr>
          <p:txBody>
            <a:bodyPr wrap="none" rtlCol="0">
              <a:spAutoFit/>
            </a:bodyPr>
            <a:lstStyle/>
            <a:p>
              <a:r>
                <a:rPr lang="en-US" sz="1400" dirty="0" smtClean="0"/>
                <a:t>6</a:t>
              </a:r>
              <a:endParaRPr lang="en-US" sz="1400" dirty="0"/>
            </a:p>
          </p:txBody>
        </p:sp>
        <p:sp>
          <p:nvSpPr>
            <p:cNvPr id="52" name="Rectangle 51"/>
            <p:cNvSpPr/>
            <p:nvPr/>
          </p:nvSpPr>
          <p:spPr>
            <a:xfrm>
              <a:off x="2216221" y="3040265"/>
              <a:ext cx="2584637" cy="307777"/>
            </a:xfrm>
            <a:prstGeom prst="rect">
              <a:avLst/>
            </a:prstGeom>
          </p:spPr>
          <p:txBody>
            <a:bodyPr wrap="none">
              <a:spAutoFit/>
            </a:bodyPr>
            <a:lstStyle/>
            <a:p>
              <a:r>
                <a:rPr lang="en-US" sz="1400" spc="50" dirty="0" smtClean="0">
                  <a:solidFill>
                    <a:srgbClr val="000000"/>
                  </a:solidFill>
                  <a:latin typeface="Lucida Console"/>
                  <a:cs typeface="Lucida Console"/>
                </a:rPr>
                <a:t>GAWPFSTAD</a:t>
              </a:r>
              <a:r>
                <a:rPr lang="en-US" sz="1400" spc="50" dirty="0" smtClean="0">
                  <a:solidFill>
                    <a:srgbClr val="FF0000"/>
                  </a:solidFill>
                  <a:latin typeface="Lucida Console"/>
                  <a:cs typeface="Lucida Console"/>
                </a:rPr>
                <a:t>Q</a:t>
              </a:r>
              <a:r>
                <a:rPr lang="en-US" sz="1400" spc="50" dirty="0" smtClean="0">
                  <a:solidFill>
                    <a:srgbClr val="000000"/>
                  </a:solidFill>
                  <a:latin typeface="Lucida Console"/>
                  <a:cs typeface="Lucida Console"/>
                </a:rPr>
                <a:t>GWP</a:t>
              </a:r>
              <a:r>
                <a:rPr lang="en-US" sz="1400" spc="50" dirty="0" smtClean="0">
                  <a:solidFill>
                    <a:srgbClr val="FF0000"/>
                  </a:solidFill>
                  <a:latin typeface="Lucida Console"/>
                  <a:cs typeface="Lucida Console"/>
                </a:rPr>
                <a:t>V</a:t>
              </a:r>
              <a:r>
                <a:rPr lang="en-US" sz="1400" spc="50" dirty="0" smtClean="0">
                  <a:solidFill>
                    <a:srgbClr val="000000"/>
                  </a:solidFill>
                  <a:latin typeface="Lucida Console"/>
                  <a:cs typeface="Lucida Console"/>
                </a:rPr>
                <a:t>SDCTAEG</a:t>
              </a:r>
              <a:endParaRPr lang="en-US" sz="1400" spc="50" dirty="0">
                <a:solidFill>
                  <a:srgbClr val="000000"/>
                </a:solidFill>
                <a:latin typeface="Lucida Console"/>
                <a:cs typeface="Lucida Console"/>
              </a:endParaRPr>
            </a:p>
          </p:txBody>
        </p:sp>
        <p:sp>
          <p:nvSpPr>
            <p:cNvPr id="53" name="TextBox 52"/>
            <p:cNvSpPr txBox="1"/>
            <p:nvPr/>
          </p:nvSpPr>
          <p:spPr>
            <a:xfrm>
              <a:off x="237067" y="3040265"/>
              <a:ext cx="1889955" cy="307777"/>
            </a:xfrm>
            <a:prstGeom prst="rect">
              <a:avLst/>
            </a:prstGeom>
            <a:noFill/>
          </p:spPr>
          <p:txBody>
            <a:bodyPr wrap="square" rtlCol="0">
              <a:spAutoFit/>
            </a:bodyPr>
            <a:lstStyle/>
            <a:p>
              <a:pPr algn="r"/>
              <a:r>
                <a:rPr lang="en-US" sz="1400" dirty="0" smtClean="0">
                  <a:cs typeface="Lucida Console"/>
                </a:rPr>
                <a:t>I to V, H to Q mutant</a:t>
              </a:r>
              <a:endParaRPr lang="en-US" sz="1400" dirty="0">
                <a:cs typeface="Lucida Console"/>
              </a:endParaRPr>
            </a:p>
          </p:txBody>
        </p:sp>
      </p:grpSp>
    </p:spTree>
    <p:extLst>
      <p:ext uri="{BB962C8B-B14F-4D97-AF65-F5344CB8AC3E}">
        <p14:creationId xmlns:p14="http://schemas.microsoft.com/office/powerpoint/2010/main" val="1775551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219043" y="2685108"/>
            <a:ext cx="979753" cy="1308021"/>
          </a:xfrm>
          <a:prstGeom prst="rect">
            <a:avLst/>
          </a:prstGeom>
        </p:spPr>
      </p:pic>
      <p:pic>
        <p:nvPicPr>
          <p:cNvPr id="56" name="Picture 55"/>
          <p:cNvPicPr>
            <a:picLocks noChangeAspect="1"/>
          </p:cNvPicPr>
          <p:nvPr/>
        </p:nvPicPr>
        <p:blipFill>
          <a:blip r:embed="rId4"/>
          <a:stretch>
            <a:fillRect/>
          </a:stretch>
        </p:blipFill>
        <p:spPr>
          <a:xfrm>
            <a:off x="6643742" y="2879662"/>
            <a:ext cx="860998" cy="1293850"/>
          </a:xfrm>
          <a:prstGeom prst="rect">
            <a:avLst/>
          </a:prstGeom>
        </p:spPr>
      </p:pic>
      <p:pic>
        <p:nvPicPr>
          <p:cNvPr id="5" name="Picture 4"/>
          <p:cNvPicPr>
            <a:picLocks noChangeAspect="1"/>
          </p:cNvPicPr>
          <p:nvPr/>
        </p:nvPicPr>
        <p:blipFill>
          <a:blip r:embed="rId5"/>
          <a:stretch>
            <a:fillRect/>
          </a:stretch>
        </p:blipFill>
        <p:spPr>
          <a:xfrm>
            <a:off x="1448086" y="2885824"/>
            <a:ext cx="1165133" cy="1139469"/>
          </a:xfrm>
          <a:prstGeom prst="rect">
            <a:avLst/>
          </a:prstGeom>
        </p:spPr>
      </p:pic>
      <p:pic>
        <p:nvPicPr>
          <p:cNvPr id="4" name="Picture 3"/>
          <p:cNvPicPr>
            <a:picLocks noChangeAspect="1"/>
          </p:cNvPicPr>
          <p:nvPr/>
        </p:nvPicPr>
        <p:blipFill>
          <a:blip r:embed="rId6"/>
          <a:stretch>
            <a:fillRect/>
          </a:stretch>
        </p:blipFill>
        <p:spPr>
          <a:xfrm>
            <a:off x="211078" y="3051754"/>
            <a:ext cx="1269083" cy="950587"/>
          </a:xfrm>
          <a:prstGeom prst="rect">
            <a:avLst/>
          </a:prstGeom>
        </p:spPr>
      </p:pic>
      <p:pic>
        <p:nvPicPr>
          <p:cNvPr id="6" name="Picture 5"/>
          <p:cNvPicPr>
            <a:picLocks noChangeAspect="1"/>
          </p:cNvPicPr>
          <p:nvPr/>
        </p:nvPicPr>
        <p:blipFill>
          <a:blip r:embed="rId7"/>
          <a:stretch>
            <a:fillRect/>
          </a:stretch>
        </p:blipFill>
        <p:spPr>
          <a:xfrm>
            <a:off x="356086" y="3883497"/>
            <a:ext cx="1104548" cy="809440"/>
          </a:xfrm>
          <a:prstGeom prst="rect">
            <a:avLst/>
          </a:prstGeom>
        </p:spPr>
      </p:pic>
      <p:pic>
        <p:nvPicPr>
          <p:cNvPr id="7" name="Picture 6"/>
          <p:cNvPicPr>
            <a:picLocks noChangeAspect="1"/>
          </p:cNvPicPr>
          <p:nvPr/>
        </p:nvPicPr>
        <p:blipFill>
          <a:blip r:embed="rId8"/>
          <a:stretch>
            <a:fillRect/>
          </a:stretch>
        </p:blipFill>
        <p:spPr>
          <a:xfrm>
            <a:off x="1330481" y="3906407"/>
            <a:ext cx="1109652" cy="831168"/>
          </a:xfrm>
          <a:prstGeom prst="rect">
            <a:avLst/>
          </a:prstGeom>
        </p:spPr>
      </p:pic>
      <p:pic>
        <p:nvPicPr>
          <p:cNvPr id="9" name="Picture 8"/>
          <p:cNvPicPr>
            <a:picLocks noChangeAspect="1"/>
          </p:cNvPicPr>
          <p:nvPr/>
        </p:nvPicPr>
        <p:blipFill>
          <a:blip r:embed="rId9"/>
          <a:stretch>
            <a:fillRect/>
          </a:stretch>
        </p:blipFill>
        <p:spPr>
          <a:xfrm>
            <a:off x="3213520" y="3007337"/>
            <a:ext cx="1268705" cy="844266"/>
          </a:xfrm>
          <a:prstGeom prst="rect">
            <a:avLst/>
          </a:prstGeom>
        </p:spPr>
      </p:pic>
      <p:pic>
        <p:nvPicPr>
          <p:cNvPr id="8" name="Picture 7"/>
          <p:cNvPicPr>
            <a:picLocks noChangeAspect="1"/>
          </p:cNvPicPr>
          <p:nvPr/>
        </p:nvPicPr>
        <p:blipFill>
          <a:blip r:embed="rId10"/>
          <a:stretch>
            <a:fillRect/>
          </a:stretch>
        </p:blipFill>
        <p:spPr>
          <a:xfrm>
            <a:off x="3893213" y="3736902"/>
            <a:ext cx="921882" cy="951082"/>
          </a:xfrm>
          <a:prstGeom prst="rect">
            <a:avLst/>
          </a:prstGeom>
        </p:spPr>
      </p:pic>
      <p:pic>
        <p:nvPicPr>
          <p:cNvPr id="11" name="Picture 10"/>
          <p:cNvPicPr>
            <a:picLocks noChangeAspect="1"/>
          </p:cNvPicPr>
          <p:nvPr/>
        </p:nvPicPr>
        <p:blipFill>
          <a:blip r:embed="rId11"/>
          <a:stretch>
            <a:fillRect/>
          </a:stretch>
        </p:blipFill>
        <p:spPr>
          <a:xfrm>
            <a:off x="5050638" y="3811447"/>
            <a:ext cx="1199730" cy="898640"/>
          </a:xfrm>
          <a:prstGeom prst="rect">
            <a:avLst/>
          </a:prstGeom>
        </p:spPr>
      </p:pic>
      <p:sp>
        <p:nvSpPr>
          <p:cNvPr id="18" name="TextBox 17"/>
          <p:cNvSpPr txBox="1"/>
          <p:nvPr/>
        </p:nvSpPr>
        <p:spPr>
          <a:xfrm>
            <a:off x="436880" y="777644"/>
            <a:ext cx="8188960" cy="830997"/>
          </a:xfrm>
          <a:prstGeom prst="rect">
            <a:avLst/>
          </a:prstGeom>
          <a:noFill/>
        </p:spPr>
        <p:txBody>
          <a:bodyPr wrap="square" rtlCol="0">
            <a:spAutoFit/>
          </a:bodyPr>
          <a:lstStyle/>
          <a:p>
            <a:pPr marL="355600" indent="-355600"/>
            <a:r>
              <a:rPr lang="en-US" sz="1600" dirty="0" smtClean="0"/>
              <a:t>Ancestrally, plants have a single kind of OSC for making membrane sterols that makes cycloartenol (</a:t>
            </a:r>
            <a:r>
              <a:rPr lang="en-US" sz="1600" i="1" dirty="0" smtClean="0"/>
              <a:t>CAS1</a:t>
            </a:r>
            <a:r>
              <a:rPr lang="en-US" sz="1600" dirty="0" smtClean="0"/>
              <a:t>), but the eudicot branch has a second paralog of </a:t>
            </a:r>
            <a:r>
              <a:rPr lang="en-US" sz="1600" i="1" dirty="0" smtClean="0"/>
              <a:t>CAS1</a:t>
            </a:r>
            <a:r>
              <a:rPr lang="en-US" sz="1600" dirty="0" smtClean="0"/>
              <a:t> called </a:t>
            </a:r>
            <a:r>
              <a:rPr lang="en-US" sz="1600" i="1" dirty="0" smtClean="0"/>
              <a:t>LSS1</a:t>
            </a:r>
            <a:r>
              <a:rPr lang="en-US" sz="1600" dirty="0" smtClean="0"/>
              <a:t> that is the result of a gene duplication:</a:t>
            </a:r>
            <a:endParaRPr lang="en-US" sz="1600" dirty="0"/>
          </a:p>
        </p:txBody>
      </p:sp>
      <p:cxnSp>
        <p:nvCxnSpPr>
          <p:cNvPr id="23" name="Straight Connector 22"/>
          <p:cNvCxnSpPr/>
          <p:nvPr/>
        </p:nvCxnSpPr>
        <p:spPr>
          <a:xfrm>
            <a:off x="1471823" y="5365324"/>
            <a:ext cx="0" cy="415457"/>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3915044" y="5363412"/>
            <a:ext cx="0" cy="415457"/>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8490978" y="5357676"/>
            <a:ext cx="0" cy="1206537"/>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476375" y="5796675"/>
            <a:ext cx="2452445"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42" name="Group 41"/>
          <p:cNvGrpSpPr/>
          <p:nvPr/>
        </p:nvGrpSpPr>
        <p:grpSpPr>
          <a:xfrm>
            <a:off x="3212815" y="5365324"/>
            <a:ext cx="2472697" cy="684649"/>
            <a:chOff x="3212815" y="3323652"/>
            <a:chExt cx="2868411" cy="684649"/>
          </a:xfrm>
        </p:grpSpPr>
        <p:cxnSp>
          <p:nvCxnSpPr>
            <p:cNvPr id="25" name="Straight Connector 24"/>
            <p:cNvCxnSpPr/>
            <p:nvPr/>
          </p:nvCxnSpPr>
          <p:spPr>
            <a:xfrm>
              <a:off x="6073398" y="3323652"/>
              <a:ext cx="0" cy="676601"/>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3212815" y="4008301"/>
              <a:ext cx="2868411"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33" name="Straight Connector 32"/>
          <p:cNvCxnSpPr/>
          <p:nvPr/>
        </p:nvCxnSpPr>
        <p:spPr>
          <a:xfrm>
            <a:off x="3224707" y="5788826"/>
            <a:ext cx="0" cy="264969"/>
          </a:xfrm>
          <a:prstGeom prst="line">
            <a:avLst/>
          </a:prstGeom>
        </p:spPr>
        <p:style>
          <a:lnRef idx="2">
            <a:schemeClr val="accent1"/>
          </a:lnRef>
          <a:fillRef idx="0">
            <a:schemeClr val="accent1"/>
          </a:fillRef>
          <a:effectRef idx="1">
            <a:schemeClr val="accent1"/>
          </a:effectRef>
          <a:fontRef idx="minor">
            <a:schemeClr val="tx1"/>
          </a:fontRef>
        </p:style>
      </p:cxnSp>
      <p:grpSp>
        <p:nvGrpSpPr>
          <p:cNvPr id="43" name="Group 42"/>
          <p:cNvGrpSpPr/>
          <p:nvPr/>
        </p:nvGrpSpPr>
        <p:grpSpPr>
          <a:xfrm>
            <a:off x="4421604" y="5359588"/>
            <a:ext cx="2688253" cy="943481"/>
            <a:chOff x="4421604" y="3317916"/>
            <a:chExt cx="2868411" cy="943481"/>
          </a:xfrm>
        </p:grpSpPr>
        <p:cxnSp>
          <p:nvCxnSpPr>
            <p:cNvPr id="26" name="Straight Connector 25"/>
            <p:cNvCxnSpPr/>
            <p:nvPr/>
          </p:nvCxnSpPr>
          <p:spPr>
            <a:xfrm>
              <a:off x="7282188" y="3317916"/>
              <a:ext cx="0" cy="94348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H="1">
              <a:off x="4421604" y="4255663"/>
              <a:ext cx="2868411"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36" name="Straight Connector 35"/>
          <p:cNvCxnSpPr/>
          <p:nvPr/>
        </p:nvCxnSpPr>
        <p:spPr>
          <a:xfrm>
            <a:off x="4433496" y="6036188"/>
            <a:ext cx="0" cy="264969"/>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H="1">
            <a:off x="5618524" y="6568437"/>
            <a:ext cx="286841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30416" y="6296618"/>
            <a:ext cx="0" cy="264969"/>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p:nvPicPr>
        <p:blipFill>
          <a:blip r:embed="rId12"/>
          <a:stretch>
            <a:fillRect/>
          </a:stretch>
        </p:blipFill>
        <p:spPr>
          <a:xfrm rot="5400000">
            <a:off x="7798291" y="3597784"/>
            <a:ext cx="1225124" cy="917660"/>
          </a:xfrm>
          <a:prstGeom prst="rect">
            <a:avLst/>
          </a:prstGeom>
        </p:spPr>
      </p:pic>
      <p:pic>
        <p:nvPicPr>
          <p:cNvPr id="12" name="Picture 11"/>
          <p:cNvPicPr>
            <a:picLocks noChangeAspect="1"/>
          </p:cNvPicPr>
          <p:nvPr/>
        </p:nvPicPr>
        <p:blipFill>
          <a:blip r:embed="rId13"/>
          <a:stretch>
            <a:fillRect/>
          </a:stretch>
        </p:blipFill>
        <p:spPr>
          <a:xfrm rot="10800000" flipV="1">
            <a:off x="6485298" y="3822670"/>
            <a:ext cx="1177888" cy="884999"/>
          </a:xfrm>
          <a:prstGeom prst="rect">
            <a:avLst/>
          </a:prstGeom>
        </p:spPr>
      </p:pic>
      <p:sp>
        <p:nvSpPr>
          <p:cNvPr id="44" name="TextBox 43"/>
          <p:cNvSpPr txBox="1"/>
          <p:nvPr/>
        </p:nvSpPr>
        <p:spPr>
          <a:xfrm>
            <a:off x="3513496" y="2178689"/>
            <a:ext cx="663576" cy="307777"/>
          </a:xfrm>
          <a:prstGeom prst="rect">
            <a:avLst/>
          </a:prstGeom>
          <a:solidFill>
            <a:srgbClr val="CCFFCC"/>
          </a:solidFill>
        </p:spPr>
        <p:txBody>
          <a:bodyPr wrap="none" rtlCol="0">
            <a:spAutoFit/>
          </a:bodyPr>
          <a:lstStyle/>
          <a:p>
            <a:r>
              <a:rPr lang="en-US" sz="1400" b="1" dirty="0" smtClean="0"/>
              <a:t>CAS1</a:t>
            </a:r>
            <a:endParaRPr lang="en-US" sz="1400" b="1" dirty="0"/>
          </a:p>
        </p:txBody>
      </p:sp>
      <p:sp>
        <p:nvSpPr>
          <p:cNvPr id="45" name="TextBox 44"/>
          <p:cNvSpPr txBox="1"/>
          <p:nvPr/>
        </p:nvSpPr>
        <p:spPr>
          <a:xfrm>
            <a:off x="633990" y="2178689"/>
            <a:ext cx="663576" cy="307777"/>
          </a:xfrm>
          <a:prstGeom prst="rect">
            <a:avLst/>
          </a:prstGeom>
          <a:solidFill>
            <a:srgbClr val="CCFFCC"/>
          </a:solidFill>
        </p:spPr>
        <p:txBody>
          <a:bodyPr wrap="none" rtlCol="0">
            <a:spAutoFit/>
          </a:bodyPr>
          <a:lstStyle/>
          <a:p>
            <a:r>
              <a:rPr lang="en-US" sz="1400" b="1" dirty="0" smtClean="0"/>
              <a:t>CAS1</a:t>
            </a:r>
            <a:endParaRPr lang="en-US" sz="1400" b="1" dirty="0"/>
          </a:p>
        </p:txBody>
      </p:sp>
      <p:sp>
        <p:nvSpPr>
          <p:cNvPr id="46" name="TextBox 45"/>
          <p:cNvSpPr txBox="1"/>
          <p:nvPr/>
        </p:nvSpPr>
        <p:spPr>
          <a:xfrm>
            <a:off x="1519210" y="2178689"/>
            <a:ext cx="633682" cy="307777"/>
          </a:xfrm>
          <a:prstGeom prst="rect">
            <a:avLst/>
          </a:prstGeom>
          <a:solidFill>
            <a:schemeClr val="bg2"/>
          </a:solidFill>
        </p:spPr>
        <p:txBody>
          <a:bodyPr wrap="none" rtlCol="0">
            <a:spAutoFit/>
          </a:bodyPr>
          <a:lstStyle/>
          <a:p>
            <a:r>
              <a:rPr lang="en-US" sz="1400" b="1" dirty="0" smtClean="0"/>
              <a:t>LSS1</a:t>
            </a:r>
            <a:endParaRPr lang="en-US" sz="1400" b="1" dirty="0"/>
          </a:p>
        </p:txBody>
      </p:sp>
      <p:sp>
        <p:nvSpPr>
          <p:cNvPr id="47" name="TextBox 46"/>
          <p:cNvSpPr txBox="1"/>
          <p:nvPr/>
        </p:nvSpPr>
        <p:spPr>
          <a:xfrm>
            <a:off x="6824572" y="2178689"/>
            <a:ext cx="663576" cy="307777"/>
          </a:xfrm>
          <a:prstGeom prst="rect">
            <a:avLst/>
          </a:prstGeom>
          <a:solidFill>
            <a:srgbClr val="CCFFCC"/>
          </a:solidFill>
        </p:spPr>
        <p:txBody>
          <a:bodyPr wrap="none" rtlCol="0">
            <a:spAutoFit/>
          </a:bodyPr>
          <a:lstStyle/>
          <a:p>
            <a:r>
              <a:rPr lang="en-US" sz="1400" b="1" dirty="0" smtClean="0"/>
              <a:t>CAS1</a:t>
            </a:r>
            <a:endParaRPr lang="en-US" sz="1400" b="1" dirty="0"/>
          </a:p>
        </p:txBody>
      </p:sp>
      <p:sp>
        <p:nvSpPr>
          <p:cNvPr id="48" name="TextBox 47"/>
          <p:cNvSpPr txBox="1"/>
          <p:nvPr/>
        </p:nvSpPr>
        <p:spPr>
          <a:xfrm>
            <a:off x="700303" y="1706888"/>
            <a:ext cx="1575471" cy="338554"/>
          </a:xfrm>
          <a:prstGeom prst="rect">
            <a:avLst/>
          </a:prstGeom>
          <a:noFill/>
        </p:spPr>
        <p:txBody>
          <a:bodyPr wrap="none" rtlCol="0">
            <a:spAutoFit/>
          </a:bodyPr>
          <a:lstStyle/>
          <a:p>
            <a:r>
              <a:rPr lang="en-US" sz="1600" b="1" dirty="0" smtClean="0"/>
              <a:t>eudicot plants</a:t>
            </a:r>
            <a:endParaRPr lang="en-US" sz="1600" b="1" dirty="0"/>
          </a:p>
        </p:txBody>
      </p:sp>
      <p:sp>
        <p:nvSpPr>
          <p:cNvPr id="49" name="TextBox 48"/>
          <p:cNvSpPr txBox="1"/>
          <p:nvPr/>
        </p:nvSpPr>
        <p:spPr>
          <a:xfrm>
            <a:off x="2989221" y="1706888"/>
            <a:ext cx="1712127" cy="338554"/>
          </a:xfrm>
          <a:prstGeom prst="rect">
            <a:avLst/>
          </a:prstGeom>
          <a:noFill/>
        </p:spPr>
        <p:txBody>
          <a:bodyPr wrap="none" rtlCol="0">
            <a:spAutoFit/>
          </a:bodyPr>
          <a:lstStyle/>
          <a:p>
            <a:r>
              <a:rPr lang="en-US" sz="1600" b="1" dirty="0" smtClean="0"/>
              <a:t>monocot plants</a:t>
            </a:r>
            <a:endParaRPr lang="en-US" sz="1600" b="1" dirty="0"/>
          </a:p>
        </p:txBody>
      </p:sp>
      <p:sp>
        <p:nvSpPr>
          <p:cNvPr id="50" name="TextBox 49"/>
          <p:cNvSpPr txBox="1"/>
          <p:nvPr/>
        </p:nvSpPr>
        <p:spPr>
          <a:xfrm>
            <a:off x="6571883" y="1706888"/>
            <a:ext cx="1358866" cy="338554"/>
          </a:xfrm>
          <a:prstGeom prst="rect">
            <a:avLst/>
          </a:prstGeom>
          <a:noFill/>
        </p:spPr>
        <p:txBody>
          <a:bodyPr wrap="none" rtlCol="0">
            <a:spAutoFit/>
          </a:bodyPr>
          <a:lstStyle/>
          <a:p>
            <a:r>
              <a:rPr lang="en-US" sz="1600" b="1" dirty="0" smtClean="0"/>
              <a:t>other plants</a:t>
            </a:r>
            <a:endParaRPr lang="en-US" sz="1600" b="1" dirty="0"/>
          </a:p>
        </p:txBody>
      </p:sp>
      <p:sp>
        <p:nvSpPr>
          <p:cNvPr id="51" name="Isosceles Triangle 50"/>
          <p:cNvSpPr/>
          <p:nvPr/>
        </p:nvSpPr>
        <p:spPr>
          <a:xfrm flipV="1">
            <a:off x="228600" y="4843036"/>
            <a:ext cx="2489200" cy="71221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Isosceles Triangle 51"/>
          <p:cNvSpPr/>
          <p:nvPr/>
        </p:nvSpPr>
        <p:spPr>
          <a:xfrm flipV="1">
            <a:off x="3327400" y="4841124"/>
            <a:ext cx="1168400" cy="71221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Isosceles Triangle 52"/>
          <p:cNvSpPr/>
          <p:nvPr/>
        </p:nvSpPr>
        <p:spPr>
          <a:xfrm flipV="1">
            <a:off x="5614294" y="4841124"/>
            <a:ext cx="132456" cy="1127876"/>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Isosceles Triangle 53"/>
          <p:cNvSpPr/>
          <p:nvPr/>
        </p:nvSpPr>
        <p:spPr>
          <a:xfrm flipV="1">
            <a:off x="6896101" y="4839209"/>
            <a:ext cx="419100" cy="1367913"/>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flipV="1">
            <a:off x="8293099" y="4837297"/>
            <a:ext cx="381001" cy="162382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extBox 60"/>
          <p:cNvSpPr txBox="1"/>
          <p:nvPr/>
        </p:nvSpPr>
        <p:spPr>
          <a:xfrm>
            <a:off x="5398322" y="2178689"/>
            <a:ext cx="663576" cy="307777"/>
          </a:xfrm>
          <a:prstGeom prst="rect">
            <a:avLst/>
          </a:prstGeom>
          <a:solidFill>
            <a:srgbClr val="CCFFCC"/>
          </a:solidFill>
        </p:spPr>
        <p:txBody>
          <a:bodyPr wrap="none" rtlCol="0">
            <a:spAutoFit/>
          </a:bodyPr>
          <a:lstStyle/>
          <a:p>
            <a:r>
              <a:rPr lang="en-US" sz="1400" b="1" dirty="0" smtClean="0"/>
              <a:t>CAS1</a:t>
            </a:r>
            <a:endParaRPr lang="en-US" sz="1400" b="1" dirty="0"/>
          </a:p>
        </p:txBody>
      </p:sp>
      <p:sp>
        <p:nvSpPr>
          <p:cNvPr id="62" name="TextBox 61"/>
          <p:cNvSpPr txBox="1"/>
          <p:nvPr/>
        </p:nvSpPr>
        <p:spPr>
          <a:xfrm>
            <a:off x="8007717" y="2178689"/>
            <a:ext cx="663576" cy="307777"/>
          </a:xfrm>
          <a:prstGeom prst="rect">
            <a:avLst/>
          </a:prstGeom>
          <a:solidFill>
            <a:srgbClr val="CCFFCC"/>
          </a:solidFill>
        </p:spPr>
        <p:txBody>
          <a:bodyPr wrap="none" rtlCol="0">
            <a:spAutoFit/>
          </a:bodyPr>
          <a:lstStyle/>
          <a:p>
            <a:r>
              <a:rPr lang="en-US" sz="1400" b="1" dirty="0" smtClean="0"/>
              <a:t>CAS1</a:t>
            </a:r>
            <a:endParaRPr lang="en-US" sz="1400" b="1" dirty="0"/>
          </a:p>
        </p:txBody>
      </p:sp>
      <p:sp>
        <p:nvSpPr>
          <p:cNvPr id="63" name="TextBox 62"/>
          <p:cNvSpPr txBox="1"/>
          <p:nvPr/>
        </p:nvSpPr>
        <p:spPr>
          <a:xfrm>
            <a:off x="238133" y="294846"/>
            <a:ext cx="8156838" cy="369332"/>
          </a:xfrm>
          <a:prstGeom prst="rect">
            <a:avLst/>
          </a:prstGeom>
          <a:noFill/>
        </p:spPr>
        <p:txBody>
          <a:bodyPr wrap="none" rtlCol="0">
            <a:spAutoFit/>
          </a:bodyPr>
          <a:lstStyle/>
          <a:p>
            <a:r>
              <a:rPr lang="en-US" dirty="0" smtClean="0"/>
              <a:t>Turns out that if we can do it in the lab, life probably already accomplished it…</a:t>
            </a:r>
            <a:endParaRPr lang="en-US" dirty="0"/>
          </a:p>
        </p:txBody>
      </p:sp>
      <p:sp>
        <p:nvSpPr>
          <p:cNvPr id="64" name="Down Arrow 63"/>
          <p:cNvSpPr/>
          <p:nvPr/>
        </p:nvSpPr>
        <p:spPr>
          <a:xfrm rot="14324551">
            <a:off x="1220585" y="5576057"/>
            <a:ext cx="124736" cy="442269"/>
          </a:xfrm>
          <a:prstGeom prst="downArrow">
            <a:avLst/>
          </a:prstGeom>
          <a:solidFill>
            <a:srgbClr val="F96A1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extBox 64"/>
          <p:cNvSpPr txBox="1"/>
          <p:nvPr/>
        </p:nvSpPr>
        <p:spPr>
          <a:xfrm>
            <a:off x="219532" y="5679004"/>
            <a:ext cx="965208" cy="430887"/>
          </a:xfrm>
          <a:prstGeom prst="rect">
            <a:avLst/>
          </a:prstGeom>
          <a:solidFill>
            <a:schemeClr val="accent2"/>
          </a:solidFill>
          <a:ln w="19050" cmpd="sng">
            <a:solidFill>
              <a:schemeClr val="accent2"/>
            </a:solidFill>
          </a:ln>
        </p:spPr>
        <p:txBody>
          <a:bodyPr wrap="square" rtlCol="0">
            <a:spAutoFit/>
          </a:bodyPr>
          <a:lstStyle/>
          <a:p>
            <a:pPr algn="ctr"/>
            <a:r>
              <a:rPr lang="en-US" sz="1100" b="1" dirty="0" smtClean="0">
                <a:solidFill>
                  <a:srgbClr val="FFFF00"/>
                </a:solidFill>
              </a:rPr>
              <a:t>gene duplication</a:t>
            </a:r>
            <a:endParaRPr lang="en-US" sz="1100" b="1" dirty="0">
              <a:solidFill>
                <a:srgbClr val="FFFF00"/>
              </a:solidFill>
            </a:endParaRPr>
          </a:p>
        </p:txBody>
      </p:sp>
      <p:cxnSp>
        <p:nvCxnSpPr>
          <p:cNvPr id="58" name="Straight Connector 57"/>
          <p:cNvCxnSpPr/>
          <p:nvPr/>
        </p:nvCxnSpPr>
        <p:spPr>
          <a:xfrm>
            <a:off x="6914142" y="6593031"/>
            <a:ext cx="0" cy="264969"/>
          </a:xfrm>
          <a:prstGeom prst="line">
            <a:avLst/>
          </a:prstGeom>
        </p:spPr>
        <p:style>
          <a:lnRef idx="2">
            <a:schemeClr val="accent1"/>
          </a:lnRef>
          <a:fillRef idx="0">
            <a:schemeClr val="accent1"/>
          </a:fillRef>
          <a:effectRef idx="1">
            <a:schemeClr val="accent1"/>
          </a:effectRef>
          <a:fontRef idx="minor">
            <a:schemeClr val="tx1"/>
          </a:fontRef>
        </p:style>
      </p:cxnSp>
      <p:pic>
        <p:nvPicPr>
          <p:cNvPr id="2" name="Picture 1"/>
          <p:cNvPicPr>
            <a:picLocks noChangeAspect="1"/>
          </p:cNvPicPr>
          <p:nvPr/>
        </p:nvPicPr>
        <p:blipFill>
          <a:blip r:embed="rId14"/>
          <a:stretch>
            <a:fillRect/>
          </a:stretch>
        </p:blipFill>
        <p:spPr>
          <a:xfrm>
            <a:off x="2918258" y="3724478"/>
            <a:ext cx="1166790" cy="875092"/>
          </a:xfrm>
          <a:prstGeom prst="rect">
            <a:avLst/>
          </a:prstGeom>
        </p:spPr>
      </p:pic>
    </p:spTree>
    <p:extLst>
      <p:ext uri="{BB962C8B-B14F-4D97-AF65-F5344CB8AC3E}">
        <p14:creationId xmlns:p14="http://schemas.microsoft.com/office/powerpoint/2010/main" val="23816540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7460" y="209471"/>
            <a:ext cx="8695077" cy="646331"/>
          </a:xfrm>
          <a:prstGeom prst="rect">
            <a:avLst/>
          </a:prstGeom>
          <a:noFill/>
        </p:spPr>
        <p:txBody>
          <a:bodyPr wrap="square" rtlCol="0">
            <a:spAutoFit/>
          </a:bodyPr>
          <a:lstStyle/>
          <a:p>
            <a:pPr marL="363538" indent="-363538"/>
            <a:r>
              <a:rPr lang="en-US" dirty="0" smtClean="0"/>
              <a:t>The fate of the </a:t>
            </a:r>
            <a:r>
              <a:rPr lang="en-US" b="1" i="1" dirty="0" smtClean="0">
                <a:solidFill>
                  <a:srgbClr val="008000"/>
                </a:solidFill>
              </a:rPr>
              <a:t>CAS1</a:t>
            </a:r>
            <a:r>
              <a:rPr lang="en-US" dirty="0" smtClean="0">
                <a:solidFill>
                  <a:srgbClr val="008000"/>
                </a:solidFill>
              </a:rPr>
              <a:t> </a:t>
            </a:r>
            <a:r>
              <a:rPr lang="en-US" dirty="0" smtClean="0"/>
              <a:t>paralog </a:t>
            </a:r>
            <a:r>
              <a:rPr lang="en-US" b="1" i="1" dirty="0" smtClean="0">
                <a:solidFill>
                  <a:srgbClr val="660066"/>
                </a:solidFill>
              </a:rPr>
              <a:t>LSS1</a:t>
            </a:r>
            <a:r>
              <a:rPr lang="en-US" dirty="0" smtClean="0">
                <a:solidFill>
                  <a:srgbClr val="660066"/>
                </a:solidFill>
              </a:rPr>
              <a:t> </a:t>
            </a:r>
            <a:r>
              <a:rPr lang="en-US" dirty="0" smtClean="0"/>
              <a:t>in eudicots is an example of what often happens to duplicated genes:</a:t>
            </a:r>
            <a:endParaRPr lang="en-US" dirty="0"/>
          </a:p>
        </p:txBody>
      </p:sp>
      <p:sp>
        <p:nvSpPr>
          <p:cNvPr id="62" name="TextBox 61"/>
          <p:cNvSpPr txBox="1"/>
          <p:nvPr/>
        </p:nvSpPr>
        <p:spPr>
          <a:xfrm>
            <a:off x="241099" y="1695260"/>
            <a:ext cx="7889539" cy="584776"/>
          </a:xfrm>
          <a:prstGeom prst="rect">
            <a:avLst/>
          </a:prstGeom>
          <a:noFill/>
        </p:spPr>
        <p:txBody>
          <a:bodyPr wrap="square" rtlCol="0">
            <a:spAutoFit/>
          </a:bodyPr>
          <a:lstStyle/>
          <a:p>
            <a:pPr marL="184150" indent="-184150"/>
            <a:r>
              <a:rPr lang="en-US" sz="1600" dirty="0" smtClean="0"/>
              <a:t>Arabidopsis </a:t>
            </a:r>
            <a:r>
              <a:rPr lang="en-US" sz="1600" b="1" i="1" dirty="0" smtClean="0">
                <a:solidFill>
                  <a:srgbClr val="008000"/>
                </a:solidFill>
              </a:rPr>
              <a:t>CAS1</a:t>
            </a:r>
            <a:r>
              <a:rPr lang="en-US" sz="1600" dirty="0" smtClean="0">
                <a:solidFill>
                  <a:srgbClr val="008000"/>
                </a:solidFill>
              </a:rPr>
              <a:t> </a:t>
            </a:r>
            <a:r>
              <a:rPr lang="en-US" sz="1600" dirty="0" smtClean="0"/>
              <a:t>is expressed at high levels in all tissues of the plant.</a:t>
            </a:r>
          </a:p>
          <a:p>
            <a:pPr marL="184150" indent="-184150"/>
            <a:r>
              <a:rPr lang="en-US" sz="1600" dirty="0" smtClean="0"/>
              <a:t>Arabidopsis </a:t>
            </a:r>
            <a:r>
              <a:rPr lang="en-US" sz="1600" b="1" i="1" dirty="0" smtClean="0">
                <a:solidFill>
                  <a:srgbClr val="660066"/>
                </a:solidFill>
              </a:rPr>
              <a:t>LSS1 </a:t>
            </a:r>
            <a:r>
              <a:rPr lang="en-US" sz="1600" dirty="0" smtClean="0"/>
              <a:t>is only expressed at low levels, in just a few tissues.</a:t>
            </a:r>
            <a:endParaRPr lang="en-US" sz="1600" dirty="0"/>
          </a:p>
        </p:txBody>
      </p:sp>
      <p:sp>
        <p:nvSpPr>
          <p:cNvPr id="31" name="Freeform 30"/>
          <p:cNvSpPr/>
          <p:nvPr/>
        </p:nvSpPr>
        <p:spPr>
          <a:xfrm>
            <a:off x="732963" y="3606320"/>
            <a:ext cx="474271" cy="498694"/>
          </a:xfrm>
          <a:custGeom>
            <a:avLst/>
            <a:gdLst>
              <a:gd name="connsiteX0" fmla="*/ 308768 w 737973"/>
              <a:gd name="connsiteY0" fmla="*/ 15875 h 429390"/>
              <a:gd name="connsiteX1" fmla="*/ 299243 w 737973"/>
              <a:gd name="connsiteY1" fmla="*/ 133350 h 429390"/>
              <a:gd name="connsiteX2" fmla="*/ 32543 w 737973"/>
              <a:gd name="connsiteY2" fmla="*/ 273050 h 429390"/>
              <a:gd name="connsiteX3" fmla="*/ 26193 w 737973"/>
              <a:gd name="connsiteY3" fmla="*/ 330200 h 429390"/>
              <a:gd name="connsiteX4" fmla="*/ 229393 w 737973"/>
              <a:gd name="connsiteY4" fmla="*/ 222250 h 429390"/>
              <a:gd name="connsiteX5" fmla="*/ 315118 w 737973"/>
              <a:gd name="connsiteY5" fmla="*/ 212725 h 429390"/>
              <a:gd name="connsiteX6" fmla="*/ 169068 w 737973"/>
              <a:gd name="connsiteY6" fmla="*/ 320675 h 429390"/>
              <a:gd name="connsiteX7" fmla="*/ 346868 w 737973"/>
              <a:gd name="connsiteY7" fmla="*/ 247650 h 429390"/>
              <a:gd name="connsiteX8" fmla="*/ 315118 w 737973"/>
              <a:gd name="connsiteY8" fmla="*/ 428625 h 429390"/>
              <a:gd name="connsiteX9" fmla="*/ 397668 w 737973"/>
              <a:gd name="connsiteY9" fmla="*/ 307975 h 429390"/>
              <a:gd name="connsiteX10" fmla="*/ 378618 w 737973"/>
              <a:gd name="connsiteY10" fmla="*/ 193675 h 429390"/>
              <a:gd name="connsiteX11" fmla="*/ 464343 w 737973"/>
              <a:gd name="connsiteY11" fmla="*/ 342900 h 429390"/>
              <a:gd name="connsiteX12" fmla="*/ 410368 w 737973"/>
              <a:gd name="connsiteY12" fmla="*/ 142875 h 429390"/>
              <a:gd name="connsiteX13" fmla="*/ 629443 w 737973"/>
              <a:gd name="connsiteY13" fmla="*/ 285750 h 429390"/>
              <a:gd name="connsiteX14" fmla="*/ 578643 w 737973"/>
              <a:gd name="connsiteY14" fmla="*/ 196850 h 429390"/>
              <a:gd name="connsiteX15" fmla="*/ 737393 w 737973"/>
              <a:gd name="connsiteY15" fmla="*/ 193675 h 429390"/>
              <a:gd name="connsiteX16" fmla="*/ 511968 w 737973"/>
              <a:gd name="connsiteY16" fmla="*/ 161925 h 429390"/>
              <a:gd name="connsiteX17" fmla="*/ 375443 w 737973"/>
              <a:gd name="connsiteY17" fmla="*/ 82550 h 429390"/>
              <a:gd name="connsiteX18" fmla="*/ 369093 w 737973"/>
              <a:gd name="connsiteY18" fmla="*/ 0 h 429390"/>
              <a:gd name="connsiteX0" fmla="*/ 308768 w 737973"/>
              <a:gd name="connsiteY0" fmla="*/ 15875 h 651142"/>
              <a:gd name="connsiteX1" fmla="*/ 299243 w 737973"/>
              <a:gd name="connsiteY1" fmla="*/ 133350 h 651142"/>
              <a:gd name="connsiteX2" fmla="*/ 32543 w 737973"/>
              <a:gd name="connsiteY2" fmla="*/ 273050 h 651142"/>
              <a:gd name="connsiteX3" fmla="*/ 26193 w 737973"/>
              <a:gd name="connsiteY3" fmla="*/ 330200 h 651142"/>
              <a:gd name="connsiteX4" fmla="*/ 229393 w 737973"/>
              <a:gd name="connsiteY4" fmla="*/ 222250 h 651142"/>
              <a:gd name="connsiteX5" fmla="*/ 315118 w 737973"/>
              <a:gd name="connsiteY5" fmla="*/ 212725 h 651142"/>
              <a:gd name="connsiteX6" fmla="*/ 169068 w 737973"/>
              <a:gd name="connsiteY6" fmla="*/ 320675 h 651142"/>
              <a:gd name="connsiteX7" fmla="*/ 346868 w 737973"/>
              <a:gd name="connsiteY7" fmla="*/ 247650 h 651142"/>
              <a:gd name="connsiteX8" fmla="*/ 346868 w 737973"/>
              <a:gd name="connsiteY8" fmla="*/ 650875 h 651142"/>
              <a:gd name="connsiteX9" fmla="*/ 397668 w 737973"/>
              <a:gd name="connsiteY9" fmla="*/ 307975 h 651142"/>
              <a:gd name="connsiteX10" fmla="*/ 378618 w 737973"/>
              <a:gd name="connsiteY10" fmla="*/ 193675 h 651142"/>
              <a:gd name="connsiteX11" fmla="*/ 464343 w 737973"/>
              <a:gd name="connsiteY11" fmla="*/ 342900 h 651142"/>
              <a:gd name="connsiteX12" fmla="*/ 410368 w 737973"/>
              <a:gd name="connsiteY12" fmla="*/ 142875 h 651142"/>
              <a:gd name="connsiteX13" fmla="*/ 629443 w 737973"/>
              <a:gd name="connsiteY13" fmla="*/ 285750 h 651142"/>
              <a:gd name="connsiteX14" fmla="*/ 578643 w 737973"/>
              <a:gd name="connsiteY14" fmla="*/ 196850 h 651142"/>
              <a:gd name="connsiteX15" fmla="*/ 737393 w 737973"/>
              <a:gd name="connsiteY15" fmla="*/ 193675 h 651142"/>
              <a:gd name="connsiteX16" fmla="*/ 511968 w 737973"/>
              <a:gd name="connsiteY16" fmla="*/ 161925 h 651142"/>
              <a:gd name="connsiteX17" fmla="*/ 375443 w 737973"/>
              <a:gd name="connsiteY17" fmla="*/ 82550 h 651142"/>
              <a:gd name="connsiteX18" fmla="*/ 369093 w 737973"/>
              <a:gd name="connsiteY18" fmla="*/ 0 h 651142"/>
              <a:gd name="connsiteX0" fmla="*/ 308768 w 737973"/>
              <a:gd name="connsiteY0" fmla="*/ 15875 h 651142"/>
              <a:gd name="connsiteX1" fmla="*/ 299243 w 737973"/>
              <a:gd name="connsiteY1" fmla="*/ 133350 h 651142"/>
              <a:gd name="connsiteX2" fmla="*/ 32543 w 737973"/>
              <a:gd name="connsiteY2" fmla="*/ 273050 h 651142"/>
              <a:gd name="connsiteX3" fmla="*/ 26193 w 737973"/>
              <a:gd name="connsiteY3" fmla="*/ 330200 h 651142"/>
              <a:gd name="connsiteX4" fmla="*/ 229393 w 737973"/>
              <a:gd name="connsiteY4" fmla="*/ 222250 h 651142"/>
              <a:gd name="connsiteX5" fmla="*/ 315118 w 737973"/>
              <a:gd name="connsiteY5" fmla="*/ 212725 h 651142"/>
              <a:gd name="connsiteX6" fmla="*/ 175418 w 737973"/>
              <a:gd name="connsiteY6" fmla="*/ 371475 h 651142"/>
              <a:gd name="connsiteX7" fmla="*/ 346868 w 737973"/>
              <a:gd name="connsiteY7" fmla="*/ 247650 h 651142"/>
              <a:gd name="connsiteX8" fmla="*/ 346868 w 737973"/>
              <a:gd name="connsiteY8" fmla="*/ 650875 h 651142"/>
              <a:gd name="connsiteX9" fmla="*/ 397668 w 737973"/>
              <a:gd name="connsiteY9" fmla="*/ 307975 h 651142"/>
              <a:gd name="connsiteX10" fmla="*/ 378618 w 737973"/>
              <a:gd name="connsiteY10" fmla="*/ 193675 h 651142"/>
              <a:gd name="connsiteX11" fmla="*/ 464343 w 737973"/>
              <a:gd name="connsiteY11" fmla="*/ 342900 h 651142"/>
              <a:gd name="connsiteX12" fmla="*/ 410368 w 737973"/>
              <a:gd name="connsiteY12" fmla="*/ 142875 h 651142"/>
              <a:gd name="connsiteX13" fmla="*/ 629443 w 737973"/>
              <a:gd name="connsiteY13" fmla="*/ 285750 h 651142"/>
              <a:gd name="connsiteX14" fmla="*/ 578643 w 737973"/>
              <a:gd name="connsiteY14" fmla="*/ 196850 h 651142"/>
              <a:gd name="connsiteX15" fmla="*/ 737393 w 737973"/>
              <a:gd name="connsiteY15" fmla="*/ 193675 h 651142"/>
              <a:gd name="connsiteX16" fmla="*/ 511968 w 737973"/>
              <a:gd name="connsiteY16" fmla="*/ 161925 h 651142"/>
              <a:gd name="connsiteX17" fmla="*/ 375443 w 737973"/>
              <a:gd name="connsiteY17" fmla="*/ 82550 h 651142"/>
              <a:gd name="connsiteX18" fmla="*/ 369093 w 737973"/>
              <a:gd name="connsiteY18" fmla="*/ 0 h 651142"/>
              <a:gd name="connsiteX0" fmla="*/ 276824 w 706029"/>
              <a:gd name="connsiteY0" fmla="*/ 15875 h 651142"/>
              <a:gd name="connsiteX1" fmla="*/ 267299 w 706029"/>
              <a:gd name="connsiteY1" fmla="*/ 133350 h 651142"/>
              <a:gd name="connsiteX2" fmla="*/ 599 w 706029"/>
              <a:gd name="connsiteY2" fmla="*/ 273050 h 651142"/>
              <a:gd name="connsiteX3" fmla="*/ 197449 w 706029"/>
              <a:gd name="connsiteY3" fmla="*/ 222250 h 651142"/>
              <a:gd name="connsiteX4" fmla="*/ 283174 w 706029"/>
              <a:gd name="connsiteY4" fmla="*/ 212725 h 651142"/>
              <a:gd name="connsiteX5" fmla="*/ 143474 w 706029"/>
              <a:gd name="connsiteY5" fmla="*/ 371475 h 651142"/>
              <a:gd name="connsiteX6" fmla="*/ 314924 w 706029"/>
              <a:gd name="connsiteY6" fmla="*/ 247650 h 651142"/>
              <a:gd name="connsiteX7" fmla="*/ 314924 w 706029"/>
              <a:gd name="connsiteY7" fmla="*/ 650875 h 651142"/>
              <a:gd name="connsiteX8" fmla="*/ 365724 w 706029"/>
              <a:gd name="connsiteY8" fmla="*/ 307975 h 651142"/>
              <a:gd name="connsiteX9" fmla="*/ 346674 w 706029"/>
              <a:gd name="connsiteY9" fmla="*/ 193675 h 651142"/>
              <a:gd name="connsiteX10" fmla="*/ 432399 w 706029"/>
              <a:gd name="connsiteY10" fmla="*/ 342900 h 651142"/>
              <a:gd name="connsiteX11" fmla="*/ 378424 w 706029"/>
              <a:gd name="connsiteY11" fmla="*/ 142875 h 651142"/>
              <a:gd name="connsiteX12" fmla="*/ 597499 w 706029"/>
              <a:gd name="connsiteY12" fmla="*/ 285750 h 651142"/>
              <a:gd name="connsiteX13" fmla="*/ 546699 w 706029"/>
              <a:gd name="connsiteY13" fmla="*/ 196850 h 651142"/>
              <a:gd name="connsiteX14" fmla="*/ 705449 w 706029"/>
              <a:gd name="connsiteY14" fmla="*/ 193675 h 651142"/>
              <a:gd name="connsiteX15" fmla="*/ 480024 w 706029"/>
              <a:gd name="connsiteY15" fmla="*/ 161925 h 651142"/>
              <a:gd name="connsiteX16" fmla="*/ 343499 w 706029"/>
              <a:gd name="connsiteY16" fmla="*/ 82550 h 651142"/>
              <a:gd name="connsiteX17" fmla="*/ 337149 w 706029"/>
              <a:gd name="connsiteY17" fmla="*/ 0 h 651142"/>
              <a:gd name="connsiteX0" fmla="*/ 276824 w 706029"/>
              <a:gd name="connsiteY0" fmla="*/ 15875 h 651142"/>
              <a:gd name="connsiteX1" fmla="*/ 267299 w 706029"/>
              <a:gd name="connsiteY1" fmla="*/ 133350 h 651142"/>
              <a:gd name="connsiteX2" fmla="*/ 599 w 706029"/>
              <a:gd name="connsiteY2" fmla="*/ 273050 h 651142"/>
              <a:gd name="connsiteX3" fmla="*/ 197449 w 706029"/>
              <a:gd name="connsiteY3" fmla="*/ 222250 h 651142"/>
              <a:gd name="connsiteX4" fmla="*/ 283174 w 706029"/>
              <a:gd name="connsiteY4" fmla="*/ 212725 h 651142"/>
              <a:gd name="connsiteX5" fmla="*/ 143474 w 706029"/>
              <a:gd name="connsiteY5" fmla="*/ 371475 h 651142"/>
              <a:gd name="connsiteX6" fmla="*/ 314924 w 706029"/>
              <a:gd name="connsiteY6" fmla="*/ 247650 h 651142"/>
              <a:gd name="connsiteX7" fmla="*/ 314924 w 706029"/>
              <a:gd name="connsiteY7" fmla="*/ 650875 h 651142"/>
              <a:gd name="connsiteX8" fmla="*/ 365724 w 706029"/>
              <a:gd name="connsiteY8" fmla="*/ 307975 h 651142"/>
              <a:gd name="connsiteX9" fmla="*/ 346674 w 706029"/>
              <a:gd name="connsiteY9" fmla="*/ 193675 h 651142"/>
              <a:gd name="connsiteX10" fmla="*/ 489549 w 706029"/>
              <a:gd name="connsiteY10" fmla="*/ 387350 h 651142"/>
              <a:gd name="connsiteX11" fmla="*/ 378424 w 706029"/>
              <a:gd name="connsiteY11" fmla="*/ 142875 h 651142"/>
              <a:gd name="connsiteX12" fmla="*/ 597499 w 706029"/>
              <a:gd name="connsiteY12" fmla="*/ 285750 h 651142"/>
              <a:gd name="connsiteX13" fmla="*/ 546699 w 706029"/>
              <a:gd name="connsiteY13" fmla="*/ 196850 h 651142"/>
              <a:gd name="connsiteX14" fmla="*/ 705449 w 706029"/>
              <a:gd name="connsiteY14" fmla="*/ 193675 h 651142"/>
              <a:gd name="connsiteX15" fmla="*/ 480024 w 706029"/>
              <a:gd name="connsiteY15" fmla="*/ 161925 h 651142"/>
              <a:gd name="connsiteX16" fmla="*/ 343499 w 706029"/>
              <a:gd name="connsiteY16" fmla="*/ 82550 h 651142"/>
              <a:gd name="connsiteX17" fmla="*/ 337149 w 706029"/>
              <a:gd name="connsiteY17" fmla="*/ 0 h 651142"/>
              <a:gd name="connsiteX0" fmla="*/ 276824 w 706029"/>
              <a:gd name="connsiteY0" fmla="*/ 15875 h 695561"/>
              <a:gd name="connsiteX1" fmla="*/ 267299 w 706029"/>
              <a:gd name="connsiteY1" fmla="*/ 133350 h 695561"/>
              <a:gd name="connsiteX2" fmla="*/ 599 w 706029"/>
              <a:gd name="connsiteY2" fmla="*/ 273050 h 695561"/>
              <a:gd name="connsiteX3" fmla="*/ 197449 w 706029"/>
              <a:gd name="connsiteY3" fmla="*/ 222250 h 695561"/>
              <a:gd name="connsiteX4" fmla="*/ 283174 w 706029"/>
              <a:gd name="connsiteY4" fmla="*/ 212725 h 695561"/>
              <a:gd name="connsiteX5" fmla="*/ 143474 w 706029"/>
              <a:gd name="connsiteY5" fmla="*/ 371475 h 695561"/>
              <a:gd name="connsiteX6" fmla="*/ 314924 w 706029"/>
              <a:gd name="connsiteY6" fmla="*/ 247650 h 695561"/>
              <a:gd name="connsiteX7" fmla="*/ 327624 w 706029"/>
              <a:gd name="connsiteY7" fmla="*/ 695325 h 695561"/>
              <a:gd name="connsiteX8" fmla="*/ 365724 w 706029"/>
              <a:gd name="connsiteY8" fmla="*/ 307975 h 695561"/>
              <a:gd name="connsiteX9" fmla="*/ 346674 w 706029"/>
              <a:gd name="connsiteY9" fmla="*/ 193675 h 695561"/>
              <a:gd name="connsiteX10" fmla="*/ 489549 w 706029"/>
              <a:gd name="connsiteY10" fmla="*/ 387350 h 695561"/>
              <a:gd name="connsiteX11" fmla="*/ 378424 w 706029"/>
              <a:gd name="connsiteY11" fmla="*/ 142875 h 695561"/>
              <a:gd name="connsiteX12" fmla="*/ 597499 w 706029"/>
              <a:gd name="connsiteY12" fmla="*/ 285750 h 695561"/>
              <a:gd name="connsiteX13" fmla="*/ 546699 w 706029"/>
              <a:gd name="connsiteY13" fmla="*/ 196850 h 695561"/>
              <a:gd name="connsiteX14" fmla="*/ 705449 w 706029"/>
              <a:gd name="connsiteY14" fmla="*/ 193675 h 695561"/>
              <a:gd name="connsiteX15" fmla="*/ 480024 w 706029"/>
              <a:gd name="connsiteY15" fmla="*/ 161925 h 695561"/>
              <a:gd name="connsiteX16" fmla="*/ 343499 w 706029"/>
              <a:gd name="connsiteY16" fmla="*/ 82550 h 695561"/>
              <a:gd name="connsiteX17" fmla="*/ 337149 w 706029"/>
              <a:gd name="connsiteY17" fmla="*/ 0 h 695561"/>
              <a:gd name="connsiteX0" fmla="*/ 276824 w 706029"/>
              <a:gd name="connsiteY0" fmla="*/ 15875 h 695437"/>
              <a:gd name="connsiteX1" fmla="*/ 267299 w 706029"/>
              <a:gd name="connsiteY1" fmla="*/ 133350 h 695437"/>
              <a:gd name="connsiteX2" fmla="*/ 599 w 706029"/>
              <a:gd name="connsiteY2" fmla="*/ 273050 h 695437"/>
              <a:gd name="connsiteX3" fmla="*/ 197449 w 706029"/>
              <a:gd name="connsiteY3" fmla="*/ 222250 h 695437"/>
              <a:gd name="connsiteX4" fmla="*/ 283174 w 706029"/>
              <a:gd name="connsiteY4" fmla="*/ 212725 h 695437"/>
              <a:gd name="connsiteX5" fmla="*/ 143474 w 706029"/>
              <a:gd name="connsiteY5" fmla="*/ 371475 h 695437"/>
              <a:gd name="connsiteX6" fmla="*/ 314924 w 706029"/>
              <a:gd name="connsiteY6" fmla="*/ 247650 h 695437"/>
              <a:gd name="connsiteX7" fmla="*/ 327624 w 706029"/>
              <a:gd name="connsiteY7" fmla="*/ 695325 h 695437"/>
              <a:gd name="connsiteX8" fmla="*/ 365724 w 706029"/>
              <a:gd name="connsiteY8" fmla="*/ 307975 h 695437"/>
              <a:gd name="connsiteX9" fmla="*/ 346674 w 706029"/>
              <a:gd name="connsiteY9" fmla="*/ 193675 h 695437"/>
              <a:gd name="connsiteX10" fmla="*/ 489549 w 706029"/>
              <a:gd name="connsiteY10" fmla="*/ 387350 h 695437"/>
              <a:gd name="connsiteX11" fmla="*/ 378424 w 706029"/>
              <a:gd name="connsiteY11" fmla="*/ 142875 h 695437"/>
              <a:gd name="connsiteX12" fmla="*/ 597499 w 706029"/>
              <a:gd name="connsiteY12" fmla="*/ 285750 h 695437"/>
              <a:gd name="connsiteX13" fmla="*/ 546699 w 706029"/>
              <a:gd name="connsiteY13" fmla="*/ 196850 h 695437"/>
              <a:gd name="connsiteX14" fmla="*/ 705449 w 706029"/>
              <a:gd name="connsiteY14" fmla="*/ 193675 h 695437"/>
              <a:gd name="connsiteX15" fmla="*/ 480024 w 706029"/>
              <a:gd name="connsiteY15" fmla="*/ 161925 h 695437"/>
              <a:gd name="connsiteX16" fmla="*/ 343499 w 706029"/>
              <a:gd name="connsiteY16" fmla="*/ 82550 h 695437"/>
              <a:gd name="connsiteX17" fmla="*/ 337149 w 706029"/>
              <a:gd name="connsiteY17" fmla="*/ 0 h 695437"/>
              <a:gd name="connsiteX0" fmla="*/ 276824 w 706029"/>
              <a:gd name="connsiteY0" fmla="*/ 15875 h 695437"/>
              <a:gd name="connsiteX1" fmla="*/ 267299 w 706029"/>
              <a:gd name="connsiteY1" fmla="*/ 133350 h 695437"/>
              <a:gd name="connsiteX2" fmla="*/ 599 w 706029"/>
              <a:gd name="connsiteY2" fmla="*/ 273050 h 695437"/>
              <a:gd name="connsiteX3" fmla="*/ 197449 w 706029"/>
              <a:gd name="connsiteY3" fmla="*/ 222250 h 695437"/>
              <a:gd name="connsiteX4" fmla="*/ 283174 w 706029"/>
              <a:gd name="connsiteY4" fmla="*/ 212725 h 695437"/>
              <a:gd name="connsiteX5" fmla="*/ 143474 w 706029"/>
              <a:gd name="connsiteY5" fmla="*/ 371475 h 695437"/>
              <a:gd name="connsiteX6" fmla="*/ 314924 w 706029"/>
              <a:gd name="connsiteY6" fmla="*/ 247650 h 695437"/>
              <a:gd name="connsiteX7" fmla="*/ 327624 w 706029"/>
              <a:gd name="connsiteY7" fmla="*/ 695325 h 695437"/>
              <a:gd name="connsiteX8" fmla="*/ 365724 w 706029"/>
              <a:gd name="connsiteY8" fmla="*/ 307975 h 695437"/>
              <a:gd name="connsiteX9" fmla="*/ 346674 w 706029"/>
              <a:gd name="connsiteY9" fmla="*/ 193675 h 695437"/>
              <a:gd name="connsiteX10" fmla="*/ 489549 w 706029"/>
              <a:gd name="connsiteY10" fmla="*/ 387350 h 695437"/>
              <a:gd name="connsiteX11" fmla="*/ 378424 w 706029"/>
              <a:gd name="connsiteY11" fmla="*/ 142875 h 695437"/>
              <a:gd name="connsiteX12" fmla="*/ 597499 w 706029"/>
              <a:gd name="connsiteY12" fmla="*/ 285750 h 695437"/>
              <a:gd name="connsiteX13" fmla="*/ 546699 w 706029"/>
              <a:gd name="connsiteY13" fmla="*/ 196850 h 695437"/>
              <a:gd name="connsiteX14" fmla="*/ 705449 w 706029"/>
              <a:gd name="connsiteY14" fmla="*/ 193675 h 695437"/>
              <a:gd name="connsiteX15" fmla="*/ 480024 w 706029"/>
              <a:gd name="connsiteY15" fmla="*/ 161925 h 695437"/>
              <a:gd name="connsiteX16" fmla="*/ 343499 w 706029"/>
              <a:gd name="connsiteY16" fmla="*/ 82550 h 695437"/>
              <a:gd name="connsiteX17" fmla="*/ 337149 w 706029"/>
              <a:gd name="connsiteY17" fmla="*/ 0 h 695437"/>
              <a:gd name="connsiteX0" fmla="*/ 276824 w 706029"/>
              <a:gd name="connsiteY0" fmla="*/ 15875 h 695437"/>
              <a:gd name="connsiteX1" fmla="*/ 267299 w 706029"/>
              <a:gd name="connsiteY1" fmla="*/ 133350 h 695437"/>
              <a:gd name="connsiteX2" fmla="*/ 599 w 706029"/>
              <a:gd name="connsiteY2" fmla="*/ 273050 h 695437"/>
              <a:gd name="connsiteX3" fmla="*/ 197449 w 706029"/>
              <a:gd name="connsiteY3" fmla="*/ 222250 h 695437"/>
              <a:gd name="connsiteX4" fmla="*/ 283174 w 706029"/>
              <a:gd name="connsiteY4" fmla="*/ 212725 h 695437"/>
              <a:gd name="connsiteX5" fmla="*/ 143474 w 706029"/>
              <a:gd name="connsiteY5" fmla="*/ 371475 h 695437"/>
              <a:gd name="connsiteX6" fmla="*/ 314924 w 706029"/>
              <a:gd name="connsiteY6" fmla="*/ 247650 h 695437"/>
              <a:gd name="connsiteX7" fmla="*/ 327624 w 706029"/>
              <a:gd name="connsiteY7" fmla="*/ 695325 h 695437"/>
              <a:gd name="connsiteX8" fmla="*/ 365724 w 706029"/>
              <a:gd name="connsiteY8" fmla="*/ 307975 h 695437"/>
              <a:gd name="connsiteX9" fmla="*/ 346674 w 706029"/>
              <a:gd name="connsiteY9" fmla="*/ 193675 h 695437"/>
              <a:gd name="connsiteX10" fmla="*/ 489549 w 706029"/>
              <a:gd name="connsiteY10" fmla="*/ 387350 h 695437"/>
              <a:gd name="connsiteX11" fmla="*/ 378424 w 706029"/>
              <a:gd name="connsiteY11" fmla="*/ 142875 h 695437"/>
              <a:gd name="connsiteX12" fmla="*/ 597499 w 706029"/>
              <a:gd name="connsiteY12" fmla="*/ 285750 h 695437"/>
              <a:gd name="connsiteX13" fmla="*/ 546699 w 706029"/>
              <a:gd name="connsiteY13" fmla="*/ 196850 h 695437"/>
              <a:gd name="connsiteX14" fmla="*/ 705449 w 706029"/>
              <a:gd name="connsiteY14" fmla="*/ 193675 h 695437"/>
              <a:gd name="connsiteX15" fmla="*/ 480024 w 706029"/>
              <a:gd name="connsiteY15" fmla="*/ 161925 h 695437"/>
              <a:gd name="connsiteX16" fmla="*/ 343499 w 706029"/>
              <a:gd name="connsiteY16" fmla="*/ 82550 h 695437"/>
              <a:gd name="connsiteX17" fmla="*/ 337149 w 706029"/>
              <a:gd name="connsiteY17" fmla="*/ 0 h 695437"/>
              <a:gd name="connsiteX0" fmla="*/ 276824 w 705462"/>
              <a:gd name="connsiteY0" fmla="*/ 15875 h 695437"/>
              <a:gd name="connsiteX1" fmla="*/ 267299 w 705462"/>
              <a:gd name="connsiteY1" fmla="*/ 133350 h 695437"/>
              <a:gd name="connsiteX2" fmla="*/ 599 w 705462"/>
              <a:gd name="connsiteY2" fmla="*/ 273050 h 695437"/>
              <a:gd name="connsiteX3" fmla="*/ 197449 w 705462"/>
              <a:gd name="connsiteY3" fmla="*/ 222250 h 695437"/>
              <a:gd name="connsiteX4" fmla="*/ 283174 w 705462"/>
              <a:gd name="connsiteY4" fmla="*/ 212725 h 695437"/>
              <a:gd name="connsiteX5" fmla="*/ 143474 w 705462"/>
              <a:gd name="connsiteY5" fmla="*/ 371475 h 695437"/>
              <a:gd name="connsiteX6" fmla="*/ 314924 w 705462"/>
              <a:gd name="connsiteY6" fmla="*/ 247650 h 695437"/>
              <a:gd name="connsiteX7" fmla="*/ 327624 w 705462"/>
              <a:gd name="connsiteY7" fmla="*/ 695325 h 695437"/>
              <a:gd name="connsiteX8" fmla="*/ 365724 w 705462"/>
              <a:gd name="connsiteY8" fmla="*/ 307975 h 695437"/>
              <a:gd name="connsiteX9" fmla="*/ 346674 w 705462"/>
              <a:gd name="connsiteY9" fmla="*/ 193675 h 695437"/>
              <a:gd name="connsiteX10" fmla="*/ 489549 w 705462"/>
              <a:gd name="connsiteY10" fmla="*/ 387350 h 695437"/>
              <a:gd name="connsiteX11" fmla="*/ 378424 w 705462"/>
              <a:gd name="connsiteY11" fmla="*/ 142875 h 695437"/>
              <a:gd name="connsiteX12" fmla="*/ 597499 w 705462"/>
              <a:gd name="connsiteY12" fmla="*/ 285750 h 695437"/>
              <a:gd name="connsiteX13" fmla="*/ 546699 w 705462"/>
              <a:gd name="connsiteY13" fmla="*/ 196850 h 695437"/>
              <a:gd name="connsiteX14" fmla="*/ 705449 w 705462"/>
              <a:gd name="connsiteY14" fmla="*/ 193675 h 695437"/>
              <a:gd name="connsiteX15" fmla="*/ 480024 w 705462"/>
              <a:gd name="connsiteY15" fmla="*/ 161925 h 695437"/>
              <a:gd name="connsiteX16" fmla="*/ 343499 w 705462"/>
              <a:gd name="connsiteY16" fmla="*/ 82550 h 695437"/>
              <a:gd name="connsiteX17" fmla="*/ 337149 w 705462"/>
              <a:gd name="connsiteY17" fmla="*/ 0 h 695437"/>
              <a:gd name="connsiteX0" fmla="*/ 276262 w 704900"/>
              <a:gd name="connsiteY0" fmla="*/ 15875 h 695437"/>
              <a:gd name="connsiteX1" fmla="*/ 266737 w 704900"/>
              <a:gd name="connsiteY1" fmla="*/ 133350 h 695437"/>
              <a:gd name="connsiteX2" fmla="*/ 37 w 704900"/>
              <a:gd name="connsiteY2" fmla="*/ 273050 h 695437"/>
              <a:gd name="connsiteX3" fmla="*/ 247687 w 704900"/>
              <a:gd name="connsiteY3" fmla="*/ 190500 h 695437"/>
              <a:gd name="connsiteX4" fmla="*/ 282612 w 704900"/>
              <a:gd name="connsiteY4" fmla="*/ 212725 h 695437"/>
              <a:gd name="connsiteX5" fmla="*/ 142912 w 704900"/>
              <a:gd name="connsiteY5" fmla="*/ 371475 h 695437"/>
              <a:gd name="connsiteX6" fmla="*/ 314362 w 704900"/>
              <a:gd name="connsiteY6" fmla="*/ 247650 h 695437"/>
              <a:gd name="connsiteX7" fmla="*/ 327062 w 704900"/>
              <a:gd name="connsiteY7" fmla="*/ 695325 h 695437"/>
              <a:gd name="connsiteX8" fmla="*/ 365162 w 704900"/>
              <a:gd name="connsiteY8" fmla="*/ 307975 h 695437"/>
              <a:gd name="connsiteX9" fmla="*/ 346112 w 704900"/>
              <a:gd name="connsiteY9" fmla="*/ 193675 h 695437"/>
              <a:gd name="connsiteX10" fmla="*/ 488987 w 704900"/>
              <a:gd name="connsiteY10" fmla="*/ 387350 h 695437"/>
              <a:gd name="connsiteX11" fmla="*/ 377862 w 704900"/>
              <a:gd name="connsiteY11" fmla="*/ 142875 h 695437"/>
              <a:gd name="connsiteX12" fmla="*/ 596937 w 704900"/>
              <a:gd name="connsiteY12" fmla="*/ 285750 h 695437"/>
              <a:gd name="connsiteX13" fmla="*/ 546137 w 704900"/>
              <a:gd name="connsiteY13" fmla="*/ 196850 h 695437"/>
              <a:gd name="connsiteX14" fmla="*/ 704887 w 704900"/>
              <a:gd name="connsiteY14" fmla="*/ 193675 h 695437"/>
              <a:gd name="connsiteX15" fmla="*/ 479462 w 704900"/>
              <a:gd name="connsiteY15" fmla="*/ 161925 h 695437"/>
              <a:gd name="connsiteX16" fmla="*/ 342937 w 704900"/>
              <a:gd name="connsiteY16" fmla="*/ 82550 h 695437"/>
              <a:gd name="connsiteX17" fmla="*/ 336587 w 704900"/>
              <a:gd name="connsiteY17" fmla="*/ 0 h 695437"/>
              <a:gd name="connsiteX0" fmla="*/ 277300 w 705938"/>
              <a:gd name="connsiteY0" fmla="*/ 15875 h 695437"/>
              <a:gd name="connsiteX1" fmla="*/ 267775 w 705938"/>
              <a:gd name="connsiteY1" fmla="*/ 133350 h 695437"/>
              <a:gd name="connsiteX2" fmla="*/ 1075 w 705938"/>
              <a:gd name="connsiteY2" fmla="*/ 273050 h 695437"/>
              <a:gd name="connsiteX3" fmla="*/ 248725 w 705938"/>
              <a:gd name="connsiteY3" fmla="*/ 190500 h 695437"/>
              <a:gd name="connsiteX4" fmla="*/ 283650 w 705938"/>
              <a:gd name="connsiteY4" fmla="*/ 212725 h 695437"/>
              <a:gd name="connsiteX5" fmla="*/ 143950 w 705938"/>
              <a:gd name="connsiteY5" fmla="*/ 371475 h 695437"/>
              <a:gd name="connsiteX6" fmla="*/ 315400 w 705938"/>
              <a:gd name="connsiteY6" fmla="*/ 247650 h 695437"/>
              <a:gd name="connsiteX7" fmla="*/ 328100 w 705938"/>
              <a:gd name="connsiteY7" fmla="*/ 695325 h 695437"/>
              <a:gd name="connsiteX8" fmla="*/ 366200 w 705938"/>
              <a:gd name="connsiteY8" fmla="*/ 307975 h 695437"/>
              <a:gd name="connsiteX9" fmla="*/ 347150 w 705938"/>
              <a:gd name="connsiteY9" fmla="*/ 193675 h 695437"/>
              <a:gd name="connsiteX10" fmla="*/ 490025 w 705938"/>
              <a:gd name="connsiteY10" fmla="*/ 387350 h 695437"/>
              <a:gd name="connsiteX11" fmla="*/ 378900 w 705938"/>
              <a:gd name="connsiteY11" fmla="*/ 142875 h 695437"/>
              <a:gd name="connsiteX12" fmla="*/ 597975 w 705938"/>
              <a:gd name="connsiteY12" fmla="*/ 285750 h 695437"/>
              <a:gd name="connsiteX13" fmla="*/ 547175 w 705938"/>
              <a:gd name="connsiteY13" fmla="*/ 196850 h 695437"/>
              <a:gd name="connsiteX14" fmla="*/ 705925 w 705938"/>
              <a:gd name="connsiteY14" fmla="*/ 193675 h 695437"/>
              <a:gd name="connsiteX15" fmla="*/ 480500 w 705938"/>
              <a:gd name="connsiteY15" fmla="*/ 161925 h 695437"/>
              <a:gd name="connsiteX16" fmla="*/ 343975 w 705938"/>
              <a:gd name="connsiteY16" fmla="*/ 82550 h 695437"/>
              <a:gd name="connsiteX17" fmla="*/ 337625 w 705938"/>
              <a:gd name="connsiteY17" fmla="*/ 0 h 695437"/>
              <a:gd name="connsiteX0" fmla="*/ 293186 w 705949"/>
              <a:gd name="connsiteY0" fmla="*/ 0 h 698612"/>
              <a:gd name="connsiteX1" fmla="*/ 267786 w 705949"/>
              <a:gd name="connsiteY1" fmla="*/ 136525 h 698612"/>
              <a:gd name="connsiteX2" fmla="*/ 1086 w 705949"/>
              <a:gd name="connsiteY2" fmla="*/ 276225 h 698612"/>
              <a:gd name="connsiteX3" fmla="*/ 248736 w 705949"/>
              <a:gd name="connsiteY3" fmla="*/ 193675 h 698612"/>
              <a:gd name="connsiteX4" fmla="*/ 283661 w 705949"/>
              <a:gd name="connsiteY4" fmla="*/ 215900 h 698612"/>
              <a:gd name="connsiteX5" fmla="*/ 143961 w 705949"/>
              <a:gd name="connsiteY5" fmla="*/ 374650 h 698612"/>
              <a:gd name="connsiteX6" fmla="*/ 315411 w 705949"/>
              <a:gd name="connsiteY6" fmla="*/ 250825 h 698612"/>
              <a:gd name="connsiteX7" fmla="*/ 328111 w 705949"/>
              <a:gd name="connsiteY7" fmla="*/ 698500 h 698612"/>
              <a:gd name="connsiteX8" fmla="*/ 366211 w 705949"/>
              <a:gd name="connsiteY8" fmla="*/ 311150 h 698612"/>
              <a:gd name="connsiteX9" fmla="*/ 347161 w 705949"/>
              <a:gd name="connsiteY9" fmla="*/ 196850 h 698612"/>
              <a:gd name="connsiteX10" fmla="*/ 490036 w 705949"/>
              <a:gd name="connsiteY10" fmla="*/ 390525 h 698612"/>
              <a:gd name="connsiteX11" fmla="*/ 378911 w 705949"/>
              <a:gd name="connsiteY11" fmla="*/ 146050 h 698612"/>
              <a:gd name="connsiteX12" fmla="*/ 597986 w 705949"/>
              <a:gd name="connsiteY12" fmla="*/ 288925 h 698612"/>
              <a:gd name="connsiteX13" fmla="*/ 547186 w 705949"/>
              <a:gd name="connsiteY13" fmla="*/ 200025 h 698612"/>
              <a:gd name="connsiteX14" fmla="*/ 705936 w 705949"/>
              <a:gd name="connsiteY14" fmla="*/ 196850 h 698612"/>
              <a:gd name="connsiteX15" fmla="*/ 480511 w 705949"/>
              <a:gd name="connsiteY15" fmla="*/ 165100 h 698612"/>
              <a:gd name="connsiteX16" fmla="*/ 343986 w 705949"/>
              <a:gd name="connsiteY16" fmla="*/ 85725 h 698612"/>
              <a:gd name="connsiteX17" fmla="*/ 337636 w 705949"/>
              <a:gd name="connsiteY17" fmla="*/ 3175 h 698612"/>
              <a:gd name="connsiteX0" fmla="*/ 293186 w 705949"/>
              <a:gd name="connsiteY0" fmla="*/ 0 h 698612"/>
              <a:gd name="connsiteX1" fmla="*/ 267786 w 705949"/>
              <a:gd name="connsiteY1" fmla="*/ 136525 h 698612"/>
              <a:gd name="connsiteX2" fmla="*/ 1086 w 705949"/>
              <a:gd name="connsiteY2" fmla="*/ 276225 h 698612"/>
              <a:gd name="connsiteX3" fmla="*/ 248736 w 705949"/>
              <a:gd name="connsiteY3" fmla="*/ 193675 h 698612"/>
              <a:gd name="connsiteX4" fmla="*/ 309061 w 705949"/>
              <a:gd name="connsiteY4" fmla="*/ 165100 h 698612"/>
              <a:gd name="connsiteX5" fmla="*/ 143961 w 705949"/>
              <a:gd name="connsiteY5" fmla="*/ 374650 h 698612"/>
              <a:gd name="connsiteX6" fmla="*/ 315411 w 705949"/>
              <a:gd name="connsiteY6" fmla="*/ 250825 h 698612"/>
              <a:gd name="connsiteX7" fmla="*/ 328111 w 705949"/>
              <a:gd name="connsiteY7" fmla="*/ 698500 h 698612"/>
              <a:gd name="connsiteX8" fmla="*/ 366211 w 705949"/>
              <a:gd name="connsiteY8" fmla="*/ 311150 h 698612"/>
              <a:gd name="connsiteX9" fmla="*/ 347161 w 705949"/>
              <a:gd name="connsiteY9" fmla="*/ 196850 h 698612"/>
              <a:gd name="connsiteX10" fmla="*/ 490036 w 705949"/>
              <a:gd name="connsiteY10" fmla="*/ 390525 h 698612"/>
              <a:gd name="connsiteX11" fmla="*/ 378911 w 705949"/>
              <a:gd name="connsiteY11" fmla="*/ 146050 h 698612"/>
              <a:gd name="connsiteX12" fmla="*/ 597986 w 705949"/>
              <a:gd name="connsiteY12" fmla="*/ 288925 h 698612"/>
              <a:gd name="connsiteX13" fmla="*/ 547186 w 705949"/>
              <a:gd name="connsiteY13" fmla="*/ 200025 h 698612"/>
              <a:gd name="connsiteX14" fmla="*/ 705936 w 705949"/>
              <a:gd name="connsiteY14" fmla="*/ 196850 h 698612"/>
              <a:gd name="connsiteX15" fmla="*/ 480511 w 705949"/>
              <a:gd name="connsiteY15" fmla="*/ 165100 h 698612"/>
              <a:gd name="connsiteX16" fmla="*/ 343986 w 705949"/>
              <a:gd name="connsiteY16" fmla="*/ 85725 h 698612"/>
              <a:gd name="connsiteX17" fmla="*/ 337636 w 705949"/>
              <a:gd name="connsiteY17" fmla="*/ 3175 h 698612"/>
              <a:gd name="connsiteX0" fmla="*/ 293186 w 705949"/>
              <a:gd name="connsiteY0" fmla="*/ 0 h 698613"/>
              <a:gd name="connsiteX1" fmla="*/ 267786 w 705949"/>
              <a:gd name="connsiteY1" fmla="*/ 136525 h 698613"/>
              <a:gd name="connsiteX2" fmla="*/ 1086 w 705949"/>
              <a:gd name="connsiteY2" fmla="*/ 276225 h 698613"/>
              <a:gd name="connsiteX3" fmla="*/ 248736 w 705949"/>
              <a:gd name="connsiteY3" fmla="*/ 193675 h 698613"/>
              <a:gd name="connsiteX4" fmla="*/ 309061 w 705949"/>
              <a:gd name="connsiteY4" fmla="*/ 165100 h 698613"/>
              <a:gd name="connsiteX5" fmla="*/ 143961 w 705949"/>
              <a:gd name="connsiteY5" fmla="*/ 374650 h 698613"/>
              <a:gd name="connsiteX6" fmla="*/ 315411 w 705949"/>
              <a:gd name="connsiteY6" fmla="*/ 250825 h 698613"/>
              <a:gd name="connsiteX7" fmla="*/ 328111 w 705949"/>
              <a:gd name="connsiteY7" fmla="*/ 698500 h 698613"/>
              <a:gd name="connsiteX8" fmla="*/ 366211 w 705949"/>
              <a:gd name="connsiteY8" fmla="*/ 311150 h 698613"/>
              <a:gd name="connsiteX9" fmla="*/ 347161 w 705949"/>
              <a:gd name="connsiteY9" fmla="*/ 187325 h 698613"/>
              <a:gd name="connsiteX10" fmla="*/ 490036 w 705949"/>
              <a:gd name="connsiteY10" fmla="*/ 390525 h 698613"/>
              <a:gd name="connsiteX11" fmla="*/ 378911 w 705949"/>
              <a:gd name="connsiteY11" fmla="*/ 146050 h 698613"/>
              <a:gd name="connsiteX12" fmla="*/ 597986 w 705949"/>
              <a:gd name="connsiteY12" fmla="*/ 288925 h 698613"/>
              <a:gd name="connsiteX13" fmla="*/ 547186 w 705949"/>
              <a:gd name="connsiteY13" fmla="*/ 200025 h 698613"/>
              <a:gd name="connsiteX14" fmla="*/ 705936 w 705949"/>
              <a:gd name="connsiteY14" fmla="*/ 196850 h 698613"/>
              <a:gd name="connsiteX15" fmla="*/ 480511 w 705949"/>
              <a:gd name="connsiteY15" fmla="*/ 165100 h 698613"/>
              <a:gd name="connsiteX16" fmla="*/ 343986 w 705949"/>
              <a:gd name="connsiteY16" fmla="*/ 85725 h 698613"/>
              <a:gd name="connsiteX17" fmla="*/ 337636 w 705949"/>
              <a:gd name="connsiteY17" fmla="*/ 3175 h 698613"/>
              <a:gd name="connsiteX0" fmla="*/ 293186 w 705949"/>
              <a:gd name="connsiteY0" fmla="*/ 0 h 698613"/>
              <a:gd name="connsiteX1" fmla="*/ 267786 w 705949"/>
              <a:gd name="connsiteY1" fmla="*/ 136525 h 698613"/>
              <a:gd name="connsiteX2" fmla="*/ 1086 w 705949"/>
              <a:gd name="connsiteY2" fmla="*/ 276225 h 698613"/>
              <a:gd name="connsiteX3" fmla="*/ 248736 w 705949"/>
              <a:gd name="connsiteY3" fmla="*/ 193675 h 698613"/>
              <a:gd name="connsiteX4" fmla="*/ 309061 w 705949"/>
              <a:gd name="connsiteY4" fmla="*/ 165100 h 698613"/>
              <a:gd name="connsiteX5" fmla="*/ 143961 w 705949"/>
              <a:gd name="connsiteY5" fmla="*/ 374650 h 698613"/>
              <a:gd name="connsiteX6" fmla="*/ 315411 w 705949"/>
              <a:gd name="connsiteY6" fmla="*/ 250825 h 698613"/>
              <a:gd name="connsiteX7" fmla="*/ 328111 w 705949"/>
              <a:gd name="connsiteY7" fmla="*/ 698500 h 698613"/>
              <a:gd name="connsiteX8" fmla="*/ 366211 w 705949"/>
              <a:gd name="connsiteY8" fmla="*/ 311150 h 698613"/>
              <a:gd name="connsiteX9" fmla="*/ 347161 w 705949"/>
              <a:gd name="connsiteY9" fmla="*/ 187325 h 698613"/>
              <a:gd name="connsiteX10" fmla="*/ 490036 w 705949"/>
              <a:gd name="connsiteY10" fmla="*/ 390525 h 698613"/>
              <a:gd name="connsiteX11" fmla="*/ 378911 w 705949"/>
              <a:gd name="connsiteY11" fmla="*/ 146050 h 698613"/>
              <a:gd name="connsiteX12" fmla="*/ 597986 w 705949"/>
              <a:gd name="connsiteY12" fmla="*/ 288925 h 698613"/>
              <a:gd name="connsiteX13" fmla="*/ 547186 w 705949"/>
              <a:gd name="connsiteY13" fmla="*/ 200025 h 698613"/>
              <a:gd name="connsiteX14" fmla="*/ 705936 w 705949"/>
              <a:gd name="connsiteY14" fmla="*/ 196850 h 698613"/>
              <a:gd name="connsiteX15" fmla="*/ 480511 w 705949"/>
              <a:gd name="connsiteY15" fmla="*/ 165100 h 698613"/>
              <a:gd name="connsiteX16" fmla="*/ 343986 w 705949"/>
              <a:gd name="connsiteY16" fmla="*/ 85725 h 698613"/>
              <a:gd name="connsiteX17" fmla="*/ 337636 w 705949"/>
              <a:gd name="connsiteY17" fmla="*/ 3175 h 698613"/>
              <a:gd name="connsiteX0" fmla="*/ 293186 w 705949"/>
              <a:gd name="connsiteY0" fmla="*/ 0 h 705318"/>
              <a:gd name="connsiteX1" fmla="*/ 267786 w 705949"/>
              <a:gd name="connsiteY1" fmla="*/ 136525 h 705318"/>
              <a:gd name="connsiteX2" fmla="*/ 1086 w 705949"/>
              <a:gd name="connsiteY2" fmla="*/ 276225 h 705318"/>
              <a:gd name="connsiteX3" fmla="*/ 248736 w 705949"/>
              <a:gd name="connsiteY3" fmla="*/ 193675 h 705318"/>
              <a:gd name="connsiteX4" fmla="*/ 309061 w 705949"/>
              <a:gd name="connsiteY4" fmla="*/ 165100 h 705318"/>
              <a:gd name="connsiteX5" fmla="*/ 143961 w 705949"/>
              <a:gd name="connsiteY5" fmla="*/ 374650 h 705318"/>
              <a:gd name="connsiteX6" fmla="*/ 315411 w 705949"/>
              <a:gd name="connsiteY6" fmla="*/ 250825 h 705318"/>
              <a:gd name="connsiteX7" fmla="*/ 328111 w 705949"/>
              <a:gd name="connsiteY7" fmla="*/ 698500 h 705318"/>
              <a:gd name="connsiteX8" fmla="*/ 470986 w 705949"/>
              <a:gd name="connsiteY8" fmla="*/ 498475 h 705318"/>
              <a:gd name="connsiteX9" fmla="*/ 347161 w 705949"/>
              <a:gd name="connsiteY9" fmla="*/ 187325 h 705318"/>
              <a:gd name="connsiteX10" fmla="*/ 490036 w 705949"/>
              <a:gd name="connsiteY10" fmla="*/ 390525 h 705318"/>
              <a:gd name="connsiteX11" fmla="*/ 378911 w 705949"/>
              <a:gd name="connsiteY11" fmla="*/ 146050 h 705318"/>
              <a:gd name="connsiteX12" fmla="*/ 597986 w 705949"/>
              <a:gd name="connsiteY12" fmla="*/ 288925 h 705318"/>
              <a:gd name="connsiteX13" fmla="*/ 547186 w 705949"/>
              <a:gd name="connsiteY13" fmla="*/ 200025 h 705318"/>
              <a:gd name="connsiteX14" fmla="*/ 705936 w 705949"/>
              <a:gd name="connsiteY14" fmla="*/ 196850 h 705318"/>
              <a:gd name="connsiteX15" fmla="*/ 480511 w 705949"/>
              <a:gd name="connsiteY15" fmla="*/ 165100 h 705318"/>
              <a:gd name="connsiteX16" fmla="*/ 343986 w 705949"/>
              <a:gd name="connsiteY16" fmla="*/ 85725 h 705318"/>
              <a:gd name="connsiteX17" fmla="*/ 337636 w 705949"/>
              <a:gd name="connsiteY17" fmla="*/ 3175 h 705318"/>
              <a:gd name="connsiteX0" fmla="*/ 293186 w 705949"/>
              <a:gd name="connsiteY0" fmla="*/ 0 h 701833"/>
              <a:gd name="connsiteX1" fmla="*/ 267786 w 705949"/>
              <a:gd name="connsiteY1" fmla="*/ 136525 h 701833"/>
              <a:gd name="connsiteX2" fmla="*/ 1086 w 705949"/>
              <a:gd name="connsiteY2" fmla="*/ 276225 h 701833"/>
              <a:gd name="connsiteX3" fmla="*/ 248736 w 705949"/>
              <a:gd name="connsiteY3" fmla="*/ 193675 h 701833"/>
              <a:gd name="connsiteX4" fmla="*/ 309061 w 705949"/>
              <a:gd name="connsiteY4" fmla="*/ 165100 h 701833"/>
              <a:gd name="connsiteX5" fmla="*/ 143961 w 705949"/>
              <a:gd name="connsiteY5" fmla="*/ 374650 h 701833"/>
              <a:gd name="connsiteX6" fmla="*/ 315411 w 705949"/>
              <a:gd name="connsiteY6" fmla="*/ 250825 h 701833"/>
              <a:gd name="connsiteX7" fmla="*/ 328111 w 705949"/>
              <a:gd name="connsiteY7" fmla="*/ 698500 h 701833"/>
              <a:gd name="connsiteX8" fmla="*/ 369387 w 705949"/>
              <a:gd name="connsiteY8" fmla="*/ 457199 h 701833"/>
              <a:gd name="connsiteX9" fmla="*/ 470986 w 705949"/>
              <a:gd name="connsiteY9" fmla="*/ 498475 h 701833"/>
              <a:gd name="connsiteX10" fmla="*/ 347161 w 705949"/>
              <a:gd name="connsiteY10" fmla="*/ 187325 h 701833"/>
              <a:gd name="connsiteX11" fmla="*/ 490036 w 705949"/>
              <a:gd name="connsiteY11" fmla="*/ 390525 h 701833"/>
              <a:gd name="connsiteX12" fmla="*/ 378911 w 705949"/>
              <a:gd name="connsiteY12" fmla="*/ 146050 h 701833"/>
              <a:gd name="connsiteX13" fmla="*/ 597986 w 705949"/>
              <a:gd name="connsiteY13" fmla="*/ 288925 h 701833"/>
              <a:gd name="connsiteX14" fmla="*/ 547186 w 705949"/>
              <a:gd name="connsiteY14" fmla="*/ 200025 h 701833"/>
              <a:gd name="connsiteX15" fmla="*/ 705936 w 705949"/>
              <a:gd name="connsiteY15" fmla="*/ 196850 h 701833"/>
              <a:gd name="connsiteX16" fmla="*/ 480511 w 705949"/>
              <a:gd name="connsiteY16" fmla="*/ 165100 h 701833"/>
              <a:gd name="connsiteX17" fmla="*/ 343986 w 705949"/>
              <a:gd name="connsiteY17" fmla="*/ 85725 h 701833"/>
              <a:gd name="connsiteX18" fmla="*/ 337636 w 705949"/>
              <a:gd name="connsiteY18" fmla="*/ 3175 h 701833"/>
              <a:gd name="connsiteX0" fmla="*/ 293186 w 705949"/>
              <a:gd name="connsiteY0" fmla="*/ 0 h 699425"/>
              <a:gd name="connsiteX1" fmla="*/ 267786 w 705949"/>
              <a:gd name="connsiteY1" fmla="*/ 136525 h 699425"/>
              <a:gd name="connsiteX2" fmla="*/ 1086 w 705949"/>
              <a:gd name="connsiteY2" fmla="*/ 276225 h 699425"/>
              <a:gd name="connsiteX3" fmla="*/ 248736 w 705949"/>
              <a:gd name="connsiteY3" fmla="*/ 193675 h 699425"/>
              <a:gd name="connsiteX4" fmla="*/ 309061 w 705949"/>
              <a:gd name="connsiteY4" fmla="*/ 165100 h 699425"/>
              <a:gd name="connsiteX5" fmla="*/ 143961 w 705949"/>
              <a:gd name="connsiteY5" fmla="*/ 374650 h 699425"/>
              <a:gd name="connsiteX6" fmla="*/ 315411 w 705949"/>
              <a:gd name="connsiteY6" fmla="*/ 250825 h 699425"/>
              <a:gd name="connsiteX7" fmla="*/ 328111 w 705949"/>
              <a:gd name="connsiteY7" fmla="*/ 698500 h 699425"/>
              <a:gd name="connsiteX8" fmla="*/ 372562 w 705949"/>
              <a:gd name="connsiteY8" fmla="*/ 371474 h 699425"/>
              <a:gd name="connsiteX9" fmla="*/ 470986 w 705949"/>
              <a:gd name="connsiteY9" fmla="*/ 498475 h 699425"/>
              <a:gd name="connsiteX10" fmla="*/ 347161 w 705949"/>
              <a:gd name="connsiteY10" fmla="*/ 187325 h 699425"/>
              <a:gd name="connsiteX11" fmla="*/ 490036 w 705949"/>
              <a:gd name="connsiteY11" fmla="*/ 390525 h 699425"/>
              <a:gd name="connsiteX12" fmla="*/ 378911 w 705949"/>
              <a:gd name="connsiteY12" fmla="*/ 146050 h 699425"/>
              <a:gd name="connsiteX13" fmla="*/ 597986 w 705949"/>
              <a:gd name="connsiteY13" fmla="*/ 288925 h 699425"/>
              <a:gd name="connsiteX14" fmla="*/ 547186 w 705949"/>
              <a:gd name="connsiteY14" fmla="*/ 200025 h 699425"/>
              <a:gd name="connsiteX15" fmla="*/ 705936 w 705949"/>
              <a:gd name="connsiteY15" fmla="*/ 196850 h 699425"/>
              <a:gd name="connsiteX16" fmla="*/ 480511 w 705949"/>
              <a:gd name="connsiteY16" fmla="*/ 165100 h 699425"/>
              <a:gd name="connsiteX17" fmla="*/ 343986 w 705949"/>
              <a:gd name="connsiteY17" fmla="*/ 85725 h 699425"/>
              <a:gd name="connsiteX18" fmla="*/ 337636 w 705949"/>
              <a:gd name="connsiteY18" fmla="*/ 3175 h 699425"/>
              <a:gd name="connsiteX0" fmla="*/ 293186 w 705949"/>
              <a:gd name="connsiteY0" fmla="*/ 0 h 705906"/>
              <a:gd name="connsiteX1" fmla="*/ 267786 w 705949"/>
              <a:gd name="connsiteY1" fmla="*/ 136525 h 705906"/>
              <a:gd name="connsiteX2" fmla="*/ 1086 w 705949"/>
              <a:gd name="connsiteY2" fmla="*/ 276225 h 705906"/>
              <a:gd name="connsiteX3" fmla="*/ 248736 w 705949"/>
              <a:gd name="connsiteY3" fmla="*/ 193675 h 705906"/>
              <a:gd name="connsiteX4" fmla="*/ 309061 w 705949"/>
              <a:gd name="connsiteY4" fmla="*/ 165100 h 705906"/>
              <a:gd name="connsiteX5" fmla="*/ 143961 w 705949"/>
              <a:gd name="connsiteY5" fmla="*/ 374650 h 705906"/>
              <a:gd name="connsiteX6" fmla="*/ 315411 w 705949"/>
              <a:gd name="connsiteY6" fmla="*/ 250825 h 705906"/>
              <a:gd name="connsiteX7" fmla="*/ 229687 w 705949"/>
              <a:gd name="connsiteY7" fmla="*/ 571500 h 705906"/>
              <a:gd name="connsiteX8" fmla="*/ 328111 w 705949"/>
              <a:gd name="connsiteY8" fmla="*/ 698500 h 705906"/>
              <a:gd name="connsiteX9" fmla="*/ 372562 w 705949"/>
              <a:gd name="connsiteY9" fmla="*/ 371474 h 705906"/>
              <a:gd name="connsiteX10" fmla="*/ 470986 w 705949"/>
              <a:gd name="connsiteY10" fmla="*/ 498475 h 705906"/>
              <a:gd name="connsiteX11" fmla="*/ 347161 w 705949"/>
              <a:gd name="connsiteY11" fmla="*/ 187325 h 705906"/>
              <a:gd name="connsiteX12" fmla="*/ 490036 w 705949"/>
              <a:gd name="connsiteY12" fmla="*/ 390525 h 705906"/>
              <a:gd name="connsiteX13" fmla="*/ 378911 w 705949"/>
              <a:gd name="connsiteY13" fmla="*/ 146050 h 705906"/>
              <a:gd name="connsiteX14" fmla="*/ 597986 w 705949"/>
              <a:gd name="connsiteY14" fmla="*/ 288925 h 705906"/>
              <a:gd name="connsiteX15" fmla="*/ 547186 w 705949"/>
              <a:gd name="connsiteY15" fmla="*/ 200025 h 705906"/>
              <a:gd name="connsiteX16" fmla="*/ 705936 w 705949"/>
              <a:gd name="connsiteY16" fmla="*/ 196850 h 705906"/>
              <a:gd name="connsiteX17" fmla="*/ 480511 w 705949"/>
              <a:gd name="connsiteY17" fmla="*/ 165100 h 705906"/>
              <a:gd name="connsiteX18" fmla="*/ 343986 w 705949"/>
              <a:gd name="connsiteY18" fmla="*/ 85725 h 705906"/>
              <a:gd name="connsiteX19" fmla="*/ 337636 w 705949"/>
              <a:gd name="connsiteY19" fmla="*/ 3175 h 705906"/>
              <a:gd name="connsiteX0" fmla="*/ 293186 w 705949"/>
              <a:gd name="connsiteY0" fmla="*/ 0 h 699563"/>
              <a:gd name="connsiteX1" fmla="*/ 267786 w 705949"/>
              <a:gd name="connsiteY1" fmla="*/ 136525 h 699563"/>
              <a:gd name="connsiteX2" fmla="*/ 1086 w 705949"/>
              <a:gd name="connsiteY2" fmla="*/ 276225 h 699563"/>
              <a:gd name="connsiteX3" fmla="*/ 248736 w 705949"/>
              <a:gd name="connsiteY3" fmla="*/ 193675 h 699563"/>
              <a:gd name="connsiteX4" fmla="*/ 309061 w 705949"/>
              <a:gd name="connsiteY4" fmla="*/ 165100 h 699563"/>
              <a:gd name="connsiteX5" fmla="*/ 143961 w 705949"/>
              <a:gd name="connsiteY5" fmla="*/ 374650 h 699563"/>
              <a:gd name="connsiteX6" fmla="*/ 315411 w 705949"/>
              <a:gd name="connsiteY6" fmla="*/ 250825 h 699563"/>
              <a:gd name="connsiteX7" fmla="*/ 229687 w 705949"/>
              <a:gd name="connsiteY7" fmla="*/ 571500 h 699563"/>
              <a:gd name="connsiteX8" fmla="*/ 318587 w 705949"/>
              <a:gd name="connsiteY8" fmla="*/ 479424 h 699563"/>
              <a:gd name="connsiteX9" fmla="*/ 328111 w 705949"/>
              <a:gd name="connsiteY9" fmla="*/ 698500 h 699563"/>
              <a:gd name="connsiteX10" fmla="*/ 372562 w 705949"/>
              <a:gd name="connsiteY10" fmla="*/ 371474 h 699563"/>
              <a:gd name="connsiteX11" fmla="*/ 470986 w 705949"/>
              <a:gd name="connsiteY11" fmla="*/ 498475 h 699563"/>
              <a:gd name="connsiteX12" fmla="*/ 347161 w 705949"/>
              <a:gd name="connsiteY12" fmla="*/ 187325 h 699563"/>
              <a:gd name="connsiteX13" fmla="*/ 490036 w 705949"/>
              <a:gd name="connsiteY13" fmla="*/ 390525 h 699563"/>
              <a:gd name="connsiteX14" fmla="*/ 378911 w 705949"/>
              <a:gd name="connsiteY14" fmla="*/ 146050 h 699563"/>
              <a:gd name="connsiteX15" fmla="*/ 597986 w 705949"/>
              <a:gd name="connsiteY15" fmla="*/ 288925 h 699563"/>
              <a:gd name="connsiteX16" fmla="*/ 547186 w 705949"/>
              <a:gd name="connsiteY16" fmla="*/ 200025 h 699563"/>
              <a:gd name="connsiteX17" fmla="*/ 705936 w 705949"/>
              <a:gd name="connsiteY17" fmla="*/ 196850 h 699563"/>
              <a:gd name="connsiteX18" fmla="*/ 480511 w 705949"/>
              <a:gd name="connsiteY18" fmla="*/ 165100 h 699563"/>
              <a:gd name="connsiteX19" fmla="*/ 343986 w 705949"/>
              <a:gd name="connsiteY19" fmla="*/ 85725 h 699563"/>
              <a:gd name="connsiteX20" fmla="*/ 337636 w 705949"/>
              <a:gd name="connsiteY20" fmla="*/ 3175 h 699563"/>
              <a:gd name="connsiteX0" fmla="*/ 293186 w 705949"/>
              <a:gd name="connsiteY0" fmla="*/ 0 h 699563"/>
              <a:gd name="connsiteX1" fmla="*/ 267786 w 705949"/>
              <a:gd name="connsiteY1" fmla="*/ 136525 h 699563"/>
              <a:gd name="connsiteX2" fmla="*/ 1086 w 705949"/>
              <a:gd name="connsiteY2" fmla="*/ 276225 h 699563"/>
              <a:gd name="connsiteX3" fmla="*/ 248736 w 705949"/>
              <a:gd name="connsiteY3" fmla="*/ 193675 h 699563"/>
              <a:gd name="connsiteX4" fmla="*/ 309061 w 705949"/>
              <a:gd name="connsiteY4" fmla="*/ 165100 h 699563"/>
              <a:gd name="connsiteX5" fmla="*/ 143961 w 705949"/>
              <a:gd name="connsiteY5" fmla="*/ 374650 h 699563"/>
              <a:gd name="connsiteX6" fmla="*/ 315411 w 705949"/>
              <a:gd name="connsiteY6" fmla="*/ 250825 h 699563"/>
              <a:gd name="connsiteX7" fmla="*/ 229687 w 705949"/>
              <a:gd name="connsiteY7" fmla="*/ 571500 h 699563"/>
              <a:gd name="connsiteX8" fmla="*/ 318587 w 705949"/>
              <a:gd name="connsiteY8" fmla="*/ 479424 h 699563"/>
              <a:gd name="connsiteX9" fmla="*/ 328111 w 705949"/>
              <a:gd name="connsiteY9" fmla="*/ 698500 h 699563"/>
              <a:gd name="connsiteX10" fmla="*/ 372562 w 705949"/>
              <a:gd name="connsiteY10" fmla="*/ 371474 h 699563"/>
              <a:gd name="connsiteX11" fmla="*/ 470986 w 705949"/>
              <a:gd name="connsiteY11" fmla="*/ 498475 h 699563"/>
              <a:gd name="connsiteX12" fmla="*/ 347161 w 705949"/>
              <a:gd name="connsiteY12" fmla="*/ 187325 h 699563"/>
              <a:gd name="connsiteX13" fmla="*/ 490036 w 705949"/>
              <a:gd name="connsiteY13" fmla="*/ 390525 h 699563"/>
              <a:gd name="connsiteX14" fmla="*/ 378911 w 705949"/>
              <a:gd name="connsiteY14" fmla="*/ 146050 h 699563"/>
              <a:gd name="connsiteX15" fmla="*/ 597986 w 705949"/>
              <a:gd name="connsiteY15" fmla="*/ 288925 h 699563"/>
              <a:gd name="connsiteX16" fmla="*/ 547186 w 705949"/>
              <a:gd name="connsiteY16" fmla="*/ 200025 h 699563"/>
              <a:gd name="connsiteX17" fmla="*/ 705936 w 705949"/>
              <a:gd name="connsiteY17" fmla="*/ 196850 h 699563"/>
              <a:gd name="connsiteX18" fmla="*/ 480511 w 705949"/>
              <a:gd name="connsiteY18" fmla="*/ 165100 h 699563"/>
              <a:gd name="connsiteX19" fmla="*/ 343986 w 705949"/>
              <a:gd name="connsiteY19" fmla="*/ 85725 h 699563"/>
              <a:gd name="connsiteX20" fmla="*/ 337636 w 705949"/>
              <a:gd name="connsiteY20" fmla="*/ 3175 h 699563"/>
              <a:gd name="connsiteX0" fmla="*/ 293186 w 705949"/>
              <a:gd name="connsiteY0" fmla="*/ 0 h 699563"/>
              <a:gd name="connsiteX1" fmla="*/ 267786 w 705949"/>
              <a:gd name="connsiteY1" fmla="*/ 136525 h 699563"/>
              <a:gd name="connsiteX2" fmla="*/ 1086 w 705949"/>
              <a:gd name="connsiteY2" fmla="*/ 276225 h 699563"/>
              <a:gd name="connsiteX3" fmla="*/ 248736 w 705949"/>
              <a:gd name="connsiteY3" fmla="*/ 193675 h 699563"/>
              <a:gd name="connsiteX4" fmla="*/ 309061 w 705949"/>
              <a:gd name="connsiteY4" fmla="*/ 165100 h 699563"/>
              <a:gd name="connsiteX5" fmla="*/ 143961 w 705949"/>
              <a:gd name="connsiteY5" fmla="*/ 374650 h 699563"/>
              <a:gd name="connsiteX6" fmla="*/ 315411 w 705949"/>
              <a:gd name="connsiteY6" fmla="*/ 250825 h 699563"/>
              <a:gd name="connsiteX7" fmla="*/ 309062 w 705949"/>
              <a:gd name="connsiteY7" fmla="*/ 396875 h 699563"/>
              <a:gd name="connsiteX8" fmla="*/ 229687 w 705949"/>
              <a:gd name="connsiteY8" fmla="*/ 571500 h 699563"/>
              <a:gd name="connsiteX9" fmla="*/ 318587 w 705949"/>
              <a:gd name="connsiteY9" fmla="*/ 479424 h 699563"/>
              <a:gd name="connsiteX10" fmla="*/ 328111 w 705949"/>
              <a:gd name="connsiteY10" fmla="*/ 698500 h 699563"/>
              <a:gd name="connsiteX11" fmla="*/ 372562 w 705949"/>
              <a:gd name="connsiteY11" fmla="*/ 371474 h 699563"/>
              <a:gd name="connsiteX12" fmla="*/ 470986 w 705949"/>
              <a:gd name="connsiteY12" fmla="*/ 498475 h 699563"/>
              <a:gd name="connsiteX13" fmla="*/ 347161 w 705949"/>
              <a:gd name="connsiteY13" fmla="*/ 187325 h 699563"/>
              <a:gd name="connsiteX14" fmla="*/ 490036 w 705949"/>
              <a:gd name="connsiteY14" fmla="*/ 390525 h 699563"/>
              <a:gd name="connsiteX15" fmla="*/ 378911 w 705949"/>
              <a:gd name="connsiteY15" fmla="*/ 146050 h 699563"/>
              <a:gd name="connsiteX16" fmla="*/ 597986 w 705949"/>
              <a:gd name="connsiteY16" fmla="*/ 288925 h 699563"/>
              <a:gd name="connsiteX17" fmla="*/ 547186 w 705949"/>
              <a:gd name="connsiteY17" fmla="*/ 200025 h 699563"/>
              <a:gd name="connsiteX18" fmla="*/ 705936 w 705949"/>
              <a:gd name="connsiteY18" fmla="*/ 196850 h 699563"/>
              <a:gd name="connsiteX19" fmla="*/ 480511 w 705949"/>
              <a:gd name="connsiteY19" fmla="*/ 165100 h 699563"/>
              <a:gd name="connsiteX20" fmla="*/ 343986 w 705949"/>
              <a:gd name="connsiteY20" fmla="*/ 85725 h 699563"/>
              <a:gd name="connsiteX21" fmla="*/ 337636 w 705949"/>
              <a:gd name="connsiteY21" fmla="*/ 3175 h 699563"/>
              <a:gd name="connsiteX0" fmla="*/ 293186 w 705949"/>
              <a:gd name="connsiteY0" fmla="*/ 0 h 699189"/>
              <a:gd name="connsiteX1" fmla="*/ 267786 w 705949"/>
              <a:gd name="connsiteY1" fmla="*/ 136525 h 699189"/>
              <a:gd name="connsiteX2" fmla="*/ 1086 w 705949"/>
              <a:gd name="connsiteY2" fmla="*/ 276225 h 699189"/>
              <a:gd name="connsiteX3" fmla="*/ 248736 w 705949"/>
              <a:gd name="connsiteY3" fmla="*/ 193675 h 699189"/>
              <a:gd name="connsiteX4" fmla="*/ 309061 w 705949"/>
              <a:gd name="connsiteY4" fmla="*/ 165100 h 699189"/>
              <a:gd name="connsiteX5" fmla="*/ 143961 w 705949"/>
              <a:gd name="connsiteY5" fmla="*/ 374650 h 699189"/>
              <a:gd name="connsiteX6" fmla="*/ 315411 w 705949"/>
              <a:gd name="connsiteY6" fmla="*/ 250825 h 699189"/>
              <a:gd name="connsiteX7" fmla="*/ 309062 w 705949"/>
              <a:gd name="connsiteY7" fmla="*/ 396875 h 699189"/>
              <a:gd name="connsiteX8" fmla="*/ 229687 w 705949"/>
              <a:gd name="connsiteY8" fmla="*/ 571500 h 699189"/>
              <a:gd name="connsiteX9" fmla="*/ 318587 w 705949"/>
              <a:gd name="connsiteY9" fmla="*/ 479424 h 699189"/>
              <a:gd name="connsiteX10" fmla="*/ 328111 w 705949"/>
              <a:gd name="connsiteY10" fmla="*/ 698500 h 699189"/>
              <a:gd name="connsiteX11" fmla="*/ 366212 w 705949"/>
              <a:gd name="connsiteY11" fmla="*/ 393699 h 699189"/>
              <a:gd name="connsiteX12" fmla="*/ 470986 w 705949"/>
              <a:gd name="connsiteY12" fmla="*/ 498475 h 699189"/>
              <a:gd name="connsiteX13" fmla="*/ 347161 w 705949"/>
              <a:gd name="connsiteY13" fmla="*/ 187325 h 699189"/>
              <a:gd name="connsiteX14" fmla="*/ 490036 w 705949"/>
              <a:gd name="connsiteY14" fmla="*/ 390525 h 699189"/>
              <a:gd name="connsiteX15" fmla="*/ 378911 w 705949"/>
              <a:gd name="connsiteY15" fmla="*/ 146050 h 699189"/>
              <a:gd name="connsiteX16" fmla="*/ 597986 w 705949"/>
              <a:gd name="connsiteY16" fmla="*/ 288925 h 699189"/>
              <a:gd name="connsiteX17" fmla="*/ 547186 w 705949"/>
              <a:gd name="connsiteY17" fmla="*/ 200025 h 699189"/>
              <a:gd name="connsiteX18" fmla="*/ 705936 w 705949"/>
              <a:gd name="connsiteY18" fmla="*/ 196850 h 699189"/>
              <a:gd name="connsiteX19" fmla="*/ 480511 w 705949"/>
              <a:gd name="connsiteY19" fmla="*/ 165100 h 699189"/>
              <a:gd name="connsiteX20" fmla="*/ 343986 w 705949"/>
              <a:gd name="connsiteY20" fmla="*/ 85725 h 699189"/>
              <a:gd name="connsiteX21" fmla="*/ 337636 w 705949"/>
              <a:gd name="connsiteY21" fmla="*/ 3175 h 699189"/>
              <a:gd name="connsiteX0" fmla="*/ 293186 w 705949"/>
              <a:gd name="connsiteY0" fmla="*/ 0 h 698582"/>
              <a:gd name="connsiteX1" fmla="*/ 267786 w 705949"/>
              <a:gd name="connsiteY1" fmla="*/ 136525 h 698582"/>
              <a:gd name="connsiteX2" fmla="*/ 1086 w 705949"/>
              <a:gd name="connsiteY2" fmla="*/ 276225 h 698582"/>
              <a:gd name="connsiteX3" fmla="*/ 248736 w 705949"/>
              <a:gd name="connsiteY3" fmla="*/ 193675 h 698582"/>
              <a:gd name="connsiteX4" fmla="*/ 309061 w 705949"/>
              <a:gd name="connsiteY4" fmla="*/ 165100 h 698582"/>
              <a:gd name="connsiteX5" fmla="*/ 143961 w 705949"/>
              <a:gd name="connsiteY5" fmla="*/ 374650 h 698582"/>
              <a:gd name="connsiteX6" fmla="*/ 315411 w 705949"/>
              <a:gd name="connsiteY6" fmla="*/ 250825 h 698582"/>
              <a:gd name="connsiteX7" fmla="*/ 309062 w 705949"/>
              <a:gd name="connsiteY7" fmla="*/ 396875 h 698582"/>
              <a:gd name="connsiteX8" fmla="*/ 229687 w 705949"/>
              <a:gd name="connsiteY8" fmla="*/ 571500 h 698582"/>
              <a:gd name="connsiteX9" fmla="*/ 318587 w 705949"/>
              <a:gd name="connsiteY9" fmla="*/ 479424 h 698582"/>
              <a:gd name="connsiteX10" fmla="*/ 328111 w 705949"/>
              <a:gd name="connsiteY10" fmla="*/ 698500 h 698582"/>
              <a:gd name="connsiteX11" fmla="*/ 366212 w 705949"/>
              <a:gd name="connsiteY11" fmla="*/ 393699 h 698582"/>
              <a:gd name="connsiteX12" fmla="*/ 470986 w 705949"/>
              <a:gd name="connsiteY12" fmla="*/ 498475 h 698582"/>
              <a:gd name="connsiteX13" fmla="*/ 347161 w 705949"/>
              <a:gd name="connsiteY13" fmla="*/ 187325 h 698582"/>
              <a:gd name="connsiteX14" fmla="*/ 490036 w 705949"/>
              <a:gd name="connsiteY14" fmla="*/ 390525 h 698582"/>
              <a:gd name="connsiteX15" fmla="*/ 378911 w 705949"/>
              <a:gd name="connsiteY15" fmla="*/ 146050 h 698582"/>
              <a:gd name="connsiteX16" fmla="*/ 597986 w 705949"/>
              <a:gd name="connsiteY16" fmla="*/ 288925 h 698582"/>
              <a:gd name="connsiteX17" fmla="*/ 547186 w 705949"/>
              <a:gd name="connsiteY17" fmla="*/ 200025 h 698582"/>
              <a:gd name="connsiteX18" fmla="*/ 705936 w 705949"/>
              <a:gd name="connsiteY18" fmla="*/ 196850 h 698582"/>
              <a:gd name="connsiteX19" fmla="*/ 480511 w 705949"/>
              <a:gd name="connsiteY19" fmla="*/ 165100 h 698582"/>
              <a:gd name="connsiteX20" fmla="*/ 343986 w 705949"/>
              <a:gd name="connsiteY20" fmla="*/ 85725 h 698582"/>
              <a:gd name="connsiteX21" fmla="*/ 337636 w 705949"/>
              <a:gd name="connsiteY21" fmla="*/ 3175 h 698582"/>
              <a:gd name="connsiteX0" fmla="*/ 293186 w 705949"/>
              <a:gd name="connsiteY0" fmla="*/ 0 h 698582"/>
              <a:gd name="connsiteX1" fmla="*/ 267786 w 705949"/>
              <a:gd name="connsiteY1" fmla="*/ 136525 h 698582"/>
              <a:gd name="connsiteX2" fmla="*/ 1086 w 705949"/>
              <a:gd name="connsiteY2" fmla="*/ 276225 h 698582"/>
              <a:gd name="connsiteX3" fmla="*/ 248736 w 705949"/>
              <a:gd name="connsiteY3" fmla="*/ 193675 h 698582"/>
              <a:gd name="connsiteX4" fmla="*/ 309061 w 705949"/>
              <a:gd name="connsiteY4" fmla="*/ 165100 h 698582"/>
              <a:gd name="connsiteX5" fmla="*/ 143961 w 705949"/>
              <a:gd name="connsiteY5" fmla="*/ 374650 h 698582"/>
              <a:gd name="connsiteX6" fmla="*/ 315411 w 705949"/>
              <a:gd name="connsiteY6" fmla="*/ 250825 h 698582"/>
              <a:gd name="connsiteX7" fmla="*/ 309062 w 705949"/>
              <a:gd name="connsiteY7" fmla="*/ 396875 h 698582"/>
              <a:gd name="connsiteX8" fmla="*/ 229687 w 705949"/>
              <a:gd name="connsiteY8" fmla="*/ 571500 h 698582"/>
              <a:gd name="connsiteX9" fmla="*/ 318587 w 705949"/>
              <a:gd name="connsiteY9" fmla="*/ 479424 h 698582"/>
              <a:gd name="connsiteX10" fmla="*/ 328111 w 705949"/>
              <a:gd name="connsiteY10" fmla="*/ 698500 h 698582"/>
              <a:gd name="connsiteX11" fmla="*/ 366212 w 705949"/>
              <a:gd name="connsiteY11" fmla="*/ 393699 h 698582"/>
              <a:gd name="connsiteX12" fmla="*/ 470986 w 705949"/>
              <a:gd name="connsiteY12" fmla="*/ 498475 h 698582"/>
              <a:gd name="connsiteX13" fmla="*/ 347161 w 705949"/>
              <a:gd name="connsiteY13" fmla="*/ 187325 h 698582"/>
              <a:gd name="connsiteX14" fmla="*/ 490036 w 705949"/>
              <a:gd name="connsiteY14" fmla="*/ 390525 h 698582"/>
              <a:gd name="connsiteX15" fmla="*/ 378911 w 705949"/>
              <a:gd name="connsiteY15" fmla="*/ 146050 h 698582"/>
              <a:gd name="connsiteX16" fmla="*/ 597986 w 705949"/>
              <a:gd name="connsiteY16" fmla="*/ 288925 h 698582"/>
              <a:gd name="connsiteX17" fmla="*/ 547186 w 705949"/>
              <a:gd name="connsiteY17" fmla="*/ 200025 h 698582"/>
              <a:gd name="connsiteX18" fmla="*/ 705936 w 705949"/>
              <a:gd name="connsiteY18" fmla="*/ 196850 h 698582"/>
              <a:gd name="connsiteX19" fmla="*/ 480511 w 705949"/>
              <a:gd name="connsiteY19" fmla="*/ 165100 h 698582"/>
              <a:gd name="connsiteX20" fmla="*/ 343986 w 705949"/>
              <a:gd name="connsiteY20" fmla="*/ 85725 h 698582"/>
              <a:gd name="connsiteX21" fmla="*/ 337636 w 705949"/>
              <a:gd name="connsiteY21" fmla="*/ 3175 h 698582"/>
              <a:gd name="connsiteX0" fmla="*/ 293186 w 705949"/>
              <a:gd name="connsiteY0" fmla="*/ 0 h 699808"/>
              <a:gd name="connsiteX1" fmla="*/ 267786 w 705949"/>
              <a:gd name="connsiteY1" fmla="*/ 136525 h 699808"/>
              <a:gd name="connsiteX2" fmla="*/ 1086 w 705949"/>
              <a:gd name="connsiteY2" fmla="*/ 276225 h 699808"/>
              <a:gd name="connsiteX3" fmla="*/ 248736 w 705949"/>
              <a:gd name="connsiteY3" fmla="*/ 193675 h 699808"/>
              <a:gd name="connsiteX4" fmla="*/ 309061 w 705949"/>
              <a:gd name="connsiteY4" fmla="*/ 165100 h 699808"/>
              <a:gd name="connsiteX5" fmla="*/ 143961 w 705949"/>
              <a:gd name="connsiteY5" fmla="*/ 374650 h 699808"/>
              <a:gd name="connsiteX6" fmla="*/ 315411 w 705949"/>
              <a:gd name="connsiteY6" fmla="*/ 250825 h 699808"/>
              <a:gd name="connsiteX7" fmla="*/ 309062 w 705949"/>
              <a:gd name="connsiteY7" fmla="*/ 396875 h 699808"/>
              <a:gd name="connsiteX8" fmla="*/ 229687 w 705949"/>
              <a:gd name="connsiteY8" fmla="*/ 571500 h 699808"/>
              <a:gd name="connsiteX9" fmla="*/ 318587 w 705949"/>
              <a:gd name="connsiteY9" fmla="*/ 479424 h 699808"/>
              <a:gd name="connsiteX10" fmla="*/ 328111 w 705949"/>
              <a:gd name="connsiteY10" fmla="*/ 698500 h 699808"/>
              <a:gd name="connsiteX11" fmla="*/ 366212 w 705949"/>
              <a:gd name="connsiteY11" fmla="*/ 358774 h 699808"/>
              <a:gd name="connsiteX12" fmla="*/ 470986 w 705949"/>
              <a:gd name="connsiteY12" fmla="*/ 498475 h 699808"/>
              <a:gd name="connsiteX13" fmla="*/ 347161 w 705949"/>
              <a:gd name="connsiteY13" fmla="*/ 187325 h 699808"/>
              <a:gd name="connsiteX14" fmla="*/ 490036 w 705949"/>
              <a:gd name="connsiteY14" fmla="*/ 390525 h 699808"/>
              <a:gd name="connsiteX15" fmla="*/ 378911 w 705949"/>
              <a:gd name="connsiteY15" fmla="*/ 146050 h 699808"/>
              <a:gd name="connsiteX16" fmla="*/ 597986 w 705949"/>
              <a:gd name="connsiteY16" fmla="*/ 288925 h 699808"/>
              <a:gd name="connsiteX17" fmla="*/ 547186 w 705949"/>
              <a:gd name="connsiteY17" fmla="*/ 200025 h 699808"/>
              <a:gd name="connsiteX18" fmla="*/ 705936 w 705949"/>
              <a:gd name="connsiteY18" fmla="*/ 196850 h 699808"/>
              <a:gd name="connsiteX19" fmla="*/ 480511 w 705949"/>
              <a:gd name="connsiteY19" fmla="*/ 165100 h 699808"/>
              <a:gd name="connsiteX20" fmla="*/ 343986 w 705949"/>
              <a:gd name="connsiteY20" fmla="*/ 85725 h 699808"/>
              <a:gd name="connsiteX21" fmla="*/ 337636 w 705949"/>
              <a:gd name="connsiteY21" fmla="*/ 3175 h 699808"/>
              <a:gd name="connsiteX0" fmla="*/ 293186 w 705949"/>
              <a:gd name="connsiteY0" fmla="*/ 0 h 698889"/>
              <a:gd name="connsiteX1" fmla="*/ 267786 w 705949"/>
              <a:gd name="connsiteY1" fmla="*/ 136525 h 698889"/>
              <a:gd name="connsiteX2" fmla="*/ 1086 w 705949"/>
              <a:gd name="connsiteY2" fmla="*/ 276225 h 698889"/>
              <a:gd name="connsiteX3" fmla="*/ 248736 w 705949"/>
              <a:gd name="connsiteY3" fmla="*/ 193675 h 698889"/>
              <a:gd name="connsiteX4" fmla="*/ 309061 w 705949"/>
              <a:gd name="connsiteY4" fmla="*/ 165100 h 698889"/>
              <a:gd name="connsiteX5" fmla="*/ 143961 w 705949"/>
              <a:gd name="connsiteY5" fmla="*/ 374650 h 698889"/>
              <a:gd name="connsiteX6" fmla="*/ 315411 w 705949"/>
              <a:gd name="connsiteY6" fmla="*/ 250825 h 698889"/>
              <a:gd name="connsiteX7" fmla="*/ 309062 w 705949"/>
              <a:gd name="connsiteY7" fmla="*/ 396875 h 698889"/>
              <a:gd name="connsiteX8" fmla="*/ 229687 w 705949"/>
              <a:gd name="connsiteY8" fmla="*/ 571500 h 698889"/>
              <a:gd name="connsiteX9" fmla="*/ 318587 w 705949"/>
              <a:gd name="connsiteY9" fmla="*/ 479424 h 698889"/>
              <a:gd name="connsiteX10" fmla="*/ 328111 w 705949"/>
              <a:gd name="connsiteY10" fmla="*/ 698500 h 698889"/>
              <a:gd name="connsiteX11" fmla="*/ 366212 w 705949"/>
              <a:gd name="connsiteY11" fmla="*/ 358774 h 698889"/>
              <a:gd name="connsiteX12" fmla="*/ 470986 w 705949"/>
              <a:gd name="connsiteY12" fmla="*/ 498475 h 698889"/>
              <a:gd name="connsiteX13" fmla="*/ 347161 w 705949"/>
              <a:gd name="connsiteY13" fmla="*/ 187325 h 698889"/>
              <a:gd name="connsiteX14" fmla="*/ 490036 w 705949"/>
              <a:gd name="connsiteY14" fmla="*/ 390525 h 698889"/>
              <a:gd name="connsiteX15" fmla="*/ 378911 w 705949"/>
              <a:gd name="connsiteY15" fmla="*/ 146050 h 698889"/>
              <a:gd name="connsiteX16" fmla="*/ 597986 w 705949"/>
              <a:gd name="connsiteY16" fmla="*/ 288925 h 698889"/>
              <a:gd name="connsiteX17" fmla="*/ 547186 w 705949"/>
              <a:gd name="connsiteY17" fmla="*/ 200025 h 698889"/>
              <a:gd name="connsiteX18" fmla="*/ 705936 w 705949"/>
              <a:gd name="connsiteY18" fmla="*/ 196850 h 698889"/>
              <a:gd name="connsiteX19" fmla="*/ 480511 w 705949"/>
              <a:gd name="connsiteY19" fmla="*/ 165100 h 698889"/>
              <a:gd name="connsiteX20" fmla="*/ 343986 w 705949"/>
              <a:gd name="connsiteY20" fmla="*/ 85725 h 698889"/>
              <a:gd name="connsiteX21" fmla="*/ 337636 w 705949"/>
              <a:gd name="connsiteY21" fmla="*/ 3175 h 698889"/>
              <a:gd name="connsiteX0" fmla="*/ 293186 w 705949"/>
              <a:gd name="connsiteY0" fmla="*/ 0 h 698889"/>
              <a:gd name="connsiteX1" fmla="*/ 267786 w 705949"/>
              <a:gd name="connsiteY1" fmla="*/ 136525 h 698889"/>
              <a:gd name="connsiteX2" fmla="*/ 1086 w 705949"/>
              <a:gd name="connsiteY2" fmla="*/ 276225 h 698889"/>
              <a:gd name="connsiteX3" fmla="*/ 248736 w 705949"/>
              <a:gd name="connsiteY3" fmla="*/ 193675 h 698889"/>
              <a:gd name="connsiteX4" fmla="*/ 309061 w 705949"/>
              <a:gd name="connsiteY4" fmla="*/ 165100 h 698889"/>
              <a:gd name="connsiteX5" fmla="*/ 143961 w 705949"/>
              <a:gd name="connsiteY5" fmla="*/ 374650 h 698889"/>
              <a:gd name="connsiteX6" fmla="*/ 315411 w 705949"/>
              <a:gd name="connsiteY6" fmla="*/ 250825 h 698889"/>
              <a:gd name="connsiteX7" fmla="*/ 309062 w 705949"/>
              <a:gd name="connsiteY7" fmla="*/ 396875 h 698889"/>
              <a:gd name="connsiteX8" fmla="*/ 229687 w 705949"/>
              <a:gd name="connsiteY8" fmla="*/ 571500 h 698889"/>
              <a:gd name="connsiteX9" fmla="*/ 318587 w 705949"/>
              <a:gd name="connsiteY9" fmla="*/ 479424 h 698889"/>
              <a:gd name="connsiteX10" fmla="*/ 328111 w 705949"/>
              <a:gd name="connsiteY10" fmla="*/ 698500 h 698889"/>
              <a:gd name="connsiteX11" fmla="*/ 366212 w 705949"/>
              <a:gd name="connsiteY11" fmla="*/ 358774 h 698889"/>
              <a:gd name="connsiteX12" fmla="*/ 470986 w 705949"/>
              <a:gd name="connsiteY12" fmla="*/ 498475 h 698889"/>
              <a:gd name="connsiteX13" fmla="*/ 347161 w 705949"/>
              <a:gd name="connsiteY13" fmla="*/ 187325 h 698889"/>
              <a:gd name="connsiteX14" fmla="*/ 490036 w 705949"/>
              <a:gd name="connsiteY14" fmla="*/ 390525 h 698889"/>
              <a:gd name="connsiteX15" fmla="*/ 378911 w 705949"/>
              <a:gd name="connsiteY15" fmla="*/ 146050 h 698889"/>
              <a:gd name="connsiteX16" fmla="*/ 597986 w 705949"/>
              <a:gd name="connsiteY16" fmla="*/ 288925 h 698889"/>
              <a:gd name="connsiteX17" fmla="*/ 547186 w 705949"/>
              <a:gd name="connsiteY17" fmla="*/ 200025 h 698889"/>
              <a:gd name="connsiteX18" fmla="*/ 705936 w 705949"/>
              <a:gd name="connsiteY18" fmla="*/ 196850 h 698889"/>
              <a:gd name="connsiteX19" fmla="*/ 480511 w 705949"/>
              <a:gd name="connsiteY19" fmla="*/ 165100 h 698889"/>
              <a:gd name="connsiteX20" fmla="*/ 343986 w 705949"/>
              <a:gd name="connsiteY20" fmla="*/ 85725 h 698889"/>
              <a:gd name="connsiteX21" fmla="*/ 337636 w 705949"/>
              <a:gd name="connsiteY21" fmla="*/ 3175 h 69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949" h="698889">
                <a:moveTo>
                  <a:pt x="293186" y="0"/>
                </a:moveTo>
                <a:cubicBezTo>
                  <a:pt x="311442" y="37306"/>
                  <a:pt x="316469" y="90488"/>
                  <a:pt x="267786" y="136525"/>
                </a:cubicBezTo>
                <a:cubicBezTo>
                  <a:pt x="219103" y="182563"/>
                  <a:pt x="-17964" y="254000"/>
                  <a:pt x="1086" y="276225"/>
                </a:cubicBezTo>
                <a:cubicBezTo>
                  <a:pt x="20136" y="298450"/>
                  <a:pt x="197407" y="212196"/>
                  <a:pt x="248736" y="193675"/>
                </a:cubicBezTo>
                <a:cubicBezTo>
                  <a:pt x="300065" y="175154"/>
                  <a:pt x="326523" y="134938"/>
                  <a:pt x="309061" y="165100"/>
                </a:cubicBezTo>
                <a:cubicBezTo>
                  <a:pt x="291599" y="195262"/>
                  <a:pt x="111153" y="357188"/>
                  <a:pt x="143961" y="374650"/>
                </a:cubicBezTo>
                <a:cubicBezTo>
                  <a:pt x="176769" y="392112"/>
                  <a:pt x="287894" y="247121"/>
                  <a:pt x="315411" y="250825"/>
                </a:cubicBezTo>
                <a:cubicBezTo>
                  <a:pt x="342928" y="254529"/>
                  <a:pt x="323349" y="343429"/>
                  <a:pt x="309062" y="396875"/>
                </a:cubicBezTo>
                <a:cubicBezTo>
                  <a:pt x="294775" y="450321"/>
                  <a:pt x="219104" y="560388"/>
                  <a:pt x="229687" y="571500"/>
                </a:cubicBezTo>
                <a:cubicBezTo>
                  <a:pt x="219104" y="637116"/>
                  <a:pt x="302183" y="458258"/>
                  <a:pt x="318587" y="479424"/>
                </a:cubicBezTo>
                <a:cubicBezTo>
                  <a:pt x="334991" y="500590"/>
                  <a:pt x="278899" y="709083"/>
                  <a:pt x="328111" y="698500"/>
                </a:cubicBezTo>
                <a:cubicBezTo>
                  <a:pt x="377323" y="687917"/>
                  <a:pt x="342400" y="392111"/>
                  <a:pt x="366212" y="358774"/>
                </a:cubicBezTo>
                <a:cubicBezTo>
                  <a:pt x="390024" y="325437"/>
                  <a:pt x="445586" y="520700"/>
                  <a:pt x="470986" y="498475"/>
                </a:cubicBezTo>
                <a:cubicBezTo>
                  <a:pt x="496386" y="476250"/>
                  <a:pt x="343986" y="205317"/>
                  <a:pt x="347161" y="187325"/>
                </a:cubicBezTo>
                <a:cubicBezTo>
                  <a:pt x="350336" y="169333"/>
                  <a:pt x="468869" y="406929"/>
                  <a:pt x="490036" y="390525"/>
                </a:cubicBezTo>
                <a:cubicBezTo>
                  <a:pt x="511203" y="374121"/>
                  <a:pt x="360919" y="162983"/>
                  <a:pt x="378911" y="146050"/>
                </a:cubicBezTo>
                <a:cubicBezTo>
                  <a:pt x="396903" y="129117"/>
                  <a:pt x="569940" y="279929"/>
                  <a:pt x="597986" y="288925"/>
                </a:cubicBezTo>
                <a:cubicBezTo>
                  <a:pt x="626032" y="297921"/>
                  <a:pt x="529194" y="215371"/>
                  <a:pt x="547186" y="200025"/>
                </a:cubicBezTo>
                <a:cubicBezTo>
                  <a:pt x="565178" y="184679"/>
                  <a:pt x="707523" y="228071"/>
                  <a:pt x="705936" y="196850"/>
                </a:cubicBezTo>
                <a:cubicBezTo>
                  <a:pt x="704349" y="165629"/>
                  <a:pt x="540836" y="183621"/>
                  <a:pt x="480511" y="165100"/>
                </a:cubicBezTo>
                <a:cubicBezTo>
                  <a:pt x="420186" y="146579"/>
                  <a:pt x="367798" y="112712"/>
                  <a:pt x="343986" y="85725"/>
                </a:cubicBezTo>
                <a:cubicBezTo>
                  <a:pt x="320174" y="58738"/>
                  <a:pt x="337636" y="3175"/>
                  <a:pt x="337636" y="3175"/>
                </a:cubicBezTo>
              </a:path>
            </a:pathLst>
          </a:custGeom>
          <a:solidFill>
            <a:srgbClr val="008000"/>
          </a:solidFill>
          <a:ln w="12700" cmpd="sng">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2" name="Rectangle 664"/>
          <p:cNvSpPr>
            <a:spLocks noChangeArrowheads="1"/>
          </p:cNvSpPr>
          <p:nvPr/>
        </p:nvSpPr>
        <p:spPr bwMode="auto">
          <a:xfrm flipH="1">
            <a:off x="928482" y="3030261"/>
            <a:ext cx="23119" cy="599232"/>
          </a:xfrm>
          <a:prstGeom prst="rect">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03" name="Oval 665"/>
          <p:cNvSpPr>
            <a:spLocks noChangeArrowheads="1"/>
          </p:cNvSpPr>
          <p:nvPr/>
        </p:nvSpPr>
        <p:spPr bwMode="auto">
          <a:xfrm rot="9208038" flipH="1">
            <a:off x="923953" y="3487897"/>
            <a:ext cx="233349" cy="78160"/>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06" name="AutoShape 668"/>
          <p:cNvSpPr>
            <a:spLocks noChangeArrowheads="1"/>
          </p:cNvSpPr>
          <p:nvPr/>
        </p:nvSpPr>
        <p:spPr bwMode="auto">
          <a:xfrm rot="1040132" flipH="1">
            <a:off x="923953" y="2946436"/>
            <a:ext cx="74762" cy="57771"/>
          </a:xfrm>
          <a:prstGeom prst="star5">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07" name="AutoShape 669" descr="Dark vertical"/>
          <p:cNvSpPr>
            <a:spLocks noChangeArrowheads="1"/>
          </p:cNvSpPr>
          <p:nvPr/>
        </p:nvSpPr>
        <p:spPr bwMode="auto">
          <a:xfrm rot="1040132" flipH="1" flipV="1">
            <a:off x="912625" y="2983817"/>
            <a:ext cx="65700" cy="62302"/>
          </a:xfrm>
          <a:prstGeom prst="triangle">
            <a:avLst>
              <a:gd name="adj" fmla="val 50000"/>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08" name="AutoShape 670"/>
          <p:cNvSpPr>
            <a:spLocks noChangeArrowheads="1"/>
          </p:cNvSpPr>
          <p:nvPr/>
        </p:nvSpPr>
        <p:spPr bwMode="auto">
          <a:xfrm rot="19156900" flipH="1">
            <a:off x="849190" y="2969091"/>
            <a:ext cx="77028" cy="61169"/>
          </a:xfrm>
          <a:prstGeom prst="star5">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09" name="AutoShape 671" descr="Dark vertical"/>
          <p:cNvSpPr>
            <a:spLocks noChangeArrowheads="1"/>
          </p:cNvSpPr>
          <p:nvPr/>
        </p:nvSpPr>
        <p:spPr bwMode="auto">
          <a:xfrm rot="19156900" flipH="1" flipV="1">
            <a:off x="886572" y="2998543"/>
            <a:ext cx="63435" cy="62302"/>
          </a:xfrm>
          <a:prstGeom prst="triangle">
            <a:avLst>
              <a:gd name="adj" fmla="val 50000"/>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4" name="AutoShape 676"/>
          <p:cNvSpPr>
            <a:spLocks noChangeArrowheads="1"/>
          </p:cNvSpPr>
          <p:nvPr/>
        </p:nvSpPr>
        <p:spPr bwMode="auto">
          <a:xfrm rot="3035557" flipH="1">
            <a:off x="965865" y="2975888"/>
            <a:ext cx="65700" cy="70231"/>
          </a:xfrm>
          <a:prstGeom prst="star5">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5" name="AutoShape 677" descr="Dark vertical"/>
          <p:cNvSpPr>
            <a:spLocks noChangeArrowheads="1"/>
          </p:cNvSpPr>
          <p:nvPr/>
        </p:nvSpPr>
        <p:spPr bwMode="auto">
          <a:xfrm rot="3035557" flipH="1" flipV="1">
            <a:off x="936413" y="3001941"/>
            <a:ext cx="54373" cy="70231"/>
          </a:xfrm>
          <a:prstGeom prst="triangle">
            <a:avLst>
              <a:gd name="adj" fmla="val 50000"/>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6" name="Oval 678"/>
          <p:cNvSpPr>
            <a:spLocks noChangeArrowheads="1"/>
          </p:cNvSpPr>
          <p:nvPr/>
        </p:nvSpPr>
        <p:spPr bwMode="auto">
          <a:xfrm rot="942629">
            <a:off x="510494" y="3502623"/>
            <a:ext cx="558453" cy="67966"/>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7" name="Oval 679"/>
          <p:cNvSpPr>
            <a:spLocks noChangeArrowheads="1"/>
          </p:cNvSpPr>
          <p:nvPr/>
        </p:nvSpPr>
        <p:spPr bwMode="auto">
          <a:xfrm rot="20657371" flipH="1">
            <a:off x="567132" y="3602306"/>
            <a:ext cx="413459" cy="104214"/>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8" name="Oval 680"/>
          <p:cNvSpPr>
            <a:spLocks noChangeArrowheads="1"/>
          </p:cNvSpPr>
          <p:nvPr/>
        </p:nvSpPr>
        <p:spPr bwMode="auto">
          <a:xfrm rot="21276606" flipH="1">
            <a:off x="833332" y="3533208"/>
            <a:ext cx="559586" cy="64567"/>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20" name="Oval 682"/>
          <p:cNvSpPr>
            <a:spLocks noChangeArrowheads="1"/>
          </p:cNvSpPr>
          <p:nvPr/>
        </p:nvSpPr>
        <p:spPr bwMode="auto">
          <a:xfrm rot="589109" flipH="1">
            <a:off x="903563" y="3602306"/>
            <a:ext cx="559586" cy="63435"/>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21" name="Oval 683"/>
          <p:cNvSpPr>
            <a:spLocks noChangeArrowheads="1"/>
          </p:cNvSpPr>
          <p:nvPr/>
        </p:nvSpPr>
        <p:spPr bwMode="auto">
          <a:xfrm rot="1679420" flipH="1">
            <a:off x="910360" y="3604572"/>
            <a:ext cx="295652" cy="62302"/>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nvGrpSpPr>
          <p:cNvPr id="35" name="Group 34"/>
          <p:cNvGrpSpPr/>
          <p:nvPr/>
        </p:nvGrpSpPr>
        <p:grpSpPr>
          <a:xfrm>
            <a:off x="754128" y="3182670"/>
            <a:ext cx="184550" cy="287721"/>
            <a:chOff x="1871473" y="4780021"/>
            <a:chExt cx="342964" cy="372167"/>
          </a:xfrm>
        </p:grpSpPr>
        <p:sp>
          <p:nvSpPr>
            <p:cNvPr id="111" name="AutoShape 673" descr="Dark vertical"/>
            <p:cNvSpPr>
              <a:spLocks noChangeArrowheads="1"/>
            </p:cNvSpPr>
            <p:nvPr/>
          </p:nvSpPr>
          <p:spPr bwMode="auto">
            <a:xfrm rot="19008667" flipH="1" flipV="1">
              <a:off x="2122362" y="5048974"/>
              <a:ext cx="92075" cy="80963"/>
            </a:xfrm>
            <a:prstGeom prst="triangle">
              <a:avLst>
                <a:gd name="adj" fmla="val 50000"/>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 name="Freeform 2"/>
            <p:cNvSpPr/>
            <p:nvPr/>
          </p:nvSpPr>
          <p:spPr>
            <a:xfrm rot="104168" flipH="1">
              <a:off x="1926205" y="4780021"/>
              <a:ext cx="231759" cy="304768"/>
            </a:xfrm>
            <a:custGeom>
              <a:avLst/>
              <a:gdLst>
                <a:gd name="connsiteX0" fmla="*/ 585 w 315437"/>
                <a:gd name="connsiteY0" fmla="*/ 303403 h 320986"/>
                <a:gd name="connsiteX1" fmla="*/ 45035 w 315437"/>
                <a:gd name="connsiteY1" fmla="*/ 182753 h 320986"/>
                <a:gd name="connsiteX2" fmla="*/ 206960 w 315437"/>
                <a:gd name="connsiteY2" fmla="*/ 58928 h 320986"/>
                <a:gd name="connsiteX3" fmla="*/ 260935 w 315437"/>
                <a:gd name="connsiteY3" fmla="*/ 1778 h 320986"/>
                <a:gd name="connsiteX4" fmla="*/ 267285 w 315437"/>
                <a:gd name="connsiteY4" fmla="*/ 14478 h 320986"/>
                <a:gd name="connsiteX5" fmla="*/ 299035 w 315437"/>
                <a:gd name="connsiteY5" fmla="*/ 14478 h 320986"/>
                <a:gd name="connsiteX6" fmla="*/ 299035 w 315437"/>
                <a:gd name="connsiteY6" fmla="*/ 33528 h 320986"/>
                <a:gd name="connsiteX7" fmla="*/ 314910 w 315437"/>
                <a:gd name="connsiteY7" fmla="*/ 36703 h 320986"/>
                <a:gd name="connsiteX8" fmla="*/ 276810 w 315437"/>
                <a:gd name="connsiteY8" fmla="*/ 68453 h 320986"/>
                <a:gd name="connsiteX9" fmla="*/ 226010 w 315437"/>
                <a:gd name="connsiteY9" fmla="*/ 204978 h 320986"/>
                <a:gd name="connsiteX10" fmla="*/ 67260 w 315437"/>
                <a:gd name="connsiteY10" fmla="*/ 306578 h 320986"/>
                <a:gd name="connsiteX11" fmla="*/ 585 w 315437"/>
                <a:gd name="connsiteY11" fmla="*/ 303403 h 32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437" h="320986">
                  <a:moveTo>
                    <a:pt x="585" y="303403"/>
                  </a:moveTo>
                  <a:cubicBezTo>
                    <a:pt x="-3119" y="282765"/>
                    <a:pt x="10639" y="223499"/>
                    <a:pt x="45035" y="182753"/>
                  </a:cubicBezTo>
                  <a:cubicBezTo>
                    <a:pt x="79431" y="142007"/>
                    <a:pt x="170977" y="89091"/>
                    <a:pt x="206960" y="58928"/>
                  </a:cubicBezTo>
                  <a:cubicBezTo>
                    <a:pt x="242943" y="28765"/>
                    <a:pt x="250881" y="9186"/>
                    <a:pt x="260935" y="1778"/>
                  </a:cubicBezTo>
                  <a:cubicBezTo>
                    <a:pt x="270989" y="-5630"/>
                    <a:pt x="260935" y="12361"/>
                    <a:pt x="267285" y="14478"/>
                  </a:cubicBezTo>
                  <a:cubicBezTo>
                    <a:pt x="273635" y="16595"/>
                    <a:pt x="293743" y="11303"/>
                    <a:pt x="299035" y="14478"/>
                  </a:cubicBezTo>
                  <a:cubicBezTo>
                    <a:pt x="304327" y="17653"/>
                    <a:pt x="296389" y="29824"/>
                    <a:pt x="299035" y="33528"/>
                  </a:cubicBezTo>
                  <a:cubicBezTo>
                    <a:pt x="301681" y="37232"/>
                    <a:pt x="318614" y="30882"/>
                    <a:pt x="314910" y="36703"/>
                  </a:cubicBezTo>
                  <a:cubicBezTo>
                    <a:pt x="311206" y="42524"/>
                    <a:pt x="291627" y="40407"/>
                    <a:pt x="276810" y="68453"/>
                  </a:cubicBezTo>
                  <a:cubicBezTo>
                    <a:pt x="261993" y="96499"/>
                    <a:pt x="260935" y="165291"/>
                    <a:pt x="226010" y="204978"/>
                  </a:cubicBezTo>
                  <a:cubicBezTo>
                    <a:pt x="191085" y="244665"/>
                    <a:pt x="99539" y="284882"/>
                    <a:pt x="67260" y="306578"/>
                  </a:cubicBezTo>
                  <a:cubicBezTo>
                    <a:pt x="34981" y="328274"/>
                    <a:pt x="4289" y="324041"/>
                    <a:pt x="585" y="303403"/>
                  </a:cubicBezTo>
                  <a:close/>
                </a:path>
              </a:pathLst>
            </a:custGeom>
            <a:solidFill>
              <a:schemeClr val="accent4">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Freeform 24"/>
            <p:cNvSpPr/>
            <p:nvPr/>
          </p:nvSpPr>
          <p:spPr>
            <a:xfrm>
              <a:off x="1871473" y="5019612"/>
              <a:ext cx="336885" cy="132576"/>
            </a:xfrm>
            <a:custGeom>
              <a:avLst/>
              <a:gdLst>
                <a:gd name="connsiteX0" fmla="*/ 335152 w 336885"/>
                <a:gd name="connsiteY0" fmla="*/ 117538 h 132576"/>
                <a:gd name="connsiteX1" fmla="*/ 201802 w 336885"/>
                <a:gd name="connsiteY1" fmla="*/ 44513 h 132576"/>
                <a:gd name="connsiteX2" fmla="*/ 49402 w 336885"/>
                <a:gd name="connsiteY2" fmla="*/ 63 h 132576"/>
                <a:gd name="connsiteX3" fmla="*/ 1777 w 336885"/>
                <a:gd name="connsiteY3" fmla="*/ 34988 h 132576"/>
                <a:gd name="connsiteX4" fmla="*/ 100202 w 336885"/>
                <a:gd name="connsiteY4" fmla="*/ 47688 h 132576"/>
                <a:gd name="connsiteX5" fmla="*/ 265302 w 336885"/>
                <a:gd name="connsiteY5" fmla="*/ 123888 h 132576"/>
                <a:gd name="connsiteX6" fmla="*/ 335152 w 336885"/>
                <a:gd name="connsiteY6" fmla="*/ 117538 h 1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885" h="132576">
                  <a:moveTo>
                    <a:pt x="335152" y="117538"/>
                  </a:moveTo>
                  <a:cubicBezTo>
                    <a:pt x="324569" y="104309"/>
                    <a:pt x="249427" y="64092"/>
                    <a:pt x="201802" y="44513"/>
                  </a:cubicBezTo>
                  <a:cubicBezTo>
                    <a:pt x="154177" y="24934"/>
                    <a:pt x="82739" y="1650"/>
                    <a:pt x="49402" y="63"/>
                  </a:cubicBezTo>
                  <a:cubicBezTo>
                    <a:pt x="16065" y="-1524"/>
                    <a:pt x="-6690" y="27050"/>
                    <a:pt x="1777" y="34988"/>
                  </a:cubicBezTo>
                  <a:cubicBezTo>
                    <a:pt x="10244" y="42925"/>
                    <a:pt x="56281" y="32871"/>
                    <a:pt x="100202" y="47688"/>
                  </a:cubicBezTo>
                  <a:cubicBezTo>
                    <a:pt x="144123" y="62505"/>
                    <a:pt x="224556" y="107484"/>
                    <a:pt x="265302" y="123888"/>
                  </a:cubicBezTo>
                  <a:cubicBezTo>
                    <a:pt x="306048" y="140292"/>
                    <a:pt x="345735" y="130767"/>
                    <a:pt x="335152" y="117538"/>
                  </a:cubicBezTo>
                  <a:close/>
                </a:path>
              </a:pathLst>
            </a:custGeom>
            <a:solidFill>
              <a:srgbClr val="008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9" name="Oval 681"/>
          <p:cNvSpPr>
            <a:spLocks noChangeArrowheads="1"/>
          </p:cNvSpPr>
          <p:nvPr/>
        </p:nvSpPr>
        <p:spPr bwMode="auto">
          <a:xfrm flipH="1">
            <a:off x="646426" y="3544536"/>
            <a:ext cx="296784" cy="60036"/>
          </a:xfrm>
          <a:prstGeom prst="ellipse">
            <a:avLst/>
          </a:prstGeom>
          <a:solidFill>
            <a:srgbClr val="008000"/>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nvGrpSpPr>
          <p:cNvPr id="157" name="Group 156"/>
          <p:cNvGrpSpPr/>
          <p:nvPr/>
        </p:nvGrpSpPr>
        <p:grpSpPr>
          <a:xfrm flipH="1">
            <a:off x="942167" y="3087517"/>
            <a:ext cx="184550" cy="287721"/>
            <a:chOff x="1871473" y="4780021"/>
            <a:chExt cx="342964" cy="372167"/>
          </a:xfrm>
        </p:grpSpPr>
        <p:sp>
          <p:nvSpPr>
            <p:cNvPr id="158" name="AutoShape 673" descr="Dark vertical"/>
            <p:cNvSpPr>
              <a:spLocks noChangeArrowheads="1"/>
            </p:cNvSpPr>
            <p:nvPr/>
          </p:nvSpPr>
          <p:spPr bwMode="auto">
            <a:xfrm rot="19008667" flipH="1" flipV="1">
              <a:off x="2122362" y="5048974"/>
              <a:ext cx="92075" cy="80963"/>
            </a:xfrm>
            <a:prstGeom prst="triangle">
              <a:avLst>
                <a:gd name="adj" fmla="val 50000"/>
              </a:avLst>
            </a:prstGeom>
            <a:solidFill>
              <a:srgbClr val="008000"/>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59" name="Freeform 158"/>
            <p:cNvSpPr/>
            <p:nvPr/>
          </p:nvSpPr>
          <p:spPr>
            <a:xfrm rot="104168" flipH="1">
              <a:off x="1926205" y="4780021"/>
              <a:ext cx="231759" cy="304768"/>
            </a:xfrm>
            <a:custGeom>
              <a:avLst/>
              <a:gdLst>
                <a:gd name="connsiteX0" fmla="*/ 585 w 315437"/>
                <a:gd name="connsiteY0" fmla="*/ 303403 h 320986"/>
                <a:gd name="connsiteX1" fmla="*/ 45035 w 315437"/>
                <a:gd name="connsiteY1" fmla="*/ 182753 h 320986"/>
                <a:gd name="connsiteX2" fmla="*/ 206960 w 315437"/>
                <a:gd name="connsiteY2" fmla="*/ 58928 h 320986"/>
                <a:gd name="connsiteX3" fmla="*/ 260935 w 315437"/>
                <a:gd name="connsiteY3" fmla="*/ 1778 h 320986"/>
                <a:gd name="connsiteX4" fmla="*/ 267285 w 315437"/>
                <a:gd name="connsiteY4" fmla="*/ 14478 h 320986"/>
                <a:gd name="connsiteX5" fmla="*/ 299035 w 315437"/>
                <a:gd name="connsiteY5" fmla="*/ 14478 h 320986"/>
                <a:gd name="connsiteX6" fmla="*/ 299035 w 315437"/>
                <a:gd name="connsiteY6" fmla="*/ 33528 h 320986"/>
                <a:gd name="connsiteX7" fmla="*/ 314910 w 315437"/>
                <a:gd name="connsiteY7" fmla="*/ 36703 h 320986"/>
                <a:gd name="connsiteX8" fmla="*/ 276810 w 315437"/>
                <a:gd name="connsiteY8" fmla="*/ 68453 h 320986"/>
                <a:gd name="connsiteX9" fmla="*/ 226010 w 315437"/>
                <a:gd name="connsiteY9" fmla="*/ 204978 h 320986"/>
                <a:gd name="connsiteX10" fmla="*/ 67260 w 315437"/>
                <a:gd name="connsiteY10" fmla="*/ 306578 h 320986"/>
                <a:gd name="connsiteX11" fmla="*/ 585 w 315437"/>
                <a:gd name="connsiteY11" fmla="*/ 303403 h 32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437" h="320986">
                  <a:moveTo>
                    <a:pt x="585" y="303403"/>
                  </a:moveTo>
                  <a:cubicBezTo>
                    <a:pt x="-3119" y="282765"/>
                    <a:pt x="10639" y="223499"/>
                    <a:pt x="45035" y="182753"/>
                  </a:cubicBezTo>
                  <a:cubicBezTo>
                    <a:pt x="79431" y="142007"/>
                    <a:pt x="170977" y="89091"/>
                    <a:pt x="206960" y="58928"/>
                  </a:cubicBezTo>
                  <a:cubicBezTo>
                    <a:pt x="242943" y="28765"/>
                    <a:pt x="250881" y="9186"/>
                    <a:pt x="260935" y="1778"/>
                  </a:cubicBezTo>
                  <a:cubicBezTo>
                    <a:pt x="270989" y="-5630"/>
                    <a:pt x="260935" y="12361"/>
                    <a:pt x="267285" y="14478"/>
                  </a:cubicBezTo>
                  <a:cubicBezTo>
                    <a:pt x="273635" y="16595"/>
                    <a:pt x="293743" y="11303"/>
                    <a:pt x="299035" y="14478"/>
                  </a:cubicBezTo>
                  <a:cubicBezTo>
                    <a:pt x="304327" y="17653"/>
                    <a:pt x="296389" y="29824"/>
                    <a:pt x="299035" y="33528"/>
                  </a:cubicBezTo>
                  <a:cubicBezTo>
                    <a:pt x="301681" y="37232"/>
                    <a:pt x="318614" y="30882"/>
                    <a:pt x="314910" y="36703"/>
                  </a:cubicBezTo>
                  <a:cubicBezTo>
                    <a:pt x="311206" y="42524"/>
                    <a:pt x="291627" y="40407"/>
                    <a:pt x="276810" y="68453"/>
                  </a:cubicBezTo>
                  <a:cubicBezTo>
                    <a:pt x="261993" y="96499"/>
                    <a:pt x="260935" y="165291"/>
                    <a:pt x="226010" y="204978"/>
                  </a:cubicBezTo>
                  <a:cubicBezTo>
                    <a:pt x="191085" y="244665"/>
                    <a:pt x="99539" y="284882"/>
                    <a:pt x="67260" y="306578"/>
                  </a:cubicBezTo>
                  <a:cubicBezTo>
                    <a:pt x="34981" y="328274"/>
                    <a:pt x="4289" y="324041"/>
                    <a:pt x="585" y="303403"/>
                  </a:cubicBezTo>
                  <a:close/>
                </a:path>
              </a:pathLst>
            </a:custGeom>
            <a:solidFill>
              <a:schemeClr val="accent4">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0" name="Freeform 159"/>
            <p:cNvSpPr/>
            <p:nvPr/>
          </p:nvSpPr>
          <p:spPr>
            <a:xfrm>
              <a:off x="1871473" y="5019612"/>
              <a:ext cx="336885" cy="132576"/>
            </a:xfrm>
            <a:custGeom>
              <a:avLst/>
              <a:gdLst>
                <a:gd name="connsiteX0" fmla="*/ 335152 w 336885"/>
                <a:gd name="connsiteY0" fmla="*/ 117538 h 132576"/>
                <a:gd name="connsiteX1" fmla="*/ 201802 w 336885"/>
                <a:gd name="connsiteY1" fmla="*/ 44513 h 132576"/>
                <a:gd name="connsiteX2" fmla="*/ 49402 w 336885"/>
                <a:gd name="connsiteY2" fmla="*/ 63 h 132576"/>
                <a:gd name="connsiteX3" fmla="*/ 1777 w 336885"/>
                <a:gd name="connsiteY3" fmla="*/ 34988 h 132576"/>
                <a:gd name="connsiteX4" fmla="*/ 100202 w 336885"/>
                <a:gd name="connsiteY4" fmla="*/ 47688 h 132576"/>
                <a:gd name="connsiteX5" fmla="*/ 265302 w 336885"/>
                <a:gd name="connsiteY5" fmla="*/ 123888 h 132576"/>
                <a:gd name="connsiteX6" fmla="*/ 335152 w 336885"/>
                <a:gd name="connsiteY6" fmla="*/ 117538 h 1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885" h="132576">
                  <a:moveTo>
                    <a:pt x="335152" y="117538"/>
                  </a:moveTo>
                  <a:cubicBezTo>
                    <a:pt x="324569" y="104309"/>
                    <a:pt x="249427" y="64092"/>
                    <a:pt x="201802" y="44513"/>
                  </a:cubicBezTo>
                  <a:cubicBezTo>
                    <a:pt x="154177" y="24934"/>
                    <a:pt x="82739" y="1650"/>
                    <a:pt x="49402" y="63"/>
                  </a:cubicBezTo>
                  <a:cubicBezTo>
                    <a:pt x="16065" y="-1524"/>
                    <a:pt x="-6690" y="27050"/>
                    <a:pt x="1777" y="34988"/>
                  </a:cubicBezTo>
                  <a:cubicBezTo>
                    <a:pt x="10244" y="42925"/>
                    <a:pt x="56281" y="32871"/>
                    <a:pt x="100202" y="47688"/>
                  </a:cubicBezTo>
                  <a:cubicBezTo>
                    <a:pt x="144123" y="62505"/>
                    <a:pt x="224556" y="107484"/>
                    <a:pt x="265302" y="123888"/>
                  </a:cubicBezTo>
                  <a:cubicBezTo>
                    <a:pt x="306048" y="140292"/>
                    <a:pt x="345735" y="130767"/>
                    <a:pt x="335152" y="117538"/>
                  </a:cubicBezTo>
                  <a:close/>
                </a:path>
              </a:pathLst>
            </a:custGeom>
            <a:solidFill>
              <a:srgbClr val="008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61" name="Freeform 160"/>
          <p:cNvSpPr/>
          <p:nvPr/>
        </p:nvSpPr>
        <p:spPr>
          <a:xfrm>
            <a:off x="1786159" y="3606320"/>
            <a:ext cx="474271" cy="498694"/>
          </a:xfrm>
          <a:custGeom>
            <a:avLst/>
            <a:gdLst>
              <a:gd name="connsiteX0" fmla="*/ 308768 w 737973"/>
              <a:gd name="connsiteY0" fmla="*/ 15875 h 429390"/>
              <a:gd name="connsiteX1" fmla="*/ 299243 w 737973"/>
              <a:gd name="connsiteY1" fmla="*/ 133350 h 429390"/>
              <a:gd name="connsiteX2" fmla="*/ 32543 w 737973"/>
              <a:gd name="connsiteY2" fmla="*/ 273050 h 429390"/>
              <a:gd name="connsiteX3" fmla="*/ 26193 w 737973"/>
              <a:gd name="connsiteY3" fmla="*/ 330200 h 429390"/>
              <a:gd name="connsiteX4" fmla="*/ 229393 w 737973"/>
              <a:gd name="connsiteY4" fmla="*/ 222250 h 429390"/>
              <a:gd name="connsiteX5" fmla="*/ 315118 w 737973"/>
              <a:gd name="connsiteY5" fmla="*/ 212725 h 429390"/>
              <a:gd name="connsiteX6" fmla="*/ 169068 w 737973"/>
              <a:gd name="connsiteY6" fmla="*/ 320675 h 429390"/>
              <a:gd name="connsiteX7" fmla="*/ 346868 w 737973"/>
              <a:gd name="connsiteY7" fmla="*/ 247650 h 429390"/>
              <a:gd name="connsiteX8" fmla="*/ 315118 w 737973"/>
              <a:gd name="connsiteY8" fmla="*/ 428625 h 429390"/>
              <a:gd name="connsiteX9" fmla="*/ 397668 w 737973"/>
              <a:gd name="connsiteY9" fmla="*/ 307975 h 429390"/>
              <a:gd name="connsiteX10" fmla="*/ 378618 w 737973"/>
              <a:gd name="connsiteY10" fmla="*/ 193675 h 429390"/>
              <a:gd name="connsiteX11" fmla="*/ 464343 w 737973"/>
              <a:gd name="connsiteY11" fmla="*/ 342900 h 429390"/>
              <a:gd name="connsiteX12" fmla="*/ 410368 w 737973"/>
              <a:gd name="connsiteY12" fmla="*/ 142875 h 429390"/>
              <a:gd name="connsiteX13" fmla="*/ 629443 w 737973"/>
              <a:gd name="connsiteY13" fmla="*/ 285750 h 429390"/>
              <a:gd name="connsiteX14" fmla="*/ 578643 w 737973"/>
              <a:gd name="connsiteY14" fmla="*/ 196850 h 429390"/>
              <a:gd name="connsiteX15" fmla="*/ 737393 w 737973"/>
              <a:gd name="connsiteY15" fmla="*/ 193675 h 429390"/>
              <a:gd name="connsiteX16" fmla="*/ 511968 w 737973"/>
              <a:gd name="connsiteY16" fmla="*/ 161925 h 429390"/>
              <a:gd name="connsiteX17" fmla="*/ 375443 w 737973"/>
              <a:gd name="connsiteY17" fmla="*/ 82550 h 429390"/>
              <a:gd name="connsiteX18" fmla="*/ 369093 w 737973"/>
              <a:gd name="connsiteY18" fmla="*/ 0 h 429390"/>
              <a:gd name="connsiteX0" fmla="*/ 308768 w 737973"/>
              <a:gd name="connsiteY0" fmla="*/ 15875 h 651142"/>
              <a:gd name="connsiteX1" fmla="*/ 299243 w 737973"/>
              <a:gd name="connsiteY1" fmla="*/ 133350 h 651142"/>
              <a:gd name="connsiteX2" fmla="*/ 32543 w 737973"/>
              <a:gd name="connsiteY2" fmla="*/ 273050 h 651142"/>
              <a:gd name="connsiteX3" fmla="*/ 26193 w 737973"/>
              <a:gd name="connsiteY3" fmla="*/ 330200 h 651142"/>
              <a:gd name="connsiteX4" fmla="*/ 229393 w 737973"/>
              <a:gd name="connsiteY4" fmla="*/ 222250 h 651142"/>
              <a:gd name="connsiteX5" fmla="*/ 315118 w 737973"/>
              <a:gd name="connsiteY5" fmla="*/ 212725 h 651142"/>
              <a:gd name="connsiteX6" fmla="*/ 169068 w 737973"/>
              <a:gd name="connsiteY6" fmla="*/ 320675 h 651142"/>
              <a:gd name="connsiteX7" fmla="*/ 346868 w 737973"/>
              <a:gd name="connsiteY7" fmla="*/ 247650 h 651142"/>
              <a:gd name="connsiteX8" fmla="*/ 346868 w 737973"/>
              <a:gd name="connsiteY8" fmla="*/ 650875 h 651142"/>
              <a:gd name="connsiteX9" fmla="*/ 397668 w 737973"/>
              <a:gd name="connsiteY9" fmla="*/ 307975 h 651142"/>
              <a:gd name="connsiteX10" fmla="*/ 378618 w 737973"/>
              <a:gd name="connsiteY10" fmla="*/ 193675 h 651142"/>
              <a:gd name="connsiteX11" fmla="*/ 464343 w 737973"/>
              <a:gd name="connsiteY11" fmla="*/ 342900 h 651142"/>
              <a:gd name="connsiteX12" fmla="*/ 410368 w 737973"/>
              <a:gd name="connsiteY12" fmla="*/ 142875 h 651142"/>
              <a:gd name="connsiteX13" fmla="*/ 629443 w 737973"/>
              <a:gd name="connsiteY13" fmla="*/ 285750 h 651142"/>
              <a:gd name="connsiteX14" fmla="*/ 578643 w 737973"/>
              <a:gd name="connsiteY14" fmla="*/ 196850 h 651142"/>
              <a:gd name="connsiteX15" fmla="*/ 737393 w 737973"/>
              <a:gd name="connsiteY15" fmla="*/ 193675 h 651142"/>
              <a:gd name="connsiteX16" fmla="*/ 511968 w 737973"/>
              <a:gd name="connsiteY16" fmla="*/ 161925 h 651142"/>
              <a:gd name="connsiteX17" fmla="*/ 375443 w 737973"/>
              <a:gd name="connsiteY17" fmla="*/ 82550 h 651142"/>
              <a:gd name="connsiteX18" fmla="*/ 369093 w 737973"/>
              <a:gd name="connsiteY18" fmla="*/ 0 h 651142"/>
              <a:gd name="connsiteX0" fmla="*/ 308768 w 737973"/>
              <a:gd name="connsiteY0" fmla="*/ 15875 h 651142"/>
              <a:gd name="connsiteX1" fmla="*/ 299243 w 737973"/>
              <a:gd name="connsiteY1" fmla="*/ 133350 h 651142"/>
              <a:gd name="connsiteX2" fmla="*/ 32543 w 737973"/>
              <a:gd name="connsiteY2" fmla="*/ 273050 h 651142"/>
              <a:gd name="connsiteX3" fmla="*/ 26193 w 737973"/>
              <a:gd name="connsiteY3" fmla="*/ 330200 h 651142"/>
              <a:gd name="connsiteX4" fmla="*/ 229393 w 737973"/>
              <a:gd name="connsiteY4" fmla="*/ 222250 h 651142"/>
              <a:gd name="connsiteX5" fmla="*/ 315118 w 737973"/>
              <a:gd name="connsiteY5" fmla="*/ 212725 h 651142"/>
              <a:gd name="connsiteX6" fmla="*/ 175418 w 737973"/>
              <a:gd name="connsiteY6" fmla="*/ 371475 h 651142"/>
              <a:gd name="connsiteX7" fmla="*/ 346868 w 737973"/>
              <a:gd name="connsiteY7" fmla="*/ 247650 h 651142"/>
              <a:gd name="connsiteX8" fmla="*/ 346868 w 737973"/>
              <a:gd name="connsiteY8" fmla="*/ 650875 h 651142"/>
              <a:gd name="connsiteX9" fmla="*/ 397668 w 737973"/>
              <a:gd name="connsiteY9" fmla="*/ 307975 h 651142"/>
              <a:gd name="connsiteX10" fmla="*/ 378618 w 737973"/>
              <a:gd name="connsiteY10" fmla="*/ 193675 h 651142"/>
              <a:gd name="connsiteX11" fmla="*/ 464343 w 737973"/>
              <a:gd name="connsiteY11" fmla="*/ 342900 h 651142"/>
              <a:gd name="connsiteX12" fmla="*/ 410368 w 737973"/>
              <a:gd name="connsiteY12" fmla="*/ 142875 h 651142"/>
              <a:gd name="connsiteX13" fmla="*/ 629443 w 737973"/>
              <a:gd name="connsiteY13" fmla="*/ 285750 h 651142"/>
              <a:gd name="connsiteX14" fmla="*/ 578643 w 737973"/>
              <a:gd name="connsiteY14" fmla="*/ 196850 h 651142"/>
              <a:gd name="connsiteX15" fmla="*/ 737393 w 737973"/>
              <a:gd name="connsiteY15" fmla="*/ 193675 h 651142"/>
              <a:gd name="connsiteX16" fmla="*/ 511968 w 737973"/>
              <a:gd name="connsiteY16" fmla="*/ 161925 h 651142"/>
              <a:gd name="connsiteX17" fmla="*/ 375443 w 737973"/>
              <a:gd name="connsiteY17" fmla="*/ 82550 h 651142"/>
              <a:gd name="connsiteX18" fmla="*/ 369093 w 737973"/>
              <a:gd name="connsiteY18" fmla="*/ 0 h 651142"/>
              <a:gd name="connsiteX0" fmla="*/ 276824 w 706029"/>
              <a:gd name="connsiteY0" fmla="*/ 15875 h 651142"/>
              <a:gd name="connsiteX1" fmla="*/ 267299 w 706029"/>
              <a:gd name="connsiteY1" fmla="*/ 133350 h 651142"/>
              <a:gd name="connsiteX2" fmla="*/ 599 w 706029"/>
              <a:gd name="connsiteY2" fmla="*/ 273050 h 651142"/>
              <a:gd name="connsiteX3" fmla="*/ 197449 w 706029"/>
              <a:gd name="connsiteY3" fmla="*/ 222250 h 651142"/>
              <a:gd name="connsiteX4" fmla="*/ 283174 w 706029"/>
              <a:gd name="connsiteY4" fmla="*/ 212725 h 651142"/>
              <a:gd name="connsiteX5" fmla="*/ 143474 w 706029"/>
              <a:gd name="connsiteY5" fmla="*/ 371475 h 651142"/>
              <a:gd name="connsiteX6" fmla="*/ 314924 w 706029"/>
              <a:gd name="connsiteY6" fmla="*/ 247650 h 651142"/>
              <a:gd name="connsiteX7" fmla="*/ 314924 w 706029"/>
              <a:gd name="connsiteY7" fmla="*/ 650875 h 651142"/>
              <a:gd name="connsiteX8" fmla="*/ 365724 w 706029"/>
              <a:gd name="connsiteY8" fmla="*/ 307975 h 651142"/>
              <a:gd name="connsiteX9" fmla="*/ 346674 w 706029"/>
              <a:gd name="connsiteY9" fmla="*/ 193675 h 651142"/>
              <a:gd name="connsiteX10" fmla="*/ 432399 w 706029"/>
              <a:gd name="connsiteY10" fmla="*/ 342900 h 651142"/>
              <a:gd name="connsiteX11" fmla="*/ 378424 w 706029"/>
              <a:gd name="connsiteY11" fmla="*/ 142875 h 651142"/>
              <a:gd name="connsiteX12" fmla="*/ 597499 w 706029"/>
              <a:gd name="connsiteY12" fmla="*/ 285750 h 651142"/>
              <a:gd name="connsiteX13" fmla="*/ 546699 w 706029"/>
              <a:gd name="connsiteY13" fmla="*/ 196850 h 651142"/>
              <a:gd name="connsiteX14" fmla="*/ 705449 w 706029"/>
              <a:gd name="connsiteY14" fmla="*/ 193675 h 651142"/>
              <a:gd name="connsiteX15" fmla="*/ 480024 w 706029"/>
              <a:gd name="connsiteY15" fmla="*/ 161925 h 651142"/>
              <a:gd name="connsiteX16" fmla="*/ 343499 w 706029"/>
              <a:gd name="connsiteY16" fmla="*/ 82550 h 651142"/>
              <a:gd name="connsiteX17" fmla="*/ 337149 w 706029"/>
              <a:gd name="connsiteY17" fmla="*/ 0 h 651142"/>
              <a:gd name="connsiteX0" fmla="*/ 276824 w 706029"/>
              <a:gd name="connsiteY0" fmla="*/ 15875 h 651142"/>
              <a:gd name="connsiteX1" fmla="*/ 267299 w 706029"/>
              <a:gd name="connsiteY1" fmla="*/ 133350 h 651142"/>
              <a:gd name="connsiteX2" fmla="*/ 599 w 706029"/>
              <a:gd name="connsiteY2" fmla="*/ 273050 h 651142"/>
              <a:gd name="connsiteX3" fmla="*/ 197449 w 706029"/>
              <a:gd name="connsiteY3" fmla="*/ 222250 h 651142"/>
              <a:gd name="connsiteX4" fmla="*/ 283174 w 706029"/>
              <a:gd name="connsiteY4" fmla="*/ 212725 h 651142"/>
              <a:gd name="connsiteX5" fmla="*/ 143474 w 706029"/>
              <a:gd name="connsiteY5" fmla="*/ 371475 h 651142"/>
              <a:gd name="connsiteX6" fmla="*/ 314924 w 706029"/>
              <a:gd name="connsiteY6" fmla="*/ 247650 h 651142"/>
              <a:gd name="connsiteX7" fmla="*/ 314924 w 706029"/>
              <a:gd name="connsiteY7" fmla="*/ 650875 h 651142"/>
              <a:gd name="connsiteX8" fmla="*/ 365724 w 706029"/>
              <a:gd name="connsiteY8" fmla="*/ 307975 h 651142"/>
              <a:gd name="connsiteX9" fmla="*/ 346674 w 706029"/>
              <a:gd name="connsiteY9" fmla="*/ 193675 h 651142"/>
              <a:gd name="connsiteX10" fmla="*/ 489549 w 706029"/>
              <a:gd name="connsiteY10" fmla="*/ 387350 h 651142"/>
              <a:gd name="connsiteX11" fmla="*/ 378424 w 706029"/>
              <a:gd name="connsiteY11" fmla="*/ 142875 h 651142"/>
              <a:gd name="connsiteX12" fmla="*/ 597499 w 706029"/>
              <a:gd name="connsiteY12" fmla="*/ 285750 h 651142"/>
              <a:gd name="connsiteX13" fmla="*/ 546699 w 706029"/>
              <a:gd name="connsiteY13" fmla="*/ 196850 h 651142"/>
              <a:gd name="connsiteX14" fmla="*/ 705449 w 706029"/>
              <a:gd name="connsiteY14" fmla="*/ 193675 h 651142"/>
              <a:gd name="connsiteX15" fmla="*/ 480024 w 706029"/>
              <a:gd name="connsiteY15" fmla="*/ 161925 h 651142"/>
              <a:gd name="connsiteX16" fmla="*/ 343499 w 706029"/>
              <a:gd name="connsiteY16" fmla="*/ 82550 h 651142"/>
              <a:gd name="connsiteX17" fmla="*/ 337149 w 706029"/>
              <a:gd name="connsiteY17" fmla="*/ 0 h 651142"/>
              <a:gd name="connsiteX0" fmla="*/ 276824 w 706029"/>
              <a:gd name="connsiteY0" fmla="*/ 15875 h 695561"/>
              <a:gd name="connsiteX1" fmla="*/ 267299 w 706029"/>
              <a:gd name="connsiteY1" fmla="*/ 133350 h 695561"/>
              <a:gd name="connsiteX2" fmla="*/ 599 w 706029"/>
              <a:gd name="connsiteY2" fmla="*/ 273050 h 695561"/>
              <a:gd name="connsiteX3" fmla="*/ 197449 w 706029"/>
              <a:gd name="connsiteY3" fmla="*/ 222250 h 695561"/>
              <a:gd name="connsiteX4" fmla="*/ 283174 w 706029"/>
              <a:gd name="connsiteY4" fmla="*/ 212725 h 695561"/>
              <a:gd name="connsiteX5" fmla="*/ 143474 w 706029"/>
              <a:gd name="connsiteY5" fmla="*/ 371475 h 695561"/>
              <a:gd name="connsiteX6" fmla="*/ 314924 w 706029"/>
              <a:gd name="connsiteY6" fmla="*/ 247650 h 695561"/>
              <a:gd name="connsiteX7" fmla="*/ 327624 w 706029"/>
              <a:gd name="connsiteY7" fmla="*/ 695325 h 695561"/>
              <a:gd name="connsiteX8" fmla="*/ 365724 w 706029"/>
              <a:gd name="connsiteY8" fmla="*/ 307975 h 695561"/>
              <a:gd name="connsiteX9" fmla="*/ 346674 w 706029"/>
              <a:gd name="connsiteY9" fmla="*/ 193675 h 695561"/>
              <a:gd name="connsiteX10" fmla="*/ 489549 w 706029"/>
              <a:gd name="connsiteY10" fmla="*/ 387350 h 695561"/>
              <a:gd name="connsiteX11" fmla="*/ 378424 w 706029"/>
              <a:gd name="connsiteY11" fmla="*/ 142875 h 695561"/>
              <a:gd name="connsiteX12" fmla="*/ 597499 w 706029"/>
              <a:gd name="connsiteY12" fmla="*/ 285750 h 695561"/>
              <a:gd name="connsiteX13" fmla="*/ 546699 w 706029"/>
              <a:gd name="connsiteY13" fmla="*/ 196850 h 695561"/>
              <a:gd name="connsiteX14" fmla="*/ 705449 w 706029"/>
              <a:gd name="connsiteY14" fmla="*/ 193675 h 695561"/>
              <a:gd name="connsiteX15" fmla="*/ 480024 w 706029"/>
              <a:gd name="connsiteY15" fmla="*/ 161925 h 695561"/>
              <a:gd name="connsiteX16" fmla="*/ 343499 w 706029"/>
              <a:gd name="connsiteY16" fmla="*/ 82550 h 695561"/>
              <a:gd name="connsiteX17" fmla="*/ 337149 w 706029"/>
              <a:gd name="connsiteY17" fmla="*/ 0 h 695561"/>
              <a:gd name="connsiteX0" fmla="*/ 276824 w 706029"/>
              <a:gd name="connsiteY0" fmla="*/ 15875 h 695437"/>
              <a:gd name="connsiteX1" fmla="*/ 267299 w 706029"/>
              <a:gd name="connsiteY1" fmla="*/ 133350 h 695437"/>
              <a:gd name="connsiteX2" fmla="*/ 599 w 706029"/>
              <a:gd name="connsiteY2" fmla="*/ 273050 h 695437"/>
              <a:gd name="connsiteX3" fmla="*/ 197449 w 706029"/>
              <a:gd name="connsiteY3" fmla="*/ 222250 h 695437"/>
              <a:gd name="connsiteX4" fmla="*/ 283174 w 706029"/>
              <a:gd name="connsiteY4" fmla="*/ 212725 h 695437"/>
              <a:gd name="connsiteX5" fmla="*/ 143474 w 706029"/>
              <a:gd name="connsiteY5" fmla="*/ 371475 h 695437"/>
              <a:gd name="connsiteX6" fmla="*/ 314924 w 706029"/>
              <a:gd name="connsiteY6" fmla="*/ 247650 h 695437"/>
              <a:gd name="connsiteX7" fmla="*/ 327624 w 706029"/>
              <a:gd name="connsiteY7" fmla="*/ 695325 h 695437"/>
              <a:gd name="connsiteX8" fmla="*/ 365724 w 706029"/>
              <a:gd name="connsiteY8" fmla="*/ 307975 h 695437"/>
              <a:gd name="connsiteX9" fmla="*/ 346674 w 706029"/>
              <a:gd name="connsiteY9" fmla="*/ 193675 h 695437"/>
              <a:gd name="connsiteX10" fmla="*/ 489549 w 706029"/>
              <a:gd name="connsiteY10" fmla="*/ 387350 h 695437"/>
              <a:gd name="connsiteX11" fmla="*/ 378424 w 706029"/>
              <a:gd name="connsiteY11" fmla="*/ 142875 h 695437"/>
              <a:gd name="connsiteX12" fmla="*/ 597499 w 706029"/>
              <a:gd name="connsiteY12" fmla="*/ 285750 h 695437"/>
              <a:gd name="connsiteX13" fmla="*/ 546699 w 706029"/>
              <a:gd name="connsiteY13" fmla="*/ 196850 h 695437"/>
              <a:gd name="connsiteX14" fmla="*/ 705449 w 706029"/>
              <a:gd name="connsiteY14" fmla="*/ 193675 h 695437"/>
              <a:gd name="connsiteX15" fmla="*/ 480024 w 706029"/>
              <a:gd name="connsiteY15" fmla="*/ 161925 h 695437"/>
              <a:gd name="connsiteX16" fmla="*/ 343499 w 706029"/>
              <a:gd name="connsiteY16" fmla="*/ 82550 h 695437"/>
              <a:gd name="connsiteX17" fmla="*/ 337149 w 706029"/>
              <a:gd name="connsiteY17" fmla="*/ 0 h 695437"/>
              <a:gd name="connsiteX0" fmla="*/ 276824 w 706029"/>
              <a:gd name="connsiteY0" fmla="*/ 15875 h 695437"/>
              <a:gd name="connsiteX1" fmla="*/ 267299 w 706029"/>
              <a:gd name="connsiteY1" fmla="*/ 133350 h 695437"/>
              <a:gd name="connsiteX2" fmla="*/ 599 w 706029"/>
              <a:gd name="connsiteY2" fmla="*/ 273050 h 695437"/>
              <a:gd name="connsiteX3" fmla="*/ 197449 w 706029"/>
              <a:gd name="connsiteY3" fmla="*/ 222250 h 695437"/>
              <a:gd name="connsiteX4" fmla="*/ 283174 w 706029"/>
              <a:gd name="connsiteY4" fmla="*/ 212725 h 695437"/>
              <a:gd name="connsiteX5" fmla="*/ 143474 w 706029"/>
              <a:gd name="connsiteY5" fmla="*/ 371475 h 695437"/>
              <a:gd name="connsiteX6" fmla="*/ 314924 w 706029"/>
              <a:gd name="connsiteY6" fmla="*/ 247650 h 695437"/>
              <a:gd name="connsiteX7" fmla="*/ 327624 w 706029"/>
              <a:gd name="connsiteY7" fmla="*/ 695325 h 695437"/>
              <a:gd name="connsiteX8" fmla="*/ 365724 w 706029"/>
              <a:gd name="connsiteY8" fmla="*/ 307975 h 695437"/>
              <a:gd name="connsiteX9" fmla="*/ 346674 w 706029"/>
              <a:gd name="connsiteY9" fmla="*/ 193675 h 695437"/>
              <a:gd name="connsiteX10" fmla="*/ 489549 w 706029"/>
              <a:gd name="connsiteY10" fmla="*/ 387350 h 695437"/>
              <a:gd name="connsiteX11" fmla="*/ 378424 w 706029"/>
              <a:gd name="connsiteY11" fmla="*/ 142875 h 695437"/>
              <a:gd name="connsiteX12" fmla="*/ 597499 w 706029"/>
              <a:gd name="connsiteY12" fmla="*/ 285750 h 695437"/>
              <a:gd name="connsiteX13" fmla="*/ 546699 w 706029"/>
              <a:gd name="connsiteY13" fmla="*/ 196850 h 695437"/>
              <a:gd name="connsiteX14" fmla="*/ 705449 w 706029"/>
              <a:gd name="connsiteY14" fmla="*/ 193675 h 695437"/>
              <a:gd name="connsiteX15" fmla="*/ 480024 w 706029"/>
              <a:gd name="connsiteY15" fmla="*/ 161925 h 695437"/>
              <a:gd name="connsiteX16" fmla="*/ 343499 w 706029"/>
              <a:gd name="connsiteY16" fmla="*/ 82550 h 695437"/>
              <a:gd name="connsiteX17" fmla="*/ 337149 w 706029"/>
              <a:gd name="connsiteY17" fmla="*/ 0 h 695437"/>
              <a:gd name="connsiteX0" fmla="*/ 276824 w 706029"/>
              <a:gd name="connsiteY0" fmla="*/ 15875 h 695437"/>
              <a:gd name="connsiteX1" fmla="*/ 267299 w 706029"/>
              <a:gd name="connsiteY1" fmla="*/ 133350 h 695437"/>
              <a:gd name="connsiteX2" fmla="*/ 599 w 706029"/>
              <a:gd name="connsiteY2" fmla="*/ 273050 h 695437"/>
              <a:gd name="connsiteX3" fmla="*/ 197449 w 706029"/>
              <a:gd name="connsiteY3" fmla="*/ 222250 h 695437"/>
              <a:gd name="connsiteX4" fmla="*/ 283174 w 706029"/>
              <a:gd name="connsiteY4" fmla="*/ 212725 h 695437"/>
              <a:gd name="connsiteX5" fmla="*/ 143474 w 706029"/>
              <a:gd name="connsiteY5" fmla="*/ 371475 h 695437"/>
              <a:gd name="connsiteX6" fmla="*/ 314924 w 706029"/>
              <a:gd name="connsiteY6" fmla="*/ 247650 h 695437"/>
              <a:gd name="connsiteX7" fmla="*/ 327624 w 706029"/>
              <a:gd name="connsiteY7" fmla="*/ 695325 h 695437"/>
              <a:gd name="connsiteX8" fmla="*/ 365724 w 706029"/>
              <a:gd name="connsiteY8" fmla="*/ 307975 h 695437"/>
              <a:gd name="connsiteX9" fmla="*/ 346674 w 706029"/>
              <a:gd name="connsiteY9" fmla="*/ 193675 h 695437"/>
              <a:gd name="connsiteX10" fmla="*/ 489549 w 706029"/>
              <a:gd name="connsiteY10" fmla="*/ 387350 h 695437"/>
              <a:gd name="connsiteX11" fmla="*/ 378424 w 706029"/>
              <a:gd name="connsiteY11" fmla="*/ 142875 h 695437"/>
              <a:gd name="connsiteX12" fmla="*/ 597499 w 706029"/>
              <a:gd name="connsiteY12" fmla="*/ 285750 h 695437"/>
              <a:gd name="connsiteX13" fmla="*/ 546699 w 706029"/>
              <a:gd name="connsiteY13" fmla="*/ 196850 h 695437"/>
              <a:gd name="connsiteX14" fmla="*/ 705449 w 706029"/>
              <a:gd name="connsiteY14" fmla="*/ 193675 h 695437"/>
              <a:gd name="connsiteX15" fmla="*/ 480024 w 706029"/>
              <a:gd name="connsiteY15" fmla="*/ 161925 h 695437"/>
              <a:gd name="connsiteX16" fmla="*/ 343499 w 706029"/>
              <a:gd name="connsiteY16" fmla="*/ 82550 h 695437"/>
              <a:gd name="connsiteX17" fmla="*/ 337149 w 706029"/>
              <a:gd name="connsiteY17" fmla="*/ 0 h 695437"/>
              <a:gd name="connsiteX0" fmla="*/ 276824 w 705462"/>
              <a:gd name="connsiteY0" fmla="*/ 15875 h 695437"/>
              <a:gd name="connsiteX1" fmla="*/ 267299 w 705462"/>
              <a:gd name="connsiteY1" fmla="*/ 133350 h 695437"/>
              <a:gd name="connsiteX2" fmla="*/ 599 w 705462"/>
              <a:gd name="connsiteY2" fmla="*/ 273050 h 695437"/>
              <a:gd name="connsiteX3" fmla="*/ 197449 w 705462"/>
              <a:gd name="connsiteY3" fmla="*/ 222250 h 695437"/>
              <a:gd name="connsiteX4" fmla="*/ 283174 w 705462"/>
              <a:gd name="connsiteY4" fmla="*/ 212725 h 695437"/>
              <a:gd name="connsiteX5" fmla="*/ 143474 w 705462"/>
              <a:gd name="connsiteY5" fmla="*/ 371475 h 695437"/>
              <a:gd name="connsiteX6" fmla="*/ 314924 w 705462"/>
              <a:gd name="connsiteY6" fmla="*/ 247650 h 695437"/>
              <a:gd name="connsiteX7" fmla="*/ 327624 w 705462"/>
              <a:gd name="connsiteY7" fmla="*/ 695325 h 695437"/>
              <a:gd name="connsiteX8" fmla="*/ 365724 w 705462"/>
              <a:gd name="connsiteY8" fmla="*/ 307975 h 695437"/>
              <a:gd name="connsiteX9" fmla="*/ 346674 w 705462"/>
              <a:gd name="connsiteY9" fmla="*/ 193675 h 695437"/>
              <a:gd name="connsiteX10" fmla="*/ 489549 w 705462"/>
              <a:gd name="connsiteY10" fmla="*/ 387350 h 695437"/>
              <a:gd name="connsiteX11" fmla="*/ 378424 w 705462"/>
              <a:gd name="connsiteY11" fmla="*/ 142875 h 695437"/>
              <a:gd name="connsiteX12" fmla="*/ 597499 w 705462"/>
              <a:gd name="connsiteY12" fmla="*/ 285750 h 695437"/>
              <a:gd name="connsiteX13" fmla="*/ 546699 w 705462"/>
              <a:gd name="connsiteY13" fmla="*/ 196850 h 695437"/>
              <a:gd name="connsiteX14" fmla="*/ 705449 w 705462"/>
              <a:gd name="connsiteY14" fmla="*/ 193675 h 695437"/>
              <a:gd name="connsiteX15" fmla="*/ 480024 w 705462"/>
              <a:gd name="connsiteY15" fmla="*/ 161925 h 695437"/>
              <a:gd name="connsiteX16" fmla="*/ 343499 w 705462"/>
              <a:gd name="connsiteY16" fmla="*/ 82550 h 695437"/>
              <a:gd name="connsiteX17" fmla="*/ 337149 w 705462"/>
              <a:gd name="connsiteY17" fmla="*/ 0 h 695437"/>
              <a:gd name="connsiteX0" fmla="*/ 276262 w 704900"/>
              <a:gd name="connsiteY0" fmla="*/ 15875 h 695437"/>
              <a:gd name="connsiteX1" fmla="*/ 266737 w 704900"/>
              <a:gd name="connsiteY1" fmla="*/ 133350 h 695437"/>
              <a:gd name="connsiteX2" fmla="*/ 37 w 704900"/>
              <a:gd name="connsiteY2" fmla="*/ 273050 h 695437"/>
              <a:gd name="connsiteX3" fmla="*/ 247687 w 704900"/>
              <a:gd name="connsiteY3" fmla="*/ 190500 h 695437"/>
              <a:gd name="connsiteX4" fmla="*/ 282612 w 704900"/>
              <a:gd name="connsiteY4" fmla="*/ 212725 h 695437"/>
              <a:gd name="connsiteX5" fmla="*/ 142912 w 704900"/>
              <a:gd name="connsiteY5" fmla="*/ 371475 h 695437"/>
              <a:gd name="connsiteX6" fmla="*/ 314362 w 704900"/>
              <a:gd name="connsiteY6" fmla="*/ 247650 h 695437"/>
              <a:gd name="connsiteX7" fmla="*/ 327062 w 704900"/>
              <a:gd name="connsiteY7" fmla="*/ 695325 h 695437"/>
              <a:gd name="connsiteX8" fmla="*/ 365162 w 704900"/>
              <a:gd name="connsiteY8" fmla="*/ 307975 h 695437"/>
              <a:gd name="connsiteX9" fmla="*/ 346112 w 704900"/>
              <a:gd name="connsiteY9" fmla="*/ 193675 h 695437"/>
              <a:gd name="connsiteX10" fmla="*/ 488987 w 704900"/>
              <a:gd name="connsiteY10" fmla="*/ 387350 h 695437"/>
              <a:gd name="connsiteX11" fmla="*/ 377862 w 704900"/>
              <a:gd name="connsiteY11" fmla="*/ 142875 h 695437"/>
              <a:gd name="connsiteX12" fmla="*/ 596937 w 704900"/>
              <a:gd name="connsiteY12" fmla="*/ 285750 h 695437"/>
              <a:gd name="connsiteX13" fmla="*/ 546137 w 704900"/>
              <a:gd name="connsiteY13" fmla="*/ 196850 h 695437"/>
              <a:gd name="connsiteX14" fmla="*/ 704887 w 704900"/>
              <a:gd name="connsiteY14" fmla="*/ 193675 h 695437"/>
              <a:gd name="connsiteX15" fmla="*/ 479462 w 704900"/>
              <a:gd name="connsiteY15" fmla="*/ 161925 h 695437"/>
              <a:gd name="connsiteX16" fmla="*/ 342937 w 704900"/>
              <a:gd name="connsiteY16" fmla="*/ 82550 h 695437"/>
              <a:gd name="connsiteX17" fmla="*/ 336587 w 704900"/>
              <a:gd name="connsiteY17" fmla="*/ 0 h 695437"/>
              <a:gd name="connsiteX0" fmla="*/ 277300 w 705938"/>
              <a:gd name="connsiteY0" fmla="*/ 15875 h 695437"/>
              <a:gd name="connsiteX1" fmla="*/ 267775 w 705938"/>
              <a:gd name="connsiteY1" fmla="*/ 133350 h 695437"/>
              <a:gd name="connsiteX2" fmla="*/ 1075 w 705938"/>
              <a:gd name="connsiteY2" fmla="*/ 273050 h 695437"/>
              <a:gd name="connsiteX3" fmla="*/ 248725 w 705938"/>
              <a:gd name="connsiteY3" fmla="*/ 190500 h 695437"/>
              <a:gd name="connsiteX4" fmla="*/ 283650 w 705938"/>
              <a:gd name="connsiteY4" fmla="*/ 212725 h 695437"/>
              <a:gd name="connsiteX5" fmla="*/ 143950 w 705938"/>
              <a:gd name="connsiteY5" fmla="*/ 371475 h 695437"/>
              <a:gd name="connsiteX6" fmla="*/ 315400 w 705938"/>
              <a:gd name="connsiteY6" fmla="*/ 247650 h 695437"/>
              <a:gd name="connsiteX7" fmla="*/ 328100 w 705938"/>
              <a:gd name="connsiteY7" fmla="*/ 695325 h 695437"/>
              <a:gd name="connsiteX8" fmla="*/ 366200 w 705938"/>
              <a:gd name="connsiteY8" fmla="*/ 307975 h 695437"/>
              <a:gd name="connsiteX9" fmla="*/ 347150 w 705938"/>
              <a:gd name="connsiteY9" fmla="*/ 193675 h 695437"/>
              <a:gd name="connsiteX10" fmla="*/ 490025 w 705938"/>
              <a:gd name="connsiteY10" fmla="*/ 387350 h 695437"/>
              <a:gd name="connsiteX11" fmla="*/ 378900 w 705938"/>
              <a:gd name="connsiteY11" fmla="*/ 142875 h 695437"/>
              <a:gd name="connsiteX12" fmla="*/ 597975 w 705938"/>
              <a:gd name="connsiteY12" fmla="*/ 285750 h 695437"/>
              <a:gd name="connsiteX13" fmla="*/ 547175 w 705938"/>
              <a:gd name="connsiteY13" fmla="*/ 196850 h 695437"/>
              <a:gd name="connsiteX14" fmla="*/ 705925 w 705938"/>
              <a:gd name="connsiteY14" fmla="*/ 193675 h 695437"/>
              <a:gd name="connsiteX15" fmla="*/ 480500 w 705938"/>
              <a:gd name="connsiteY15" fmla="*/ 161925 h 695437"/>
              <a:gd name="connsiteX16" fmla="*/ 343975 w 705938"/>
              <a:gd name="connsiteY16" fmla="*/ 82550 h 695437"/>
              <a:gd name="connsiteX17" fmla="*/ 337625 w 705938"/>
              <a:gd name="connsiteY17" fmla="*/ 0 h 695437"/>
              <a:gd name="connsiteX0" fmla="*/ 293186 w 705949"/>
              <a:gd name="connsiteY0" fmla="*/ 0 h 698612"/>
              <a:gd name="connsiteX1" fmla="*/ 267786 w 705949"/>
              <a:gd name="connsiteY1" fmla="*/ 136525 h 698612"/>
              <a:gd name="connsiteX2" fmla="*/ 1086 w 705949"/>
              <a:gd name="connsiteY2" fmla="*/ 276225 h 698612"/>
              <a:gd name="connsiteX3" fmla="*/ 248736 w 705949"/>
              <a:gd name="connsiteY3" fmla="*/ 193675 h 698612"/>
              <a:gd name="connsiteX4" fmla="*/ 283661 w 705949"/>
              <a:gd name="connsiteY4" fmla="*/ 215900 h 698612"/>
              <a:gd name="connsiteX5" fmla="*/ 143961 w 705949"/>
              <a:gd name="connsiteY5" fmla="*/ 374650 h 698612"/>
              <a:gd name="connsiteX6" fmla="*/ 315411 w 705949"/>
              <a:gd name="connsiteY6" fmla="*/ 250825 h 698612"/>
              <a:gd name="connsiteX7" fmla="*/ 328111 w 705949"/>
              <a:gd name="connsiteY7" fmla="*/ 698500 h 698612"/>
              <a:gd name="connsiteX8" fmla="*/ 366211 w 705949"/>
              <a:gd name="connsiteY8" fmla="*/ 311150 h 698612"/>
              <a:gd name="connsiteX9" fmla="*/ 347161 w 705949"/>
              <a:gd name="connsiteY9" fmla="*/ 196850 h 698612"/>
              <a:gd name="connsiteX10" fmla="*/ 490036 w 705949"/>
              <a:gd name="connsiteY10" fmla="*/ 390525 h 698612"/>
              <a:gd name="connsiteX11" fmla="*/ 378911 w 705949"/>
              <a:gd name="connsiteY11" fmla="*/ 146050 h 698612"/>
              <a:gd name="connsiteX12" fmla="*/ 597986 w 705949"/>
              <a:gd name="connsiteY12" fmla="*/ 288925 h 698612"/>
              <a:gd name="connsiteX13" fmla="*/ 547186 w 705949"/>
              <a:gd name="connsiteY13" fmla="*/ 200025 h 698612"/>
              <a:gd name="connsiteX14" fmla="*/ 705936 w 705949"/>
              <a:gd name="connsiteY14" fmla="*/ 196850 h 698612"/>
              <a:gd name="connsiteX15" fmla="*/ 480511 w 705949"/>
              <a:gd name="connsiteY15" fmla="*/ 165100 h 698612"/>
              <a:gd name="connsiteX16" fmla="*/ 343986 w 705949"/>
              <a:gd name="connsiteY16" fmla="*/ 85725 h 698612"/>
              <a:gd name="connsiteX17" fmla="*/ 337636 w 705949"/>
              <a:gd name="connsiteY17" fmla="*/ 3175 h 698612"/>
              <a:gd name="connsiteX0" fmla="*/ 293186 w 705949"/>
              <a:gd name="connsiteY0" fmla="*/ 0 h 698612"/>
              <a:gd name="connsiteX1" fmla="*/ 267786 w 705949"/>
              <a:gd name="connsiteY1" fmla="*/ 136525 h 698612"/>
              <a:gd name="connsiteX2" fmla="*/ 1086 w 705949"/>
              <a:gd name="connsiteY2" fmla="*/ 276225 h 698612"/>
              <a:gd name="connsiteX3" fmla="*/ 248736 w 705949"/>
              <a:gd name="connsiteY3" fmla="*/ 193675 h 698612"/>
              <a:gd name="connsiteX4" fmla="*/ 309061 w 705949"/>
              <a:gd name="connsiteY4" fmla="*/ 165100 h 698612"/>
              <a:gd name="connsiteX5" fmla="*/ 143961 w 705949"/>
              <a:gd name="connsiteY5" fmla="*/ 374650 h 698612"/>
              <a:gd name="connsiteX6" fmla="*/ 315411 w 705949"/>
              <a:gd name="connsiteY6" fmla="*/ 250825 h 698612"/>
              <a:gd name="connsiteX7" fmla="*/ 328111 w 705949"/>
              <a:gd name="connsiteY7" fmla="*/ 698500 h 698612"/>
              <a:gd name="connsiteX8" fmla="*/ 366211 w 705949"/>
              <a:gd name="connsiteY8" fmla="*/ 311150 h 698612"/>
              <a:gd name="connsiteX9" fmla="*/ 347161 w 705949"/>
              <a:gd name="connsiteY9" fmla="*/ 196850 h 698612"/>
              <a:gd name="connsiteX10" fmla="*/ 490036 w 705949"/>
              <a:gd name="connsiteY10" fmla="*/ 390525 h 698612"/>
              <a:gd name="connsiteX11" fmla="*/ 378911 w 705949"/>
              <a:gd name="connsiteY11" fmla="*/ 146050 h 698612"/>
              <a:gd name="connsiteX12" fmla="*/ 597986 w 705949"/>
              <a:gd name="connsiteY12" fmla="*/ 288925 h 698612"/>
              <a:gd name="connsiteX13" fmla="*/ 547186 w 705949"/>
              <a:gd name="connsiteY13" fmla="*/ 200025 h 698612"/>
              <a:gd name="connsiteX14" fmla="*/ 705936 w 705949"/>
              <a:gd name="connsiteY14" fmla="*/ 196850 h 698612"/>
              <a:gd name="connsiteX15" fmla="*/ 480511 w 705949"/>
              <a:gd name="connsiteY15" fmla="*/ 165100 h 698612"/>
              <a:gd name="connsiteX16" fmla="*/ 343986 w 705949"/>
              <a:gd name="connsiteY16" fmla="*/ 85725 h 698612"/>
              <a:gd name="connsiteX17" fmla="*/ 337636 w 705949"/>
              <a:gd name="connsiteY17" fmla="*/ 3175 h 698612"/>
              <a:gd name="connsiteX0" fmla="*/ 293186 w 705949"/>
              <a:gd name="connsiteY0" fmla="*/ 0 h 698613"/>
              <a:gd name="connsiteX1" fmla="*/ 267786 w 705949"/>
              <a:gd name="connsiteY1" fmla="*/ 136525 h 698613"/>
              <a:gd name="connsiteX2" fmla="*/ 1086 w 705949"/>
              <a:gd name="connsiteY2" fmla="*/ 276225 h 698613"/>
              <a:gd name="connsiteX3" fmla="*/ 248736 w 705949"/>
              <a:gd name="connsiteY3" fmla="*/ 193675 h 698613"/>
              <a:gd name="connsiteX4" fmla="*/ 309061 w 705949"/>
              <a:gd name="connsiteY4" fmla="*/ 165100 h 698613"/>
              <a:gd name="connsiteX5" fmla="*/ 143961 w 705949"/>
              <a:gd name="connsiteY5" fmla="*/ 374650 h 698613"/>
              <a:gd name="connsiteX6" fmla="*/ 315411 w 705949"/>
              <a:gd name="connsiteY6" fmla="*/ 250825 h 698613"/>
              <a:gd name="connsiteX7" fmla="*/ 328111 w 705949"/>
              <a:gd name="connsiteY7" fmla="*/ 698500 h 698613"/>
              <a:gd name="connsiteX8" fmla="*/ 366211 w 705949"/>
              <a:gd name="connsiteY8" fmla="*/ 311150 h 698613"/>
              <a:gd name="connsiteX9" fmla="*/ 347161 w 705949"/>
              <a:gd name="connsiteY9" fmla="*/ 187325 h 698613"/>
              <a:gd name="connsiteX10" fmla="*/ 490036 w 705949"/>
              <a:gd name="connsiteY10" fmla="*/ 390525 h 698613"/>
              <a:gd name="connsiteX11" fmla="*/ 378911 w 705949"/>
              <a:gd name="connsiteY11" fmla="*/ 146050 h 698613"/>
              <a:gd name="connsiteX12" fmla="*/ 597986 w 705949"/>
              <a:gd name="connsiteY12" fmla="*/ 288925 h 698613"/>
              <a:gd name="connsiteX13" fmla="*/ 547186 w 705949"/>
              <a:gd name="connsiteY13" fmla="*/ 200025 h 698613"/>
              <a:gd name="connsiteX14" fmla="*/ 705936 w 705949"/>
              <a:gd name="connsiteY14" fmla="*/ 196850 h 698613"/>
              <a:gd name="connsiteX15" fmla="*/ 480511 w 705949"/>
              <a:gd name="connsiteY15" fmla="*/ 165100 h 698613"/>
              <a:gd name="connsiteX16" fmla="*/ 343986 w 705949"/>
              <a:gd name="connsiteY16" fmla="*/ 85725 h 698613"/>
              <a:gd name="connsiteX17" fmla="*/ 337636 w 705949"/>
              <a:gd name="connsiteY17" fmla="*/ 3175 h 698613"/>
              <a:gd name="connsiteX0" fmla="*/ 293186 w 705949"/>
              <a:gd name="connsiteY0" fmla="*/ 0 h 698613"/>
              <a:gd name="connsiteX1" fmla="*/ 267786 w 705949"/>
              <a:gd name="connsiteY1" fmla="*/ 136525 h 698613"/>
              <a:gd name="connsiteX2" fmla="*/ 1086 w 705949"/>
              <a:gd name="connsiteY2" fmla="*/ 276225 h 698613"/>
              <a:gd name="connsiteX3" fmla="*/ 248736 w 705949"/>
              <a:gd name="connsiteY3" fmla="*/ 193675 h 698613"/>
              <a:gd name="connsiteX4" fmla="*/ 309061 w 705949"/>
              <a:gd name="connsiteY4" fmla="*/ 165100 h 698613"/>
              <a:gd name="connsiteX5" fmla="*/ 143961 w 705949"/>
              <a:gd name="connsiteY5" fmla="*/ 374650 h 698613"/>
              <a:gd name="connsiteX6" fmla="*/ 315411 w 705949"/>
              <a:gd name="connsiteY6" fmla="*/ 250825 h 698613"/>
              <a:gd name="connsiteX7" fmla="*/ 328111 w 705949"/>
              <a:gd name="connsiteY7" fmla="*/ 698500 h 698613"/>
              <a:gd name="connsiteX8" fmla="*/ 366211 w 705949"/>
              <a:gd name="connsiteY8" fmla="*/ 311150 h 698613"/>
              <a:gd name="connsiteX9" fmla="*/ 347161 w 705949"/>
              <a:gd name="connsiteY9" fmla="*/ 187325 h 698613"/>
              <a:gd name="connsiteX10" fmla="*/ 490036 w 705949"/>
              <a:gd name="connsiteY10" fmla="*/ 390525 h 698613"/>
              <a:gd name="connsiteX11" fmla="*/ 378911 w 705949"/>
              <a:gd name="connsiteY11" fmla="*/ 146050 h 698613"/>
              <a:gd name="connsiteX12" fmla="*/ 597986 w 705949"/>
              <a:gd name="connsiteY12" fmla="*/ 288925 h 698613"/>
              <a:gd name="connsiteX13" fmla="*/ 547186 w 705949"/>
              <a:gd name="connsiteY13" fmla="*/ 200025 h 698613"/>
              <a:gd name="connsiteX14" fmla="*/ 705936 w 705949"/>
              <a:gd name="connsiteY14" fmla="*/ 196850 h 698613"/>
              <a:gd name="connsiteX15" fmla="*/ 480511 w 705949"/>
              <a:gd name="connsiteY15" fmla="*/ 165100 h 698613"/>
              <a:gd name="connsiteX16" fmla="*/ 343986 w 705949"/>
              <a:gd name="connsiteY16" fmla="*/ 85725 h 698613"/>
              <a:gd name="connsiteX17" fmla="*/ 337636 w 705949"/>
              <a:gd name="connsiteY17" fmla="*/ 3175 h 698613"/>
              <a:gd name="connsiteX0" fmla="*/ 293186 w 705949"/>
              <a:gd name="connsiteY0" fmla="*/ 0 h 705318"/>
              <a:gd name="connsiteX1" fmla="*/ 267786 w 705949"/>
              <a:gd name="connsiteY1" fmla="*/ 136525 h 705318"/>
              <a:gd name="connsiteX2" fmla="*/ 1086 w 705949"/>
              <a:gd name="connsiteY2" fmla="*/ 276225 h 705318"/>
              <a:gd name="connsiteX3" fmla="*/ 248736 w 705949"/>
              <a:gd name="connsiteY3" fmla="*/ 193675 h 705318"/>
              <a:gd name="connsiteX4" fmla="*/ 309061 w 705949"/>
              <a:gd name="connsiteY4" fmla="*/ 165100 h 705318"/>
              <a:gd name="connsiteX5" fmla="*/ 143961 w 705949"/>
              <a:gd name="connsiteY5" fmla="*/ 374650 h 705318"/>
              <a:gd name="connsiteX6" fmla="*/ 315411 w 705949"/>
              <a:gd name="connsiteY6" fmla="*/ 250825 h 705318"/>
              <a:gd name="connsiteX7" fmla="*/ 328111 w 705949"/>
              <a:gd name="connsiteY7" fmla="*/ 698500 h 705318"/>
              <a:gd name="connsiteX8" fmla="*/ 470986 w 705949"/>
              <a:gd name="connsiteY8" fmla="*/ 498475 h 705318"/>
              <a:gd name="connsiteX9" fmla="*/ 347161 w 705949"/>
              <a:gd name="connsiteY9" fmla="*/ 187325 h 705318"/>
              <a:gd name="connsiteX10" fmla="*/ 490036 w 705949"/>
              <a:gd name="connsiteY10" fmla="*/ 390525 h 705318"/>
              <a:gd name="connsiteX11" fmla="*/ 378911 w 705949"/>
              <a:gd name="connsiteY11" fmla="*/ 146050 h 705318"/>
              <a:gd name="connsiteX12" fmla="*/ 597986 w 705949"/>
              <a:gd name="connsiteY12" fmla="*/ 288925 h 705318"/>
              <a:gd name="connsiteX13" fmla="*/ 547186 w 705949"/>
              <a:gd name="connsiteY13" fmla="*/ 200025 h 705318"/>
              <a:gd name="connsiteX14" fmla="*/ 705936 w 705949"/>
              <a:gd name="connsiteY14" fmla="*/ 196850 h 705318"/>
              <a:gd name="connsiteX15" fmla="*/ 480511 w 705949"/>
              <a:gd name="connsiteY15" fmla="*/ 165100 h 705318"/>
              <a:gd name="connsiteX16" fmla="*/ 343986 w 705949"/>
              <a:gd name="connsiteY16" fmla="*/ 85725 h 705318"/>
              <a:gd name="connsiteX17" fmla="*/ 337636 w 705949"/>
              <a:gd name="connsiteY17" fmla="*/ 3175 h 705318"/>
              <a:gd name="connsiteX0" fmla="*/ 293186 w 705949"/>
              <a:gd name="connsiteY0" fmla="*/ 0 h 701833"/>
              <a:gd name="connsiteX1" fmla="*/ 267786 w 705949"/>
              <a:gd name="connsiteY1" fmla="*/ 136525 h 701833"/>
              <a:gd name="connsiteX2" fmla="*/ 1086 w 705949"/>
              <a:gd name="connsiteY2" fmla="*/ 276225 h 701833"/>
              <a:gd name="connsiteX3" fmla="*/ 248736 w 705949"/>
              <a:gd name="connsiteY3" fmla="*/ 193675 h 701833"/>
              <a:gd name="connsiteX4" fmla="*/ 309061 w 705949"/>
              <a:gd name="connsiteY4" fmla="*/ 165100 h 701833"/>
              <a:gd name="connsiteX5" fmla="*/ 143961 w 705949"/>
              <a:gd name="connsiteY5" fmla="*/ 374650 h 701833"/>
              <a:gd name="connsiteX6" fmla="*/ 315411 w 705949"/>
              <a:gd name="connsiteY6" fmla="*/ 250825 h 701833"/>
              <a:gd name="connsiteX7" fmla="*/ 328111 w 705949"/>
              <a:gd name="connsiteY7" fmla="*/ 698500 h 701833"/>
              <a:gd name="connsiteX8" fmla="*/ 369387 w 705949"/>
              <a:gd name="connsiteY8" fmla="*/ 457199 h 701833"/>
              <a:gd name="connsiteX9" fmla="*/ 470986 w 705949"/>
              <a:gd name="connsiteY9" fmla="*/ 498475 h 701833"/>
              <a:gd name="connsiteX10" fmla="*/ 347161 w 705949"/>
              <a:gd name="connsiteY10" fmla="*/ 187325 h 701833"/>
              <a:gd name="connsiteX11" fmla="*/ 490036 w 705949"/>
              <a:gd name="connsiteY11" fmla="*/ 390525 h 701833"/>
              <a:gd name="connsiteX12" fmla="*/ 378911 w 705949"/>
              <a:gd name="connsiteY12" fmla="*/ 146050 h 701833"/>
              <a:gd name="connsiteX13" fmla="*/ 597986 w 705949"/>
              <a:gd name="connsiteY13" fmla="*/ 288925 h 701833"/>
              <a:gd name="connsiteX14" fmla="*/ 547186 w 705949"/>
              <a:gd name="connsiteY14" fmla="*/ 200025 h 701833"/>
              <a:gd name="connsiteX15" fmla="*/ 705936 w 705949"/>
              <a:gd name="connsiteY15" fmla="*/ 196850 h 701833"/>
              <a:gd name="connsiteX16" fmla="*/ 480511 w 705949"/>
              <a:gd name="connsiteY16" fmla="*/ 165100 h 701833"/>
              <a:gd name="connsiteX17" fmla="*/ 343986 w 705949"/>
              <a:gd name="connsiteY17" fmla="*/ 85725 h 701833"/>
              <a:gd name="connsiteX18" fmla="*/ 337636 w 705949"/>
              <a:gd name="connsiteY18" fmla="*/ 3175 h 701833"/>
              <a:gd name="connsiteX0" fmla="*/ 293186 w 705949"/>
              <a:gd name="connsiteY0" fmla="*/ 0 h 699425"/>
              <a:gd name="connsiteX1" fmla="*/ 267786 w 705949"/>
              <a:gd name="connsiteY1" fmla="*/ 136525 h 699425"/>
              <a:gd name="connsiteX2" fmla="*/ 1086 w 705949"/>
              <a:gd name="connsiteY2" fmla="*/ 276225 h 699425"/>
              <a:gd name="connsiteX3" fmla="*/ 248736 w 705949"/>
              <a:gd name="connsiteY3" fmla="*/ 193675 h 699425"/>
              <a:gd name="connsiteX4" fmla="*/ 309061 w 705949"/>
              <a:gd name="connsiteY4" fmla="*/ 165100 h 699425"/>
              <a:gd name="connsiteX5" fmla="*/ 143961 w 705949"/>
              <a:gd name="connsiteY5" fmla="*/ 374650 h 699425"/>
              <a:gd name="connsiteX6" fmla="*/ 315411 w 705949"/>
              <a:gd name="connsiteY6" fmla="*/ 250825 h 699425"/>
              <a:gd name="connsiteX7" fmla="*/ 328111 w 705949"/>
              <a:gd name="connsiteY7" fmla="*/ 698500 h 699425"/>
              <a:gd name="connsiteX8" fmla="*/ 372562 w 705949"/>
              <a:gd name="connsiteY8" fmla="*/ 371474 h 699425"/>
              <a:gd name="connsiteX9" fmla="*/ 470986 w 705949"/>
              <a:gd name="connsiteY9" fmla="*/ 498475 h 699425"/>
              <a:gd name="connsiteX10" fmla="*/ 347161 w 705949"/>
              <a:gd name="connsiteY10" fmla="*/ 187325 h 699425"/>
              <a:gd name="connsiteX11" fmla="*/ 490036 w 705949"/>
              <a:gd name="connsiteY11" fmla="*/ 390525 h 699425"/>
              <a:gd name="connsiteX12" fmla="*/ 378911 w 705949"/>
              <a:gd name="connsiteY12" fmla="*/ 146050 h 699425"/>
              <a:gd name="connsiteX13" fmla="*/ 597986 w 705949"/>
              <a:gd name="connsiteY13" fmla="*/ 288925 h 699425"/>
              <a:gd name="connsiteX14" fmla="*/ 547186 w 705949"/>
              <a:gd name="connsiteY14" fmla="*/ 200025 h 699425"/>
              <a:gd name="connsiteX15" fmla="*/ 705936 w 705949"/>
              <a:gd name="connsiteY15" fmla="*/ 196850 h 699425"/>
              <a:gd name="connsiteX16" fmla="*/ 480511 w 705949"/>
              <a:gd name="connsiteY16" fmla="*/ 165100 h 699425"/>
              <a:gd name="connsiteX17" fmla="*/ 343986 w 705949"/>
              <a:gd name="connsiteY17" fmla="*/ 85725 h 699425"/>
              <a:gd name="connsiteX18" fmla="*/ 337636 w 705949"/>
              <a:gd name="connsiteY18" fmla="*/ 3175 h 699425"/>
              <a:gd name="connsiteX0" fmla="*/ 293186 w 705949"/>
              <a:gd name="connsiteY0" fmla="*/ 0 h 705906"/>
              <a:gd name="connsiteX1" fmla="*/ 267786 w 705949"/>
              <a:gd name="connsiteY1" fmla="*/ 136525 h 705906"/>
              <a:gd name="connsiteX2" fmla="*/ 1086 w 705949"/>
              <a:gd name="connsiteY2" fmla="*/ 276225 h 705906"/>
              <a:gd name="connsiteX3" fmla="*/ 248736 w 705949"/>
              <a:gd name="connsiteY3" fmla="*/ 193675 h 705906"/>
              <a:gd name="connsiteX4" fmla="*/ 309061 w 705949"/>
              <a:gd name="connsiteY4" fmla="*/ 165100 h 705906"/>
              <a:gd name="connsiteX5" fmla="*/ 143961 w 705949"/>
              <a:gd name="connsiteY5" fmla="*/ 374650 h 705906"/>
              <a:gd name="connsiteX6" fmla="*/ 315411 w 705949"/>
              <a:gd name="connsiteY6" fmla="*/ 250825 h 705906"/>
              <a:gd name="connsiteX7" fmla="*/ 229687 w 705949"/>
              <a:gd name="connsiteY7" fmla="*/ 571500 h 705906"/>
              <a:gd name="connsiteX8" fmla="*/ 328111 w 705949"/>
              <a:gd name="connsiteY8" fmla="*/ 698500 h 705906"/>
              <a:gd name="connsiteX9" fmla="*/ 372562 w 705949"/>
              <a:gd name="connsiteY9" fmla="*/ 371474 h 705906"/>
              <a:gd name="connsiteX10" fmla="*/ 470986 w 705949"/>
              <a:gd name="connsiteY10" fmla="*/ 498475 h 705906"/>
              <a:gd name="connsiteX11" fmla="*/ 347161 w 705949"/>
              <a:gd name="connsiteY11" fmla="*/ 187325 h 705906"/>
              <a:gd name="connsiteX12" fmla="*/ 490036 w 705949"/>
              <a:gd name="connsiteY12" fmla="*/ 390525 h 705906"/>
              <a:gd name="connsiteX13" fmla="*/ 378911 w 705949"/>
              <a:gd name="connsiteY13" fmla="*/ 146050 h 705906"/>
              <a:gd name="connsiteX14" fmla="*/ 597986 w 705949"/>
              <a:gd name="connsiteY14" fmla="*/ 288925 h 705906"/>
              <a:gd name="connsiteX15" fmla="*/ 547186 w 705949"/>
              <a:gd name="connsiteY15" fmla="*/ 200025 h 705906"/>
              <a:gd name="connsiteX16" fmla="*/ 705936 w 705949"/>
              <a:gd name="connsiteY16" fmla="*/ 196850 h 705906"/>
              <a:gd name="connsiteX17" fmla="*/ 480511 w 705949"/>
              <a:gd name="connsiteY17" fmla="*/ 165100 h 705906"/>
              <a:gd name="connsiteX18" fmla="*/ 343986 w 705949"/>
              <a:gd name="connsiteY18" fmla="*/ 85725 h 705906"/>
              <a:gd name="connsiteX19" fmla="*/ 337636 w 705949"/>
              <a:gd name="connsiteY19" fmla="*/ 3175 h 705906"/>
              <a:gd name="connsiteX0" fmla="*/ 293186 w 705949"/>
              <a:gd name="connsiteY0" fmla="*/ 0 h 699563"/>
              <a:gd name="connsiteX1" fmla="*/ 267786 w 705949"/>
              <a:gd name="connsiteY1" fmla="*/ 136525 h 699563"/>
              <a:gd name="connsiteX2" fmla="*/ 1086 w 705949"/>
              <a:gd name="connsiteY2" fmla="*/ 276225 h 699563"/>
              <a:gd name="connsiteX3" fmla="*/ 248736 w 705949"/>
              <a:gd name="connsiteY3" fmla="*/ 193675 h 699563"/>
              <a:gd name="connsiteX4" fmla="*/ 309061 w 705949"/>
              <a:gd name="connsiteY4" fmla="*/ 165100 h 699563"/>
              <a:gd name="connsiteX5" fmla="*/ 143961 w 705949"/>
              <a:gd name="connsiteY5" fmla="*/ 374650 h 699563"/>
              <a:gd name="connsiteX6" fmla="*/ 315411 w 705949"/>
              <a:gd name="connsiteY6" fmla="*/ 250825 h 699563"/>
              <a:gd name="connsiteX7" fmla="*/ 229687 w 705949"/>
              <a:gd name="connsiteY7" fmla="*/ 571500 h 699563"/>
              <a:gd name="connsiteX8" fmla="*/ 318587 w 705949"/>
              <a:gd name="connsiteY8" fmla="*/ 479424 h 699563"/>
              <a:gd name="connsiteX9" fmla="*/ 328111 w 705949"/>
              <a:gd name="connsiteY9" fmla="*/ 698500 h 699563"/>
              <a:gd name="connsiteX10" fmla="*/ 372562 w 705949"/>
              <a:gd name="connsiteY10" fmla="*/ 371474 h 699563"/>
              <a:gd name="connsiteX11" fmla="*/ 470986 w 705949"/>
              <a:gd name="connsiteY11" fmla="*/ 498475 h 699563"/>
              <a:gd name="connsiteX12" fmla="*/ 347161 w 705949"/>
              <a:gd name="connsiteY12" fmla="*/ 187325 h 699563"/>
              <a:gd name="connsiteX13" fmla="*/ 490036 w 705949"/>
              <a:gd name="connsiteY13" fmla="*/ 390525 h 699563"/>
              <a:gd name="connsiteX14" fmla="*/ 378911 w 705949"/>
              <a:gd name="connsiteY14" fmla="*/ 146050 h 699563"/>
              <a:gd name="connsiteX15" fmla="*/ 597986 w 705949"/>
              <a:gd name="connsiteY15" fmla="*/ 288925 h 699563"/>
              <a:gd name="connsiteX16" fmla="*/ 547186 w 705949"/>
              <a:gd name="connsiteY16" fmla="*/ 200025 h 699563"/>
              <a:gd name="connsiteX17" fmla="*/ 705936 w 705949"/>
              <a:gd name="connsiteY17" fmla="*/ 196850 h 699563"/>
              <a:gd name="connsiteX18" fmla="*/ 480511 w 705949"/>
              <a:gd name="connsiteY18" fmla="*/ 165100 h 699563"/>
              <a:gd name="connsiteX19" fmla="*/ 343986 w 705949"/>
              <a:gd name="connsiteY19" fmla="*/ 85725 h 699563"/>
              <a:gd name="connsiteX20" fmla="*/ 337636 w 705949"/>
              <a:gd name="connsiteY20" fmla="*/ 3175 h 699563"/>
              <a:gd name="connsiteX0" fmla="*/ 293186 w 705949"/>
              <a:gd name="connsiteY0" fmla="*/ 0 h 699563"/>
              <a:gd name="connsiteX1" fmla="*/ 267786 w 705949"/>
              <a:gd name="connsiteY1" fmla="*/ 136525 h 699563"/>
              <a:gd name="connsiteX2" fmla="*/ 1086 w 705949"/>
              <a:gd name="connsiteY2" fmla="*/ 276225 h 699563"/>
              <a:gd name="connsiteX3" fmla="*/ 248736 w 705949"/>
              <a:gd name="connsiteY3" fmla="*/ 193675 h 699563"/>
              <a:gd name="connsiteX4" fmla="*/ 309061 w 705949"/>
              <a:gd name="connsiteY4" fmla="*/ 165100 h 699563"/>
              <a:gd name="connsiteX5" fmla="*/ 143961 w 705949"/>
              <a:gd name="connsiteY5" fmla="*/ 374650 h 699563"/>
              <a:gd name="connsiteX6" fmla="*/ 315411 w 705949"/>
              <a:gd name="connsiteY6" fmla="*/ 250825 h 699563"/>
              <a:gd name="connsiteX7" fmla="*/ 229687 w 705949"/>
              <a:gd name="connsiteY7" fmla="*/ 571500 h 699563"/>
              <a:gd name="connsiteX8" fmla="*/ 318587 w 705949"/>
              <a:gd name="connsiteY8" fmla="*/ 479424 h 699563"/>
              <a:gd name="connsiteX9" fmla="*/ 328111 w 705949"/>
              <a:gd name="connsiteY9" fmla="*/ 698500 h 699563"/>
              <a:gd name="connsiteX10" fmla="*/ 372562 w 705949"/>
              <a:gd name="connsiteY10" fmla="*/ 371474 h 699563"/>
              <a:gd name="connsiteX11" fmla="*/ 470986 w 705949"/>
              <a:gd name="connsiteY11" fmla="*/ 498475 h 699563"/>
              <a:gd name="connsiteX12" fmla="*/ 347161 w 705949"/>
              <a:gd name="connsiteY12" fmla="*/ 187325 h 699563"/>
              <a:gd name="connsiteX13" fmla="*/ 490036 w 705949"/>
              <a:gd name="connsiteY13" fmla="*/ 390525 h 699563"/>
              <a:gd name="connsiteX14" fmla="*/ 378911 w 705949"/>
              <a:gd name="connsiteY14" fmla="*/ 146050 h 699563"/>
              <a:gd name="connsiteX15" fmla="*/ 597986 w 705949"/>
              <a:gd name="connsiteY15" fmla="*/ 288925 h 699563"/>
              <a:gd name="connsiteX16" fmla="*/ 547186 w 705949"/>
              <a:gd name="connsiteY16" fmla="*/ 200025 h 699563"/>
              <a:gd name="connsiteX17" fmla="*/ 705936 w 705949"/>
              <a:gd name="connsiteY17" fmla="*/ 196850 h 699563"/>
              <a:gd name="connsiteX18" fmla="*/ 480511 w 705949"/>
              <a:gd name="connsiteY18" fmla="*/ 165100 h 699563"/>
              <a:gd name="connsiteX19" fmla="*/ 343986 w 705949"/>
              <a:gd name="connsiteY19" fmla="*/ 85725 h 699563"/>
              <a:gd name="connsiteX20" fmla="*/ 337636 w 705949"/>
              <a:gd name="connsiteY20" fmla="*/ 3175 h 699563"/>
              <a:gd name="connsiteX0" fmla="*/ 293186 w 705949"/>
              <a:gd name="connsiteY0" fmla="*/ 0 h 699563"/>
              <a:gd name="connsiteX1" fmla="*/ 267786 w 705949"/>
              <a:gd name="connsiteY1" fmla="*/ 136525 h 699563"/>
              <a:gd name="connsiteX2" fmla="*/ 1086 w 705949"/>
              <a:gd name="connsiteY2" fmla="*/ 276225 h 699563"/>
              <a:gd name="connsiteX3" fmla="*/ 248736 w 705949"/>
              <a:gd name="connsiteY3" fmla="*/ 193675 h 699563"/>
              <a:gd name="connsiteX4" fmla="*/ 309061 w 705949"/>
              <a:gd name="connsiteY4" fmla="*/ 165100 h 699563"/>
              <a:gd name="connsiteX5" fmla="*/ 143961 w 705949"/>
              <a:gd name="connsiteY5" fmla="*/ 374650 h 699563"/>
              <a:gd name="connsiteX6" fmla="*/ 315411 w 705949"/>
              <a:gd name="connsiteY6" fmla="*/ 250825 h 699563"/>
              <a:gd name="connsiteX7" fmla="*/ 309062 w 705949"/>
              <a:gd name="connsiteY7" fmla="*/ 396875 h 699563"/>
              <a:gd name="connsiteX8" fmla="*/ 229687 w 705949"/>
              <a:gd name="connsiteY8" fmla="*/ 571500 h 699563"/>
              <a:gd name="connsiteX9" fmla="*/ 318587 w 705949"/>
              <a:gd name="connsiteY9" fmla="*/ 479424 h 699563"/>
              <a:gd name="connsiteX10" fmla="*/ 328111 w 705949"/>
              <a:gd name="connsiteY10" fmla="*/ 698500 h 699563"/>
              <a:gd name="connsiteX11" fmla="*/ 372562 w 705949"/>
              <a:gd name="connsiteY11" fmla="*/ 371474 h 699563"/>
              <a:gd name="connsiteX12" fmla="*/ 470986 w 705949"/>
              <a:gd name="connsiteY12" fmla="*/ 498475 h 699563"/>
              <a:gd name="connsiteX13" fmla="*/ 347161 w 705949"/>
              <a:gd name="connsiteY13" fmla="*/ 187325 h 699563"/>
              <a:gd name="connsiteX14" fmla="*/ 490036 w 705949"/>
              <a:gd name="connsiteY14" fmla="*/ 390525 h 699563"/>
              <a:gd name="connsiteX15" fmla="*/ 378911 w 705949"/>
              <a:gd name="connsiteY15" fmla="*/ 146050 h 699563"/>
              <a:gd name="connsiteX16" fmla="*/ 597986 w 705949"/>
              <a:gd name="connsiteY16" fmla="*/ 288925 h 699563"/>
              <a:gd name="connsiteX17" fmla="*/ 547186 w 705949"/>
              <a:gd name="connsiteY17" fmla="*/ 200025 h 699563"/>
              <a:gd name="connsiteX18" fmla="*/ 705936 w 705949"/>
              <a:gd name="connsiteY18" fmla="*/ 196850 h 699563"/>
              <a:gd name="connsiteX19" fmla="*/ 480511 w 705949"/>
              <a:gd name="connsiteY19" fmla="*/ 165100 h 699563"/>
              <a:gd name="connsiteX20" fmla="*/ 343986 w 705949"/>
              <a:gd name="connsiteY20" fmla="*/ 85725 h 699563"/>
              <a:gd name="connsiteX21" fmla="*/ 337636 w 705949"/>
              <a:gd name="connsiteY21" fmla="*/ 3175 h 699563"/>
              <a:gd name="connsiteX0" fmla="*/ 293186 w 705949"/>
              <a:gd name="connsiteY0" fmla="*/ 0 h 699189"/>
              <a:gd name="connsiteX1" fmla="*/ 267786 w 705949"/>
              <a:gd name="connsiteY1" fmla="*/ 136525 h 699189"/>
              <a:gd name="connsiteX2" fmla="*/ 1086 w 705949"/>
              <a:gd name="connsiteY2" fmla="*/ 276225 h 699189"/>
              <a:gd name="connsiteX3" fmla="*/ 248736 w 705949"/>
              <a:gd name="connsiteY3" fmla="*/ 193675 h 699189"/>
              <a:gd name="connsiteX4" fmla="*/ 309061 w 705949"/>
              <a:gd name="connsiteY4" fmla="*/ 165100 h 699189"/>
              <a:gd name="connsiteX5" fmla="*/ 143961 w 705949"/>
              <a:gd name="connsiteY5" fmla="*/ 374650 h 699189"/>
              <a:gd name="connsiteX6" fmla="*/ 315411 w 705949"/>
              <a:gd name="connsiteY6" fmla="*/ 250825 h 699189"/>
              <a:gd name="connsiteX7" fmla="*/ 309062 w 705949"/>
              <a:gd name="connsiteY7" fmla="*/ 396875 h 699189"/>
              <a:gd name="connsiteX8" fmla="*/ 229687 w 705949"/>
              <a:gd name="connsiteY8" fmla="*/ 571500 h 699189"/>
              <a:gd name="connsiteX9" fmla="*/ 318587 w 705949"/>
              <a:gd name="connsiteY9" fmla="*/ 479424 h 699189"/>
              <a:gd name="connsiteX10" fmla="*/ 328111 w 705949"/>
              <a:gd name="connsiteY10" fmla="*/ 698500 h 699189"/>
              <a:gd name="connsiteX11" fmla="*/ 366212 w 705949"/>
              <a:gd name="connsiteY11" fmla="*/ 393699 h 699189"/>
              <a:gd name="connsiteX12" fmla="*/ 470986 w 705949"/>
              <a:gd name="connsiteY12" fmla="*/ 498475 h 699189"/>
              <a:gd name="connsiteX13" fmla="*/ 347161 w 705949"/>
              <a:gd name="connsiteY13" fmla="*/ 187325 h 699189"/>
              <a:gd name="connsiteX14" fmla="*/ 490036 w 705949"/>
              <a:gd name="connsiteY14" fmla="*/ 390525 h 699189"/>
              <a:gd name="connsiteX15" fmla="*/ 378911 w 705949"/>
              <a:gd name="connsiteY15" fmla="*/ 146050 h 699189"/>
              <a:gd name="connsiteX16" fmla="*/ 597986 w 705949"/>
              <a:gd name="connsiteY16" fmla="*/ 288925 h 699189"/>
              <a:gd name="connsiteX17" fmla="*/ 547186 w 705949"/>
              <a:gd name="connsiteY17" fmla="*/ 200025 h 699189"/>
              <a:gd name="connsiteX18" fmla="*/ 705936 w 705949"/>
              <a:gd name="connsiteY18" fmla="*/ 196850 h 699189"/>
              <a:gd name="connsiteX19" fmla="*/ 480511 w 705949"/>
              <a:gd name="connsiteY19" fmla="*/ 165100 h 699189"/>
              <a:gd name="connsiteX20" fmla="*/ 343986 w 705949"/>
              <a:gd name="connsiteY20" fmla="*/ 85725 h 699189"/>
              <a:gd name="connsiteX21" fmla="*/ 337636 w 705949"/>
              <a:gd name="connsiteY21" fmla="*/ 3175 h 699189"/>
              <a:gd name="connsiteX0" fmla="*/ 293186 w 705949"/>
              <a:gd name="connsiteY0" fmla="*/ 0 h 698582"/>
              <a:gd name="connsiteX1" fmla="*/ 267786 w 705949"/>
              <a:gd name="connsiteY1" fmla="*/ 136525 h 698582"/>
              <a:gd name="connsiteX2" fmla="*/ 1086 w 705949"/>
              <a:gd name="connsiteY2" fmla="*/ 276225 h 698582"/>
              <a:gd name="connsiteX3" fmla="*/ 248736 w 705949"/>
              <a:gd name="connsiteY3" fmla="*/ 193675 h 698582"/>
              <a:gd name="connsiteX4" fmla="*/ 309061 w 705949"/>
              <a:gd name="connsiteY4" fmla="*/ 165100 h 698582"/>
              <a:gd name="connsiteX5" fmla="*/ 143961 w 705949"/>
              <a:gd name="connsiteY5" fmla="*/ 374650 h 698582"/>
              <a:gd name="connsiteX6" fmla="*/ 315411 w 705949"/>
              <a:gd name="connsiteY6" fmla="*/ 250825 h 698582"/>
              <a:gd name="connsiteX7" fmla="*/ 309062 w 705949"/>
              <a:gd name="connsiteY7" fmla="*/ 396875 h 698582"/>
              <a:gd name="connsiteX8" fmla="*/ 229687 w 705949"/>
              <a:gd name="connsiteY8" fmla="*/ 571500 h 698582"/>
              <a:gd name="connsiteX9" fmla="*/ 318587 w 705949"/>
              <a:gd name="connsiteY9" fmla="*/ 479424 h 698582"/>
              <a:gd name="connsiteX10" fmla="*/ 328111 w 705949"/>
              <a:gd name="connsiteY10" fmla="*/ 698500 h 698582"/>
              <a:gd name="connsiteX11" fmla="*/ 366212 w 705949"/>
              <a:gd name="connsiteY11" fmla="*/ 393699 h 698582"/>
              <a:gd name="connsiteX12" fmla="*/ 470986 w 705949"/>
              <a:gd name="connsiteY12" fmla="*/ 498475 h 698582"/>
              <a:gd name="connsiteX13" fmla="*/ 347161 w 705949"/>
              <a:gd name="connsiteY13" fmla="*/ 187325 h 698582"/>
              <a:gd name="connsiteX14" fmla="*/ 490036 w 705949"/>
              <a:gd name="connsiteY14" fmla="*/ 390525 h 698582"/>
              <a:gd name="connsiteX15" fmla="*/ 378911 w 705949"/>
              <a:gd name="connsiteY15" fmla="*/ 146050 h 698582"/>
              <a:gd name="connsiteX16" fmla="*/ 597986 w 705949"/>
              <a:gd name="connsiteY16" fmla="*/ 288925 h 698582"/>
              <a:gd name="connsiteX17" fmla="*/ 547186 w 705949"/>
              <a:gd name="connsiteY17" fmla="*/ 200025 h 698582"/>
              <a:gd name="connsiteX18" fmla="*/ 705936 w 705949"/>
              <a:gd name="connsiteY18" fmla="*/ 196850 h 698582"/>
              <a:gd name="connsiteX19" fmla="*/ 480511 w 705949"/>
              <a:gd name="connsiteY19" fmla="*/ 165100 h 698582"/>
              <a:gd name="connsiteX20" fmla="*/ 343986 w 705949"/>
              <a:gd name="connsiteY20" fmla="*/ 85725 h 698582"/>
              <a:gd name="connsiteX21" fmla="*/ 337636 w 705949"/>
              <a:gd name="connsiteY21" fmla="*/ 3175 h 698582"/>
              <a:gd name="connsiteX0" fmla="*/ 293186 w 705949"/>
              <a:gd name="connsiteY0" fmla="*/ 0 h 698582"/>
              <a:gd name="connsiteX1" fmla="*/ 267786 w 705949"/>
              <a:gd name="connsiteY1" fmla="*/ 136525 h 698582"/>
              <a:gd name="connsiteX2" fmla="*/ 1086 w 705949"/>
              <a:gd name="connsiteY2" fmla="*/ 276225 h 698582"/>
              <a:gd name="connsiteX3" fmla="*/ 248736 w 705949"/>
              <a:gd name="connsiteY3" fmla="*/ 193675 h 698582"/>
              <a:gd name="connsiteX4" fmla="*/ 309061 w 705949"/>
              <a:gd name="connsiteY4" fmla="*/ 165100 h 698582"/>
              <a:gd name="connsiteX5" fmla="*/ 143961 w 705949"/>
              <a:gd name="connsiteY5" fmla="*/ 374650 h 698582"/>
              <a:gd name="connsiteX6" fmla="*/ 315411 w 705949"/>
              <a:gd name="connsiteY6" fmla="*/ 250825 h 698582"/>
              <a:gd name="connsiteX7" fmla="*/ 309062 w 705949"/>
              <a:gd name="connsiteY7" fmla="*/ 396875 h 698582"/>
              <a:gd name="connsiteX8" fmla="*/ 229687 w 705949"/>
              <a:gd name="connsiteY8" fmla="*/ 571500 h 698582"/>
              <a:gd name="connsiteX9" fmla="*/ 318587 w 705949"/>
              <a:gd name="connsiteY9" fmla="*/ 479424 h 698582"/>
              <a:gd name="connsiteX10" fmla="*/ 328111 w 705949"/>
              <a:gd name="connsiteY10" fmla="*/ 698500 h 698582"/>
              <a:gd name="connsiteX11" fmla="*/ 366212 w 705949"/>
              <a:gd name="connsiteY11" fmla="*/ 393699 h 698582"/>
              <a:gd name="connsiteX12" fmla="*/ 470986 w 705949"/>
              <a:gd name="connsiteY12" fmla="*/ 498475 h 698582"/>
              <a:gd name="connsiteX13" fmla="*/ 347161 w 705949"/>
              <a:gd name="connsiteY13" fmla="*/ 187325 h 698582"/>
              <a:gd name="connsiteX14" fmla="*/ 490036 w 705949"/>
              <a:gd name="connsiteY14" fmla="*/ 390525 h 698582"/>
              <a:gd name="connsiteX15" fmla="*/ 378911 w 705949"/>
              <a:gd name="connsiteY15" fmla="*/ 146050 h 698582"/>
              <a:gd name="connsiteX16" fmla="*/ 597986 w 705949"/>
              <a:gd name="connsiteY16" fmla="*/ 288925 h 698582"/>
              <a:gd name="connsiteX17" fmla="*/ 547186 w 705949"/>
              <a:gd name="connsiteY17" fmla="*/ 200025 h 698582"/>
              <a:gd name="connsiteX18" fmla="*/ 705936 w 705949"/>
              <a:gd name="connsiteY18" fmla="*/ 196850 h 698582"/>
              <a:gd name="connsiteX19" fmla="*/ 480511 w 705949"/>
              <a:gd name="connsiteY19" fmla="*/ 165100 h 698582"/>
              <a:gd name="connsiteX20" fmla="*/ 343986 w 705949"/>
              <a:gd name="connsiteY20" fmla="*/ 85725 h 698582"/>
              <a:gd name="connsiteX21" fmla="*/ 337636 w 705949"/>
              <a:gd name="connsiteY21" fmla="*/ 3175 h 698582"/>
              <a:gd name="connsiteX0" fmla="*/ 293186 w 705949"/>
              <a:gd name="connsiteY0" fmla="*/ 0 h 699808"/>
              <a:gd name="connsiteX1" fmla="*/ 267786 w 705949"/>
              <a:gd name="connsiteY1" fmla="*/ 136525 h 699808"/>
              <a:gd name="connsiteX2" fmla="*/ 1086 w 705949"/>
              <a:gd name="connsiteY2" fmla="*/ 276225 h 699808"/>
              <a:gd name="connsiteX3" fmla="*/ 248736 w 705949"/>
              <a:gd name="connsiteY3" fmla="*/ 193675 h 699808"/>
              <a:gd name="connsiteX4" fmla="*/ 309061 w 705949"/>
              <a:gd name="connsiteY4" fmla="*/ 165100 h 699808"/>
              <a:gd name="connsiteX5" fmla="*/ 143961 w 705949"/>
              <a:gd name="connsiteY5" fmla="*/ 374650 h 699808"/>
              <a:gd name="connsiteX6" fmla="*/ 315411 w 705949"/>
              <a:gd name="connsiteY6" fmla="*/ 250825 h 699808"/>
              <a:gd name="connsiteX7" fmla="*/ 309062 w 705949"/>
              <a:gd name="connsiteY7" fmla="*/ 396875 h 699808"/>
              <a:gd name="connsiteX8" fmla="*/ 229687 w 705949"/>
              <a:gd name="connsiteY8" fmla="*/ 571500 h 699808"/>
              <a:gd name="connsiteX9" fmla="*/ 318587 w 705949"/>
              <a:gd name="connsiteY9" fmla="*/ 479424 h 699808"/>
              <a:gd name="connsiteX10" fmla="*/ 328111 w 705949"/>
              <a:gd name="connsiteY10" fmla="*/ 698500 h 699808"/>
              <a:gd name="connsiteX11" fmla="*/ 366212 w 705949"/>
              <a:gd name="connsiteY11" fmla="*/ 358774 h 699808"/>
              <a:gd name="connsiteX12" fmla="*/ 470986 w 705949"/>
              <a:gd name="connsiteY12" fmla="*/ 498475 h 699808"/>
              <a:gd name="connsiteX13" fmla="*/ 347161 w 705949"/>
              <a:gd name="connsiteY13" fmla="*/ 187325 h 699808"/>
              <a:gd name="connsiteX14" fmla="*/ 490036 w 705949"/>
              <a:gd name="connsiteY14" fmla="*/ 390525 h 699808"/>
              <a:gd name="connsiteX15" fmla="*/ 378911 w 705949"/>
              <a:gd name="connsiteY15" fmla="*/ 146050 h 699808"/>
              <a:gd name="connsiteX16" fmla="*/ 597986 w 705949"/>
              <a:gd name="connsiteY16" fmla="*/ 288925 h 699808"/>
              <a:gd name="connsiteX17" fmla="*/ 547186 w 705949"/>
              <a:gd name="connsiteY17" fmla="*/ 200025 h 699808"/>
              <a:gd name="connsiteX18" fmla="*/ 705936 w 705949"/>
              <a:gd name="connsiteY18" fmla="*/ 196850 h 699808"/>
              <a:gd name="connsiteX19" fmla="*/ 480511 w 705949"/>
              <a:gd name="connsiteY19" fmla="*/ 165100 h 699808"/>
              <a:gd name="connsiteX20" fmla="*/ 343986 w 705949"/>
              <a:gd name="connsiteY20" fmla="*/ 85725 h 699808"/>
              <a:gd name="connsiteX21" fmla="*/ 337636 w 705949"/>
              <a:gd name="connsiteY21" fmla="*/ 3175 h 699808"/>
              <a:gd name="connsiteX0" fmla="*/ 293186 w 705949"/>
              <a:gd name="connsiteY0" fmla="*/ 0 h 698889"/>
              <a:gd name="connsiteX1" fmla="*/ 267786 w 705949"/>
              <a:gd name="connsiteY1" fmla="*/ 136525 h 698889"/>
              <a:gd name="connsiteX2" fmla="*/ 1086 w 705949"/>
              <a:gd name="connsiteY2" fmla="*/ 276225 h 698889"/>
              <a:gd name="connsiteX3" fmla="*/ 248736 w 705949"/>
              <a:gd name="connsiteY3" fmla="*/ 193675 h 698889"/>
              <a:gd name="connsiteX4" fmla="*/ 309061 w 705949"/>
              <a:gd name="connsiteY4" fmla="*/ 165100 h 698889"/>
              <a:gd name="connsiteX5" fmla="*/ 143961 w 705949"/>
              <a:gd name="connsiteY5" fmla="*/ 374650 h 698889"/>
              <a:gd name="connsiteX6" fmla="*/ 315411 w 705949"/>
              <a:gd name="connsiteY6" fmla="*/ 250825 h 698889"/>
              <a:gd name="connsiteX7" fmla="*/ 309062 w 705949"/>
              <a:gd name="connsiteY7" fmla="*/ 396875 h 698889"/>
              <a:gd name="connsiteX8" fmla="*/ 229687 w 705949"/>
              <a:gd name="connsiteY8" fmla="*/ 571500 h 698889"/>
              <a:gd name="connsiteX9" fmla="*/ 318587 w 705949"/>
              <a:gd name="connsiteY9" fmla="*/ 479424 h 698889"/>
              <a:gd name="connsiteX10" fmla="*/ 328111 w 705949"/>
              <a:gd name="connsiteY10" fmla="*/ 698500 h 698889"/>
              <a:gd name="connsiteX11" fmla="*/ 366212 w 705949"/>
              <a:gd name="connsiteY11" fmla="*/ 358774 h 698889"/>
              <a:gd name="connsiteX12" fmla="*/ 470986 w 705949"/>
              <a:gd name="connsiteY12" fmla="*/ 498475 h 698889"/>
              <a:gd name="connsiteX13" fmla="*/ 347161 w 705949"/>
              <a:gd name="connsiteY13" fmla="*/ 187325 h 698889"/>
              <a:gd name="connsiteX14" fmla="*/ 490036 w 705949"/>
              <a:gd name="connsiteY14" fmla="*/ 390525 h 698889"/>
              <a:gd name="connsiteX15" fmla="*/ 378911 w 705949"/>
              <a:gd name="connsiteY15" fmla="*/ 146050 h 698889"/>
              <a:gd name="connsiteX16" fmla="*/ 597986 w 705949"/>
              <a:gd name="connsiteY16" fmla="*/ 288925 h 698889"/>
              <a:gd name="connsiteX17" fmla="*/ 547186 w 705949"/>
              <a:gd name="connsiteY17" fmla="*/ 200025 h 698889"/>
              <a:gd name="connsiteX18" fmla="*/ 705936 w 705949"/>
              <a:gd name="connsiteY18" fmla="*/ 196850 h 698889"/>
              <a:gd name="connsiteX19" fmla="*/ 480511 w 705949"/>
              <a:gd name="connsiteY19" fmla="*/ 165100 h 698889"/>
              <a:gd name="connsiteX20" fmla="*/ 343986 w 705949"/>
              <a:gd name="connsiteY20" fmla="*/ 85725 h 698889"/>
              <a:gd name="connsiteX21" fmla="*/ 337636 w 705949"/>
              <a:gd name="connsiteY21" fmla="*/ 3175 h 698889"/>
              <a:gd name="connsiteX0" fmla="*/ 293186 w 705949"/>
              <a:gd name="connsiteY0" fmla="*/ 0 h 698889"/>
              <a:gd name="connsiteX1" fmla="*/ 267786 w 705949"/>
              <a:gd name="connsiteY1" fmla="*/ 136525 h 698889"/>
              <a:gd name="connsiteX2" fmla="*/ 1086 w 705949"/>
              <a:gd name="connsiteY2" fmla="*/ 276225 h 698889"/>
              <a:gd name="connsiteX3" fmla="*/ 248736 w 705949"/>
              <a:gd name="connsiteY3" fmla="*/ 193675 h 698889"/>
              <a:gd name="connsiteX4" fmla="*/ 309061 w 705949"/>
              <a:gd name="connsiteY4" fmla="*/ 165100 h 698889"/>
              <a:gd name="connsiteX5" fmla="*/ 143961 w 705949"/>
              <a:gd name="connsiteY5" fmla="*/ 374650 h 698889"/>
              <a:gd name="connsiteX6" fmla="*/ 315411 w 705949"/>
              <a:gd name="connsiteY6" fmla="*/ 250825 h 698889"/>
              <a:gd name="connsiteX7" fmla="*/ 309062 w 705949"/>
              <a:gd name="connsiteY7" fmla="*/ 396875 h 698889"/>
              <a:gd name="connsiteX8" fmla="*/ 229687 w 705949"/>
              <a:gd name="connsiteY8" fmla="*/ 571500 h 698889"/>
              <a:gd name="connsiteX9" fmla="*/ 318587 w 705949"/>
              <a:gd name="connsiteY9" fmla="*/ 479424 h 698889"/>
              <a:gd name="connsiteX10" fmla="*/ 328111 w 705949"/>
              <a:gd name="connsiteY10" fmla="*/ 698500 h 698889"/>
              <a:gd name="connsiteX11" fmla="*/ 366212 w 705949"/>
              <a:gd name="connsiteY11" fmla="*/ 358774 h 698889"/>
              <a:gd name="connsiteX12" fmla="*/ 470986 w 705949"/>
              <a:gd name="connsiteY12" fmla="*/ 498475 h 698889"/>
              <a:gd name="connsiteX13" fmla="*/ 347161 w 705949"/>
              <a:gd name="connsiteY13" fmla="*/ 187325 h 698889"/>
              <a:gd name="connsiteX14" fmla="*/ 490036 w 705949"/>
              <a:gd name="connsiteY14" fmla="*/ 390525 h 698889"/>
              <a:gd name="connsiteX15" fmla="*/ 378911 w 705949"/>
              <a:gd name="connsiteY15" fmla="*/ 146050 h 698889"/>
              <a:gd name="connsiteX16" fmla="*/ 597986 w 705949"/>
              <a:gd name="connsiteY16" fmla="*/ 288925 h 698889"/>
              <a:gd name="connsiteX17" fmla="*/ 547186 w 705949"/>
              <a:gd name="connsiteY17" fmla="*/ 200025 h 698889"/>
              <a:gd name="connsiteX18" fmla="*/ 705936 w 705949"/>
              <a:gd name="connsiteY18" fmla="*/ 196850 h 698889"/>
              <a:gd name="connsiteX19" fmla="*/ 480511 w 705949"/>
              <a:gd name="connsiteY19" fmla="*/ 165100 h 698889"/>
              <a:gd name="connsiteX20" fmla="*/ 343986 w 705949"/>
              <a:gd name="connsiteY20" fmla="*/ 85725 h 698889"/>
              <a:gd name="connsiteX21" fmla="*/ 337636 w 705949"/>
              <a:gd name="connsiteY21" fmla="*/ 3175 h 69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949" h="698889">
                <a:moveTo>
                  <a:pt x="293186" y="0"/>
                </a:moveTo>
                <a:cubicBezTo>
                  <a:pt x="311442" y="37306"/>
                  <a:pt x="316469" y="90488"/>
                  <a:pt x="267786" y="136525"/>
                </a:cubicBezTo>
                <a:cubicBezTo>
                  <a:pt x="219103" y="182563"/>
                  <a:pt x="-17964" y="254000"/>
                  <a:pt x="1086" y="276225"/>
                </a:cubicBezTo>
                <a:cubicBezTo>
                  <a:pt x="20136" y="298450"/>
                  <a:pt x="197407" y="212196"/>
                  <a:pt x="248736" y="193675"/>
                </a:cubicBezTo>
                <a:cubicBezTo>
                  <a:pt x="300065" y="175154"/>
                  <a:pt x="326523" y="134938"/>
                  <a:pt x="309061" y="165100"/>
                </a:cubicBezTo>
                <a:cubicBezTo>
                  <a:pt x="291599" y="195262"/>
                  <a:pt x="111153" y="357188"/>
                  <a:pt x="143961" y="374650"/>
                </a:cubicBezTo>
                <a:cubicBezTo>
                  <a:pt x="176769" y="392112"/>
                  <a:pt x="287894" y="247121"/>
                  <a:pt x="315411" y="250825"/>
                </a:cubicBezTo>
                <a:cubicBezTo>
                  <a:pt x="342928" y="254529"/>
                  <a:pt x="323349" y="343429"/>
                  <a:pt x="309062" y="396875"/>
                </a:cubicBezTo>
                <a:cubicBezTo>
                  <a:pt x="294775" y="450321"/>
                  <a:pt x="219104" y="560388"/>
                  <a:pt x="229687" y="571500"/>
                </a:cubicBezTo>
                <a:cubicBezTo>
                  <a:pt x="219104" y="637116"/>
                  <a:pt x="302183" y="458258"/>
                  <a:pt x="318587" y="479424"/>
                </a:cubicBezTo>
                <a:cubicBezTo>
                  <a:pt x="334991" y="500590"/>
                  <a:pt x="278899" y="709083"/>
                  <a:pt x="328111" y="698500"/>
                </a:cubicBezTo>
                <a:cubicBezTo>
                  <a:pt x="377323" y="687917"/>
                  <a:pt x="342400" y="392111"/>
                  <a:pt x="366212" y="358774"/>
                </a:cubicBezTo>
                <a:cubicBezTo>
                  <a:pt x="390024" y="325437"/>
                  <a:pt x="445586" y="520700"/>
                  <a:pt x="470986" y="498475"/>
                </a:cubicBezTo>
                <a:cubicBezTo>
                  <a:pt x="496386" y="476250"/>
                  <a:pt x="343986" y="205317"/>
                  <a:pt x="347161" y="187325"/>
                </a:cubicBezTo>
                <a:cubicBezTo>
                  <a:pt x="350336" y="169333"/>
                  <a:pt x="468869" y="406929"/>
                  <a:pt x="490036" y="390525"/>
                </a:cubicBezTo>
                <a:cubicBezTo>
                  <a:pt x="511203" y="374121"/>
                  <a:pt x="360919" y="162983"/>
                  <a:pt x="378911" y="146050"/>
                </a:cubicBezTo>
                <a:cubicBezTo>
                  <a:pt x="396903" y="129117"/>
                  <a:pt x="569940" y="279929"/>
                  <a:pt x="597986" y="288925"/>
                </a:cubicBezTo>
                <a:cubicBezTo>
                  <a:pt x="626032" y="297921"/>
                  <a:pt x="529194" y="215371"/>
                  <a:pt x="547186" y="200025"/>
                </a:cubicBezTo>
                <a:cubicBezTo>
                  <a:pt x="565178" y="184679"/>
                  <a:pt x="707523" y="228071"/>
                  <a:pt x="705936" y="196850"/>
                </a:cubicBezTo>
                <a:cubicBezTo>
                  <a:pt x="704349" y="165629"/>
                  <a:pt x="540836" y="183621"/>
                  <a:pt x="480511" y="165100"/>
                </a:cubicBezTo>
                <a:cubicBezTo>
                  <a:pt x="420186" y="146579"/>
                  <a:pt x="367798" y="112712"/>
                  <a:pt x="343986" y="85725"/>
                </a:cubicBezTo>
                <a:cubicBezTo>
                  <a:pt x="320174" y="58738"/>
                  <a:pt x="337636" y="3175"/>
                  <a:pt x="337636" y="3175"/>
                </a:cubicBezTo>
              </a:path>
            </a:pathLst>
          </a:custGeom>
          <a:solidFill>
            <a:srgbClr val="A883FF"/>
          </a:solidFill>
          <a:ln w="12700" cmpd="sng">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2" name="Rectangle 664"/>
          <p:cNvSpPr>
            <a:spLocks noChangeArrowheads="1"/>
          </p:cNvSpPr>
          <p:nvPr/>
        </p:nvSpPr>
        <p:spPr bwMode="auto">
          <a:xfrm flipH="1">
            <a:off x="1981677" y="3030261"/>
            <a:ext cx="23119" cy="599232"/>
          </a:xfrm>
          <a:prstGeom prst="rect">
            <a:avLst/>
          </a:prstGeom>
          <a:solidFill>
            <a:srgbClr val="A883FF"/>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3" name="Oval 665"/>
          <p:cNvSpPr>
            <a:spLocks noChangeArrowheads="1"/>
          </p:cNvSpPr>
          <p:nvPr/>
        </p:nvSpPr>
        <p:spPr bwMode="auto">
          <a:xfrm rot="9208038" flipH="1">
            <a:off x="1977148" y="3487897"/>
            <a:ext cx="233349" cy="78160"/>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4" name="AutoShape 668"/>
          <p:cNvSpPr>
            <a:spLocks noChangeArrowheads="1"/>
          </p:cNvSpPr>
          <p:nvPr/>
        </p:nvSpPr>
        <p:spPr bwMode="auto">
          <a:xfrm rot="1040132" flipH="1">
            <a:off x="1977148" y="2946436"/>
            <a:ext cx="74762" cy="57771"/>
          </a:xfrm>
          <a:prstGeom prst="star5">
            <a:avLst/>
          </a:prstGeom>
          <a:solidFill>
            <a:schemeClr val="bg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5" name="AutoShape 669" descr="Dark vertical"/>
          <p:cNvSpPr>
            <a:spLocks noChangeArrowheads="1"/>
          </p:cNvSpPr>
          <p:nvPr/>
        </p:nvSpPr>
        <p:spPr bwMode="auto">
          <a:xfrm rot="1040132" flipH="1" flipV="1">
            <a:off x="1965820" y="2983817"/>
            <a:ext cx="65700" cy="62302"/>
          </a:xfrm>
          <a:prstGeom prst="triangle">
            <a:avLst>
              <a:gd name="adj" fmla="val 50000"/>
            </a:avLst>
          </a:prstGeom>
          <a:solidFill>
            <a:schemeClr val="bg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6" name="AutoShape 670"/>
          <p:cNvSpPr>
            <a:spLocks noChangeArrowheads="1"/>
          </p:cNvSpPr>
          <p:nvPr/>
        </p:nvSpPr>
        <p:spPr bwMode="auto">
          <a:xfrm rot="19156900" flipH="1">
            <a:off x="1902386" y="2969091"/>
            <a:ext cx="77028" cy="61169"/>
          </a:xfrm>
          <a:prstGeom prst="star5">
            <a:avLst/>
          </a:prstGeom>
          <a:solidFill>
            <a:schemeClr val="bg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7" name="AutoShape 671" descr="Dark vertical"/>
          <p:cNvSpPr>
            <a:spLocks noChangeArrowheads="1"/>
          </p:cNvSpPr>
          <p:nvPr/>
        </p:nvSpPr>
        <p:spPr bwMode="auto">
          <a:xfrm rot="19156900" flipH="1" flipV="1">
            <a:off x="1939767" y="2998543"/>
            <a:ext cx="63435" cy="62302"/>
          </a:xfrm>
          <a:prstGeom prst="triangle">
            <a:avLst>
              <a:gd name="adj" fmla="val 50000"/>
            </a:avLst>
          </a:prstGeom>
          <a:solidFill>
            <a:schemeClr val="bg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8" name="AutoShape 676"/>
          <p:cNvSpPr>
            <a:spLocks noChangeArrowheads="1"/>
          </p:cNvSpPr>
          <p:nvPr/>
        </p:nvSpPr>
        <p:spPr bwMode="auto">
          <a:xfrm rot="3035557" flipH="1">
            <a:off x="2019061" y="2975888"/>
            <a:ext cx="65700" cy="70231"/>
          </a:xfrm>
          <a:prstGeom prst="star5">
            <a:avLst/>
          </a:prstGeom>
          <a:solidFill>
            <a:schemeClr val="bg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9" name="AutoShape 677" descr="Dark vertical"/>
          <p:cNvSpPr>
            <a:spLocks noChangeArrowheads="1"/>
          </p:cNvSpPr>
          <p:nvPr/>
        </p:nvSpPr>
        <p:spPr bwMode="auto">
          <a:xfrm rot="3035557" flipH="1" flipV="1">
            <a:off x="1989609" y="3001941"/>
            <a:ext cx="54373" cy="70231"/>
          </a:xfrm>
          <a:prstGeom prst="triangle">
            <a:avLst>
              <a:gd name="adj" fmla="val 50000"/>
            </a:avLst>
          </a:prstGeom>
          <a:solidFill>
            <a:schemeClr val="bg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0" name="Oval 678"/>
          <p:cNvSpPr>
            <a:spLocks noChangeArrowheads="1"/>
          </p:cNvSpPr>
          <p:nvPr/>
        </p:nvSpPr>
        <p:spPr bwMode="auto">
          <a:xfrm rot="942629">
            <a:off x="1563689" y="3502623"/>
            <a:ext cx="558453" cy="67966"/>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1" name="Oval 679"/>
          <p:cNvSpPr>
            <a:spLocks noChangeArrowheads="1"/>
          </p:cNvSpPr>
          <p:nvPr/>
        </p:nvSpPr>
        <p:spPr bwMode="auto">
          <a:xfrm rot="20657371" flipH="1">
            <a:off x="1620328" y="3602306"/>
            <a:ext cx="413459" cy="104214"/>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2" name="Oval 680"/>
          <p:cNvSpPr>
            <a:spLocks noChangeArrowheads="1"/>
          </p:cNvSpPr>
          <p:nvPr/>
        </p:nvSpPr>
        <p:spPr bwMode="auto">
          <a:xfrm rot="21276606" flipH="1">
            <a:off x="1886527" y="3533208"/>
            <a:ext cx="559586" cy="64567"/>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3" name="Oval 682"/>
          <p:cNvSpPr>
            <a:spLocks noChangeArrowheads="1"/>
          </p:cNvSpPr>
          <p:nvPr/>
        </p:nvSpPr>
        <p:spPr bwMode="auto">
          <a:xfrm rot="589109" flipH="1">
            <a:off x="1956758" y="3602306"/>
            <a:ext cx="559586" cy="63435"/>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4" name="Oval 683"/>
          <p:cNvSpPr>
            <a:spLocks noChangeArrowheads="1"/>
          </p:cNvSpPr>
          <p:nvPr/>
        </p:nvSpPr>
        <p:spPr bwMode="auto">
          <a:xfrm rot="1679420" flipH="1">
            <a:off x="1963555" y="3604572"/>
            <a:ext cx="295652" cy="62302"/>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nvGrpSpPr>
          <p:cNvPr id="175" name="Group 174"/>
          <p:cNvGrpSpPr/>
          <p:nvPr/>
        </p:nvGrpSpPr>
        <p:grpSpPr>
          <a:xfrm>
            <a:off x="1807323" y="3182670"/>
            <a:ext cx="184550" cy="287721"/>
            <a:chOff x="1871473" y="4780021"/>
            <a:chExt cx="342964" cy="372167"/>
          </a:xfrm>
          <a:solidFill>
            <a:schemeClr val="bg1"/>
          </a:solidFill>
        </p:grpSpPr>
        <p:sp>
          <p:nvSpPr>
            <p:cNvPr id="176" name="AutoShape 673" descr="Dark vertical"/>
            <p:cNvSpPr>
              <a:spLocks noChangeArrowheads="1"/>
            </p:cNvSpPr>
            <p:nvPr/>
          </p:nvSpPr>
          <p:spPr bwMode="auto">
            <a:xfrm rot="19008667" flipH="1" flipV="1">
              <a:off x="2122362" y="5048974"/>
              <a:ext cx="92075" cy="80963"/>
            </a:xfrm>
            <a:prstGeom prst="triangle">
              <a:avLst>
                <a:gd name="adj" fmla="val 50000"/>
              </a:avLst>
            </a:prstGeom>
            <a:grp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7" name="Freeform 176"/>
            <p:cNvSpPr/>
            <p:nvPr/>
          </p:nvSpPr>
          <p:spPr>
            <a:xfrm rot="104168" flipH="1">
              <a:off x="1926205" y="4780021"/>
              <a:ext cx="231759" cy="304768"/>
            </a:xfrm>
            <a:custGeom>
              <a:avLst/>
              <a:gdLst>
                <a:gd name="connsiteX0" fmla="*/ 585 w 315437"/>
                <a:gd name="connsiteY0" fmla="*/ 303403 h 320986"/>
                <a:gd name="connsiteX1" fmla="*/ 45035 w 315437"/>
                <a:gd name="connsiteY1" fmla="*/ 182753 h 320986"/>
                <a:gd name="connsiteX2" fmla="*/ 206960 w 315437"/>
                <a:gd name="connsiteY2" fmla="*/ 58928 h 320986"/>
                <a:gd name="connsiteX3" fmla="*/ 260935 w 315437"/>
                <a:gd name="connsiteY3" fmla="*/ 1778 h 320986"/>
                <a:gd name="connsiteX4" fmla="*/ 267285 w 315437"/>
                <a:gd name="connsiteY4" fmla="*/ 14478 h 320986"/>
                <a:gd name="connsiteX5" fmla="*/ 299035 w 315437"/>
                <a:gd name="connsiteY5" fmla="*/ 14478 h 320986"/>
                <a:gd name="connsiteX6" fmla="*/ 299035 w 315437"/>
                <a:gd name="connsiteY6" fmla="*/ 33528 h 320986"/>
                <a:gd name="connsiteX7" fmla="*/ 314910 w 315437"/>
                <a:gd name="connsiteY7" fmla="*/ 36703 h 320986"/>
                <a:gd name="connsiteX8" fmla="*/ 276810 w 315437"/>
                <a:gd name="connsiteY8" fmla="*/ 68453 h 320986"/>
                <a:gd name="connsiteX9" fmla="*/ 226010 w 315437"/>
                <a:gd name="connsiteY9" fmla="*/ 204978 h 320986"/>
                <a:gd name="connsiteX10" fmla="*/ 67260 w 315437"/>
                <a:gd name="connsiteY10" fmla="*/ 306578 h 320986"/>
                <a:gd name="connsiteX11" fmla="*/ 585 w 315437"/>
                <a:gd name="connsiteY11" fmla="*/ 303403 h 32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437" h="320986">
                  <a:moveTo>
                    <a:pt x="585" y="303403"/>
                  </a:moveTo>
                  <a:cubicBezTo>
                    <a:pt x="-3119" y="282765"/>
                    <a:pt x="10639" y="223499"/>
                    <a:pt x="45035" y="182753"/>
                  </a:cubicBezTo>
                  <a:cubicBezTo>
                    <a:pt x="79431" y="142007"/>
                    <a:pt x="170977" y="89091"/>
                    <a:pt x="206960" y="58928"/>
                  </a:cubicBezTo>
                  <a:cubicBezTo>
                    <a:pt x="242943" y="28765"/>
                    <a:pt x="250881" y="9186"/>
                    <a:pt x="260935" y="1778"/>
                  </a:cubicBezTo>
                  <a:cubicBezTo>
                    <a:pt x="270989" y="-5630"/>
                    <a:pt x="260935" y="12361"/>
                    <a:pt x="267285" y="14478"/>
                  </a:cubicBezTo>
                  <a:cubicBezTo>
                    <a:pt x="273635" y="16595"/>
                    <a:pt x="293743" y="11303"/>
                    <a:pt x="299035" y="14478"/>
                  </a:cubicBezTo>
                  <a:cubicBezTo>
                    <a:pt x="304327" y="17653"/>
                    <a:pt x="296389" y="29824"/>
                    <a:pt x="299035" y="33528"/>
                  </a:cubicBezTo>
                  <a:cubicBezTo>
                    <a:pt x="301681" y="37232"/>
                    <a:pt x="318614" y="30882"/>
                    <a:pt x="314910" y="36703"/>
                  </a:cubicBezTo>
                  <a:cubicBezTo>
                    <a:pt x="311206" y="42524"/>
                    <a:pt x="291627" y="40407"/>
                    <a:pt x="276810" y="68453"/>
                  </a:cubicBezTo>
                  <a:cubicBezTo>
                    <a:pt x="261993" y="96499"/>
                    <a:pt x="260935" y="165291"/>
                    <a:pt x="226010" y="204978"/>
                  </a:cubicBezTo>
                  <a:cubicBezTo>
                    <a:pt x="191085" y="244665"/>
                    <a:pt x="99539" y="284882"/>
                    <a:pt x="67260" y="306578"/>
                  </a:cubicBezTo>
                  <a:cubicBezTo>
                    <a:pt x="34981" y="328274"/>
                    <a:pt x="4289" y="324041"/>
                    <a:pt x="585" y="303403"/>
                  </a:cubicBezTo>
                  <a:close/>
                </a:path>
              </a:pathLst>
            </a:custGeom>
            <a:solidFill>
              <a:srgbClr val="A883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Freeform 177"/>
            <p:cNvSpPr/>
            <p:nvPr/>
          </p:nvSpPr>
          <p:spPr>
            <a:xfrm>
              <a:off x="1871473" y="5019612"/>
              <a:ext cx="336885" cy="132576"/>
            </a:xfrm>
            <a:custGeom>
              <a:avLst/>
              <a:gdLst>
                <a:gd name="connsiteX0" fmla="*/ 335152 w 336885"/>
                <a:gd name="connsiteY0" fmla="*/ 117538 h 132576"/>
                <a:gd name="connsiteX1" fmla="*/ 201802 w 336885"/>
                <a:gd name="connsiteY1" fmla="*/ 44513 h 132576"/>
                <a:gd name="connsiteX2" fmla="*/ 49402 w 336885"/>
                <a:gd name="connsiteY2" fmla="*/ 63 h 132576"/>
                <a:gd name="connsiteX3" fmla="*/ 1777 w 336885"/>
                <a:gd name="connsiteY3" fmla="*/ 34988 h 132576"/>
                <a:gd name="connsiteX4" fmla="*/ 100202 w 336885"/>
                <a:gd name="connsiteY4" fmla="*/ 47688 h 132576"/>
                <a:gd name="connsiteX5" fmla="*/ 265302 w 336885"/>
                <a:gd name="connsiteY5" fmla="*/ 123888 h 132576"/>
                <a:gd name="connsiteX6" fmla="*/ 335152 w 336885"/>
                <a:gd name="connsiteY6" fmla="*/ 117538 h 1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885" h="132576">
                  <a:moveTo>
                    <a:pt x="335152" y="117538"/>
                  </a:moveTo>
                  <a:cubicBezTo>
                    <a:pt x="324569" y="104309"/>
                    <a:pt x="249427" y="64092"/>
                    <a:pt x="201802" y="44513"/>
                  </a:cubicBezTo>
                  <a:cubicBezTo>
                    <a:pt x="154177" y="24934"/>
                    <a:pt x="82739" y="1650"/>
                    <a:pt x="49402" y="63"/>
                  </a:cubicBezTo>
                  <a:cubicBezTo>
                    <a:pt x="16065" y="-1524"/>
                    <a:pt x="-6690" y="27050"/>
                    <a:pt x="1777" y="34988"/>
                  </a:cubicBezTo>
                  <a:cubicBezTo>
                    <a:pt x="10244" y="42925"/>
                    <a:pt x="56281" y="32871"/>
                    <a:pt x="100202" y="47688"/>
                  </a:cubicBezTo>
                  <a:cubicBezTo>
                    <a:pt x="144123" y="62505"/>
                    <a:pt x="224556" y="107484"/>
                    <a:pt x="265302" y="123888"/>
                  </a:cubicBezTo>
                  <a:cubicBezTo>
                    <a:pt x="306048" y="140292"/>
                    <a:pt x="345735" y="130767"/>
                    <a:pt x="335152" y="117538"/>
                  </a:cubicBezTo>
                  <a:close/>
                </a:path>
              </a:pathLst>
            </a:custGeom>
            <a:grp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9" name="Oval 681"/>
          <p:cNvSpPr>
            <a:spLocks noChangeArrowheads="1"/>
          </p:cNvSpPr>
          <p:nvPr/>
        </p:nvSpPr>
        <p:spPr bwMode="auto">
          <a:xfrm flipH="1">
            <a:off x="1699621" y="3544536"/>
            <a:ext cx="296784" cy="60036"/>
          </a:xfrm>
          <a:prstGeom prst="ellipse">
            <a:avLst/>
          </a:prstGeom>
          <a:solidFill>
            <a:srgbClr val="FFFFFF"/>
          </a:solidFill>
          <a:ln w="9525">
            <a:solidFill>
              <a:srgbClr val="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nvGrpSpPr>
          <p:cNvPr id="180" name="Group 179"/>
          <p:cNvGrpSpPr/>
          <p:nvPr/>
        </p:nvGrpSpPr>
        <p:grpSpPr>
          <a:xfrm flipH="1">
            <a:off x="1995362" y="3087517"/>
            <a:ext cx="184550" cy="287721"/>
            <a:chOff x="1871473" y="4780021"/>
            <a:chExt cx="342964" cy="372167"/>
          </a:xfrm>
          <a:solidFill>
            <a:schemeClr val="bg1"/>
          </a:solidFill>
        </p:grpSpPr>
        <p:sp>
          <p:nvSpPr>
            <p:cNvPr id="181" name="AutoShape 673" descr="Dark vertical"/>
            <p:cNvSpPr>
              <a:spLocks noChangeArrowheads="1"/>
            </p:cNvSpPr>
            <p:nvPr/>
          </p:nvSpPr>
          <p:spPr bwMode="auto">
            <a:xfrm rot="19008667" flipH="1" flipV="1">
              <a:off x="2122362" y="5048974"/>
              <a:ext cx="92075" cy="80963"/>
            </a:xfrm>
            <a:prstGeom prst="triangle">
              <a:avLst>
                <a:gd name="adj" fmla="val 50000"/>
              </a:avLst>
            </a:prstGeom>
            <a:grp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82" name="Freeform 181"/>
            <p:cNvSpPr/>
            <p:nvPr/>
          </p:nvSpPr>
          <p:spPr>
            <a:xfrm rot="104168" flipH="1">
              <a:off x="1926205" y="4780021"/>
              <a:ext cx="231759" cy="304768"/>
            </a:xfrm>
            <a:custGeom>
              <a:avLst/>
              <a:gdLst>
                <a:gd name="connsiteX0" fmla="*/ 585 w 315437"/>
                <a:gd name="connsiteY0" fmla="*/ 303403 h 320986"/>
                <a:gd name="connsiteX1" fmla="*/ 45035 w 315437"/>
                <a:gd name="connsiteY1" fmla="*/ 182753 h 320986"/>
                <a:gd name="connsiteX2" fmla="*/ 206960 w 315437"/>
                <a:gd name="connsiteY2" fmla="*/ 58928 h 320986"/>
                <a:gd name="connsiteX3" fmla="*/ 260935 w 315437"/>
                <a:gd name="connsiteY3" fmla="*/ 1778 h 320986"/>
                <a:gd name="connsiteX4" fmla="*/ 267285 w 315437"/>
                <a:gd name="connsiteY4" fmla="*/ 14478 h 320986"/>
                <a:gd name="connsiteX5" fmla="*/ 299035 w 315437"/>
                <a:gd name="connsiteY5" fmla="*/ 14478 h 320986"/>
                <a:gd name="connsiteX6" fmla="*/ 299035 w 315437"/>
                <a:gd name="connsiteY6" fmla="*/ 33528 h 320986"/>
                <a:gd name="connsiteX7" fmla="*/ 314910 w 315437"/>
                <a:gd name="connsiteY7" fmla="*/ 36703 h 320986"/>
                <a:gd name="connsiteX8" fmla="*/ 276810 w 315437"/>
                <a:gd name="connsiteY8" fmla="*/ 68453 h 320986"/>
                <a:gd name="connsiteX9" fmla="*/ 226010 w 315437"/>
                <a:gd name="connsiteY9" fmla="*/ 204978 h 320986"/>
                <a:gd name="connsiteX10" fmla="*/ 67260 w 315437"/>
                <a:gd name="connsiteY10" fmla="*/ 306578 h 320986"/>
                <a:gd name="connsiteX11" fmla="*/ 585 w 315437"/>
                <a:gd name="connsiteY11" fmla="*/ 303403 h 32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437" h="320986">
                  <a:moveTo>
                    <a:pt x="585" y="303403"/>
                  </a:moveTo>
                  <a:cubicBezTo>
                    <a:pt x="-3119" y="282765"/>
                    <a:pt x="10639" y="223499"/>
                    <a:pt x="45035" y="182753"/>
                  </a:cubicBezTo>
                  <a:cubicBezTo>
                    <a:pt x="79431" y="142007"/>
                    <a:pt x="170977" y="89091"/>
                    <a:pt x="206960" y="58928"/>
                  </a:cubicBezTo>
                  <a:cubicBezTo>
                    <a:pt x="242943" y="28765"/>
                    <a:pt x="250881" y="9186"/>
                    <a:pt x="260935" y="1778"/>
                  </a:cubicBezTo>
                  <a:cubicBezTo>
                    <a:pt x="270989" y="-5630"/>
                    <a:pt x="260935" y="12361"/>
                    <a:pt x="267285" y="14478"/>
                  </a:cubicBezTo>
                  <a:cubicBezTo>
                    <a:pt x="273635" y="16595"/>
                    <a:pt x="293743" y="11303"/>
                    <a:pt x="299035" y="14478"/>
                  </a:cubicBezTo>
                  <a:cubicBezTo>
                    <a:pt x="304327" y="17653"/>
                    <a:pt x="296389" y="29824"/>
                    <a:pt x="299035" y="33528"/>
                  </a:cubicBezTo>
                  <a:cubicBezTo>
                    <a:pt x="301681" y="37232"/>
                    <a:pt x="318614" y="30882"/>
                    <a:pt x="314910" y="36703"/>
                  </a:cubicBezTo>
                  <a:cubicBezTo>
                    <a:pt x="311206" y="42524"/>
                    <a:pt x="291627" y="40407"/>
                    <a:pt x="276810" y="68453"/>
                  </a:cubicBezTo>
                  <a:cubicBezTo>
                    <a:pt x="261993" y="96499"/>
                    <a:pt x="260935" y="165291"/>
                    <a:pt x="226010" y="204978"/>
                  </a:cubicBezTo>
                  <a:cubicBezTo>
                    <a:pt x="191085" y="244665"/>
                    <a:pt x="99539" y="284882"/>
                    <a:pt x="67260" y="306578"/>
                  </a:cubicBezTo>
                  <a:cubicBezTo>
                    <a:pt x="34981" y="328274"/>
                    <a:pt x="4289" y="324041"/>
                    <a:pt x="585" y="303403"/>
                  </a:cubicBezTo>
                  <a:close/>
                </a:path>
              </a:pathLst>
            </a:custGeom>
            <a:solidFill>
              <a:srgbClr val="A883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3" name="Freeform 182"/>
            <p:cNvSpPr/>
            <p:nvPr/>
          </p:nvSpPr>
          <p:spPr>
            <a:xfrm>
              <a:off x="1871473" y="5019612"/>
              <a:ext cx="336885" cy="132576"/>
            </a:xfrm>
            <a:custGeom>
              <a:avLst/>
              <a:gdLst>
                <a:gd name="connsiteX0" fmla="*/ 335152 w 336885"/>
                <a:gd name="connsiteY0" fmla="*/ 117538 h 132576"/>
                <a:gd name="connsiteX1" fmla="*/ 201802 w 336885"/>
                <a:gd name="connsiteY1" fmla="*/ 44513 h 132576"/>
                <a:gd name="connsiteX2" fmla="*/ 49402 w 336885"/>
                <a:gd name="connsiteY2" fmla="*/ 63 h 132576"/>
                <a:gd name="connsiteX3" fmla="*/ 1777 w 336885"/>
                <a:gd name="connsiteY3" fmla="*/ 34988 h 132576"/>
                <a:gd name="connsiteX4" fmla="*/ 100202 w 336885"/>
                <a:gd name="connsiteY4" fmla="*/ 47688 h 132576"/>
                <a:gd name="connsiteX5" fmla="*/ 265302 w 336885"/>
                <a:gd name="connsiteY5" fmla="*/ 123888 h 132576"/>
                <a:gd name="connsiteX6" fmla="*/ 335152 w 336885"/>
                <a:gd name="connsiteY6" fmla="*/ 117538 h 1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885" h="132576">
                  <a:moveTo>
                    <a:pt x="335152" y="117538"/>
                  </a:moveTo>
                  <a:cubicBezTo>
                    <a:pt x="324569" y="104309"/>
                    <a:pt x="249427" y="64092"/>
                    <a:pt x="201802" y="44513"/>
                  </a:cubicBezTo>
                  <a:cubicBezTo>
                    <a:pt x="154177" y="24934"/>
                    <a:pt x="82739" y="1650"/>
                    <a:pt x="49402" y="63"/>
                  </a:cubicBezTo>
                  <a:cubicBezTo>
                    <a:pt x="16065" y="-1524"/>
                    <a:pt x="-6690" y="27050"/>
                    <a:pt x="1777" y="34988"/>
                  </a:cubicBezTo>
                  <a:cubicBezTo>
                    <a:pt x="10244" y="42925"/>
                    <a:pt x="56281" y="32871"/>
                    <a:pt x="100202" y="47688"/>
                  </a:cubicBezTo>
                  <a:cubicBezTo>
                    <a:pt x="144123" y="62505"/>
                    <a:pt x="224556" y="107484"/>
                    <a:pt x="265302" y="123888"/>
                  </a:cubicBezTo>
                  <a:cubicBezTo>
                    <a:pt x="306048" y="140292"/>
                    <a:pt x="345735" y="130767"/>
                    <a:pt x="335152" y="117538"/>
                  </a:cubicBezTo>
                  <a:close/>
                </a:path>
              </a:pathLst>
            </a:custGeom>
            <a:grp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7" name="TextBox 36"/>
          <p:cNvSpPr txBox="1"/>
          <p:nvPr/>
        </p:nvSpPr>
        <p:spPr>
          <a:xfrm>
            <a:off x="534129" y="2538307"/>
            <a:ext cx="854812" cy="369332"/>
          </a:xfrm>
          <a:prstGeom prst="rect">
            <a:avLst/>
          </a:prstGeom>
          <a:noFill/>
        </p:spPr>
        <p:txBody>
          <a:bodyPr wrap="none" rtlCol="0">
            <a:spAutoFit/>
          </a:bodyPr>
          <a:lstStyle/>
          <a:p>
            <a:r>
              <a:rPr lang="en-US" b="1" i="1" dirty="0" smtClean="0">
                <a:solidFill>
                  <a:srgbClr val="008000"/>
                </a:solidFill>
              </a:rPr>
              <a:t>CAS1</a:t>
            </a:r>
            <a:endParaRPr lang="en-US" b="1" i="1" dirty="0">
              <a:solidFill>
                <a:srgbClr val="008000"/>
              </a:solidFill>
            </a:endParaRPr>
          </a:p>
        </p:txBody>
      </p:sp>
      <p:sp>
        <p:nvSpPr>
          <p:cNvPr id="184" name="TextBox 183"/>
          <p:cNvSpPr txBox="1"/>
          <p:nvPr/>
        </p:nvSpPr>
        <p:spPr>
          <a:xfrm>
            <a:off x="1576744" y="2538307"/>
            <a:ext cx="816377" cy="369332"/>
          </a:xfrm>
          <a:prstGeom prst="rect">
            <a:avLst/>
          </a:prstGeom>
          <a:noFill/>
        </p:spPr>
        <p:txBody>
          <a:bodyPr wrap="none" rtlCol="0">
            <a:spAutoFit/>
          </a:bodyPr>
          <a:lstStyle/>
          <a:p>
            <a:r>
              <a:rPr lang="en-US" b="1" i="1" dirty="0" smtClean="0">
                <a:solidFill>
                  <a:srgbClr val="660066"/>
                </a:solidFill>
              </a:rPr>
              <a:t>LSS1</a:t>
            </a:r>
            <a:endParaRPr lang="en-US" b="1" i="1" dirty="0">
              <a:solidFill>
                <a:srgbClr val="660066"/>
              </a:solidFill>
            </a:endParaRPr>
          </a:p>
        </p:txBody>
      </p:sp>
      <p:pic>
        <p:nvPicPr>
          <p:cNvPr id="41" name="Picture 40"/>
          <p:cNvPicPr>
            <a:picLocks noChangeAspect="1"/>
          </p:cNvPicPr>
          <p:nvPr/>
        </p:nvPicPr>
        <p:blipFill>
          <a:blip r:embed="rId3"/>
          <a:stretch>
            <a:fillRect/>
          </a:stretch>
        </p:blipFill>
        <p:spPr>
          <a:xfrm>
            <a:off x="3129468" y="2365196"/>
            <a:ext cx="5107995" cy="2169216"/>
          </a:xfrm>
          <a:prstGeom prst="rect">
            <a:avLst/>
          </a:prstGeom>
        </p:spPr>
      </p:pic>
      <p:sp>
        <p:nvSpPr>
          <p:cNvPr id="186" name="TextBox 185"/>
          <p:cNvSpPr txBox="1"/>
          <p:nvPr/>
        </p:nvSpPr>
        <p:spPr>
          <a:xfrm rot="16200000">
            <a:off x="2160257" y="3264302"/>
            <a:ext cx="1647281" cy="276999"/>
          </a:xfrm>
          <a:prstGeom prst="rect">
            <a:avLst/>
          </a:prstGeom>
          <a:noFill/>
        </p:spPr>
        <p:txBody>
          <a:bodyPr wrap="none" rtlCol="0">
            <a:spAutoFit/>
          </a:bodyPr>
          <a:lstStyle/>
          <a:p>
            <a:r>
              <a:rPr lang="en-US" sz="1200" b="1" dirty="0" smtClean="0"/>
              <a:t>Relative Expression</a:t>
            </a:r>
            <a:endParaRPr lang="en-US" sz="1200" b="1" dirty="0"/>
          </a:p>
        </p:txBody>
      </p:sp>
      <p:sp>
        <p:nvSpPr>
          <p:cNvPr id="187" name="TextBox 186"/>
          <p:cNvSpPr txBox="1"/>
          <p:nvPr/>
        </p:nvSpPr>
        <p:spPr>
          <a:xfrm>
            <a:off x="3962525" y="4508759"/>
            <a:ext cx="3903533" cy="276999"/>
          </a:xfrm>
          <a:prstGeom prst="rect">
            <a:avLst/>
          </a:prstGeom>
          <a:noFill/>
        </p:spPr>
        <p:txBody>
          <a:bodyPr wrap="none" rtlCol="0">
            <a:spAutoFit/>
          </a:bodyPr>
          <a:lstStyle/>
          <a:p>
            <a:r>
              <a:rPr lang="en-US" sz="1200" b="1" dirty="0" smtClean="0"/>
              <a:t>RNA extracted from ~80 different tissues/cell types</a:t>
            </a:r>
            <a:endParaRPr lang="en-US" sz="1200" b="1" dirty="0"/>
          </a:p>
        </p:txBody>
      </p:sp>
      <p:sp>
        <p:nvSpPr>
          <p:cNvPr id="215" name="TextBox 214"/>
          <p:cNvSpPr txBox="1"/>
          <p:nvPr/>
        </p:nvSpPr>
        <p:spPr>
          <a:xfrm>
            <a:off x="241098" y="5218406"/>
            <a:ext cx="8233755" cy="1323439"/>
          </a:xfrm>
          <a:prstGeom prst="rect">
            <a:avLst/>
          </a:prstGeom>
          <a:noFill/>
        </p:spPr>
        <p:txBody>
          <a:bodyPr wrap="square" rtlCol="0">
            <a:spAutoFit/>
          </a:bodyPr>
          <a:lstStyle/>
          <a:p>
            <a:pPr marL="184150" indent="-184150"/>
            <a:r>
              <a:rPr lang="en-US" sz="1600" dirty="0" smtClean="0"/>
              <a:t>Arabidopsis </a:t>
            </a:r>
            <a:r>
              <a:rPr lang="en-US" sz="1600" b="1" i="1" dirty="0" smtClean="0">
                <a:solidFill>
                  <a:srgbClr val="008000"/>
                </a:solidFill>
              </a:rPr>
              <a:t>CAS1</a:t>
            </a:r>
            <a:r>
              <a:rPr lang="en-US" sz="1600" dirty="0" smtClean="0">
                <a:solidFill>
                  <a:srgbClr val="008000"/>
                </a:solidFill>
              </a:rPr>
              <a:t> </a:t>
            </a:r>
            <a:r>
              <a:rPr lang="en-US" sz="1600" dirty="0" smtClean="0"/>
              <a:t>loss-of-function mutants are lethal. Even “weak” point mutants lacking only the last 7 amino acids (of a &gt;750 amino acid protein) have severe growth defects!</a:t>
            </a:r>
          </a:p>
          <a:p>
            <a:pPr marL="184150" indent="-184150"/>
            <a:endParaRPr lang="en-US" sz="1600" dirty="0" smtClean="0"/>
          </a:p>
          <a:p>
            <a:pPr marL="184150" indent="-184150"/>
            <a:r>
              <a:rPr lang="en-US" sz="1600" dirty="0" smtClean="0"/>
              <a:t>Arabidopsis </a:t>
            </a:r>
            <a:r>
              <a:rPr lang="en-US" sz="1600" b="1" i="1" dirty="0" smtClean="0">
                <a:solidFill>
                  <a:srgbClr val="660066"/>
                </a:solidFill>
              </a:rPr>
              <a:t>LSS1 </a:t>
            </a:r>
            <a:r>
              <a:rPr lang="en-US" sz="1600" dirty="0" smtClean="0"/>
              <a:t>mutants are phenotypically normal. Even the sterol profile looks </a:t>
            </a:r>
            <a:r>
              <a:rPr lang="en-US" sz="1600" i="1" dirty="0" smtClean="0"/>
              <a:t>almost</a:t>
            </a:r>
            <a:r>
              <a:rPr lang="en-US" sz="1600" dirty="0" smtClean="0"/>
              <a:t> the same as wild type.</a:t>
            </a:r>
            <a:endParaRPr lang="en-US" sz="1600" dirty="0"/>
          </a:p>
        </p:txBody>
      </p:sp>
      <p:sp>
        <p:nvSpPr>
          <p:cNvPr id="216" name="TextBox 215"/>
          <p:cNvSpPr txBox="1"/>
          <p:nvPr/>
        </p:nvSpPr>
        <p:spPr>
          <a:xfrm>
            <a:off x="201782" y="1031394"/>
            <a:ext cx="8581680" cy="584776"/>
          </a:xfrm>
          <a:prstGeom prst="rect">
            <a:avLst/>
          </a:prstGeom>
          <a:noFill/>
        </p:spPr>
        <p:txBody>
          <a:bodyPr wrap="square" rtlCol="0">
            <a:spAutoFit/>
          </a:bodyPr>
          <a:lstStyle/>
          <a:p>
            <a:pPr marL="273050" indent="-273050"/>
            <a:r>
              <a:rPr lang="en-US" sz="1600" dirty="0" smtClean="0"/>
              <a:t>Freed from selection for function, we normally expect that gene duplicates would undergo higher rates of mutation, usually resulting in complete loss of the duplicate over time.</a:t>
            </a:r>
            <a:endParaRPr lang="en-US" sz="1600" dirty="0"/>
          </a:p>
        </p:txBody>
      </p:sp>
      <p:sp>
        <p:nvSpPr>
          <p:cNvPr id="217" name="TextBox 216"/>
          <p:cNvSpPr txBox="1"/>
          <p:nvPr/>
        </p:nvSpPr>
        <p:spPr>
          <a:xfrm>
            <a:off x="482846" y="4186352"/>
            <a:ext cx="2069107" cy="461665"/>
          </a:xfrm>
          <a:prstGeom prst="rect">
            <a:avLst/>
          </a:prstGeom>
          <a:noFill/>
        </p:spPr>
        <p:txBody>
          <a:bodyPr wrap="square" rtlCol="0">
            <a:spAutoFit/>
          </a:bodyPr>
          <a:lstStyle/>
          <a:p>
            <a:pPr algn="ctr"/>
            <a:r>
              <a:rPr lang="en-US" sz="1200" b="1" dirty="0" smtClean="0"/>
              <a:t>Diagrammatic expression patterns</a:t>
            </a:r>
            <a:endParaRPr lang="en-US" sz="1200" b="1" dirty="0"/>
          </a:p>
        </p:txBody>
      </p:sp>
      <p:sp>
        <p:nvSpPr>
          <p:cNvPr id="218" name="TextBox 217"/>
          <p:cNvSpPr txBox="1"/>
          <p:nvPr/>
        </p:nvSpPr>
        <p:spPr>
          <a:xfrm>
            <a:off x="6407649" y="2619485"/>
            <a:ext cx="707099" cy="307777"/>
          </a:xfrm>
          <a:prstGeom prst="rect">
            <a:avLst/>
          </a:prstGeom>
          <a:noFill/>
        </p:spPr>
        <p:txBody>
          <a:bodyPr wrap="none" rtlCol="0">
            <a:spAutoFit/>
          </a:bodyPr>
          <a:lstStyle/>
          <a:p>
            <a:r>
              <a:rPr lang="en-US" sz="1400" b="1" i="1" dirty="0" smtClean="0">
                <a:solidFill>
                  <a:srgbClr val="008000"/>
                </a:solidFill>
              </a:rPr>
              <a:t>CAS1</a:t>
            </a:r>
            <a:endParaRPr lang="en-US" sz="1400" b="1" i="1" dirty="0">
              <a:solidFill>
                <a:srgbClr val="008000"/>
              </a:solidFill>
            </a:endParaRPr>
          </a:p>
        </p:txBody>
      </p:sp>
      <p:sp>
        <p:nvSpPr>
          <p:cNvPr id="219" name="TextBox 218"/>
          <p:cNvSpPr txBox="1"/>
          <p:nvPr/>
        </p:nvSpPr>
        <p:spPr>
          <a:xfrm>
            <a:off x="6405744" y="2868759"/>
            <a:ext cx="677206" cy="307777"/>
          </a:xfrm>
          <a:prstGeom prst="rect">
            <a:avLst/>
          </a:prstGeom>
          <a:noFill/>
        </p:spPr>
        <p:txBody>
          <a:bodyPr wrap="none" rtlCol="0">
            <a:spAutoFit/>
          </a:bodyPr>
          <a:lstStyle/>
          <a:p>
            <a:r>
              <a:rPr lang="en-US" sz="1400" b="1" i="1" dirty="0" smtClean="0">
                <a:solidFill>
                  <a:srgbClr val="660066"/>
                </a:solidFill>
              </a:rPr>
              <a:t>LSS1</a:t>
            </a:r>
            <a:endParaRPr lang="en-US" sz="1400" b="1" i="1" dirty="0">
              <a:solidFill>
                <a:srgbClr val="660066"/>
              </a:solidFill>
            </a:endParaRPr>
          </a:p>
        </p:txBody>
      </p:sp>
      <p:sp>
        <p:nvSpPr>
          <p:cNvPr id="220" name="TextBox 219"/>
          <p:cNvSpPr txBox="1"/>
          <p:nvPr/>
        </p:nvSpPr>
        <p:spPr>
          <a:xfrm>
            <a:off x="5290009" y="2382084"/>
            <a:ext cx="2919001" cy="307777"/>
          </a:xfrm>
          <a:prstGeom prst="rect">
            <a:avLst/>
          </a:prstGeom>
          <a:noFill/>
        </p:spPr>
        <p:txBody>
          <a:bodyPr wrap="none" rtlCol="0">
            <a:spAutoFit/>
          </a:bodyPr>
          <a:lstStyle/>
          <a:p>
            <a:r>
              <a:rPr lang="en-US" sz="1400" b="1" u="sng" dirty="0" smtClean="0"/>
              <a:t>Microarray expression analysis:</a:t>
            </a:r>
            <a:endParaRPr lang="en-US" sz="1400" b="1" u="sng" dirty="0"/>
          </a:p>
        </p:txBody>
      </p:sp>
    </p:spTree>
    <p:extLst>
      <p:ext uri="{BB962C8B-B14F-4D97-AF65-F5344CB8AC3E}">
        <p14:creationId xmlns:p14="http://schemas.microsoft.com/office/powerpoint/2010/main" val="3565194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p:bldLst>
  </p:timing>
</p:sld>
</file>

<file path=ppt/theme/theme1.xml><?xml version="1.0" encoding="utf-8"?>
<a:theme xmlns:a="http://schemas.openxmlformats.org/drawingml/2006/main" name="Default Theme">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00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00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Theme">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2711</TotalTime>
  <Words>4950</Words>
  <Application>Microsoft Macintosh PowerPoint</Application>
  <PresentationFormat>On-screen Show (4:3)</PresentationFormat>
  <Paragraphs>847</Paragraphs>
  <Slides>19</Slides>
  <Notes>18</Notes>
  <HiddenSlides>0</HiddenSlides>
  <MMClips>0</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Default Theme</vt:lpstr>
      <vt:lpstr>2_Default Design</vt:lpstr>
      <vt:lpstr>1_Default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UW-LaCrosse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 Sanderfoot</dc:creator>
  <cp:lastModifiedBy>Anton Sanderfoot</cp:lastModifiedBy>
  <cp:revision>167</cp:revision>
  <dcterms:created xsi:type="dcterms:W3CDTF">2012-07-30T13:45:28Z</dcterms:created>
  <dcterms:modified xsi:type="dcterms:W3CDTF">2013-07-17T15:10:16Z</dcterms:modified>
</cp:coreProperties>
</file>