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746" r:id="rId1"/>
  </p:sldMasterIdLst>
  <p:notesMasterIdLst>
    <p:notesMasterId r:id="rId32"/>
  </p:notesMasterIdLst>
  <p:handoutMasterIdLst>
    <p:handoutMasterId r:id="rId33"/>
  </p:handoutMasterIdLst>
  <p:sldIdLst>
    <p:sldId id="386" r:id="rId2"/>
    <p:sldId id="407" r:id="rId3"/>
    <p:sldId id="387" r:id="rId4"/>
    <p:sldId id="453" r:id="rId5"/>
    <p:sldId id="400" r:id="rId6"/>
    <p:sldId id="541" r:id="rId7"/>
    <p:sldId id="413" r:id="rId8"/>
    <p:sldId id="414" r:id="rId9"/>
    <p:sldId id="542" r:id="rId10"/>
    <p:sldId id="402" r:id="rId11"/>
    <p:sldId id="345" r:id="rId12"/>
    <p:sldId id="344" r:id="rId13"/>
    <p:sldId id="406" r:id="rId14"/>
    <p:sldId id="398" r:id="rId15"/>
    <p:sldId id="457" r:id="rId16"/>
    <p:sldId id="378" r:id="rId17"/>
    <p:sldId id="458" r:id="rId18"/>
    <p:sldId id="543" r:id="rId19"/>
    <p:sldId id="544" r:id="rId20"/>
    <p:sldId id="379" r:id="rId21"/>
    <p:sldId id="380" r:id="rId22"/>
    <p:sldId id="429" r:id="rId23"/>
    <p:sldId id="534" r:id="rId24"/>
    <p:sldId id="507" r:id="rId25"/>
    <p:sldId id="508" r:id="rId26"/>
    <p:sldId id="536" r:id="rId27"/>
    <p:sldId id="539" r:id="rId28"/>
    <p:sldId id="540" r:id="rId29"/>
    <p:sldId id="545" r:id="rId30"/>
    <p:sldId id="546" r:id="rId31"/>
  </p:sldIdLst>
  <p:sldSz cx="9144000" cy="6858000" type="screen4x3"/>
  <p:notesSz cx="7016750" cy="9309100"/>
  <p:defaultTextStyle>
    <a:defPPr>
      <a:defRPr lang="en-US"/>
    </a:defPPr>
    <a:lvl1pPr algn="l" rtl="0" eaLnBrk="0" fontAlgn="base" hangingPunct="0">
      <a:spcBef>
        <a:spcPct val="20000"/>
      </a:spcBef>
      <a:spcAft>
        <a:spcPct val="0"/>
      </a:spcAft>
      <a:buChar char="•"/>
      <a:defRPr sz="24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20000"/>
      </a:spcBef>
      <a:spcAft>
        <a:spcPct val="0"/>
      </a:spcAft>
      <a:buChar char="•"/>
      <a:defRPr sz="24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20000"/>
      </a:spcBef>
      <a:spcAft>
        <a:spcPct val="0"/>
      </a:spcAft>
      <a:buChar char="•"/>
      <a:defRPr sz="24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20000"/>
      </a:spcBef>
      <a:spcAft>
        <a:spcPct val="0"/>
      </a:spcAft>
      <a:buChar char="•"/>
      <a:defRPr sz="24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20000"/>
      </a:spcBef>
      <a:spcAft>
        <a:spcPct val="0"/>
      </a:spcAft>
      <a:buChar char="•"/>
      <a:defRPr sz="24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601" autoAdjust="0"/>
    <p:restoredTop sz="94660"/>
  </p:normalViewPr>
  <p:slideViewPr>
    <p:cSldViewPr>
      <p:cViewPr>
        <p:scale>
          <a:sx n="66" d="100"/>
          <a:sy n="66" d="100"/>
        </p:scale>
        <p:origin x="-2250" y="-996"/>
      </p:cViewPr>
      <p:guideLst>
        <p:guide orient="horz" pos="2160"/>
        <p:guide pos="2880"/>
      </p:guideLst>
    </p:cSldViewPr>
  </p:slideViewPr>
  <p:outlineViewPr>
    <p:cViewPr>
      <p:scale>
        <a:sx n="50" d="100"/>
        <a:sy n="50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>
        <p:scale>
          <a:sx n="100" d="100"/>
          <a:sy n="100" d="100"/>
        </p:scale>
        <p:origin x="-1200" y="352"/>
      </p:cViewPr>
      <p:guideLst>
        <p:guide orient="horz" pos="2932"/>
        <p:guide pos="221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40063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287" tIns="46644" rIns="93287" bIns="46644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buFontTx/>
              <a:buNone/>
              <a:defRPr sz="1200">
                <a:latin typeface="Times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6688" y="0"/>
            <a:ext cx="3040062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287" tIns="46644" rIns="93287" bIns="46644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FontTx/>
              <a:buNone/>
              <a:defRPr sz="1200">
                <a:latin typeface="Times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608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43963"/>
            <a:ext cx="3040063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287" tIns="46644" rIns="93287" bIns="46644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buFontTx/>
              <a:buNone/>
              <a:defRPr sz="1200">
                <a:latin typeface="Times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608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6688" y="8843963"/>
            <a:ext cx="3040062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287" tIns="46644" rIns="93287" bIns="46644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FontTx/>
              <a:buNone/>
              <a:defRPr sz="1200">
                <a:latin typeface="Times" pitchFamily="18" charset="0"/>
              </a:defRPr>
            </a:lvl1pPr>
          </a:lstStyle>
          <a:p>
            <a:pPr>
              <a:defRPr/>
            </a:pPr>
            <a:fld id="{2E38BA0A-30B0-4214-BA3F-19B36BF2074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40063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287" tIns="46644" rIns="93287" bIns="46644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buFontTx/>
              <a:buNone/>
              <a:defRPr sz="1200">
                <a:latin typeface="Times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6688" y="0"/>
            <a:ext cx="3040062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287" tIns="46644" rIns="93287" bIns="46644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FontTx/>
              <a:buNone/>
              <a:defRPr sz="1200">
                <a:latin typeface="Times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37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8500"/>
            <a:ext cx="4654550" cy="349091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5038" y="4421188"/>
            <a:ext cx="5146675" cy="4189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287" tIns="46644" rIns="93287" bIns="466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 smtClean="0"/>
              <a:t>Click to edit Master text styles</a:t>
            </a:r>
          </a:p>
          <a:p>
            <a:pPr lvl="1"/>
            <a:r>
              <a:rPr lang="en-US" altLang="en-US" noProof="0" smtClean="0"/>
              <a:t>Second level</a:t>
            </a:r>
          </a:p>
          <a:p>
            <a:pPr lvl="2"/>
            <a:r>
              <a:rPr lang="en-US" altLang="en-US" noProof="0" smtClean="0"/>
              <a:t>Third level</a:t>
            </a:r>
          </a:p>
          <a:p>
            <a:pPr lvl="3"/>
            <a:r>
              <a:rPr lang="en-US" altLang="en-US" noProof="0" smtClean="0"/>
              <a:t>Fourth level</a:t>
            </a:r>
          </a:p>
          <a:p>
            <a:pPr lvl="4"/>
            <a:r>
              <a:rPr lang="en-US" altLang="en-US" noProof="0" smtClean="0"/>
              <a:t>Fifth level</a:t>
            </a:r>
          </a:p>
        </p:txBody>
      </p:sp>
      <p:sp>
        <p:nvSpPr>
          <p:cNvPr id="2151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43963"/>
            <a:ext cx="3040063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287" tIns="46644" rIns="93287" bIns="46644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buFontTx/>
              <a:buNone/>
              <a:defRPr sz="1200">
                <a:latin typeface="Times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2151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6688" y="8843963"/>
            <a:ext cx="3040062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287" tIns="46644" rIns="93287" bIns="46644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FontTx/>
              <a:buNone/>
              <a:defRPr sz="1200">
                <a:latin typeface="Times" pitchFamily="18" charset="0"/>
              </a:defRPr>
            </a:lvl1pPr>
          </a:lstStyle>
          <a:p>
            <a:pPr>
              <a:defRPr/>
            </a:pPr>
            <a:fld id="{FB194787-99E1-4DC9-9F30-2A56A765FB4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096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smtClean="0"/>
              <a:t>58-67: mitosis; 141-148:meiosis, 161:comparison</a:t>
            </a:r>
          </a:p>
        </p:txBody>
      </p:sp>
      <p:sp>
        <p:nvSpPr>
          <p:cNvPr id="4096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9A77119-7C66-417C-8008-3BAF039A72F2}" type="slidenum">
              <a:rPr lang="en-US" altLang="en-US" smtClean="0"/>
              <a:pPr/>
              <a:t>1</a:t>
            </a:fld>
            <a:endParaRPr lang="en-US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0E70221-47F5-41FE-8DF8-58B97FCA3C71}" type="slidenum">
              <a:rPr lang="en-US" smtClean="0"/>
              <a:pPr/>
              <a:t>3</a:t>
            </a:fld>
            <a:endParaRPr lang="en-US" smtClean="0"/>
          </a:p>
        </p:txBody>
      </p:sp>
      <p:sp>
        <p:nvSpPr>
          <p:cNvPr id="419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9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312DF9C-997D-4082-AD62-C6C84AF83272}" type="slidenum">
              <a:rPr lang="en-US"/>
              <a:pPr/>
              <a:t>4</a:t>
            </a:fld>
            <a:endParaRPr lang="en-US"/>
          </a:p>
        </p:txBody>
      </p:sp>
      <p:sp>
        <p:nvSpPr>
          <p:cNvPr id="358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91B6336-E7D9-48EE-B77A-903EDC753DA5}" type="slidenum">
              <a:rPr lang="en-US" altLang="en-US" smtClean="0"/>
              <a:pPr/>
              <a:t>6</a:t>
            </a:fld>
            <a:endParaRPr lang="en-US" altLang="en-US" smtClean="0"/>
          </a:p>
        </p:txBody>
      </p:sp>
      <p:sp>
        <p:nvSpPr>
          <p:cNvPr id="450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alt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1E3AF44-77A2-4983-96DA-158594F084B6}" type="slidenum">
              <a:rPr lang="en-US"/>
              <a:pPr/>
              <a:t>9</a:t>
            </a:fld>
            <a:endParaRPr lang="en-US"/>
          </a:p>
        </p:txBody>
      </p:sp>
      <p:sp>
        <p:nvSpPr>
          <p:cNvPr id="1576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76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>
                <a:latin typeface="Arial" charset="0"/>
              </a:rPr>
              <a:t>Figure 4.13 Monophyletic and paraphyletic groups</a:t>
            </a:r>
          </a:p>
          <a:p>
            <a:r>
              <a:rPr lang="en-US">
                <a:latin typeface="Arial" charset="0"/>
              </a:rPr>
              <a:t>The prokaryotes, dicotyledenous plants ("dicots"), and fish are all examples of paraphyletic groups.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B4895FF-F9AB-4DA8-B3CF-5B186C620317}" type="slidenum">
              <a:rPr lang="en-US" smtClean="0"/>
              <a:pPr/>
              <a:t>12</a:t>
            </a:fld>
            <a:endParaRPr lang="en-US" smtClean="0"/>
          </a:p>
        </p:txBody>
      </p:sp>
      <p:sp>
        <p:nvSpPr>
          <p:cNvPr id="440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91B6336-E7D9-48EE-B77A-903EDC753DA5}" type="slidenum">
              <a:rPr lang="en-US" altLang="en-US" smtClean="0"/>
              <a:pPr/>
              <a:t>16</a:t>
            </a:fld>
            <a:endParaRPr lang="en-US" altLang="en-US" smtClean="0"/>
          </a:p>
        </p:txBody>
      </p:sp>
      <p:sp>
        <p:nvSpPr>
          <p:cNvPr id="450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alt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8575D90-4132-4DEB-96E7-AFC7EA2F1D1D}" type="slidenum">
              <a:rPr lang="en-US" altLang="en-US" smtClean="0"/>
              <a:pPr/>
              <a:t>20</a:t>
            </a:fld>
            <a:endParaRPr lang="en-US" altLang="en-US" smtClean="0"/>
          </a:p>
        </p:txBody>
      </p:sp>
      <p:sp>
        <p:nvSpPr>
          <p:cNvPr id="460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alt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9BECAA0-1932-4757-A749-BE5CD14E8730}" type="slidenum">
              <a:rPr lang="en-US" altLang="en-US" smtClean="0"/>
              <a:pPr/>
              <a:t>21</a:t>
            </a:fld>
            <a:endParaRPr lang="en-US" altLang="en-US" smtClean="0"/>
          </a:p>
        </p:txBody>
      </p:sp>
      <p:sp>
        <p:nvSpPr>
          <p:cNvPr id="471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F6E0A51-776D-4626-B99C-3DE8276AD40D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FC9CFD7-70A6-40D7-BEB4-0AD0C511564F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372EE1A-9A1F-48D2-A177-D1AA3DD91919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3716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981200"/>
            <a:ext cx="40386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5385A5-2B4F-42D2-A207-D9707E75FA0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CD6C553-75E8-442D-8E30-EC11804A61DD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6CAB9DD-1FCC-42EC-B648-1FEE006C764E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EF319DF-75A3-4738-A105-BFD8E9E954B0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F3A59EF-C0AD-41D1-84B3-5DC0DBC24489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C52ABAF-987F-47A8-8747-110FD6324CAE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B42E0D8-A96B-4E95-9736-78967B6CCC68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B799E16-DD88-422A-ABCB-008B77E180B6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3F4EA61-3558-4FAD-91DB-4F2A7F62C4E4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94C98B14-0A95-41F4-8E57-F00E08350803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7" r:id="rId1"/>
    <p:sldLayoutId id="2147483748" r:id="rId2"/>
    <p:sldLayoutId id="2147483749" r:id="rId3"/>
    <p:sldLayoutId id="2147483750" r:id="rId4"/>
    <p:sldLayoutId id="2147483751" r:id="rId5"/>
    <p:sldLayoutId id="2147483752" r:id="rId6"/>
    <p:sldLayoutId id="2147483753" r:id="rId7"/>
    <p:sldLayoutId id="2147483754" r:id="rId8"/>
    <p:sldLayoutId id="2147483755" r:id="rId9"/>
    <p:sldLayoutId id="2147483756" r:id="rId10"/>
    <p:sldLayoutId id="2147483757" r:id="rId11"/>
    <p:sldLayoutId id="2147483758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62000" y="1219200"/>
            <a:ext cx="7772400" cy="1470025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5400" b="0" dirty="0" err="1" smtClean="0"/>
              <a:t>Systematics</a:t>
            </a:r>
            <a:r>
              <a:rPr lang="en-US" sz="5400" b="0" dirty="0" smtClean="0"/>
              <a:t> and </a:t>
            </a:r>
            <a:r>
              <a:rPr lang="en-US" sz="5400" b="0" dirty="0" err="1" smtClean="0"/>
              <a:t>evoltuion</a:t>
            </a:r>
            <a:endParaRPr lang="en-US" sz="5400" b="0" dirty="0" smtClean="0"/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endParaRPr lang="en-US" sz="36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4400" b="0" dirty="0"/>
              <a:t>Inferring </a:t>
            </a:r>
            <a:r>
              <a:rPr lang="en-US" sz="4400" b="0" dirty="0" err="1"/>
              <a:t>Phylogenetic</a:t>
            </a:r>
            <a:r>
              <a:rPr lang="en-US" sz="4400" b="0" dirty="0"/>
              <a:t> History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676400"/>
            <a:ext cx="8229600" cy="4114800"/>
          </a:xfrm>
        </p:spPr>
        <p:txBody>
          <a:bodyPr/>
          <a:lstStyle/>
          <a:p>
            <a:pPr eaLnBrk="1" hangingPunct="1">
              <a:buFont typeface="Wingdings" pitchFamily="2" charset="2"/>
              <a:buChar char="§"/>
              <a:defRPr/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 determine relationships among a group of species look at characteristics that organisms share</a:t>
            </a:r>
          </a:p>
          <a:p>
            <a:pPr lvl="1" eaLnBrk="1" hangingPunct="1">
              <a:buFont typeface="Wingdings" pitchFamily="2" charset="2"/>
              <a:buChar char="§"/>
              <a:defRPr/>
            </a:pPr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Need to figure out which species share a more recent and which share a more ancient common ancestor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ChangeArrowheads="1"/>
          </p:cNvSpPr>
          <p:nvPr/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buFontTx/>
              <a:buNone/>
              <a:defRPr/>
            </a:pPr>
            <a:r>
              <a:rPr lang="en-US" altLang="en-US" sz="400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What characteristics do we use?</a:t>
            </a:r>
          </a:p>
        </p:txBody>
      </p:sp>
      <p:sp>
        <p:nvSpPr>
          <p:cNvPr id="27651" name="Rectangle 3"/>
          <p:cNvSpPr>
            <a:spLocks noChangeArrowheads="1"/>
          </p:cNvSpPr>
          <p:nvPr/>
        </p:nvSpPr>
        <p:spPr bwMode="auto">
          <a:xfrm>
            <a:off x="609600" y="12954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defRPr/>
            </a:pPr>
            <a:endParaRPr lang="en-US" altLang="en-US" sz="4400" b="1" dirty="0">
              <a:solidFill>
                <a:srgbClr val="FF0000"/>
              </a:solidFill>
            </a:endParaRPr>
          </a:p>
          <a:p>
            <a:pPr marL="342900" indent="-342900">
              <a:buFont typeface="Wingdings" pitchFamily="2" charset="2"/>
              <a:buChar char="§"/>
              <a:defRPr/>
            </a:pPr>
            <a:r>
              <a:rPr lang="en-US" altLang="en-US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Structure (especially floral morphology)</a:t>
            </a:r>
          </a:p>
          <a:p>
            <a:pPr marL="342900" indent="-342900">
              <a:buFont typeface="Wingdings" pitchFamily="2" charset="2"/>
              <a:buChar char="§"/>
              <a:defRPr/>
            </a:pPr>
            <a:r>
              <a:rPr lang="en-US" altLang="en-US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Chemistry (characteristic pigments or toxins)</a:t>
            </a:r>
          </a:p>
          <a:p>
            <a:pPr marL="342900" indent="-342900">
              <a:buFont typeface="Wingdings" pitchFamily="2" charset="2"/>
              <a:buChar char="§"/>
              <a:defRPr/>
            </a:pPr>
            <a:r>
              <a:rPr lang="en-US" altLang="en-US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Molecular (DNA sequences)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228600"/>
            <a:ext cx="7772400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en-US" sz="6000" b="0" dirty="0" smtClean="0"/>
              <a:t>Phylogeny</a:t>
            </a:r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1600200"/>
            <a:ext cx="7772400" cy="4114800"/>
          </a:xfrm>
        </p:spPr>
        <p:txBody>
          <a:bodyPr/>
          <a:lstStyle/>
          <a:p>
            <a:pPr eaLnBrk="1" hangingPunct="1">
              <a:buFont typeface="Wingdings" pitchFamily="2" charset="2"/>
              <a:buChar char="§"/>
              <a:defRPr/>
            </a:pPr>
            <a:r>
              <a:rPr lang="en-US" alt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Evolutionary relationships among organisms</a:t>
            </a:r>
          </a:p>
          <a:p>
            <a:pPr eaLnBrk="1" hangingPunct="1">
              <a:buFont typeface="Wingdings" pitchFamily="2" charset="2"/>
              <a:buChar char="§"/>
              <a:defRPr/>
            </a:pPr>
            <a:r>
              <a:rPr lang="en-US" alt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Similarities and differences between species are seen as products of their evolutionary history</a:t>
            </a:r>
          </a:p>
          <a:p>
            <a:pPr eaLnBrk="1" hangingPunct="1">
              <a:buFont typeface="Wingdings" pitchFamily="2" charset="2"/>
              <a:buChar char="§"/>
              <a:defRPr/>
            </a:pPr>
            <a:r>
              <a:rPr lang="en-US" altLang="en-US" sz="3200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Phylogenic trees </a:t>
            </a:r>
            <a:r>
              <a:rPr lang="en-US" alt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depict the genealogical relationships between </a:t>
            </a:r>
            <a:r>
              <a:rPr lang="en-US" altLang="en-US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taxa</a:t>
            </a:r>
            <a:endParaRPr lang="en-US" altLang="en-US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ext Box 2"/>
          <p:cNvSpPr txBox="1">
            <a:spLocks noChangeArrowheads="1"/>
          </p:cNvSpPr>
          <p:nvPr/>
        </p:nvSpPr>
        <p:spPr bwMode="auto">
          <a:xfrm>
            <a:off x="227013" y="128588"/>
            <a:ext cx="64135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42900" indent="-342900" eaLnBrk="1" hangingPunct="1"/>
            <a:endParaRPr lang="en-US" sz="2800" b="1"/>
          </a:p>
          <a:p>
            <a:pPr marL="800100" lvl="1" indent="-342900" eaLnBrk="1" hangingPunct="1"/>
            <a:endParaRPr lang="en-US" sz="2800" b="1"/>
          </a:p>
        </p:txBody>
      </p:sp>
      <p:sp>
        <p:nvSpPr>
          <p:cNvPr id="20480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6000" b="0" dirty="0" err="1"/>
              <a:t>Phylogenetic</a:t>
            </a:r>
            <a:r>
              <a:rPr lang="en-US" sz="6000" b="0" dirty="0"/>
              <a:t> tree</a:t>
            </a:r>
          </a:p>
        </p:txBody>
      </p:sp>
      <p:sp>
        <p:nvSpPr>
          <p:cNvPr id="28676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76400"/>
            <a:ext cx="8229600" cy="4114800"/>
          </a:xfrm>
        </p:spPr>
        <p:txBody>
          <a:bodyPr/>
          <a:lstStyle/>
          <a:p>
            <a:pPr eaLnBrk="1" hangingPunct="1">
              <a:buFont typeface="Wingdings" pitchFamily="2" charset="2"/>
              <a:buChar char="§"/>
              <a:defRPr/>
            </a:pPr>
            <a:r>
              <a:rPr 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 graphical representation of the evolutionary history of a group</a:t>
            </a:r>
          </a:p>
        </p:txBody>
      </p:sp>
      <p:pic>
        <p:nvPicPr>
          <p:cNvPr id="28677" name="Picture 6" descr="tree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828800" y="2743200"/>
            <a:ext cx="5484813" cy="372745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417638"/>
          </a:xfrm>
        </p:spPr>
        <p:txBody>
          <a:bodyPr>
            <a:normAutofit/>
          </a:bodyPr>
          <a:lstStyle/>
          <a:p>
            <a:r>
              <a:rPr lang="en-US" sz="3600" b="0" dirty="0" smtClean="0"/>
              <a:t>Hypotheses of relationship of domains</a:t>
            </a:r>
            <a:endParaRPr lang="en-US" sz="3600" b="0" dirty="0"/>
          </a:p>
        </p:txBody>
      </p:sp>
      <p:pic>
        <p:nvPicPr>
          <p:cNvPr id="29698" name="Picture 2" descr="FG16_22a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1066800"/>
            <a:ext cx="5064125" cy="3127375"/>
          </a:xfrm>
          <a:noFill/>
        </p:spPr>
      </p:pic>
      <p:pic>
        <p:nvPicPr>
          <p:cNvPr id="29699" name="Picture 3" descr="FG16_22b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6210300" y="1066800"/>
            <a:ext cx="2933700" cy="3328988"/>
          </a:xfrm>
          <a:noFill/>
        </p:spPr>
      </p:pic>
      <p:pic>
        <p:nvPicPr>
          <p:cNvPr id="29700" name="Picture 4" descr="FG16_22c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0" y="4332288"/>
            <a:ext cx="4616450" cy="2525712"/>
          </a:xfrm>
          <a:noFill/>
        </p:spPr>
      </p:pic>
      <p:pic>
        <p:nvPicPr>
          <p:cNvPr id="29701" name="Picture 5" descr="FG16_22d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67313" y="4500562"/>
            <a:ext cx="3976687" cy="2357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8118" name="Text Box 6"/>
          <p:cNvSpPr txBox="1">
            <a:spLocks noChangeArrowheads="1"/>
          </p:cNvSpPr>
          <p:nvPr/>
        </p:nvSpPr>
        <p:spPr bwMode="auto">
          <a:xfrm>
            <a:off x="1371600" y="6400800"/>
            <a:ext cx="2667000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buFontTx/>
              <a:buNone/>
              <a:defRPr/>
            </a:pPr>
            <a:r>
              <a:rPr lang="en-US" sz="1000" dirty="0"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Freeman &amp; Herron 2004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915400" cy="1143000"/>
          </a:xfrm>
        </p:spPr>
        <p:txBody>
          <a:bodyPr>
            <a:noAutofit/>
          </a:bodyPr>
          <a:lstStyle/>
          <a:p>
            <a:r>
              <a:rPr lang="en-US" sz="3600" b="0" dirty="0" smtClean="0"/>
              <a:t>Rotation of nodes in a </a:t>
            </a:r>
            <a:r>
              <a:rPr lang="en-US" sz="3600" b="0" dirty="0" err="1" smtClean="0"/>
              <a:t>phylogenetic</a:t>
            </a:r>
            <a:r>
              <a:rPr lang="en-US" sz="3600" b="0" dirty="0" smtClean="0"/>
              <a:t> tree does not change the relationship</a:t>
            </a:r>
            <a:endParaRPr lang="en-US" sz="3600" b="0" dirty="0"/>
          </a:p>
        </p:txBody>
      </p:sp>
      <p:pic>
        <p:nvPicPr>
          <p:cNvPr id="5" name="Picture 10" descr="Science tre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" y="2286000"/>
            <a:ext cx="8995596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457200"/>
            <a:ext cx="7772400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3600" b="0" dirty="0" err="1" smtClean="0"/>
              <a:t>Phylogenetic</a:t>
            </a:r>
            <a:r>
              <a:rPr lang="en-US" sz="3600" b="0" dirty="0" smtClean="0"/>
              <a:t> tree of four plant </a:t>
            </a:r>
            <a:r>
              <a:rPr lang="en-US" sz="3600" b="0" dirty="0" err="1" smtClean="0"/>
              <a:t>taxa</a:t>
            </a:r>
            <a:endParaRPr lang="en-US" altLang="en-US" sz="3600" dirty="0" smtClean="0"/>
          </a:p>
        </p:txBody>
      </p:sp>
      <p:pic>
        <p:nvPicPr>
          <p:cNvPr id="30723" name="Picture 11" descr="D:\ART-JPEG\CH12\figure 12-06b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95400" y="1600200"/>
            <a:ext cx="6656388" cy="4806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06362"/>
            <a:ext cx="8915400" cy="1265238"/>
          </a:xfrm>
        </p:spPr>
        <p:txBody>
          <a:bodyPr>
            <a:normAutofit/>
          </a:bodyPr>
          <a:lstStyle/>
          <a:p>
            <a:r>
              <a:rPr lang="en-US" sz="3600" b="0" dirty="0" smtClean="0"/>
              <a:t>Changing the angle at which you draw the lines does not change relationships</a:t>
            </a:r>
            <a:endParaRPr lang="en-US" sz="3600" b="0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 r="57356" b="73660"/>
          <a:stretch>
            <a:fillRect/>
          </a:stretch>
        </p:blipFill>
        <p:spPr bwMode="auto">
          <a:xfrm>
            <a:off x="457200" y="1905000"/>
            <a:ext cx="3657600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 l="56859" b="73660"/>
          <a:stretch>
            <a:fillRect/>
          </a:stretch>
        </p:blipFill>
        <p:spPr bwMode="auto">
          <a:xfrm>
            <a:off x="4419600" y="1905000"/>
            <a:ext cx="3700220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82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48200" y="762000"/>
            <a:ext cx="4272221" cy="5035117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304800" y="1295400"/>
            <a:ext cx="4572000" cy="3539430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eaLnBrk="1" hangingPunct="1">
              <a:spcBef>
                <a:spcPct val="0"/>
              </a:spcBef>
              <a:buNone/>
            </a:pPr>
            <a:r>
              <a:rPr lang="en-US" sz="2800" dirty="0" smtClean="0">
                <a:latin typeface="+mj-lt"/>
                <a:ea typeface="Times New Roman" pitchFamily="18" charset="0"/>
                <a:cs typeface="Arial" pitchFamily="34" charset="0"/>
              </a:rPr>
              <a:t>Flowering plants and ferns share the feature(s) _____________.</a:t>
            </a:r>
            <a:endParaRPr lang="en-US" sz="2800" dirty="0" smtClean="0">
              <a:latin typeface="+mj-lt"/>
              <a:cs typeface="Arial" pitchFamily="34" charset="0"/>
            </a:endParaRPr>
          </a:p>
          <a:p>
            <a:pPr lvl="0">
              <a:spcBef>
                <a:spcPct val="0"/>
              </a:spcBef>
              <a:buNone/>
            </a:pPr>
            <a:r>
              <a:rPr lang="en-US" sz="2800" dirty="0" smtClean="0">
                <a:latin typeface="+mj-lt"/>
                <a:ea typeface="Times New Roman" pitchFamily="18" charset="0"/>
                <a:cs typeface="Arial" pitchFamily="34" charset="0"/>
              </a:rPr>
              <a:t>	A.  seeds</a:t>
            </a:r>
            <a:endParaRPr lang="en-US" sz="2800" dirty="0" smtClean="0">
              <a:latin typeface="+mj-lt"/>
              <a:cs typeface="Arial" pitchFamily="34" charset="0"/>
            </a:endParaRPr>
          </a:p>
          <a:p>
            <a:pPr lvl="0">
              <a:spcBef>
                <a:spcPct val="0"/>
              </a:spcBef>
              <a:buNone/>
            </a:pPr>
            <a:r>
              <a:rPr lang="en-US" sz="2800" dirty="0" smtClean="0">
                <a:latin typeface="+mj-lt"/>
                <a:ea typeface="Times New Roman" pitchFamily="18" charset="0"/>
                <a:cs typeface="Arial" pitchFamily="34" charset="0"/>
              </a:rPr>
              <a:t>	B.  embryos</a:t>
            </a:r>
            <a:endParaRPr lang="en-US" sz="2800" dirty="0" smtClean="0">
              <a:latin typeface="+mj-lt"/>
              <a:cs typeface="Arial" pitchFamily="34" charset="0"/>
            </a:endParaRPr>
          </a:p>
          <a:p>
            <a:pPr lvl="0">
              <a:spcBef>
                <a:spcPct val="0"/>
              </a:spcBef>
              <a:buNone/>
            </a:pPr>
            <a:r>
              <a:rPr lang="en-US" sz="2800" dirty="0" smtClean="0">
                <a:latin typeface="+mj-lt"/>
                <a:ea typeface="Times New Roman" pitchFamily="18" charset="0"/>
                <a:cs typeface="Arial" pitchFamily="34" charset="0"/>
              </a:rPr>
              <a:t>	C.  lignified xylem</a:t>
            </a:r>
            <a:endParaRPr lang="en-US" sz="2800" dirty="0" smtClean="0">
              <a:latin typeface="+mj-lt"/>
              <a:cs typeface="Arial" pitchFamily="34" charset="0"/>
            </a:endParaRPr>
          </a:p>
          <a:p>
            <a:pPr lvl="0">
              <a:spcBef>
                <a:spcPct val="0"/>
              </a:spcBef>
              <a:buNone/>
            </a:pPr>
            <a:r>
              <a:rPr lang="en-US" sz="2800" dirty="0" smtClean="0">
                <a:latin typeface="+mj-lt"/>
                <a:ea typeface="Times New Roman" pitchFamily="18" charset="0"/>
                <a:cs typeface="Arial" pitchFamily="34" charset="0"/>
              </a:rPr>
              <a:t>	D.  </a:t>
            </a:r>
            <a:r>
              <a:rPr lang="en-US" sz="2800" dirty="0" err="1" smtClean="0">
                <a:latin typeface="+mj-lt"/>
                <a:ea typeface="Times New Roman" pitchFamily="18" charset="0"/>
                <a:cs typeface="Arial" pitchFamily="34" charset="0"/>
              </a:rPr>
              <a:t>carpels</a:t>
            </a:r>
            <a:endParaRPr lang="en-US" sz="2800" dirty="0" smtClean="0">
              <a:latin typeface="+mj-lt"/>
              <a:ea typeface="Times New Roman" pitchFamily="18" charset="0"/>
              <a:cs typeface="Arial" pitchFamily="34" charset="0"/>
            </a:endParaRPr>
          </a:p>
          <a:p>
            <a:pPr lvl="0">
              <a:spcBef>
                <a:spcPct val="0"/>
              </a:spcBef>
              <a:buNone/>
            </a:pPr>
            <a:r>
              <a:rPr lang="en-US" sz="2800" dirty="0" smtClean="0">
                <a:latin typeface="+mj-lt"/>
                <a:ea typeface="Times New Roman" pitchFamily="18" charset="0"/>
                <a:cs typeface="Arial" pitchFamily="34" charset="0"/>
              </a:rPr>
              <a:t>	E.   Both B and C</a:t>
            </a:r>
            <a:r>
              <a:rPr lang="en-US" sz="2800" dirty="0" smtClean="0">
                <a:latin typeface="+mj-lt"/>
                <a:cs typeface="Arial" pitchFamily="34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82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814047" y="762000"/>
            <a:ext cx="4329953" cy="5103159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304800" y="1066800"/>
            <a:ext cx="4572000" cy="440120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None/>
            </a:pPr>
            <a:r>
              <a:rPr lang="en-US" sz="2800" dirty="0" smtClean="0">
                <a:latin typeface="+mj-lt"/>
              </a:rPr>
              <a:t>The oldest group of </a:t>
            </a:r>
            <a:r>
              <a:rPr lang="en-US" sz="2800" u="sng" dirty="0" smtClean="0">
                <a:latin typeface="+mj-lt"/>
              </a:rPr>
              <a:t>land plants</a:t>
            </a:r>
            <a:r>
              <a:rPr lang="en-US" sz="2800" dirty="0" smtClean="0">
                <a:latin typeface="+mj-lt"/>
              </a:rPr>
              <a:t> (i.e., the group that evolved first) presented on this tree is</a:t>
            </a:r>
          </a:p>
          <a:p>
            <a:pPr>
              <a:buNone/>
            </a:pPr>
            <a:r>
              <a:rPr lang="en-US" sz="2800" dirty="0" smtClean="0">
                <a:latin typeface="+mj-lt"/>
              </a:rPr>
              <a:t>	A.  green algae</a:t>
            </a:r>
          </a:p>
          <a:p>
            <a:pPr>
              <a:buNone/>
            </a:pPr>
            <a:r>
              <a:rPr lang="en-US" sz="2800" dirty="0" smtClean="0">
                <a:latin typeface="+mj-lt"/>
              </a:rPr>
              <a:t>	B.  mosses</a:t>
            </a:r>
          </a:p>
          <a:p>
            <a:pPr>
              <a:buNone/>
            </a:pPr>
            <a:r>
              <a:rPr lang="en-US" sz="2800" dirty="0" smtClean="0">
                <a:latin typeface="+mj-lt"/>
              </a:rPr>
              <a:t>	C.  ferns</a:t>
            </a:r>
          </a:p>
          <a:p>
            <a:pPr>
              <a:buNone/>
            </a:pPr>
            <a:r>
              <a:rPr lang="en-US" sz="2800" dirty="0" smtClean="0">
                <a:latin typeface="+mj-lt"/>
              </a:rPr>
              <a:t>	D.  conifers	</a:t>
            </a:r>
          </a:p>
          <a:p>
            <a:pPr>
              <a:buNone/>
            </a:pPr>
            <a:r>
              <a:rPr lang="en-US" sz="2800" dirty="0" smtClean="0">
                <a:latin typeface="+mj-lt"/>
              </a:rPr>
              <a:t>	E.  flowering plants</a:t>
            </a:r>
            <a:endParaRPr lang="en-US" sz="2800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6000" b="0" dirty="0" smtClean="0"/>
              <a:t>Objectives</a:t>
            </a:r>
            <a:endParaRPr lang="en-US" sz="6000" b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" pitchFamily="2" charset="2"/>
              <a:buChar char="§"/>
              <a:defRPr/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Define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systematics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" pitchFamily="2" charset="2"/>
              <a:buChar char="§"/>
              <a:defRPr/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Interpret relationships presented on a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phylogenetic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tree</a:t>
            </a:r>
          </a:p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" pitchFamily="2" charset="2"/>
              <a:buChar char="§"/>
              <a:defRPr/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Discuss convergent evolution</a:t>
            </a:r>
          </a:p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" pitchFamily="2" charset="2"/>
              <a:buChar char="§"/>
              <a:defRPr/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Explain different types of speciation</a:t>
            </a:r>
          </a:p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" pitchFamily="2" charset="2"/>
              <a:buChar char="§"/>
              <a:defRPr/>
            </a:pP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" pitchFamily="2" charset="2"/>
              <a:buChar char="§"/>
              <a:defRPr/>
            </a:pP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en-US" sz="3600" b="0" dirty="0" smtClean="0"/>
              <a:t>How closely related are these plants?</a:t>
            </a:r>
          </a:p>
        </p:txBody>
      </p:sp>
      <p:pic>
        <p:nvPicPr>
          <p:cNvPr id="31747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048000"/>
            <a:ext cx="9144000" cy="203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6" name="Text Box 8"/>
          <p:cNvSpPr txBox="1">
            <a:spLocks noChangeArrowheads="1"/>
          </p:cNvSpPr>
          <p:nvPr/>
        </p:nvSpPr>
        <p:spPr bwMode="auto">
          <a:xfrm>
            <a:off x="1066800" y="5410200"/>
            <a:ext cx="381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None/>
              <a:defRPr/>
            </a:pPr>
            <a:r>
              <a:rPr lang="en-US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A</a:t>
            </a:r>
          </a:p>
        </p:txBody>
      </p:sp>
      <p:sp>
        <p:nvSpPr>
          <p:cNvPr id="33797" name="Text Box 9"/>
          <p:cNvSpPr txBox="1">
            <a:spLocks noChangeArrowheads="1"/>
          </p:cNvSpPr>
          <p:nvPr/>
        </p:nvSpPr>
        <p:spPr bwMode="auto">
          <a:xfrm>
            <a:off x="4343400" y="5410200"/>
            <a:ext cx="53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None/>
              <a:defRPr/>
            </a:pPr>
            <a:r>
              <a:rPr lang="en-US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B</a:t>
            </a:r>
          </a:p>
        </p:txBody>
      </p:sp>
      <p:sp>
        <p:nvSpPr>
          <p:cNvPr id="33798" name="Text Box 10"/>
          <p:cNvSpPr txBox="1">
            <a:spLocks noChangeArrowheads="1"/>
          </p:cNvSpPr>
          <p:nvPr/>
        </p:nvSpPr>
        <p:spPr bwMode="auto">
          <a:xfrm>
            <a:off x="7620000" y="5410200"/>
            <a:ext cx="45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None/>
              <a:defRPr/>
            </a:pPr>
            <a:r>
              <a:rPr lang="en-US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C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219200"/>
            <a:ext cx="9144000" cy="203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5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152400"/>
            <a:ext cx="7772400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en-US" sz="4400" b="0" dirty="0" smtClean="0"/>
              <a:t>Belong to 3 different families</a:t>
            </a:r>
          </a:p>
        </p:txBody>
      </p:sp>
      <p:pic>
        <p:nvPicPr>
          <p:cNvPr id="32772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4800" y="3276600"/>
            <a:ext cx="2206625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3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743200" y="3352800"/>
            <a:ext cx="3124200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4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172200" y="3276600"/>
            <a:ext cx="3328988" cy="2085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23" name="Text Box 6"/>
          <p:cNvSpPr txBox="1">
            <a:spLocks noChangeArrowheads="1"/>
          </p:cNvSpPr>
          <p:nvPr/>
        </p:nvSpPr>
        <p:spPr bwMode="auto">
          <a:xfrm>
            <a:off x="2667000" y="6172200"/>
            <a:ext cx="15573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FontTx/>
              <a:buNone/>
              <a:defRPr/>
            </a:pPr>
            <a:r>
              <a:rPr lang="en-US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A- Spurge</a:t>
            </a:r>
          </a:p>
        </p:txBody>
      </p:sp>
      <p:sp>
        <p:nvSpPr>
          <p:cNvPr id="34824" name="Text Box 7"/>
          <p:cNvSpPr txBox="1">
            <a:spLocks noChangeArrowheads="1"/>
          </p:cNvSpPr>
          <p:nvPr/>
        </p:nvSpPr>
        <p:spPr bwMode="auto">
          <a:xfrm>
            <a:off x="4343400" y="5791200"/>
            <a:ext cx="2057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None/>
              <a:defRPr/>
            </a:pPr>
            <a:r>
              <a:rPr lang="en-US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B - Cactus</a:t>
            </a:r>
          </a:p>
        </p:txBody>
      </p:sp>
      <p:sp>
        <p:nvSpPr>
          <p:cNvPr id="34825" name="Text Box 8"/>
          <p:cNvSpPr txBox="1">
            <a:spLocks noChangeArrowheads="1"/>
          </p:cNvSpPr>
          <p:nvPr/>
        </p:nvSpPr>
        <p:spPr bwMode="auto">
          <a:xfrm>
            <a:off x="6553200" y="5486400"/>
            <a:ext cx="22098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None/>
              <a:defRPr/>
            </a:pPr>
            <a:r>
              <a:rPr lang="en-US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 C -Milkweed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8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b="0" dirty="0" smtClean="0"/>
              <a:t>Convergent evolution</a:t>
            </a:r>
            <a:endParaRPr lang="en-US" sz="4000" b="0" dirty="0"/>
          </a:p>
        </p:txBody>
      </p:sp>
      <p:sp>
        <p:nvSpPr>
          <p:cNvPr id="39833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752600"/>
            <a:ext cx="8001000" cy="4114800"/>
          </a:xfrm>
        </p:spPr>
        <p:txBody>
          <a:bodyPr/>
          <a:lstStyle/>
          <a:p>
            <a:pPr lvl="1"/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Unrelated species look alike due to comparable selective forces acting in similar habitats</a:t>
            </a:r>
            <a:endParaRPr lang="en-US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Picture 4" descr="Evolution-Fig-06-01-0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 t="21428" b="25714"/>
          <a:stretch>
            <a:fillRect/>
          </a:stretch>
        </p:blipFill>
        <p:spPr>
          <a:xfrm>
            <a:off x="304800" y="3276595"/>
            <a:ext cx="8534400" cy="3383335"/>
          </a:xfrm>
          <a:noFill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953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800" b="0" dirty="0"/>
              <a:t>What are species?</a:t>
            </a:r>
          </a:p>
        </p:txBody>
      </p:sp>
      <p:sp>
        <p:nvSpPr>
          <p:cNvPr id="44953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Clr>
                <a:schemeClr val="accent2"/>
              </a:buClr>
              <a:buFont typeface="Wingdings" pitchFamily="2" charset="2"/>
              <a:buChar char="§"/>
            </a:pPr>
            <a:r>
              <a:rPr lang="en-U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Enable us to classify organisms systematically</a:t>
            </a:r>
          </a:p>
          <a:p>
            <a:pPr>
              <a:buClr>
                <a:schemeClr val="accent2"/>
              </a:buClr>
              <a:buFont typeface="Wingdings" pitchFamily="2" charset="2"/>
              <a:buChar char="§"/>
            </a:pPr>
            <a:r>
              <a:rPr lang="en-U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Correspond to discrete groups of similar organisms</a:t>
            </a:r>
          </a:p>
          <a:p>
            <a:pPr>
              <a:buClr>
                <a:schemeClr val="accent2"/>
              </a:buClr>
              <a:buFont typeface="Wingdings" pitchFamily="2" charset="2"/>
              <a:buChar char="§"/>
            </a:pPr>
            <a:r>
              <a:rPr lang="en-U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Help us to understand how discrete clusters of organisms arise </a:t>
            </a:r>
          </a:p>
          <a:p>
            <a:pPr>
              <a:buClr>
                <a:schemeClr val="accent2"/>
              </a:buClr>
              <a:buFont typeface="Wingdings" pitchFamily="2" charset="2"/>
              <a:buChar char="§"/>
            </a:pPr>
            <a:r>
              <a:rPr lang="en-U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Represent products of evolutionary history</a:t>
            </a:r>
          </a:p>
          <a:p>
            <a:pPr>
              <a:buClr>
                <a:schemeClr val="accent2"/>
              </a:buClr>
              <a:buFont typeface="Wingdings" pitchFamily="2" charset="2"/>
              <a:buChar char="§"/>
            </a:pPr>
            <a:r>
              <a:rPr lang="en-U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Apply to the largest possible variety of organisms</a:t>
            </a:r>
          </a:p>
          <a:p>
            <a:pPr>
              <a:buClr>
                <a:schemeClr val="accent2"/>
              </a:buClr>
              <a:buFont typeface="Wingdings" pitchFamily="2" charset="2"/>
              <a:buNone/>
            </a:pP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sz="5400" b="0" dirty="0" smtClean="0"/>
              <a:t>Species concepts</a:t>
            </a:r>
          </a:p>
        </p:txBody>
      </p:sp>
      <p:sp>
        <p:nvSpPr>
          <p:cNvPr id="211971" name="Rectangle 3"/>
          <p:cNvSpPr>
            <a:spLocks noGrp="1" noChangeArrowheads="1"/>
          </p:cNvSpPr>
          <p:nvPr>
            <p:ph idx="1"/>
          </p:nvPr>
        </p:nvSpPr>
        <p:spPr>
          <a:xfrm>
            <a:off x="304800" y="2105025"/>
            <a:ext cx="8839200" cy="3990975"/>
          </a:xfrm>
        </p:spPr>
        <p:txBody>
          <a:bodyPr/>
          <a:lstStyle/>
          <a:p>
            <a:pPr eaLnBrk="1" hangingPunct="1">
              <a:buFont typeface="Wingdings" pitchFamily="2" charset="2"/>
              <a:buChar char="§"/>
            </a:pPr>
            <a:r>
              <a:rPr lang="en-US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Morphological species</a:t>
            </a:r>
          </a:p>
          <a:p>
            <a:pPr eaLnBrk="1" hangingPunct="1">
              <a:buFont typeface="Wingdings" pitchFamily="2" charset="2"/>
              <a:buChar char="§"/>
            </a:pPr>
            <a:r>
              <a:rPr lang="en-US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Biological species</a:t>
            </a:r>
          </a:p>
          <a:p>
            <a:pPr eaLnBrk="1" hangingPunct="1">
              <a:buFont typeface="Wingdings" pitchFamily="2" charset="2"/>
              <a:buChar char="§"/>
            </a:pPr>
            <a:r>
              <a:rPr lang="en-US" sz="3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Phylogenetic</a:t>
            </a:r>
            <a:r>
              <a:rPr lang="en-US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species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304800"/>
            <a:ext cx="8763000" cy="838200"/>
          </a:xfrm>
        </p:spPr>
        <p:txBody>
          <a:bodyPr>
            <a:normAutofit/>
          </a:bodyPr>
          <a:lstStyle/>
          <a:p>
            <a:pPr eaLnBrk="1" hangingPunct="1"/>
            <a:r>
              <a:rPr lang="en-US" sz="4400" b="0" dirty="0" smtClean="0">
                <a:solidFill>
                  <a:srgbClr val="0033CC"/>
                </a:solidFill>
              </a:rPr>
              <a:t>Morphological species</a:t>
            </a:r>
          </a:p>
        </p:txBody>
      </p:sp>
      <p:sp>
        <p:nvSpPr>
          <p:cNvPr id="212995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371600"/>
            <a:ext cx="7620000" cy="52578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" pitchFamily="2" charset="2"/>
              <a:buChar char="§"/>
            </a:pP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method most people are familiar with is the analysis of traditional morphological characters -these may include macroscopic and microscopic characters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Char char="§"/>
            </a:pP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Thus, if two things look different enough, they should be considered different </a:t>
            </a:r>
            <a:r>
              <a:rPr lang="en-US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morphospecies</a:t>
            </a:r>
            <a:endParaRPr lang="en-US" sz="2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1682" name="Picture 2" descr="http://www.maltawildplants.com/CRYO/Pics/SILVU/SILVU-Silene_vulgaris_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0" y="3733799"/>
            <a:ext cx="3810000" cy="3124201"/>
          </a:xfrm>
          <a:prstGeom prst="rect">
            <a:avLst/>
          </a:prstGeom>
          <a:noFill/>
        </p:spPr>
      </p:pic>
      <p:pic>
        <p:nvPicPr>
          <p:cNvPr id="71684" name="Picture 4" descr="http://www.commanster.eu/commanster/Plants/Flowers/SpFlowers/Silene.latifoli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001414"/>
            <a:ext cx="4291584" cy="285658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278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0" dirty="0"/>
              <a:t>Biological</a:t>
            </a:r>
            <a:r>
              <a:rPr lang="en-US" sz="4000" dirty="0"/>
              <a:t> </a:t>
            </a:r>
            <a:r>
              <a:rPr lang="en-US" sz="4000" b="0" dirty="0"/>
              <a:t>Species Concept </a:t>
            </a:r>
          </a:p>
        </p:txBody>
      </p:sp>
      <p:sp>
        <p:nvSpPr>
          <p:cNvPr id="50278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Clr>
                <a:schemeClr val="accent2"/>
              </a:buClr>
              <a:buFont typeface="Wingdings" pitchFamily="2" charset="2"/>
              <a:buChar char="§"/>
            </a:pPr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Species are groups of interbreeding (actual or potential) natural populations that are reproductively isolated from other groups</a:t>
            </a:r>
          </a:p>
          <a:p>
            <a:pPr>
              <a:lnSpc>
                <a:spcPct val="90000"/>
              </a:lnSpc>
              <a:buClr>
                <a:schemeClr val="accent2"/>
              </a:buClr>
              <a:buFont typeface="Wingdings" pitchFamily="2" charset="2"/>
              <a:buChar char="§"/>
            </a:pP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Advantage</a:t>
            </a:r>
          </a:p>
          <a:p>
            <a:pPr lvl="1">
              <a:lnSpc>
                <a:spcPct val="90000"/>
              </a:lnSpc>
              <a:buClr>
                <a:schemeClr val="accent2"/>
              </a:buClr>
              <a:buFont typeface="Wingdings" pitchFamily="2" charset="2"/>
              <a:buChar char="§"/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Provides a clear criterion for defining a species by delimiting an evolutionary unit</a:t>
            </a:r>
          </a:p>
          <a:p>
            <a:pPr>
              <a:lnSpc>
                <a:spcPct val="90000"/>
              </a:lnSpc>
              <a:buClr>
                <a:schemeClr val="accent2"/>
              </a:buClr>
              <a:buFont typeface="Wingdings" pitchFamily="2" charset="2"/>
              <a:buChar char="§"/>
            </a:pP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Disadvantages</a:t>
            </a:r>
          </a:p>
          <a:p>
            <a:pPr lvl="1">
              <a:lnSpc>
                <a:spcPct val="90000"/>
              </a:lnSpc>
              <a:buClr>
                <a:schemeClr val="accent2"/>
              </a:buClr>
              <a:buFont typeface="Wingdings" pitchFamily="2" charset="2"/>
              <a:buChar char="§"/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Not relevant for asexual species</a:t>
            </a:r>
          </a:p>
          <a:p>
            <a:pPr lvl="1">
              <a:buClr>
                <a:schemeClr val="accent2"/>
              </a:buClr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Plant "species" often hybridize, making it difficult to define a species</a:t>
            </a:r>
          </a:p>
          <a:p>
            <a:pPr lvl="1">
              <a:buClr>
                <a:schemeClr val="accent2"/>
              </a:buClr>
              <a:buNone/>
            </a:pPr>
            <a:endParaRPr lang="en-US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4050" name="Picture 2" descr="Evolution-Fig-15-02-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228600"/>
            <a:ext cx="8534400" cy="6400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507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0" dirty="0" err="1"/>
              <a:t>Phylogenetic</a:t>
            </a:r>
            <a:r>
              <a:rPr lang="en-US" sz="4000" b="0" dirty="0"/>
              <a:t> Species Concept </a:t>
            </a:r>
          </a:p>
        </p:txBody>
      </p:sp>
      <p:sp>
        <p:nvSpPr>
          <p:cNvPr id="51507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Clr>
                <a:schemeClr val="accent2"/>
              </a:buClr>
              <a:buFont typeface="Wingdings" pitchFamily="2" charset="2"/>
              <a:buChar char="§"/>
            </a:pP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Species are monophyletic groups of organisms</a:t>
            </a:r>
          </a:p>
          <a:p>
            <a:pPr>
              <a:buClr>
                <a:schemeClr val="accent2"/>
              </a:buClr>
              <a:buFont typeface="Wingdings" pitchFamily="2" charset="2"/>
              <a:buChar char="§"/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Advantages </a:t>
            </a:r>
          </a:p>
          <a:p>
            <a:pPr lvl="1">
              <a:buClr>
                <a:schemeClr val="accent2"/>
              </a:buClr>
              <a:buFont typeface="Wingdings" pitchFamily="2" charset="2"/>
              <a:buChar char="§"/>
            </a:pPr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approach is testable and defines an evolutionary unit</a:t>
            </a:r>
          </a:p>
          <a:p>
            <a:pPr>
              <a:buClr>
                <a:schemeClr val="accent2"/>
              </a:buClr>
              <a:buFont typeface="Wingdings" pitchFamily="2" charset="2"/>
              <a:buChar char="§"/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Disadvantages </a:t>
            </a:r>
          </a:p>
          <a:p>
            <a:pPr lvl="1">
              <a:buClr>
                <a:schemeClr val="accent2"/>
              </a:buClr>
              <a:buFont typeface="Wingdings" pitchFamily="2" charset="2"/>
              <a:buChar char="§"/>
            </a:pPr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Good </a:t>
            </a:r>
            <a:r>
              <a:rPr lang="en-US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phylogenetic</a:t>
            </a:r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trees not available for most organisms</a:t>
            </a:r>
          </a:p>
          <a:p>
            <a:pPr lvl="1">
              <a:buClr>
                <a:schemeClr val="accent2"/>
              </a:buClr>
              <a:buFont typeface="Wingdings" pitchFamily="2" charset="2"/>
              <a:buChar char="§"/>
            </a:pPr>
            <a:endParaRPr lang="en-US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457200" y="457200"/>
            <a:ext cx="815340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1" hangingPunct="1">
              <a:spcBef>
                <a:spcPct val="0"/>
              </a:spcBef>
              <a:buNone/>
            </a:pPr>
            <a:r>
              <a:rPr lang="en-US" sz="3200" dirty="0" smtClean="0">
                <a:solidFill>
                  <a:prstClr val="black"/>
                </a:solidFill>
                <a:latin typeface="+mj-lt"/>
                <a:ea typeface="Times New Roman" pitchFamily="18" charset="0"/>
                <a:cs typeface="Arial" pitchFamily="34" charset="0"/>
              </a:rPr>
              <a:t>Plants that live in desert environments having very similar adaptations to these conditions such that they look alike even though they come from different plant families is an example of:</a:t>
            </a:r>
            <a:endParaRPr lang="en-US" sz="3200" dirty="0" smtClean="0">
              <a:solidFill>
                <a:prstClr val="black"/>
              </a:solidFill>
              <a:latin typeface="+mj-lt"/>
              <a:cs typeface="Arial" pitchFamily="34" charset="0"/>
            </a:endParaRPr>
          </a:p>
          <a:p>
            <a:pPr marL="971550" lvl="1" indent="-514350">
              <a:spcBef>
                <a:spcPct val="0"/>
              </a:spcBef>
              <a:buFont typeface="+mj-lt"/>
              <a:buAutoNum type="alphaUcPeriod"/>
            </a:pPr>
            <a:r>
              <a:rPr lang="en-US" sz="3200" dirty="0" smtClean="0">
                <a:solidFill>
                  <a:prstClr val="black"/>
                </a:solidFill>
                <a:latin typeface="+mj-lt"/>
                <a:ea typeface="Times New Roman" pitchFamily="18" charset="0"/>
                <a:cs typeface="Arial" pitchFamily="34" charset="0"/>
              </a:rPr>
              <a:t>morphological species</a:t>
            </a:r>
            <a:endParaRPr lang="en-US" sz="3200" dirty="0" smtClean="0">
              <a:solidFill>
                <a:prstClr val="black"/>
              </a:solidFill>
              <a:latin typeface="+mj-lt"/>
              <a:cs typeface="Arial" pitchFamily="34" charset="0"/>
            </a:endParaRPr>
          </a:p>
          <a:p>
            <a:pPr marL="971550" lvl="1" indent="-514350">
              <a:spcBef>
                <a:spcPct val="0"/>
              </a:spcBef>
              <a:buFont typeface="+mj-lt"/>
              <a:buAutoNum type="alphaUcPeriod"/>
            </a:pPr>
            <a:r>
              <a:rPr lang="en-US" sz="3200" dirty="0" err="1" smtClean="0">
                <a:solidFill>
                  <a:prstClr val="black"/>
                </a:solidFill>
                <a:latin typeface="+mj-lt"/>
                <a:ea typeface="Times New Roman" pitchFamily="18" charset="0"/>
                <a:cs typeface="Arial" pitchFamily="34" charset="0"/>
              </a:rPr>
              <a:t>phylogenetic</a:t>
            </a:r>
            <a:r>
              <a:rPr lang="en-US" sz="3200" dirty="0" smtClean="0">
                <a:solidFill>
                  <a:prstClr val="black"/>
                </a:solidFill>
                <a:latin typeface="+mj-lt"/>
                <a:ea typeface="Times New Roman" pitchFamily="18" charset="0"/>
                <a:cs typeface="Arial" pitchFamily="34" charset="0"/>
              </a:rPr>
              <a:t> species</a:t>
            </a:r>
            <a:endParaRPr lang="en-US" sz="3200" dirty="0" smtClean="0">
              <a:solidFill>
                <a:prstClr val="black"/>
              </a:solidFill>
              <a:latin typeface="+mj-lt"/>
              <a:cs typeface="Arial" pitchFamily="34" charset="0"/>
            </a:endParaRPr>
          </a:p>
          <a:p>
            <a:pPr marL="971550" lvl="1" indent="-514350">
              <a:spcBef>
                <a:spcPct val="0"/>
              </a:spcBef>
              <a:buFont typeface="+mj-lt"/>
              <a:buAutoNum type="alphaUcPeriod"/>
            </a:pPr>
            <a:r>
              <a:rPr lang="en-US" sz="3200" dirty="0" smtClean="0">
                <a:solidFill>
                  <a:prstClr val="black"/>
                </a:solidFill>
                <a:latin typeface="+mj-lt"/>
                <a:ea typeface="Times New Roman" pitchFamily="18" charset="0"/>
                <a:cs typeface="Arial" pitchFamily="34" charset="0"/>
              </a:rPr>
              <a:t>convergent evolution</a:t>
            </a:r>
            <a:endParaRPr lang="en-US" sz="3200" dirty="0" smtClean="0">
              <a:solidFill>
                <a:prstClr val="black"/>
              </a:solidFill>
              <a:latin typeface="+mj-lt"/>
              <a:cs typeface="Arial" pitchFamily="34" charset="0"/>
            </a:endParaRPr>
          </a:p>
          <a:p>
            <a:pPr marL="971550" lvl="1" indent="-514350">
              <a:spcBef>
                <a:spcPct val="0"/>
              </a:spcBef>
              <a:buFont typeface="+mj-lt"/>
              <a:buAutoNum type="alphaUcPeriod"/>
            </a:pPr>
            <a:r>
              <a:rPr lang="en-US" sz="3200" dirty="0" smtClean="0">
                <a:solidFill>
                  <a:prstClr val="black"/>
                </a:solidFill>
                <a:latin typeface="+mj-lt"/>
                <a:ea typeface="Times New Roman" pitchFamily="18" charset="0"/>
                <a:cs typeface="Arial" pitchFamily="34" charset="0"/>
              </a:rPr>
              <a:t>biological species</a:t>
            </a:r>
            <a:endParaRPr lang="en-US" sz="3200" dirty="0" smtClean="0">
              <a:solidFill>
                <a:prstClr val="black"/>
              </a:solidFill>
              <a:latin typeface="+mj-lt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609600"/>
            <a:ext cx="7772400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en-US" sz="6600" b="0" dirty="0" err="1" smtClean="0"/>
              <a:t>Systematics</a:t>
            </a:r>
            <a:endParaRPr lang="en-US" altLang="en-US" sz="6600" b="0" dirty="0" smtClean="0"/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762000" y="2057400"/>
            <a:ext cx="7772400" cy="2971800"/>
          </a:xfrm>
        </p:spPr>
        <p:txBody>
          <a:bodyPr>
            <a:normAutofit lnSpcReduction="10000"/>
          </a:bodyPr>
          <a:lstStyle/>
          <a:p>
            <a:pPr eaLnBrk="1" hangingPunct="1">
              <a:buFont typeface="Wingdings" pitchFamily="2" charset="2"/>
              <a:buChar char="§"/>
              <a:defRPr/>
            </a:pPr>
            <a:r>
              <a:rPr lang="en-US" alt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Scientific study of diversity and evolution </a:t>
            </a:r>
          </a:p>
          <a:p>
            <a:pPr lvl="1" eaLnBrk="1" hangingPunct="1">
              <a:buFont typeface="Wingdings" pitchFamily="2" charset="2"/>
              <a:buChar char="§"/>
              <a:defRPr/>
            </a:pPr>
            <a:r>
              <a:rPr lang="en-US" alt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Identification, naming, classification of organisms (</a:t>
            </a:r>
            <a:r>
              <a:rPr lang="en-US" altLang="en-US" sz="3200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taxonomy</a:t>
            </a:r>
            <a:r>
              <a:rPr lang="en-US" alt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</a:p>
          <a:p>
            <a:pPr lvl="1" eaLnBrk="1" hangingPunct="1">
              <a:buFont typeface="Wingdings" pitchFamily="2" charset="2"/>
              <a:buChar char="§"/>
              <a:defRPr/>
            </a:pPr>
            <a:r>
              <a:rPr lang="en-US" alt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How are organisms related to one another?  Evolutionary relationships (</a:t>
            </a:r>
            <a:r>
              <a:rPr lang="en-US" altLang="en-US" sz="3200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phylogeny</a:t>
            </a:r>
            <a:r>
              <a:rPr lang="en-US" alt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457200" y="914400"/>
            <a:ext cx="8153399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1" hangingPunct="1">
              <a:spcBef>
                <a:spcPct val="0"/>
              </a:spcBef>
              <a:buNone/>
            </a:pPr>
            <a:r>
              <a:rPr lang="en-US" sz="3200" dirty="0" smtClean="0">
                <a:solidFill>
                  <a:prstClr val="black"/>
                </a:solidFill>
                <a:latin typeface="+mn-lt"/>
                <a:ea typeface="Times New Roman" pitchFamily="18" charset="0"/>
                <a:cs typeface="Arial" pitchFamily="34" charset="0"/>
              </a:rPr>
              <a:t>The species concept that focuses on monophyletic groups (groups that share a common ancestor) is called the:</a:t>
            </a:r>
            <a:endParaRPr lang="en-US" sz="3200" dirty="0" smtClean="0">
              <a:solidFill>
                <a:prstClr val="black"/>
              </a:solidFill>
              <a:latin typeface="+mn-lt"/>
              <a:cs typeface="Arial" pitchFamily="34" charset="0"/>
            </a:endParaRPr>
          </a:p>
          <a:p>
            <a:pPr marL="971550" lvl="1" indent="-514350">
              <a:spcBef>
                <a:spcPct val="0"/>
              </a:spcBef>
              <a:buFont typeface="+mj-lt"/>
              <a:buAutoNum type="alphaUcPeriod"/>
            </a:pPr>
            <a:r>
              <a:rPr lang="en-US" sz="3200" dirty="0" smtClean="0">
                <a:solidFill>
                  <a:prstClr val="black"/>
                </a:solidFill>
                <a:latin typeface="+mn-lt"/>
                <a:ea typeface="Times New Roman" pitchFamily="18" charset="0"/>
                <a:cs typeface="Arial" pitchFamily="34" charset="0"/>
              </a:rPr>
              <a:t>Biological species concept</a:t>
            </a:r>
            <a:endParaRPr lang="en-US" sz="3200" dirty="0" smtClean="0">
              <a:solidFill>
                <a:prstClr val="black"/>
              </a:solidFill>
              <a:latin typeface="+mn-lt"/>
              <a:cs typeface="Arial" pitchFamily="34" charset="0"/>
            </a:endParaRPr>
          </a:p>
          <a:p>
            <a:pPr marL="971550" lvl="1" indent="-514350">
              <a:spcBef>
                <a:spcPct val="0"/>
              </a:spcBef>
              <a:buFont typeface="+mj-lt"/>
              <a:buAutoNum type="alphaUcPeriod"/>
            </a:pPr>
            <a:r>
              <a:rPr lang="en-US" sz="3200" dirty="0" smtClean="0">
                <a:solidFill>
                  <a:prstClr val="black"/>
                </a:solidFill>
                <a:latin typeface="+mn-lt"/>
                <a:ea typeface="Times New Roman" pitchFamily="18" charset="0"/>
                <a:cs typeface="Arial" pitchFamily="34" charset="0"/>
              </a:rPr>
              <a:t>Morphological species concept</a:t>
            </a:r>
            <a:endParaRPr lang="en-US" sz="3200" dirty="0" smtClean="0">
              <a:solidFill>
                <a:prstClr val="black"/>
              </a:solidFill>
              <a:latin typeface="+mn-lt"/>
              <a:cs typeface="Arial" pitchFamily="34" charset="0"/>
            </a:endParaRPr>
          </a:p>
          <a:p>
            <a:pPr marL="971550" lvl="1" indent="-514350">
              <a:spcBef>
                <a:spcPct val="0"/>
              </a:spcBef>
              <a:buFont typeface="+mj-lt"/>
              <a:buAutoNum type="alphaUcPeriod"/>
            </a:pPr>
            <a:r>
              <a:rPr lang="en-US" sz="3200" dirty="0" smtClean="0">
                <a:solidFill>
                  <a:prstClr val="black"/>
                </a:solidFill>
                <a:latin typeface="+mn-lt"/>
                <a:ea typeface="Times New Roman" pitchFamily="18" charset="0"/>
                <a:cs typeface="Arial" pitchFamily="34" charset="0"/>
              </a:rPr>
              <a:t>Monophyletic species concept</a:t>
            </a:r>
            <a:endParaRPr lang="en-US" sz="3200" dirty="0" smtClean="0">
              <a:solidFill>
                <a:prstClr val="black"/>
              </a:solidFill>
              <a:latin typeface="+mn-lt"/>
              <a:cs typeface="Arial" pitchFamily="34" charset="0"/>
            </a:endParaRPr>
          </a:p>
          <a:p>
            <a:pPr marL="971550" lvl="1" indent="-514350">
              <a:spcBef>
                <a:spcPct val="0"/>
              </a:spcBef>
              <a:buFont typeface="+mj-lt"/>
              <a:buAutoNum type="alphaUcPeriod"/>
            </a:pPr>
            <a:r>
              <a:rPr lang="en-US" sz="3200" dirty="0" err="1" smtClean="0">
                <a:solidFill>
                  <a:prstClr val="black"/>
                </a:solidFill>
                <a:latin typeface="+mn-lt"/>
                <a:ea typeface="Times New Roman" pitchFamily="18" charset="0"/>
                <a:cs typeface="Arial" pitchFamily="34" charset="0"/>
              </a:rPr>
              <a:t>Phylogenetic</a:t>
            </a:r>
            <a:r>
              <a:rPr lang="en-US" sz="3200" dirty="0" smtClean="0">
                <a:solidFill>
                  <a:prstClr val="black"/>
                </a:solidFill>
                <a:latin typeface="+mn-lt"/>
                <a:ea typeface="Times New Roman" pitchFamily="18" charset="0"/>
                <a:cs typeface="Arial" pitchFamily="34" charset="0"/>
              </a:rPr>
              <a:t> species concept</a:t>
            </a:r>
            <a:endParaRPr lang="en-US" sz="3200" dirty="0" smtClean="0">
              <a:solidFill>
                <a:prstClr val="black"/>
              </a:solidFill>
              <a:latin typeface="+mn-lt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28600"/>
            <a:ext cx="7772400" cy="11430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altLang="en-US" sz="4000" b="0" dirty="0" smtClean="0"/>
              <a:t>How are different kinds of plants related to each other?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idx="1"/>
          </p:nvPr>
        </p:nvSpPr>
        <p:spPr>
          <a:xfrm>
            <a:off x="152400" y="1600200"/>
            <a:ext cx="4114800" cy="2667000"/>
          </a:xfrm>
        </p:spPr>
        <p:txBody>
          <a:bodyPr>
            <a:normAutofit fontScale="77500" lnSpcReduction="20000"/>
          </a:bodyPr>
          <a:lstStyle/>
          <a:p>
            <a:pPr eaLnBrk="1" hangingPunct="1">
              <a:buFont typeface="Wingdings" pitchFamily="2" charset="2"/>
              <a:buChar char="§"/>
            </a:pPr>
            <a:r>
              <a:rPr lang="en-US" alt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This is the question asked by plant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systematists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</a:t>
            </a:r>
            <a:endParaRPr lang="en-US" alt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 eaLnBrk="1" hangingPunct="1">
              <a:buFont typeface="Wingdings" pitchFamily="2" charset="2"/>
              <a:buChar char="§"/>
            </a:pPr>
            <a:r>
              <a:rPr lang="en-US" alt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Focus on the evolutionary relationships among plants</a:t>
            </a:r>
          </a:p>
          <a:p>
            <a:pPr lvl="1" eaLnBrk="1" hangingPunct="1">
              <a:buFont typeface="Wingdings" pitchFamily="2" charset="2"/>
              <a:buChar char="§"/>
            </a:pPr>
            <a:r>
              <a:rPr lang="en-US" alt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Construct </a:t>
            </a:r>
            <a:r>
              <a:rPr lang="en-US" altLang="en-US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phylogenetic</a:t>
            </a:r>
            <a:r>
              <a:rPr lang="en-US" alt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trees to show these relationships</a:t>
            </a:r>
          </a:p>
          <a:p>
            <a:pPr lvl="1" eaLnBrk="1" hangingPunct="1"/>
            <a:endParaRPr lang="en-US" altLang="en-US" dirty="0" smtClean="0"/>
          </a:p>
        </p:txBody>
      </p:sp>
      <p:pic>
        <p:nvPicPr>
          <p:cNvPr id="160770" name="Picture 2" descr="http://scienceblogs.com/evolgen/upload/2007/07/plant_tre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19600" y="1981200"/>
            <a:ext cx="4476750" cy="41624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6600" b="0" dirty="0" smtClean="0"/>
              <a:t>Phylogeny</a:t>
            </a:r>
            <a:endParaRPr lang="en-US" sz="6600" b="0" dirty="0"/>
          </a:p>
        </p:txBody>
      </p:sp>
      <p:sp>
        <p:nvSpPr>
          <p:cNvPr id="2457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676400"/>
            <a:ext cx="8229600" cy="4114800"/>
          </a:xfrm>
        </p:spPr>
        <p:txBody>
          <a:bodyPr/>
          <a:lstStyle/>
          <a:p>
            <a:pPr eaLnBrk="1" hangingPunct="1">
              <a:buFont typeface="Wingdings" pitchFamily="2" charset="2"/>
              <a:buChar char="§"/>
              <a:defRPr/>
            </a:pPr>
            <a:r>
              <a:rPr lang="en-US" sz="3200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Common ancestor</a:t>
            </a:r>
            <a:r>
              <a:rPr 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– ancestor shared by all members of a </a:t>
            </a:r>
            <a:r>
              <a:rPr lang="en-US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taxon</a:t>
            </a:r>
            <a:endParaRPr lang="en-US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 eaLnBrk="1" hangingPunct="1">
              <a:buFont typeface="Wingdings" pitchFamily="2" charset="2"/>
              <a:buChar char="§"/>
              <a:defRPr/>
            </a:pPr>
            <a:r>
              <a:rPr 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Descendent species </a:t>
            </a:r>
            <a:r>
              <a:rPr lang="en-US" sz="32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diverge</a:t>
            </a:r>
            <a:r>
              <a:rPr 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– become more different</a:t>
            </a:r>
          </a:p>
          <a:p>
            <a:pPr eaLnBrk="1" hangingPunct="1">
              <a:buFont typeface="Wingdings" pitchFamily="2" charset="2"/>
              <a:buChar char="§"/>
              <a:defRPr/>
            </a:pPr>
            <a:r>
              <a:rPr lang="en-US" sz="3200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Monophyletic group</a:t>
            </a:r>
            <a:r>
              <a:rPr 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– set of species derived from any one common ancestor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457200"/>
            <a:ext cx="7772400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3600" b="0" dirty="0" err="1" smtClean="0"/>
              <a:t>Phylogenetic</a:t>
            </a:r>
            <a:r>
              <a:rPr lang="en-US" sz="3600" b="0" dirty="0" smtClean="0"/>
              <a:t> tree of four plant </a:t>
            </a:r>
            <a:r>
              <a:rPr lang="en-US" sz="3600" b="0" dirty="0" err="1" smtClean="0"/>
              <a:t>taxa</a:t>
            </a:r>
            <a:endParaRPr lang="en-US" altLang="en-US" sz="3600" dirty="0" smtClean="0"/>
          </a:p>
        </p:txBody>
      </p:sp>
      <p:pic>
        <p:nvPicPr>
          <p:cNvPr id="30723" name="Picture 11" descr="D:\ART-JPEG\CH12\figure 12-06b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95400" y="1600200"/>
            <a:ext cx="6656388" cy="4806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8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304800"/>
            <a:ext cx="8001000" cy="4114800"/>
          </a:xfrm>
        </p:spPr>
        <p:txBody>
          <a:bodyPr/>
          <a:lstStyle/>
          <a:p>
            <a:pPr>
              <a:buFont typeface="Wingdings" pitchFamily="2" charset="2"/>
              <a:buChar char="§"/>
            </a:pPr>
            <a:r>
              <a:rPr lang="en-US" sz="2800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Monophyletic</a:t>
            </a:r>
            <a:r>
              <a:rPr lang="en-U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group – set of all known descendants from a single common </a:t>
            </a:r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ancestor</a:t>
            </a:r>
            <a:endParaRPr lang="en-US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Font typeface="Wingdings" pitchFamily="2" charset="2"/>
              <a:buChar char="§"/>
            </a:pPr>
            <a:r>
              <a:rPr lang="en-US" sz="2800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Polyphyletic </a:t>
            </a:r>
            <a:r>
              <a:rPr lang="en-U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group – contains unrelated lineages that are more closely related to species in other </a:t>
            </a:r>
            <a:r>
              <a:rPr lang="en-US" sz="28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taxa</a:t>
            </a:r>
            <a:endParaRPr lang="en-US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Font typeface="Wingdings" pitchFamily="2" charset="2"/>
              <a:buChar char="§"/>
            </a:pPr>
            <a:r>
              <a:rPr lang="en-US" sz="2800" dirty="0" err="1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Paraphyletic</a:t>
            </a:r>
            <a:r>
              <a:rPr lang="en-U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group – some members of a monophyletic group have been placed in other </a:t>
            </a:r>
            <a:r>
              <a:rPr lang="en-US" sz="28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taxa</a:t>
            </a:r>
            <a:endParaRPr lang="en-US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7334" name="Picture 6" descr="Evolution-Fig-03-02-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228600"/>
            <a:ext cx="8534400" cy="6400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1858" name="Picture 2" descr="04_F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457200"/>
            <a:ext cx="8531225" cy="596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3062</TotalTime>
  <Words>637</Words>
  <Application>Microsoft Office PowerPoint</Application>
  <PresentationFormat>On-screen Show (4:3)</PresentationFormat>
  <Paragraphs>111</Paragraphs>
  <Slides>30</Slides>
  <Notes>9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1" baseType="lpstr">
      <vt:lpstr>Office Theme</vt:lpstr>
      <vt:lpstr>Systematics and evoltuion</vt:lpstr>
      <vt:lpstr>Objectives</vt:lpstr>
      <vt:lpstr>Systematics</vt:lpstr>
      <vt:lpstr>How are different kinds of plants related to each other?</vt:lpstr>
      <vt:lpstr>Phylogeny</vt:lpstr>
      <vt:lpstr>Phylogenetic tree of four plant taxa</vt:lpstr>
      <vt:lpstr>Slide 7</vt:lpstr>
      <vt:lpstr>Slide 8</vt:lpstr>
      <vt:lpstr>Slide 9</vt:lpstr>
      <vt:lpstr>Inferring Phylogenetic History</vt:lpstr>
      <vt:lpstr>Slide 11</vt:lpstr>
      <vt:lpstr>Phylogeny</vt:lpstr>
      <vt:lpstr>Phylogenetic tree</vt:lpstr>
      <vt:lpstr>Hypotheses of relationship of domains</vt:lpstr>
      <vt:lpstr>Rotation of nodes in a phylogenetic tree does not change the relationship</vt:lpstr>
      <vt:lpstr>Phylogenetic tree of four plant taxa</vt:lpstr>
      <vt:lpstr>Changing the angle at which you draw the lines does not change relationships</vt:lpstr>
      <vt:lpstr>Slide 18</vt:lpstr>
      <vt:lpstr>Slide 19</vt:lpstr>
      <vt:lpstr>How closely related are these plants?</vt:lpstr>
      <vt:lpstr>Belong to 3 different families</vt:lpstr>
      <vt:lpstr>Convergent evolution</vt:lpstr>
      <vt:lpstr>What are species?</vt:lpstr>
      <vt:lpstr>Species concepts</vt:lpstr>
      <vt:lpstr>Morphological species</vt:lpstr>
      <vt:lpstr>Biological Species Concept </vt:lpstr>
      <vt:lpstr>Slide 27</vt:lpstr>
      <vt:lpstr>Phylogenetic Species Concept </vt:lpstr>
      <vt:lpstr>Slide 29</vt:lpstr>
      <vt:lpstr>Slide 30</vt:lpstr>
    </vt:vector>
  </TitlesOfParts>
  <Company>UWL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Systematics</dc:title>
  <dc:creator>Deb Hammer</dc:creator>
  <cp:lastModifiedBy>ADB</cp:lastModifiedBy>
  <cp:revision>180</cp:revision>
  <cp:lastPrinted>2003-01-24T17:56:34Z</cp:lastPrinted>
  <dcterms:created xsi:type="dcterms:W3CDTF">2002-08-27T20:58:05Z</dcterms:created>
  <dcterms:modified xsi:type="dcterms:W3CDTF">2012-07-17T16:10:02Z</dcterms:modified>
</cp:coreProperties>
</file>