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0" r:id="rId5"/>
    <p:sldId id="261" r:id="rId6"/>
    <p:sldId id="262" r:id="rId7"/>
    <p:sldId id="264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1C0EA1-5EF6-47B5-B722-99DFA7183DCD}" type="datetimeFigureOut">
              <a:rPr lang="en-US" smtClean="0"/>
              <a:pPr/>
              <a:t>7/18/2012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3E9391-B71D-40CF-A6E3-1A85A1439A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207815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EF3E5E-4977-49AE-9310-F1CFE620A000}" type="slidenum">
              <a:rPr lang="en-US"/>
              <a:pPr/>
              <a:t>2</a:t>
            </a:fld>
            <a:endParaRPr lang="en-US"/>
          </a:p>
        </p:txBody>
      </p:sp>
      <p:sp>
        <p:nvSpPr>
          <p:cNvPr id="152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5CFCDCD-678F-459F-813F-BB307F1919E5}" type="slidenum">
              <a:rPr lang="en-US"/>
              <a:pPr/>
              <a:t>3</a:t>
            </a:fld>
            <a:endParaRPr lang="en-US"/>
          </a:p>
        </p:txBody>
      </p:sp>
      <p:sp>
        <p:nvSpPr>
          <p:cNvPr id="300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0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764E747-FE33-4F21-A928-BCF63C8ECE74}" type="slidenum">
              <a:rPr lang="en-US"/>
              <a:pPr/>
              <a:t>4</a:t>
            </a:fld>
            <a:endParaRPr lang="en-US"/>
          </a:p>
        </p:txBody>
      </p:sp>
      <p:sp>
        <p:nvSpPr>
          <p:cNvPr id="478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8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5B62633-94F7-4BDB-AC0B-CD094D2ECE95}" type="slidenum">
              <a:rPr lang="en-US"/>
              <a:pPr/>
              <a:t>6</a:t>
            </a:fld>
            <a:endParaRPr lang="en-US"/>
          </a:p>
        </p:txBody>
      </p:sp>
      <p:sp>
        <p:nvSpPr>
          <p:cNvPr id="480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0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3E9391-B71D-40CF-A6E3-1A85A1439A7C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1D792-EB42-4310-8BAB-71B7B7C3C3A3}" type="datetimeFigureOut">
              <a:rPr lang="en-US" smtClean="0"/>
              <a:pPr/>
              <a:t>7/18/2012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9A70F-54A6-4816-9206-07CBD00D40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1D792-EB42-4310-8BAB-71B7B7C3C3A3}" type="datetimeFigureOut">
              <a:rPr lang="en-US" smtClean="0"/>
              <a:pPr/>
              <a:t>7/18/2012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9A70F-54A6-4816-9206-07CBD00D40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1D792-EB42-4310-8BAB-71B7B7C3C3A3}" type="datetimeFigureOut">
              <a:rPr lang="en-US" smtClean="0"/>
              <a:pPr/>
              <a:t>7/18/2012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9A70F-54A6-4816-9206-07CBD00D40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1D792-EB42-4310-8BAB-71B7B7C3C3A3}" type="datetimeFigureOut">
              <a:rPr lang="en-US" smtClean="0"/>
              <a:pPr/>
              <a:t>7/18/2012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9A70F-54A6-4816-9206-07CBD00D40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1D792-EB42-4310-8BAB-71B7B7C3C3A3}" type="datetimeFigureOut">
              <a:rPr lang="en-US" smtClean="0"/>
              <a:pPr/>
              <a:t>7/18/2012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9A70F-54A6-4816-9206-07CBD00D40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1D792-EB42-4310-8BAB-71B7B7C3C3A3}" type="datetimeFigureOut">
              <a:rPr lang="en-US" smtClean="0"/>
              <a:pPr/>
              <a:t>7/18/2012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9A70F-54A6-4816-9206-07CBD00D40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1D792-EB42-4310-8BAB-71B7B7C3C3A3}" type="datetimeFigureOut">
              <a:rPr lang="en-US" smtClean="0"/>
              <a:pPr/>
              <a:t>7/18/2012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9A70F-54A6-4816-9206-07CBD00D40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1D792-EB42-4310-8BAB-71B7B7C3C3A3}" type="datetimeFigureOut">
              <a:rPr lang="en-US" smtClean="0"/>
              <a:pPr/>
              <a:t>7/18/2012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9A70F-54A6-4816-9206-07CBD00D40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1D792-EB42-4310-8BAB-71B7B7C3C3A3}" type="datetimeFigureOut">
              <a:rPr lang="en-US" smtClean="0"/>
              <a:pPr/>
              <a:t>7/18/2012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9A70F-54A6-4816-9206-07CBD00D40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1D792-EB42-4310-8BAB-71B7B7C3C3A3}" type="datetimeFigureOut">
              <a:rPr lang="en-US" smtClean="0"/>
              <a:pPr/>
              <a:t>7/18/2012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9A70F-54A6-4816-9206-07CBD00D40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1D792-EB42-4310-8BAB-71B7B7C3C3A3}" type="datetimeFigureOut">
              <a:rPr lang="en-US" smtClean="0"/>
              <a:pPr/>
              <a:t>7/18/2012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9A70F-54A6-4816-9206-07CBD00D40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61D792-EB42-4310-8BAB-71B7B7C3C3A3}" type="datetimeFigureOut">
              <a:rPr lang="en-US" smtClean="0"/>
              <a:pPr/>
              <a:t>7/18/2012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B9A70F-54A6-4816-9206-07CBD00D409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do flowers come from?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28600" y="1219200"/>
            <a:ext cx="8534400" cy="4525963"/>
          </a:xfrm>
        </p:spPr>
        <p:txBody>
          <a:bodyPr/>
          <a:lstStyle/>
          <a:p>
            <a:r>
              <a:rPr lang="en-US" sz="2800" dirty="0" smtClean="0"/>
              <a:t>Flowers are very complex structures.  Did these structures appear from scratch or are they modifications of other structures?  Discuss with your neighbors.</a:t>
            </a:r>
          </a:p>
          <a:p>
            <a:r>
              <a:rPr lang="en-US" sz="2800" dirty="0" smtClean="0"/>
              <a:t>If flowers developed from pre-existing organs, given what you know, which organ(s) do you think flowers come from?  Discuss with your neighbors.</a:t>
            </a:r>
          </a:p>
          <a:p>
            <a:endParaRPr lang="en-US" dirty="0"/>
          </a:p>
        </p:txBody>
      </p:sp>
      <p:pic>
        <p:nvPicPr>
          <p:cNvPr id="7" name="Picture 4" descr="23-C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4419600"/>
            <a:ext cx="2971800" cy="23402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6-CO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825496"/>
            <a:ext cx="2444306" cy="4032504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Developmental switch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447800" y="1600201"/>
            <a:ext cx="7239000" cy="2209800"/>
          </a:xfrm>
        </p:spPr>
        <p:txBody>
          <a:bodyPr/>
          <a:lstStyle/>
          <a:p>
            <a:r>
              <a:rPr lang="en-US" dirty="0"/>
              <a:t>L</a:t>
            </a:r>
            <a:r>
              <a:rPr lang="en-US" dirty="0" smtClean="0"/>
              <a:t>eaves to flowers - Shoot </a:t>
            </a:r>
            <a:r>
              <a:rPr lang="en-US" dirty="0" err="1" smtClean="0"/>
              <a:t>meristems</a:t>
            </a:r>
            <a:r>
              <a:rPr lang="en-US" dirty="0" smtClean="0"/>
              <a:t> become floral </a:t>
            </a:r>
            <a:r>
              <a:rPr lang="en-US" dirty="0" err="1" smtClean="0"/>
              <a:t>meristems</a:t>
            </a:r>
            <a:endParaRPr lang="en-US" dirty="0" smtClean="0"/>
          </a:p>
          <a:p>
            <a:r>
              <a:rPr lang="en-US" dirty="0" smtClean="0"/>
              <a:t>What brings about this switch?  Discuss.</a:t>
            </a:r>
          </a:p>
          <a:p>
            <a:endParaRPr lang="en-US" dirty="0"/>
          </a:p>
        </p:txBody>
      </p:sp>
      <p:pic>
        <p:nvPicPr>
          <p:cNvPr id="5" name="Picture 2" descr="http://www.teleflora.com/images/vendors/00005557/giftguides/meaning/snapdrago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3725" y="3248024"/>
            <a:ext cx="2200275" cy="3609976"/>
          </a:xfrm>
          <a:prstGeom prst="rect">
            <a:avLst/>
          </a:prstGeom>
          <a:noFill/>
        </p:spPr>
      </p:pic>
      <p:pic>
        <p:nvPicPr>
          <p:cNvPr id="7" name="Picture 2" descr="2"/>
          <p:cNvPicPr>
            <a:picLocks noChangeAspect="1" noChangeArrowheads="1"/>
          </p:cNvPicPr>
          <p:nvPr/>
        </p:nvPicPr>
        <p:blipFill>
          <a:blip r:embed="rId5" cstate="print"/>
          <a:srcRect r="50357"/>
          <a:stretch>
            <a:fillRect/>
          </a:stretch>
        </p:blipFill>
        <p:spPr bwMode="auto">
          <a:xfrm>
            <a:off x="2895600" y="4051300"/>
            <a:ext cx="4237360" cy="2806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Genetics of floral development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More than 40 genes involved in </a:t>
            </a:r>
            <a:r>
              <a:rPr lang="en-US" sz="2800" i="1" dirty="0" smtClean="0"/>
              <a:t>Arabidopsis</a:t>
            </a:r>
            <a:r>
              <a:rPr lang="en-US" sz="2800" dirty="0" smtClean="0"/>
              <a:t>!</a:t>
            </a:r>
          </a:p>
          <a:p>
            <a:r>
              <a:rPr lang="en-US" sz="2800" dirty="0" smtClean="0"/>
              <a:t>Two major groups</a:t>
            </a:r>
          </a:p>
          <a:p>
            <a:pPr lvl="1"/>
            <a:r>
              <a:rPr lang="en-US" dirty="0" err="1" smtClean="0"/>
              <a:t>Infloresence</a:t>
            </a:r>
            <a:r>
              <a:rPr lang="en-US" dirty="0" smtClean="0"/>
              <a:t> </a:t>
            </a:r>
            <a:r>
              <a:rPr lang="en-US" dirty="0" err="1" smtClean="0"/>
              <a:t>m</a:t>
            </a:r>
            <a:r>
              <a:rPr lang="en-US" dirty="0" err="1" smtClean="0"/>
              <a:t>eristem</a:t>
            </a:r>
            <a:r>
              <a:rPr lang="en-US" dirty="0" smtClean="0"/>
              <a:t> </a:t>
            </a:r>
            <a:r>
              <a:rPr lang="en-US" dirty="0" smtClean="0"/>
              <a:t>identity gene – controls switch from shoot to floral </a:t>
            </a:r>
            <a:r>
              <a:rPr lang="en-US" dirty="0" err="1" smtClean="0"/>
              <a:t>meristem</a:t>
            </a:r>
            <a:r>
              <a:rPr lang="en-US" dirty="0" smtClean="0"/>
              <a:t> and activates floral organ identity genes</a:t>
            </a:r>
          </a:p>
          <a:p>
            <a:pPr lvl="1"/>
            <a:r>
              <a:rPr lang="en-US" dirty="0" smtClean="0"/>
              <a:t>Floral </a:t>
            </a:r>
            <a:r>
              <a:rPr lang="en-US" smtClean="0"/>
              <a:t>organ </a:t>
            </a:r>
            <a:r>
              <a:rPr lang="en-US" smtClean="0"/>
              <a:t>identity </a:t>
            </a:r>
            <a:r>
              <a:rPr lang="en-US" dirty="0" smtClean="0"/>
              <a:t>genes- control development of sepals, petals, stamens, and </a:t>
            </a:r>
            <a:r>
              <a:rPr lang="en-US" dirty="0" err="1" smtClean="0"/>
              <a:t>carpels</a:t>
            </a:r>
            <a:r>
              <a:rPr lang="en-US" dirty="0" smtClean="0"/>
              <a:t> in correct position within a flower</a:t>
            </a:r>
          </a:p>
          <a:p>
            <a:pPr lvl="2"/>
            <a:r>
              <a:rPr lang="en-US" sz="2800" dirty="0" smtClean="0"/>
              <a:t>ABC model – 3 classes of genes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7186" name="Picture 2" descr="E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3213" y="2019300"/>
            <a:ext cx="8535987" cy="281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ABC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Class A genes control formation of sepals and petals</a:t>
            </a:r>
          </a:p>
          <a:p>
            <a:r>
              <a:rPr lang="en-US" dirty="0" smtClean="0"/>
              <a:t>Class B genes control formation of petals and stamens</a:t>
            </a:r>
          </a:p>
          <a:p>
            <a:r>
              <a:rPr lang="en-US" dirty="0" smtClean="0"/>
              <a:t>Class C genes control formation of stamens and </a:t>
            </a:r>
            <a:r>
              <a:rPr lang="en-US" dirty="0" err="1" smtClean="0"/>
              <a:t>carpels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9234" name="Picture 2" descr="E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2050" y="227013"/>
            <a:ext cx="4279900" cy="64023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How might these mutants be useful to plant breeders?</a:t>
            </a:r>
            <a:endParaRPr lang="en-US" dirty="0"/>
          </a:p>
        </p:txBody>
      </p:sp>
      <p:pic>
        <p:nvPicPr>
          <p:cNvPr id="22530" name="Picture 2" descr="http://ars.els-cdn.com/content/image/1-s2.0-S0065229606440088-gr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1600200"/>
            <a:ext cx="4781550" cy="477202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905000" y="6400800"/>
            <a:ext cx="16441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Terri et al. 2006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Origin of ABC genes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Several gymnosperms have genes similar to B and C class genes.</a:t>
            </a:r>
          </a:p>
          <a:p>
            <a:r>
              <a:rPr lang="en-US" dirty="0" smtClean="0"/>
              <a:t>Draw a phylogenetic tree that includes seedless vascular plants, gymnosperms, and angiosperms and indicate on the tree when A, B, and C class genes became associated </a:t>
            </a:r>
            <a:r>
              <a:rPr lang="en-US" smtClean="0"/>
              <a:t>with reproduction.  </a:t>
            </a:r>
            <a:r>
              <a:rPr lang="en-US" dirty="0" smtClean="0"/>
              <a:t>What do these relationships tell you about the relative importance of these genes in floral development?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253</Words>
  <Application>Microsoft Office PowerPoint</Application>
  <PresentationFormat>On-screen Show (4:3)</PresentationFormat>
  <Paragraphs>26</Paragraphs>
  <Slides>8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Where do flowers come from?</vt:lpstr>
      <vt:lpstr>Developmental switch</vt:lpstr>
      <vt:lpstr>Genetics of floral development</vt:lpstr>
      <vt:lpstr>Slide 4</vt:lpstr>
      <vt:lpstr>ABC model</vt:lpstr>
      <vt:lpstr>Slide 6</vt:lpstr>
      <vt:lpstr>How might these mutants be useful to plant breeders?</vt:lpstr>
      <vt:lpstr>Origin of ABC genes</vt:lpstr>
    </vt:vector>
  </TitlesOfParts>
  <Company>UWL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ADB</dc:creator>
  <cp:lastModifiedBy>ADB</cp:lastModifiedBy>
  <cp:revision>9</cp:revision>
  <dcterms:created xsi:type="dcterms:W3CDTF">2012-07-17T14:27:22Z</dcterms:created>
  <dcterms:modified xsi:type="dcterms:W3CDTF">2012-07-18T20:08:03Z</dcterms:modified>
</cp:coreProperties>
</file>